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7"/>
  </p:notesMasterIdLst>
  <p:handoutMasterIdLst>
    <p:handoutMasterId r:id="rId138"/>
  </p:handoutMasterIdLst>
  <p:sldIdLst>
    <p:sldId id="256" r:id="rId2"/>
    <p:sldId id="258" r:id="rId3"/>
    <p:sldId id="416" r:id="rId4"/>
    <p:sldId id="310" r:id="rId5"/>
    <p:sldId id="311" r:id="rId6"/>
    <p:sldId id="312" r:id="rId7"/>
    <p:sldId id="313" r:id="rId8"/>
    <p:sldId id="314" r:id="rId9"/>
    <p:sldId id="315" r:id="rId10"/>
    <p:sldId id="316" r:id="rId11"/>
    <p:sldId id="317" r:id="rId12"/>
    <p:sldId id="318" r:id="rId13"/>
    <p:sldId id="319" r:id="rId14"/>
    <p:sldId id="320" r:id="rId15"/>
    <p:sldId id="322" r:id="rId16"/>
    <p:sldId id="323" r:id="rId17"/>
    <p:sldId id="324" r:id="rId18"/>
    <p:sldId id="325" r:id="rId19"/>
    <p:sldId id="326" r:id="rId20"/>
    <p:sldId id="327" r:id="rId21"/>
    <p:sldId id="328" r:id="rId22"/>
    <p:sldId id="329" r:id="rId23"/>
    <p:sldId id="259" r:id="rId24"/>
    <p:sldId id="257" r:id="rId25"/>
    <p:sldId id="263" r:id="rId26"/>
    <p:sldId id="265" r:id="rId27"/>
    <p:sldId id="266" r:id="rId28"/>
    <p:sldId id="267" r:id="rId29"/>
    <p:sldId id="268" r:id="rId30"/>
    <p:sldId id="269" r:id="rId31"/>
    <p:sldId id="278" r:id="rId32"/>
    <p:sldId id="277" r:id="rId33"/>
    <p:sldId id="279" r:id="rId34"/>
    <p:sldId id="280" r:id="rId35"/>
    <p:sldId id="281" r:id="rId36"/>
    <p:sldId id="282" r:id="rId37"/>
    <p:sldId id="283" r:id="rId38"/>
    <p:sldId id="285" r:id="rId39"/>
    <p:sldId id="286" r:id="rId40"/>
    <p:sldId id="302" r:id="rId41"/>
    <p:sldId id="303" r:id="rId42"/>
    <p:sldId id="304" r:id="rId43"/>
    <p:sldId id="305" r:id="rId44"/>
    <p:sldId id="306" r:id="rId45"/>
    <p:sldId id="288" r:id="rId46"/>
    <p:sldId id="289" r:id="rId47"/>
    <p:sldId id="290" r:id="rId48"/>
    <p:sldId id="291" r:id="rId49"/>
    <p:sldId id="292" r:id="rId50"/>
    <p:sldId id="294" r:id="rId51"/>
    <p:sldId id="293" r:id="rId52"/>
    <p:sldId id="295" r:id="rId53"/>
    <p:sldId id="296" r:id="rId54"/>
    <p:sldId id="413" r:id="rId55"/>
    <p:sldId id="330" r:id="rId56"/>
    <p:sldId id="362" r:id="rId57"/>
    <p:sldId id="332" r:id="rId58"/>
    <p:sldId id="333" r:id="rId59"/>
    <p:sldId id="331" r:id="rId60"/>
    <p:sldId id="334" r:id="rId61"/>
    <p:sldId id="335" r:id="rId62"/>
    <p:sldId id="336" r:id="rId63"/>
    <p:sldId id="337" r:id="rId64"/>
    <p:sldId id="338" r:id="rId65"/>
    <p:sldId id="339" r:id="rId66"/>
    <p:sldId id="340" r:id="rId67"/>
    <p:sldId id="341" r:id="rId68"/>
    <p:sldId id="342" r:id="rId69"/>
    <p:sldId id="343" r:id="rId70"/>
    <p:sldId id="344" r:id="rId71"/>
    <p:sldId id="345" r:id="rId72"/>
    <p:sldId id="346" r:id="rId73"/>
    <p:sldId id="348" r:id="rId74"/>
    <p:sldId id="349" r:id="rId75"/>
    <p:sldId id="350" r:id="rId76"/>
    <p:sldId id="351" r:id="rId77"/>
    <p:sldId id="352" r:id="rId78"/>
    <p:sldId id="353" r:id="rId79"/>
    <p:sldId id="354" r:id="rId80"/>
    <p:sldId id="355" r:id="rId81"/>
    <p:sldId id="356" r:id="rId82"/>
    <p:sldId id="357" r:id="rId83"/>
    <p:sldId id="358" r:id="rId84"/>
    <p:sldId id="359" r:id="rId85"/>
    <p:sldId id="360" r:id="rId86"/>
    <p:sldId id="361" r:id="rId87"/>
    <p:sldId id="363" r:id="rId88"/>
    <p:sldId id="364" r:id="rId89"/>
    <p:sldId id="365" r:id="rId90"/>
    <p:sldId id="366" r:id="rId91"/>
    <p:sldId id="367" r:id="rId92"/>
    <p:sldId id="368" r:id="rId93"/>
    <p:sldId id="369" r:id="rId94"/>
    <p:sldId id="370" r:id="rId95"/>
    <p:sldId id="371" r:id="rId96"/>
    <p:sldId id="372" r:id="rId97"/>
    <p:sldId id="373" r:id="rId98"/>
    <p:sldId id="374" r:id="rId99"/>
    <p:sldId id="376" r:id="rId100"/>
    <p:sldId id="375" r:id="rId101"/>
    <p:sldId id="377" r:id="rId102"/>
    <p:sldId id="378" r:id="rId103"/>
    <p:sldId id="379" r:id="rId104"/>
    <p:sldId id="380" r:id="rId105"/>
    <p:sldId id="381" r:id="rId106"/>
    <p:sldId id="382" r:id="rId107"/>
    <p:sldId id="383" r:id="rId108"/>
    <p:sldId id="384" r:id="rId109"/>
    <p:sldId id="385" r:id="rId110"/>
    <p:sldId id="386" r:id="rId111"/>
    <p:sldId id="387" r:id="rId112"/>
    <p:sldId id="388" r:id="rId113"/>
    <p:sldId id="389" r:id="rId114"/>
    <p:sldId id="390" r:id="rId115"/>
    <p:sldId id="391" r:id="rId116"/>
    <p:sldId id="392" r:id="rId117"/>
    <p:sldId id="393" r:id="rId118"/>
    <p:sldId id="394" r:id="rId119"/>
    <p:sldId id="395" r:id="rId120"/>
    <p:sldId id="396" r:id="rId121"/>
    <p:sldId id="397" r:id="rId122"/>
    <p:sldId id="398" r:id="rId123"/>
    <p:sldId id="399" r:id="rId124"/>
    <p:sldId id="400" r:id="rId125"/>
    <p:sldId id="402" r:id="rId126"/>
    <p:sldId id="403" r:id="rId127"/>
    <p:sldId id="404" r:id="rId128"/>
    <p:sldId id="407" r:id="rId129"/>
    <p:sldId id="408" r:id="rId130"/>
    <p:sldId id="409" r:id="rId131"/>
    <p:sldId id="411" r:id="rId132"/>
    <p:sldId id="412" r:id="rId133"/>
    <p:sldId id="414" r:id="rId134"/>
    <p:sldId id="415" r:id="rId135"/>
    <p:sldId id="300" r:id="rId1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0E0"/>
    <a:srgbClr val="002060"/>
    <a:srgbClr val="FF00FF"/>
    <a:srgbClr val="903163"/>
    <a:srgbClr val="7E0C6E"/>
    <a:srgbClr val="B9B9B9"/>
    <a:srgbClr val="99CCFF"/>
    <a:srgbClr val="3F3FFF"/>
    <a:srgbClr val="4D14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6084" autoAdjust="0"/>
  </p:normalViewPr>
  <p:slideViewPr>
    <p:cSldViewPr snapToGrid="0">
      <p:cViewPr varScale="1">
        <p:scale>
          <a:sx n="75" d="100"/>
          <a:sy n="75" d="100"/>
        </p:scale>
        <p:origin x="974" y="58"/>
      </p:cViewPr>
      <p:guideLst/>
    </p:cSldViewPr>
  </p:slideViewPr>
  <p:notesTextViewPr>
    <p:cViewPr>
      <p:scale>
        <a:sx n="1" d="1"/>
        <a:sy n="1" d="1"/>
      </p:scale>
      <p:origin x="0" y="0"/>
    </p:cViewPr>
  </p:notesTextViewPr>
  <p:notesViewPr>
    <p:cSldViewPr snapToGrid="0">
      <p:cViewPr varScale="1">
        <p:scale>
          <a:sx n="80" d="100"/>
          <a:sy n="80" d="100"/>
        </p:scale>
        <p:origin x="2625" y="4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 Id="rId4" Type="http://schemas.openxmlformats.org/officeDocument/2006/relationships/image" Target="../media/image9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image" Target="../media/image111.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image" Target="../media/image117.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58.wmf"/><Relationship Id="rId1" Type="http://schemas.openxmlformats.org/officeDocument/2006/relationships/image" Target="../media/image157.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image" Target="../media/image164.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wmf"/><Relationship Id="rId1" Type="http://schemas.openxmlformats.org/officeDocument/2006/relationships/image" Target="../media/image166.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7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74.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image" Target="../media/image175.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77.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78.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79.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190.wmf"/><Relationship Id="rId1" Type="http://schemas.openxmlformats.org/officeDocument/2006/relationships/image" Target="../media/image189.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05.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15.wmf"/><Relationship Id="rId2" Type="http://schemas.openxmlformats.org/officeDocument/2006/relationships/image" Target="../media/image214.wmf"/><Relationship Id="rId1" Type="http://schemas.openxmlformats.org/officeDocument/2006/relationships/image" Target="../media/image213.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223.wmf"/><Relationship Id="rId2" Type="http://schemas.openxmlformats.org/officeDocument/2006/relationships/image" Target="../media/image222.wmf"/><Relationship Id="rId1" Type="http://schemas.openxmlformats.org/officeDocument/2006/relationships/image" Target="../media/image221.wmf"/><Relationship Id="rId6" Type="http://schemas.openxmlformats.org/officeDocument/2006/relationships/image" Target="../media/image226.wmf"/><Relationship Id="rId5" Type="http://schemas.openxmlformats.org/officeDocument/2006/relationships/image" Target="../media/image225.wmf"/><Relationship Id="rId4" Type="http://schemas.openxmlformats.org/officeDocument/2006/relationships/image" Target="../media/image2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5" Type="http://schemas.openxmlformats.org/officeDocument/2006/relationships/image" Target="../media/image73.wmf"/><Relationship Id="rId4" Type="http://schemas.openxmlformats.org/officeDocument/2006/relationships/image" Target="../media/image72.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image" Target="../media/image228.wmf"/><Relationship Id="rId1" Type="http://schemas.openxmlformats.org/officeDocument/2006/relationships/image" Target="../media/image227.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32.wmf"/><Relationship Id="rId2" Type="http://schemas.openxmlformats.org/officeDocument/2006/relationships/image" Target="../media/image231.wmf"/><Relationship Id="rId1" Type="http://schemas.openxmlformats.org/officeDocument/2006/relationships/image" Target="../media/image230.wmf"/><Relationship Id="rId4" Type="http://schemas.openxmlformats.org/officeDocument/2006/relationships/image" Target="../media/image233.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45.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45.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45.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61.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6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1968A43F-E3A6-8FE1-8ADE-E1ADA3087A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0E07F860-825C-93F0-54EA-07D47BBF7C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B2645E-9AEE-4F94-BA64-19DF26F03A8C}" type="datetimeFigureOut">
              <a:rPr lang="zh-CN" altLang="en-US" smtClean="0"/>
              <a:t>2024/8/14</a:t>
            </a:fld>
            <a:endParaRPr lang="zh-CN" altLang="en-US"/>
          </a:p>
        </p:txBody>
      </p:sp>
      <p:sp>
        <p:nvSpPr>
          <p:cNvPr id="4" name="页脚占位符 3">
            <a:extLst>
              <a:ext uri="{FF2B5EF4-FFF2-40B4-BE49-F238E27FC236}">
                <a16:creationId xmlns:a16="http://schemas.microsoft.com/office/drawing/2014/main" id="{7CC23801-F8B3-0539-4269-1C4487C9D6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86832C19-752D-6A36-58FC-104AD3429A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C09C04-08A7-4F54-BA4D-C1FE29F81179}" type="slidenum">
              <a:rPr lang="zh-CN" altLang="en-US" smtClean="0"/>
              <a:t>‹#›</a:t>
            </a:fld>
            <a:endParaRPr lang="zh-CN" altLang="en-US"/>
          </a:p>
        </p:txBody>
      </p:sp>
    </p:spTree>
    <p:extLst>
      <p:ext uri="{BB962C8B-B14F-4D97-AF65-F5344CB8AC3E}">
        <p14:creationId xmlns:p14="http://schemas.microsoft.com/office/powerpoint/2010/main" val="1063028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45D8BF-86A6-4ABB-84D2-05C87EEC7055}" type="datetimeFigureOut">
              <a:rPr lang="zh-CN" altLang="en-US" smtClean="0"/>
              <a:t>2024/8/14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8015D-7DCF-494F-BFAC-3528F8C6AC98}" type="slidenum">
              <a:rPr lang="zh-CN" altLang="en-US" smtClean="0"/>
              <a:t>‹#›</a:t>
            </a:fld>
            <a:endParaRPr lang="zh-CN" altLang="en-US"/>
          </a:p>
        </p:txBody>
      </p:sp>
    </p:spTree>
    <p:extLst>
      <p:ext uri="{BB962C8B-B14F-4D97-AF65-F5344CB8AC3E}">
        <p14:creationId xmlns:p14="http://schemas.microsoft.com/office/powerpoint/2010/main" val="325254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首先，感谢李海涛老师的邀请，感谢聊城</a:t>
            </a:r>
            <a:r>
              <a:rPr lang="zh-CN" altLang="en-US" dirty="0" smtClean="0"/>
              <a:t>大学各位老师的热情帮助和招待</a:t>
            </a:r>
            <a:r>
              <a:rPr lang="zh-CN" altLang="en-US" dirty="0" smtClean="0"/>
              <a:t>！</a:t>
            </a:r>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1</a:t>
            </a:fld>
            <a:endParaRPr lang="zh-CN" altLang="en-US"/>
          </a:p>
        </p:txBody>
      </p:sp>
    </p:spTree>
    <p:extLst>
      <p:ext uri="{BB962C8B-B14F-4D97-AF65-F5344CB8AC3E}">
        <p14:creationId xmlns:p14="http://schemas.microsoft.com/office/powerpoint/2010/main" val="3852718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18</a:t>
            </a:fld>
            <a:endParaRPr lang="zh-CN" altLang="en-US"/>
          </a:p>
        </p:txBody>
      </p:sp>
    </p:spTree>
    <p:extLst>
      <p:ext uri="{BB962C8B-B14F-4D97-AF65-F5344CB8AC3E}">
        <p14:creationId xmlns:p14="http://schemas.microsoft.com/office/powerpoint/2010/main" val="1860044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temporal effect of higher-order networks can facilitate the evolution of cooperation; higher-order topology can enhance the emergence of cooperation within a certain range of parameters; contribution of temporal </a:t>
            </a:r>
            <a:r>
              <a:rPr lang="en-US" altLang="zh-CN" dirty="0" err="1" smtClean="0"/>
              <a:t>burstiness</a:t>
            </a:r>
            <a:r>
              <a:rPr lang="en-US" altLang="zh-CN" dirty="0" smtClean="0"/>
              <a:t> and participants </a:t>
            </a:r>
            <a:r>
              <a:rPr lang="en-US" altLang="zh-CN" dirty="0" err="1" smtClean="0"/>
              <a:t>burstiness</a:t>
            </a:r>
            <a:r>
              <a:rPr lang="en-US" altLang="zh-CN" dirty="0" smtClean="0"/>
              <a:t> to cooperation is reversed</a:t>
            </a:r>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19</a:t>
            </a:fld>
            <a:endParaRPr lang="zh-CN" altLang="en-US"/>
          </a:p>
        </p:txBody>
      </p:sp>
    </p:spTree>
    <p:extLst>
      <p:ext uri="{BB962C8B-B14F-4D97-AF65-F5344CB8AC3E}">
        <p14:creationId xmlns:p14="http://schemas.microsoft.com/office/powerpoint/2010/main" val="2364493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但很快，这位世界冠军的致命弱点就暴露了出来</a:t>
            </a:r>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58</a:t>
            </a:fld>
            <a:endParaRPr lang="zh-CN" altLang="en-US"/>
          </a:p>
        </p:txBody>
      </p:sp>
    </p:spTree>
    <p:extLst>
      <p:ext uri="{BB962C8B-B14F-4D97-AF65-F5344CB8AC3E}">
        <p14:creationId xmlns:p14="http://schemas.microsoft.com/office/powerpoint/2010/main" val="3245938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dirty="0" smtClean="0">
                <a:solidFill>
                  <a:srgbClr val="000000"/>
                </a:solidFill>
                <a:effectLst/>
                <a:latin typeface="FandolSong-Regular-Identity-H"/>
              </a:rPr>
              <a:t>他们发现存在一种策略</a:t>
            </a:r>
            <a:r>
              <a:rPr lang="en-US" altLang="zh-CN" sz="1200" b="0" i="0" dirty="0" smtClean="0">
                <a:solidFill>
                  <a:srgbClr val="000000"/>
                </a:solidFill>
                <a:effectLst/>
                <a:latin typeface="LMRoman10-Regular-Identity-H"/>
              </a:rPr>
              <a:t>, </a:t>
            </a:r>
            <a:r>
              <a:rPr lang="zh-CN" altLang="en-US" sz="1200" b="0" i="0" dirty="0" smtClean="0">
                <a:solidFill>
                  <a:srgbClr val="000000"/>
                </a:solidFill>
                <a:effectLst/>
                <a:latin typeface="FandolSong-Regular-Identity-H"/>
              </a:rPr>
              <a:t>可以单方面地令自己和对手的收益满足一个线性关系式</a:t>
            </a:r>
            <a:r>
              <a:rPr lang="zh-CN" altLang="en-US" dirty="0" smtClean="0"/>
              <a:t> ，</a:t>
            </a:r>
            <a:r>
              <a:rPr lang="zh-CN" altLang="en-US" sz="1200" b="0" i="0" dirty="0" smtClean="0">
                <a:solidFill>
                  <a:srgbClr val="000000"/>
                </a:solidFill>
                <a:effectLst/>
                <a:latin typeface="FandolSong-Regular-Identity-H"/>
              </a:rPr>
              <a:t>他们将这类策略命名为零行列式策略 </a:t>
            </a:r>
            <a:r>
              <a:rPr lang="en-US" altLang="zh-CN" sz="1200" b="0" i="0" dirty="0" smtClean="0">
                <a:solidFill>
                  <a:srgbClr val="000000"/>
                </a:solidFill>
                <a:effectLst/>
                <a:latin typeface="LMRoman10-Regular-Identity-H"/>
              </a:rPr>
              <a:t>(zero-determinant strategies, </a:t>
            </a:r>
            <a:r>
              <a:rPr lang="zh-CN" altLang="en-US" sz="1200" b="0" i="0" dirty="0" smtClean="0">
                <a:solidFill>
                  <a:srgbClr val="000000"/>
                </a:solidFill>
                <a:effectLst/>
                <a:latin typeface="FandolSong-Regular-Identity-H"/>
              </a:rPr>
              <a:t>简称 </a:t>
            </a:r>
            <a:r>
              <a:rPr lang="en-US" altLang="zh-CN" sz="1200" b="0" i="0" dirty="0" smtClean="0">
                <a:solidFill>
                  <a:srgbClr val="000000"/>
                </a:solidFill>
                <a:effectLst/>
                <a:latin typeface="LMRoman10-Regular-Identity-H"/>
              </a:rPr>
              <a:t>ZD </a:t>
            </a:r>
            <a:r>
              <a:rPr lang="zh-CN" altLang="en-US" sz="1200" b="0" i="0" dirty="0" smtClean="0">
                <a:solidFill>
                  <a:srgbClr val="000000"/>
                </a:solidFill>
                <a:effectLst/>
                <a:latin typeface="FandolSong-Regular-Identity-H"/>
              </a:rPr>
              <a:t>策略</a:t>
            </a:r>
            <a:r>
              <a:rPr lang="en-US" altLang="zh-CN" sz="1200" b="0" i="0" dirty="0" smtClean="0">
                <a:solidFill>
                  <a:srgbClr val="000000"/>
                </a:solidFill>
                <a:effectLst/>
                <a:latin typeface="LMRoman10-Regular-Identity-H"/>
              </a:rPr>
              <a:t>) . </a:t>
            </a:r>
            <a:r>
              <a:rPr lang="zh-CN" altLang="en-US" sz="1200" b="0" i="0" dirty="0" smtClean="0">
                <a:solidFill>
                  <a:srgbClr val="000000"/>
                </a:solidFill>
                <a:effectLst/>
                <a:latin typeface="FandolSong-Regular-Identity-H"/>
              </a:rPr>
              <a:t>这一发现颠覆了人们对单个策略控制能力的认识</a:t>
            </a:r>
            <a:r>
              <a:rPr lang="en-US" altLang="zh-CN" sz="1200" b="0" i="0" dirty="0" smtClean="0">
                <a:solidFill>
                  <a:srgbClr val="000000"/>
                </a:solidFill>
                <a:effectLst/>
                <a:latin typeface="LMRoman10-Regular-Identity-H"/>
              </a:rPr>
              <a:t>, </a:t>
            </a:r>
            <a:r>
              <a:rPr lang="zh-CN" altLang="en-US" sz="1200" b="0" i="0" dirty="0" smtClean="0">
                <a:solidFill>
                  <a:srgbClr val="000000"/>
                </a:solidFill>
                <a:effectLst/>
                <a:latin typeface="FandolSong-Regular-Identity-H"/>
              </a:rPr>
              <a:t>因此备受关注</a:t>
            </a:r>
            <a:r>
              <a:rPr lang="zh-CN" altLang="en-US" dirty="0" smtClean="0"/>
              <a:t> 。</a:t>
            </a:r>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59</a:t>
            </a:fld>
            <a:endParaRPr lang="zh-CN" altLang="en-US"/>
          </a:p>
        </p:txBody>
      </p:sp>
    </p:spTree>
    <p:extLst>
      <p:ext uri="{BB962C8B-B14F-4D97-AF65-F5344CB8AC3E}">
        <p14:creationId xmlns:p14="http://schemas.microsoft.com/office/powerpoint/2010/main" val="393488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前面的</a:t>
            </a:r>
            <a:r>
              <a:rPr lang="zh-CN" altLang="en-US" dirty="0" smtClean="0"/>
              <a:t>工作多数都是</a:t>
            </a:r>
            <a:r>
              <a:rPr lang="zh-CN" altLang="en-US" dirty="0" smtClean="0"/>
              <a:t>基于成对迭代博弈的结果，我们这里考虑多人或群组（</a:t>
            </a:r>
            <a:r>
              <a:rPr lang="en-US" altLang="zh-CN" dirty="0" smtClean="0"/>
              <a:t>PGG</a:t>
            </a:r>
            <a:r>
              <a:rPr lang="zh-CN" altLang="en-US" dirty="0" smtClean="0"/>
              <a:t>）博弈环境下的</a:t>
            </a:r>
            <a:r>
              <a:rPr lang="en-US" altLang="zh-CN" dirty="0" smtClean="0"/>
              <a:t>ZD</a:t>
            </a:r>
            <a:r>
              <a:rPr lang="zh-CN" altLang="en-US" dirty="0" smtClean="0"/>
              <a:t>策略。</a:t>
            </a:r>
          </a:p>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61</a:t>
            </a:fld>
            <a:endParaRPr lang="zh-CN" altLang="en-US"/>
          </a:p>
        </p:txBody>
      </p:sp>
    </p:spTree>
    <p:extLst>
      <p:ext uri="{BB962C8B-B14F-4D97-AF65-F5344CB8AC3E}">
        <p14:creationId xmlns:p14="http://schemas.microsoft.com/office/powerpoint/2010/main" val="2252966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任意</a:t>
            </a:r>
            <a:r>
              <a:rPr lang="en-US" altLang="zh-CN" dirty="0" smtClean="0"/>
              <a:t>1</a:t>
            </a:r>
            <a:r>
              <a:rPr lang="zh-CN" altLang="en-US" dirty="0" smtClean="0"/>
              <a:t>个</a:t>
            </a:r>
            <a:r>
              <a:rPr lang="en-US" altLang="zh-CN" dirty="0" smtClean="0"/>
              <a:t>B-agent </a:t>
            </a:r>
            <a:r>
              <a:rPr lang="zh-CN" altLang="en-US" dirty="0" smtClean="0"/>
              <a:t>（</a:t>
            </a:r>
            <a:r>
              <a:rPr lang="en-US" altLang="zh-CN" dirty="0" smtClean="0"/>
              <a:t>4</a:t>
            </a:r>
            <a:r>
              <a:rPr lang="zh-CN" altLang="en-US" dirty="0" smtClean="0"/>
              <a:t>）</a:t>
            </a:r>
            <a:endParaRPr lang="en-US" altLang="zh-CN" dirty="0" smtClean="0"/>
          </a:p>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smtClean="0"/>
              <a:t>任意</a:t>
            </a:r>
            <a:r>
              <a:rPr lang="en-US" altLang="zh-CN" dirty="0" smtClean="0"/>
              <a:t>1</a:t>
            </a:r>
            <a:r>
              <a:rPr lang="zh-CN" altLang="en-US" dirty="0" smtClean="0"/>
              <a:t>个</a:t>
            </a:r>
            <a:r>
              <a:rPr lang="en-US" altLang="zh-CN" dirty="0" smtClean="0"/>
              <a:t>A-agent </a:t>
            </a:r>
            <a:r>
              <a:rPr lang="zh-CN" altLang="en-US" dirty="0" smtClean="0"/>
              <a:t>（</a:t>
            </a:r>
            <a:r>
              <a:rPr lang="en-US" altLang="zh-CN" dirty="0" smtClean="0"/>
              <a:t>5</a:t>
            </a:r>
            <a:r>
              <a:rPr lang="zh-CN" altLang="en-US" dirty="0" smtClean="0"/>
              <a:t>）</a:t>
            </a:r>
          </a:p>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67</a:t>
            </a:fld>
            <a:endParaRPr lang="zh-CN" altLang="en-US"/>
          </a:p>
        </p:txBody>
      </p:sp>
    </p:spTree>
    <p:extLst>
      <p:ext uri="{BB962C8B-B14F-4D97-AF65-F5344CB8AC3E}">
        <p14:creationId xmlns:p14="http://schemas.microsoft.com/office/powerpoint/2010/main" val="251101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收敛点存在性：有限时间内一定收敛。</a:t>
            </a:r>
          </a:p>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72</a:t>
            </a:fld>
            <a:endParaRPr lang="zh-CN" altLang="en-US"/>
          </a:p>
        </p:txBody>
      </p:sp>
    </p:spTree>
    <p:extLst>
      <p:ext uri="{BB962C8B-B14F-4D97-AF65-F5344CB8AC3E}">
        <p14:creationId xmlns:p14="http://schemas.microsoft.com/office/powerpoint/2010/main" val="4051858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收敛的速度：至多</a:t>
            </a:r>
            <a:r>
              <a:rPr lang="en-US" altLang="zh-CN" dirty="0" smtClean="0"/>
              <a:t>n</a:t>
            </a:r>
            <a:r>
              <a:rPr lang="zh-CN" altLang="en-US" dirty="0" smtClean="0"/>
              <a:t>步就会收敛。</a:t>
            </a:r>
          </a:p>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74</a:t>
            </a:fld>
            <a:endParaRPr lang="zh-CN" altLang="en-US"/>
          </a:p>
        </p:txBody>
      </p:sp>
    </p:spTree>
    <p:extLst>
      <p:ext uri="{BB962C8B-B14F-4D97-AF65-F5344CB8AC3E}">
        <p14:creationId xmlns:p14="http://schemas.microsoft.com/office/powerpoint/2010/main" val="2863855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IMG</a:t>
            </a:r>
            <a:r>
              <a:rPr lang="zh-CN" altLang="en-US" dirty="0" smtClean="0"/>
              <a:t>收敛存在性</a:t>
            </a:r>
          </a:p>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78</a:t>
            </a:fld>
            <a:endParaRPr lang="zh-CN" altLang="en-US"/>
          </a:p>
        </p:txBody>
      </p:sp>
    </p:spTree>
    <p:extLst>
      <p:ext uri="{BB962C8B-B14F-4D97-AF65-F5344CB8AC3E}">
        <p14:creationId xmlns:p14="http://schemas.microsoft.com/office/powerpoint/2010/main" val="3797659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Well-mixed</a:t>
            </a:r>
            <a:r>
              <a:rPr lang="zh-CN" altLang="en-US" dirty="0" smtClean="0"/>
              <a:t>群体中，一定可以收敛到</a:t>
            </a:r>
            <a:r>
              <a:rPr lang="en-US" altLang="zh-CN" dirty="0" smtClean="0"/>
              <a:t>E</a:t>
            </a:r>
            <a:r>
              <a:rPr lang="zh-CN" altLang="en-US" dirty="0" smtClean="0"/>
              <a:t>或</a:t>
            </a:r>
            <a:r>
              <a:rPr lang="en-US" altLang="zh-CN" dirty="0" smtClean="0"/>
              <a:t>G</a:t>
            </a:r>
            <a:endParaRPr lang="zh-CN" altLang="en-US"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87</a:t>
            </a:fld>
            <a:endParaRPr lang="zh-CN" altLang="en-US"/>
          </a:p>
        </p:txBody>
      </p:sp>
    </p:spTree>
    <p:extLst>
      <p:ext uri="{BB962C8B-B14F-4D97-AF65-F5344CB8AC3E}">
        <p14:creationId xmlns:p14="http://schemas.microsoft.com/office/powerpoint/2010/main" val="78995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群组互惠：对于一个群组内部，成功的个体会大量繁殖，当群组达到一定规模后，就会一分为二，为了保证所有群组数量的稳定，就有一些劣势群组面临消失。就像大公司会吞并小公司。自私的个体能获取更多资源，但由自私个体组成的群体没有生存优势，在进化中被消灭。而利他的个体虽然获得资源少，但利他个体促进合作，合作能使群体更有生存优势，由此该群体存活和发展概率更高。</a:t>
            </a:r>
          </a:p>
          <a:p>
            <a:r>
              <a:rPr lang="zh-CN" altLang="en-US" dirty="0" smtClean="0"/>
              <a:t>网络互惠：早在</a:t>
            </a:r>
            <a:r>
              <a:rPr lang="en-US" altLang="zh-CN" dirty="0" smtClean="0"/>
              <a:t>1992</a:t>
            </a:r>
            <a:r>
              <a:rPr lang="zh-CN" altLang="en-US" dirty="0" smtClean="0"/>
              <a:t>年，</a:t>
            </a:r>
            <a:r>
              <a:rPr lang="en-US" altLang="zh-CN" dirty="0" smtClean="0"/>
              <a:t>Nowak</a:t>
            </a:r>
            <a:r>
              <a:rPr lang="zh-CN" altLang="en-US" dirty="0" smtClean="0"/>
              <a:t>和</a:t>
            </a:r>
            <a:r>
              <a:rPr lang="en-US" altLang="zh-CN" dirty="0" smtClean="0"/>
              <a:t>May </a:t>
            </a:r>
            <a:r>
              <a:rPr lang="zh-CN" altLang="en-US" dirty="0" smtClean="0"/>
              <a:t>研究了二维方格上的囚徒困境博弈以及合作策略在二维方格上的演化。</a:t>
            </a:r>
          </a:p>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7</a:t>
            </a:fld>
            <a:endParaRPr lang="zh-CN" altLang="en-US"/>
          </a:p>
        </p:txBody>
      </p:sp>
    </p:spTree>
    <p:extLst>
      <p:ext uri="{BB962C8B-B14F-4D97-AF65-F5344CB8AC3E}">
        <p14:creationId xmlns:p14="http://schemas.microsoft.com/office/powerpoint/2010/main" val="1022140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在规则网格中，基于模仿动力学系统一定能够到达</a:t>
            </a:r>
            <a:r>
              <a:rPr lang="en-US" altLang="zh-CN" dirty="0" smtClean="0"/>
              <a:t>full-A</a:t>
            </a:r>
            <a:r>
              <a:rPr lang="zh-CN" altLang="en-US" dirty="0" smtClean="0"/>
              <a:t>或</a:t>
            </a:r>
            <a:r>
              <a:rPr lang="en-US" altLang="zh-CN" dirty="0" smtClean="0"/>
              <a:t>full-B.</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89</a:t>
            </a:fld>
            <a:endParaRPr lang="zh-CN" altLang="en-US"/>
          </a:p>
        </p:txBody>
      </p:sp>
    </p:spTree>
    <p:extLst>
      <p:ext uri="{BB962C8B-B14F-4D97-AF65-F5344CB8AC3E}">
        <p14:creationId xmlns:p14="http://schemas.microsoft.com/office/powerpoint/2010/main" val="3302046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上述步骤从数值上保证网络达到</a:t>
            </a:r>
            <a:r>
              <a:rPr lang="en-US" altLang="zh-CN" dirty="0" smtClean="0"/>
              <a:t>full-A </a:t>
            </a:r>
            <a:r>
              <a:rPr lang="zh-CN" altLang="en-US" dirty="0" smtClean="0"/>
              <a:t>或</a:t>
            </a:r>
            <a:r>
              <a:rPr lang="en-US" altLang="zh-CN" dirty="0" smtClean="0"/>
              <a:t>full-B</a:t>
            </a:r>
            <a:r>
              <a:rPr lang="zh-CN" altLang="en-US" dirty="0" smtClean="0"/>
              <a:t>状态，并且能用对近似计算网络</a:t>
            </a:r>
            <a:r>
              <a:rPr lang="en-US" altLang="zh-CN" dirty="0" smtClean="0"/>
              <a:t>ZD</a:t>
            </a:r>
            <a:r>
              <a:rPr lang="zh-CN" altLang="en-US" dirty="0" smtClean="0"/>
              <a:t>策略博弈的固定概率。</a:t>
            </a:r>
          </a:p>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90</a:t>
            </a:fld>
            <a:endParaRPr lang="zh-CN" altLang="en-US"/>
          </a:p>
        </p:txBody>
      </p:sp>
    </p:spTree>
    <p:extLst>
      <p:ext uri="{BB962C8B-B14F-4D97-AF65-F5344CB8AC3E}">
        <p14:creationId xmlns:p14="http://schemas.microsoft.com/office/powerpoint/2010/main" val="2189599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用对近似的方法从理论上计算规定概率。</a:t>
            </a:r>
          </a:p>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92</a:t>
            </a:fld>
            <a:endParaRPr lang="zh-CN" altLang="en-US"/>
          </a:p>
        </p:txBody>
      </p:sp>
    </p:spTree>
    <p:extLst>
      <p:ext uri="{BB962C8B-B14F-4D97-AF65-F5344CB8AC3E}">
        <p14:creationId xmlns:p14="http://schemas.microsoft.com/office/powerpoint/2010/main" val="3786522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solidFill>
                  <a:schemeClr val="tx1"/>
                </a:solidFill>
                <a:latin typeface="宋体" panose="02010600030101010101" pitchFamily="2" charset="-122"/>
                <a:ea typeface="宋体" panose="02010600030101010101" pitchFamily="2" charset="-122"/>
              </a:rPr>
              <a:t>博弈论能够解释生物体如何采用不同的策略在暴虐的生态环境下生存并繁衍后代继续斗争。你无需将任何理性或思维能力归于生物体</a:t>
            </a:r>
            <a:r>
              <a:rPr lang="en-US" altLang="zh-CN" dirty="0" smtClean="0">
                <a:solidFill>
                  <a:schemeClr val="tx1"/>
                </a:solidFill>
                <a:latin typeface="宋体" panose="02010600030101010101" pitchFamily="2" charset="-122"/>
                <a:ea typeface="宋体" panose="02010600030101010101" pitchFamily="2" charset="-122"/>
              </a:rPr>
              <a:t>——</a:t>
            </a:r>
            <a:r>
              <a:rPr lang="zh-CN" altLang="en-US" dirty="0" smtClean="0">
                <a:solidFill>
                  <a:schemeClr val="tx1"/>
                </a:solidFill>
                <a:latin typeface="宋体" panose="02010600030101010101" pitchFamily="2" charset="-122"/>
                <a:ea typeface="宋体" panose="02010600030101010101" pitchFamily="2" charset="-122"/>
              </a:rPr>
              <a:t>它们的策略仅仅是他们的特性和习性的综合。成为一棵矮树还是一棵高树好呢</a:t>
            </a:r>
            <a:r>
              <a:rPr lang="en-US" altLang="zh-CN" dirty="0" smtClean="0">
                <a:solidFill>
                  <a:schemeClr val="tx1"/>
                </a:solidFill>
                <a:latin typeface="宋体" panose="02010600030101010101" pitchFamily="2" charset="-122"/>
                <a:ea typeface="宋体" panose="02010600030101010101" pitchFamily="2" charset="-122"/>
              </a:rPr>
              <a:t>?</a:t>
            </a:r>
            <a:r>
              <a:rPr lang="zh-CN" altLang="en-US" dirty="0" smtClean="0">
                <a:solidFill>
                  <a:schemeClr val="tx1"/>
                </a:solidFill>
                <a:latin typeface="宋体" panose="02010600030101010101" pitchFamily="2" charset="-122"/>
                <a:ea typeface="宋体" panose="02010600030101010101" pitchFamily="2" charset="-122"/>
              </a:rPr>
              <a:t>成为一个超级快的四足动物还是一个很慢但聪明的两足动物，哪一个更好呢</a:t>
            </a:r>
            <a:r>
              <a:rPr lang="en-US" altLang="zh-CN" dirty="0" smtClean="0">
                <a:solidFill>
                  <a:schemeClr val="tx1"/>
                </a:solidFill>
                <a:latin typeface="宋体" panose="02010600030101010101" pitchFamily="2" charset="-122"/>
                <a:ea typeface="宋体" panose="02010600030101010101" pitchFamily="2" charset="-122"/>
              </a:rPr>
              <a:t>?</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105</a:t>
            </a:fld>
            <a:endParaRPr lang="zh-CN" altLang="en-US"/>
          </a:p>
        </p:txBody>
      </p:sp>
    </p:spTree>
    <p:extLst>
      <p:ext uri="{BB962C8B-B14F-4D97-AF65-F5344CB8AC3E}">
        <p14:creationId xmlns:p14="http://schemas.microsoft.com/office/powerpoint/2010/main" val="2958381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solidFill>
                  <a:schemeClr val="tx1"/>
                </a:solidFill>
              </a:rPr>
              <a:t>在此基础上给出具体的收敛时间；并分别就三种情况与如下文献中的收敛时间结果进行对比，我们得到的收敛时间上界会比文献中的上界更小。</a:t>
            </a:r>
            <a:r>
              <a:rPr lang="zh-CN" altLang="en-US" dirty="0" smtClean="0"/>
              <a:t>显然，如果网络规模更大，阈值中等，我们的结果会有更显著的改进</a:t>
            </a:r>
          </a:p>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115</a:t>
            </a:fld>
            <a:endParaRPr lang="zh-CN" altLang="en-US"/>
          </a:p>
        </p:txBody>
      </p:sp>
    </p:spTree>
    <p:extLst>
      <p:ext uri="{BB962C8B-B14F-4D97-AF65-F5344CB8AC3E}">
        <p14:creationId xmlns:p14="http://schemas.microsoft.com/office/powerpoint/2010/main" val="3576779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如何建模</a:t>
            </a:r>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11</a:t>
            </a:fld>
            <a:endParaRPr lang="zh-CN" altLang="en-US"/>
          </a:p>
        </p:txBody>
      </p:sp>
    </p:spTree>
    <p:extLst>
      <p:ext uri="{BB962C8B-B14F-4D97-AF65-F5344CB8AC3E}">
        <p14:creationId xmlns:p14="http://schemas.microsoft.com/office/powerpoint/2010/main" val="3247178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涉及到的具体的数学工具</a:t>
            </a:r>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12</a:t>
            </a:fld>
            <a:endParaRPr lang="zh-CN" altLang="en-US"/>
          </a:p>
        </p:txBody>
      </p:sp>
    </p:spTree>
    <p:extLst>
      <p:ext uri="{BB962C8B-B14F-4D97-AF65-F5344CB8AC3E}">
        <p14:creationId xmlns:p14="http://schemas.microsoft.com/office/powerpoint/2010/main" val="1868005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在演化博弈理论框架下，我们将考虑如下几个要素</a:t>
            </a:r>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13</a:t>
            </a:fld>
            <a:endParaRPr lang="zh-CN" altLang="en-US"/>
          </a:p>
        </p:txBody>
      </p:sp>
    </p:spTree>
    <p:extLst>
      <p:ext uri="{BB962C8B-B14F-4D97-AF65-F5344CB8AC3E}">
        <p14:creationId xmlns:p14="http://schemas.microsoft.com/office/powerpoint/2010/main" val="402360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0" lang="zh-CN" altLang="en-US" sz="1200" b="0" i="0" u="none" strike="noStrike" kern="1200" cap="none" spc="15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rPr>
              <a:t>群体结构方面，一些复杂的博弈场景可被抽象成各种各样复杂网络的大规模群体，并时刻影响着人们的生活。</a:t>
            </a:r>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14</a:t>
            </a:fld>
            <a:endParaRPr lang="zh-CN" altLang="en-US"/>
          </a:p>
        </p:txBody>
      </p:sp>
    </p:spTree>
    <p:extLst>
      <p:ext uri="{BB962C8B-B14F-4D97-AF65-F5344CB8AC3E}">
        <p14:creationId xmlns:p14="http://schemas.microsoft.com/office/powerpoint/2010/main" val="869835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15</a:t>
            </a:fld>
            <a:endParaRPr lang="zh-CN" altLang="en-US"/>
          </a:p>
        </p:txBody>
      </p:sp>
    </p:spTree>
    <p:extLst>
      <p:ext uri="{BB962C8B-B14F-4D97-AF65-F5344CB8AC3E}">
        <p14:creationId xmlns:p14="http://schemas.microsoft.com/office/powerpoint/2010/main" val="858049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16</a:t>
            </a:fld>
            <a:endParaRPr lang="zh-CN" altLang="en-US"/>
          </a:p>
        </p:txBody>
      </p:sp>
    </p:spTree>
    <p:extLst>
      <p:ext uri="{BB962C8B-B14F-4D97-AF65-F5344CB8AC3E}">
        <p14:creationId xmlns:p14="http://schemas.microsoft.com/office/powerpoint/2010/main" val="1119460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078015D-7DCF-494F-BFAC-3528F8C6AC98}" type="slidenum">
              <a:rPr lang="zh-CN" altLang="en-US" smtClean="0"/>
              <a:t>17</a:t>
            </a:fld>
            <a:endParaRPr lang="zh-CN" altLang="en-US"/>
          </a:p>
        </p:txBody>
      </p:sp>
    </p:spTree>
    <p:extLst>
      <p:ext uri="{BB962C8B-B14F-4D97-AF65-F5344CB8AC3E}">
        <p14:creationId xmlns:p14="http://schemas.microsoft.com/office/powerpoint/2010/main" val="3025729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7DBCCF6-D510-4398-A459-680A476BD5C1}" type="datetime1">
              <a:rPr lang="en-US" altLang="zh-CN" smtClean="0"/>
              <a:t>8/14/2024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E0BE6FE-539E-4B43-BDFF-55B71A5E5D39}" type="datetime1">
              <a:rPr lang="en-US" altLang="zh-CN"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CC069D8E-18AB-4097-96BE-4F1CD02E5500}" type="datetime1">
              <a:rPr lang="en-US" altLang="zh-CN" smtClean="0"/>
              <a:t>8/14/2024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44B74B1-8698-409D-9E2A-4CDEF12FCA81}" type="datetime1">
              <a:rPr lang="en-US" altLang="zh-CN"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01C9EE6F-E2B2-49B3-B770-2C0C546C1E5B}" type="datetime1">
              <a:rPr lang="en-US" altLang="zh-CN" smtClean="0"/>
              <a:t>8/14/2024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454B155B-8BC1-4734-AE48-8339C79D2DD1}" type="datetime1">
              <a:rPr lang="en-US" altLang="zh-CN" smtClean="0"/>
              <a:t>8/14/2024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30764EE-6388-485B-87D7-1F2C5292CCFF}" type="datetime1">
              <a:rPr lang="en-US" altLang="zh-CN" smtClean="0"/>
              <a:t>8/14/2024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0F308F3-3B4B-45C7-A5AE-E5461C40993D}" type="datetime1">
              <a:rPr lang="en-US" altLang="zh-CN" smtClean="0"/>
              <a:t>8/14/2024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6B829-F0D0-4267-8918-60E89F8CE05E}" type="datetime1">
              <a:rPr lang="en-US" altLang="zh-CN" smtClean="0"/>
              <a:t>8/14/2024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6E82D7EE-F61B-4023-91E5-C728C6879485}" type="datetime1">
              <a:rPr lang="en-US" altLang="zh-CN" smtClean="0"/>
              <a:t>8/14/2024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35BC1DB1-7F9C-4414-9178-91C368C03D22}" type="datetime1">
              <a:rPr lang="en-US" altLang="zh-CN" smtClean="0"/>
              <a:t>8/14/2024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CA39C6BA-7BF7-4887-AE80-F30A11B977BE}" type="datetime1">
              <a:rPr lang="en-US" altLang="zh-CN" smtClean="0"/>
              <a:t>8/14/2024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oleObject" Target="../embeddings/oleObject69.bin"/><Relationship Id="rId7" Type="http://schemas.openxmlformats.org/officeDocument/2006/relationships/image" Target="../media/image218.png"/><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image" Target="../media/image214.wmf"/><Relationship Id="rId11" Type="http://schemas.openxmlformats.org/officeDocument/2006/relationships/image" Target="../media/image220.png"/><Relationship Id="rId5" Type="http://schemas.openxmlformats.org/officeDocument/2006/relationships/oleObject" Target="../embeddings/oleObject70.bin"/><Relationship Id="rId10" Type="http://schemas.openxmlformats.org/officeDocument/2006/relationships/image" Target="../media/image215.wmf"/><Relationship Id="rId4" Type="http://schemas.openxmlformats.org/officeDocument/2006/relationships/image" Target="../media/image213.wmf"/><Relationship Id="rId9" Type="http://schemas.openxmlformats.org/officeDocument/2006/relationships/oleObject" Target="../embeddings/oleObject71.bin"/></Relationships>
</file>

<file path=ppt/slides/_rels/slide101.xml.rels><?xml version="1.0" encoding="UTF-8" standalone="yes"?>
<Relationships xmlns="http://schemas.openxmlformats.org/package/2006/relationships"><Relationship Id="rId8" Type="http://schemas.openxmlformats.org/officeDocument/2006/relationships/image" Target="../media/image223.wmf"/><Relationship Id="rId13" Type="http://schemas.openxmlformats.org/officeDocument/2006/relationships/oleObject" Target="../embeddings/oleObject77.bin"/><Relationship Id="rId3" Type="http://schemas.openxmlformats.org/officeDocument/2006/relationships/oleObject" Target="../embeddings/oleObject72.bin"/><Relationship Id="rId7" Type="http://schemas.openxmlformats.org/officeDocument/2006/relationships/oleObject" Target="../embeddings/oleObject74.bin"/><Relationship Id="rId12" Type="http://schemas.openxmlformats.org/officeDocument/2006/relationships/image" Target="../media/image225.wmf"/><Relationship Id="rId2" Type="http://schemas.openxmlformats.org/officeDocument/2006/relationships/slideLayout" Target="../slideLayouts/slideLayout7.xml"/><Relationship Id="rId1" Type="http://schemas.openxmlformats.org/officeDocument/2006/relationships/vmlDrawing" Target="../drawings/vmlDrawing39.vml"/><Relationship Id="rId6" Type="http://schemas.openxmlformats.org/officeDocument/2006/relationships/image" Target="../media/image222.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image" Target="../media/image220.png"/><Relationship Id="rId10" Type="http://schemas.openxmlformats.org/officeDocument/2006/relationships/image" Target="../media/image224.wmf"/><Relationship Id="rId4" Type="http://schemas.openxmlformats.org/officeDocument/2006/relationships/image" Target="../media/image221.wmf"/><Relationship Id="rId9" Type="http://schemas.openxmlformats.org/officeDocument/2006/relationships/oleObject" Target="../embeddings/oleObject75.bin"/><Relationship Id="rId14" Type="http://schemas.openxmlformats.org/officeDocument/2006/relationships/image" Target="../media/image226.wmf"/></Relationships>
</file>

<file path=ppt/slides/_rels/slide102.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oleObject" Target="../embeddings/oleObject78.bin"/><Relationship Id="rId7" Type="http://schemas.openxmlformats.org/officeDocument/2006/relationships/image" Target="../media/image228.wmf"/><Relationship Id="rId2" Type="http://schemas.openxmlformats.org/officeDocument/2006/relationships/slideLayout" Target="../slideLayouts/slideLayout7.xml"/><Relationship Id="rId1" Type="http://schemas.openxmlformats.org/officeDocument/2006/relationships/vmlDrawing" Target="../drawings/vmlDrawing40.vml"/><Relationship Id="rId6" Type="http://schemas.openxmlformats.org/officeDocument/2006/relationships/oleObject" Target="../embeddings/oleObject79.bin"/><Relationship Id="rId5" Type="http://schemas.openxmlformats.org/officeDocument/2006/relationships/image" Target="../media/image246.png"/><Relationship Id="rId10" Type="http://schemas.openxmlformats.org/officeDocument/2006/relationships/image" Target="../media/image229.wmf"/><Relationship Id="rId4" Type="http://schemas.openxmlformats.org/officeDocument/2006/relationships/image" Target="../media/image227.wmf"/><Relationship Id="rId9" Type="http://schemas.openxmlformats.org/officeDocument/2006/relationships/oleObject" Target="../embeddings/oleObject80.bin"/></Relationships>
</file>

<file path=ppt/slides/_rels/slide103.xml.rels><?xml version="1.0" encoding="UTF-8" standalone="yes"?>
<Relationships xmlns="http://schemas.openxmlformats.org/package/2006/relationships"><Relationship Id="rId8" Type="http://schemas.openxmlformats.org/officeDocument/2006/relationships/image" Target="../media/image231.wmf"/><Relationship Id="rId3" Type="http://schemas.openxmlformats.org/officeDocument/2006/relationships/image" Target="../media/image252.png"/><Relationship Id="rId7" Type="http://schemas.openxmlformats.org/officeDocument/2006/relationships/oleObject" Target="../embeddings/oleObject82.bin"/><Relationship Id="rId12" Type="http://schemas.openxmlformats.org/officeDocument/2006/relationships/image" Target="../media/image233.wmf"/><Relationship Id="rId2" Type="http://schemas.openxmlformats.org/officeDocument/2006/relationships/slideLayout" Target="../slideLayouts/slideLayout7.xml"/><Relationship Id="rId1" Type="http://schemas.openxmlformats.org/officeDocument/2006/relationships/vmlDrawing" Target="../drawings/vmlDrawing41.vml"/><Relationship Id="rId6" Type="http://schemas.openxmlformats.org/officeDocument/2006/relationships/image" Target="../media/image230.wmf"/><Relationship Id="rId11" Type="http://schemas.openxmlformats.org/officeDocument/2006/relationships/oleObject" Target="../embeddings/oleObject84.bin"/><Relationship Id="rId5" Type="http://schemas.openxmlformats.org/officeDocument/2006/relationships/oleObject" Target="../embeddings/oleObject81.bin"/><Relationship Id="rId10" Type="http://schemas.openxmlformats.org/officeDocument/2006/relationships/image" Target="../media/image232.wmf"/><Relationship Id="rId4" Type="http://schemas.openxmlformats.org/officeDocument/2006/relationships/image" Target="../media/image253.png"/><Relationship Id="rId9" Type="http://schemas.openxmlformats.org/officeDocument/2006/relationships/oleObject" Target="../embeddings/oleObject83.bin"/></Relationships>
</file>

<file path=ppt/slides/_rels/slide104.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png"/><Relationship Id="rId1" Type="http://schemas.openxmlformats.org/officeDocument/2006/relationships/slideLayout" Target="../slideLayouts/slideLayout7.xml"/><Relationship Id="rId5" Type="http://schemas.openxmlformats.org/officeDocument/2006/relationships/image" Target="../media/image237.png"/><Relationship Id="rId4" Type="http://schemas.openxmlformats.org/officeDocument/2006/relationships/image" Target="../media/image236.png"/></Relationships>
</file>

<file path=ppt/slides/_rels/slide10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10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7.xml"/><Relationship Id="rId4" Type="http://schemas.openxmlformats.org/officeDocument/2006/relationships/image" Target="../media/image244.png"/></Relationships>
</file>

<file path=ppt/slides/_rels/slide107.xml.rels><?xml version="1.0" encoding="UTF-8" standalone="yes"?>
<Relationships xmlns="http://schemas.openxmlformats.org/package/2006/relationships"><Relationship Id="rId2" Type="http://schemas.openxmlformats.org/officeDocument/2006/relationships/hyperlink" Target="https://webthesis.biblio.polito.it/11996" TargetMode="Externa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85.bin"/><Relationship Id="rId7" Type="http://schemas.openxmlformats.org/officeDocument/2006/relationships/image" Target="../media/image249.png"/><Relationship Id="rId2" Type="http://schemas.openxmlformats.org/officeDocument/2006/relationships/slideLayout" Target="../slideLayouts/slideLayout7.xml"/><Relationship Id="rId1" Type="http://schemas.openxmlformats.org/officeDocument/2006/relationships/vmlDrawing" Target="../drawings/vmlDrawing42.vml"/><Relationship Id="rId6" Type="http://schemas.openxmlformats.org/officeDocument/2006/relationships/image" Target="../media/image220.png"/><Relationship Id="rId5" Type="http://schemas.openxmlformats.org/officeDocument/2006/relationships/image" Target="../media/image248.png"/><Relationship Id="rId4" Type="http://schemas.openxmlformats.org/officeDocument/2006/relationships/image" Target="../media/image245.wmf"/></Relationships>
</file>

<file path=ppt/slides/_rels/slide10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30.png"/><Relationship Id="rId4" Type="http://schemas.openxmlformats.org/officeDocument/2006/relationships/image" Target="../media/image320.png"/></Relationships>
</file>

<file path=ppt/slides/_rels/slide11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2.xml"/><Relationship Id="rId1" Type="http://schemas.openxmlformats.org/officeDocument/2006/relationships/vmlDrawing" Target="../drawings/vmlDrawing43.vml"/><Relationship Id="rId5" Type="http://schemas.openxmlformats.org/officeDocument/2006/relationships/image" Target="../media/image254.png"/><Relationship Id="rId4" Type="http://schemas.openxmlformats.org/officeDocument/2006/relationships/image" Target="../media/image245.wmf"/></Relationships>
</file>

<file path=ppt/slides/_rels/slide11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slideLayout" Target="../slideLayouts/slideLayout10.xml"/><Relationship Id="rId1" Type="http://schemas.openxmlformats.org/officeDocument/2006/relationships/vmlDrawing" Target="../drawings/vmlDrawing44.vml"/><Relationship Id="rId5" Type="http://schemas.openxmlformats.org/officeDocument/2006/relationships/image" Target="../media/image245.wmf"/><Relationship Id="rId4" Type="http://schemas.openxmlformats.org/officeDocument/2006/relationships/oleObject" Target="../embeddings/oleObject86.bin"/></Relationships>
</file>

<file path=ppt/slides/_rels/slide11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6.xml"/><Relationship Id="rId4" Type="http://schemas.openxmlformats.org/officeDocument/2006/relationships/image" Target="../media/image275.png"/></Relationships>
</file>

<file path=ppt/slides/_rels/slide11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58.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79.png"/><Relationship Id="rId1" Type="http://schemas.openxmlformats.org/officeDocument/2006/relationships/slideLayout" Target="../slideLayouts/slideLayout6.xml"/><Relationship Id="rId4" Type="http://schemas.openxmlformats.org/officeDocument/2006/relationships/image" Target="../media/image281.png"/></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7.xml"/><Relationship Id="rId1" Type="http://schemas.openxmlformats.org/officeDocument/2006/relationships/vmlDrawing" Target="../drawings/vmlDrawing45.vml"/><Relationship Id="rId4" Type="http://schemas.openxmlformats.org/officeDocument/2006/relationships/image" Target="../media/image261.wmf"/></Relationships>
</file>

<file path=ppt/slides/_rels/slide118.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6.xml"/><Relationship Id="rId4" Type="http://schemas.openxmlformats.org/officeDocument/2006/relationships/image" Target="../media/image271.png"/></Relationships>
</file>

<file path=ppt/slides/_rels/slide123.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294.png"/><Relationship Id="rId7" Type="http://schemas.openxmlformats.org/officeDocument/2006/relationships/image" Target="../media/image274.png"/><Relationship Id="rId2" Type="http://schemas.openxmlformats.org/officeDocument/2006/relationships/image" Target="../media/image293.png"/><Relationship Id="rId1" Type="http://schemas.openxmlformats.org/officeDocument/2006/relationships/slideLayout" Target="../slideLayouts/slideLayout6.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95.png"/></Relationships>
</file>

<file path=ppt/slides/_rels/slide12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305.png"/><Relationship Id="rId1" Type="http://schemas.openxmlformats.org/officeDocument/2006/relationships/slideLayout" Target="../slideLayouts/slideLayout6.xml"/><Relationship Id="rId4" Type="http://schemas.openxmlformats.org/officeDocument/2006/relationships/image" Target="../media/image307.png"/></Relationships>
</file>

<file path=ppt/slides/_rels/slide129.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slideLayout" Target="../slideLayouts/slideLayout7.xml"/><Relationship Id="rId1" Type="http://schemas.openxmlformats.org/officeDocument/2006/relationships/vmlDrawing" Target="../drawings/vmlDrawing46.vml"/><Relationship Id="rId5" Type="http://schemas.openxmlformats.org/officeDocument/2006/relationships/image" Target="../media/image261.wmf"/><Relationship Id="rId4" Type="http://schemas.openxmlformats.org/officeDocument/2006/relationships/oleObject" Target="../embeddings/oleObject88.bin"/></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92.jpg"/><Relationship Id="rId2" Type="http://schemas.openxmlformats.org/officeDocument/2006/relationships/image" Target="../media/image29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6.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0.xml"/><Relationship Id="rId1" Type="http://schemas.openxmlformats.org/officeDocument/2006/relationships/vmlDrawing" Target="../drawings/vmlDrawing2.vml"/><Relationship Id="rId5" Type="http://schemas.openxmlformats.org/officeDocument/2006/relationships/image" Target="../media/image65.w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image" Target="../media/image67.wmf"/><Relationship Id="rId5" Type="http://schemas.openxmlformats.org/officeDocument/2006/relationships/oleObject" Target="../embeddings/oleObject4.bin"/><Relationship Id="rId4" Type="http://schemas.openxmlformats.org/officeDocument/2006/relationships/image" Target="../media/image66.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73.wmf"/><Relationship Id="rId3" Type="http://schemas.openxmlformats.org/officeDocument/2006/relationships/oleObject" Target="../embeddings/oleObject6.bin"/><Relationship Id="rId7" Type="http://schemas.openxmlformats.org/officeDocument/2006/relationships/image" Target="../media/image70.wmf"/><Relationship Id="rId12" Type="http://schemas.openxmlformats.org/officeDocument/2006/relationships/oleObject" Target="../embeddings/oleObject10.bin"/><Relationship Id="rId2" Type="http://schemas.openxmlformats.org/officeDocument/2006/relationships/slideLayout" Target="../slideLayouts/slideLayout10.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72.wmf"/><Relationship Id="rId5" Type="http://schemas.openxmlformats.org/officeDocument/2006/relationships/image" Target="../media/image75.png"/><Relationship Id="rId10" Type="http://schemas.openxmlformats.org/officeDocument/2006/relationships/oleObject" Target="../embeddings/oleObject9.bin"/><Relationship Id="rId4" Type="http://schemas.openxmlformats.org/officeDocument/2006/relationships/image" Target="../media/image69.wmf"/><Relationship Id="rId9" Type="http://schemas.openxmlformats.org/officeDocument/2006/relationships/image" Target="../media/image71.w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0.xml"/><Relationship Id="rId1" Type="http://schemas.openxmlformats.org/officeDocument/2006/relationships/vmlDrawing" Target="../drawings/vmlDrawing5.vml"/><Relationship Id="rId6" Type="http://schemas.openxmlformats.org/officeDocument/2006/relationships/image" Target="../media/image75.wmf"/><Relationship Id="rId5" Type="http://schemas.openxmlformats.org/officeDocument/2006/relationships/oleObject" Target="../embeddings/oleObject12.bin"/><Relationship Id="rId4" Type="http://schemas.openxmlformats.org/officeDocument/2006/relationships/image" Target="../media/image74.wmf"/></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10.xml"/><Relationship Id="rId1" Type="http://schemas.openxmlformats.org/officeDocument/2006/relationships/vmlDrawing" Target="../drawings/vmlDrawing6.vml"/><Relationship Id="rId5" Type="http://schemas.openxmlformats.org/officeDocument/2006/relationships/image" Target="../media/image76.wmf"/><Relationship Id="rId4" Type="http://schemas.openxmlformats.org/officeDocument/2006/relationships/oleObject" Target="../embeddings/oleObject13.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image" Target="../media/image82.png"/><Relationship Id="rId7" Type="http://schemas.openxmlformats.org/officeDocument/2006/relationships/image" Target="../media/image78.wmf"/><Relationship Id="rId2" Type="http://schemas.openxmlformats.org/officeDocument/2006/relationships/slideLayout" Target="../slideLayouts/slideLayout10.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image" Target="../media/image77.wmf"/><Relationship Id="rId4" Type="http://schemas.openxmlformats.org/officeDocument/2006/relationships/oleObject" Target="../embeddings/oleObject14.bin"/><Relationship Id="rId9" Type="http://schemas.openxmlformats.org/officeDocument/2006/relationships/image" Target="../media/image79.wmf"/></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5.png"/><Relationship Id="rId7" Type="http://schemas.openxmlformats.org/officeDocument/2006/relationships/image" Target="../media/image81.wmf"/><Relationship Id="rId2" Type="http://schemas.openxmlformats.org/officeDocument/2006/relationships/slideLayout" Target="../slideLayouts/slideLayout10.xml"/><Relationship Id="rId1" Type="http://schemas.openxmlformats.org/officeDocument/2006/relationships/vmlDrawing" Target="../drawings/vmlDrawing8.vml"/><Relationship Id="rId6" Type="http://schemas.openxmlformats.org/officeDocument/2006/relationships/oleObject" Target="../embeddings/oleObject18.bin"/><Relationship Id="rId5" Type="http://schemas.openxmlformats.org/officeDocument/2006/relationships/image" Target="../media/image80.wmf"/><Relationship Id="rId4" Type="http://schemas.openxmlformats.org/officeDocument/2006/relationships/oleObject" Target="../embeddings/oleObject17.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0.xml"/><Relationship Id="rId1" Type="http://schemas.openxmlformats.org/officeDocument/2006/relationships/vmlDrawing" Target="../drawings/vmlDrawing9.vml"/><Relationship Id="rId4" Type="http://schemas.openxmlformats.org/officeDocument/2006/relationships/image" Target="../media/image82.wmf"/></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image" Target="../media/image92.png"/><Relationship Id="rId7" Type="http://schemas.openxmlformats.org/officeDocument/2006/relationships/oleObject" Target="../embeddings/oleObject21.bin"/><Relationship Id="rId2" Type="http://schemas.openxmlformats.org/officeDocument/2006/relationships/slideLayout" Target="../slideLayouts/slideLayout10.xml"/><Relationship Id="rId1" Type="http://schemas.openxmlformats.org/officeDocument/2006/relationships/vmlDrawing" Target="../drawings/vmlDrawing10.vml"/><Relationship Id="rId6" Type="http://schemas.openxmlformats.org/officeDocument/2006/relationships/image" Target="../media/image84.wmf"/><Relationship Id="rId5" Type="http://schemas.openxmlformats.org/officeDocument/2006/relationships/oleObject" Target="../embeddings/oleObject20.bin"/><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slideLayout" Target="../slideLayouts/slideLayout10.xml"/><Relationship Id="rId1" Type="http://schemas.openxmlformats.org/officeDocument/2006/relationships/vmlDrawing" Target="../drawings/vmlDrawing11.vml"/><Relationship Id="rId6" Type="http://schemas.openxmlformats.org/officeDocument/2006/relationships/image" Target="../media/image100.png"/><Relationship Id="rId11" Type="http://schemas.openxmlformats.org/officeDocument/2006/relationships/image" Target="../media/image90.wmf"/><Relationship Id="rId5" Type="http://schemas.openxmlformats.org/officeDocument/2006/relationships/image" Target="../media/image88.wmf"/><Relationship Id="rId10" Type="http://schemas.openxmlformats.org/officeDocument/2006/relationships/oleObject" Target="../embeddings/oleObject24.bin"/><Relationship Id="rId4" Type="http://schemas.openxmlformats.org/officeDocument/2006/relationships/oleObject" Target="../embeddings/oleObject22.bin"/><Relationship Id="rId9" Type="http://schemas.openxmlformats.org/officeDocument/2006/relationships/image" Target="../media/image89.w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oleObject" Target="../embeddings/oleObject25.bin"/><Relationship Id="rId7" Type="http://schemas.openxmlformats.org/officeDocument/2006/relationships/image" Target="../media/image106.png"/><Relationship Id="rId12" Type="http://schemas.openxmlformats.org/officeDocument/2006/relationships/image" Target="../media/image94.wmf"/><Relationship Id="rId2" Type="http://schemas.openxmlformats.org/officeDocument/2006/relationships/slideLayout" Target="../slideLayouts/slideLayout10.xml"/><Relationship Id="rId1" Type="http://schemas.openxmlformats.org/officeDocument/2006/relationships/vmlDrawing" Target="../drawings/vmlDrawing12.vml"/><Relationship Id="rId6" Type="http://schemas.openxmlformats.org/officeDocument/2006/relationships/image" Target="../media/image92.wmf"/><Relationship Id="rId11" Type="http://schemas.openxmlformats.org/officeDocument/2006/relationships/oleObject" Target="../embeddings/oleObject28.bin"/><Relationship Id="rId5" Type="http://schemas.openxmlformats.org/officeDocument/2006/relationships/oleObject" Target="../embeddings/oleObject26.bin"/><Relationship Id="rId10" Type="http://schemas.openxmlformats.org/officeDocument/2006/relationships/image" Target="../media/image107.png"/><Relationship Id="rId4" Type="http://schemas.openxmlformats.org/officeDocument/2006/relationships/image" Target="../media/image91.wmf"/><Relationship Id="rId9" Type="http://schemas.openxmlformats.org/officeDocument/2006/relationships/image" Target="../media/image93.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5.wmf"/><Relationship Id="rId2" Type="http://schemas.openxmlformats.org/officeDocument/2006/relationships/slideLayout" Target="../slideLayouts/slideLayout10.xml"/><Relationship Id="rId1" Type="http://schemas.openxmlformats.org/officeDocument/2006/relationships/vmlDrawing" Target="../drawings/vmlDrawing13.vml"/><Relationship Id="rId6" Type="http://schemas.openxmlformats.org/officeDocument/2006/relationships/oleObject" Target="../embeddings/oleObject29.bin"/><Relationship Id="rId5" Type="http://schemas.openxmlformats.org/officeDocument/2006/relationships/image" Target="../media/image111.png"/><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10.xml"/><Relationship Id="rId1" Type="http://schemas.openxmlformats.org/officeDocument/2006/relationships/vmlDrawing" Target="../drawings/vmlDrawing14.vml"/><Relationship Id="rId5" Type="http://schemas.openxmlformats.org/officeDocument/2006/relationships/image" Target="../media/image97.wmf"/><Relationship Id="rId4" Type="http://schemas.openxmlformats.org/officeDocument/2006/relationships/oleObject" Target="../embeddings/oleObject30.bin"/></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10.xml"/><Relationship Id="rId1" Type="http://schemas.openxmlformats.org/officeDocument/2006/relationships/vmlDrawing" Target="../drawings/vmlDrawing15.vml"/><Relationship Id="rId5" Type="http://schemas.openxmlformats.org/officeDocument/2006/relationships/image" Target="../media/image98.wmf"/><Relationship Id="rId4" Type="http://schemas.openxmlformats.org/officeDocument/2006/relationships/oleObject" Target="../embeddings/oleObject31.bin"/></Relationships>
</file>

<file path=ppt/slides/_rels/slide44.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oleObject" Target="../embeddings/oleObject32.bin"/><Relationship Id="rId7" Type="http://schemas.openxmlformats.org/officeDocument/2006/relationships/oleObject" Target="../embeddings/oleObject33.bin"/><Relationship Id="rId2" Type="http://schemas.openxmlformats.org/officeDocument/2006/relationships/slideLayout" Target="../slideLayouts/slideLayout10.xml"/><Relationship Id="rId1" Type="http://schemas.openxmlformats.org/officeDocument/2006/relationships/vmlDrawing" Target="../drawings/vmlDrawing16.vml"/><Relationship Id="rId6" Type="http://schemas.openxmlformats.org/officeDocument/2006/relationships/image" Target="../media/image67.png"/><Relationship Id="rId4" Type="http://schemas.openxmlformats.org/officeDocument/2006/relationships/image" Target="../media/image99.wmf"/><Relationship Id="rId9" Type="http://schemas.openxmlformats.org/officeDocument/2006/relationships/image" Target="../media/image120.png"/></Relationships>
</file>

<file path=ppt/slides/_rels/slide45.x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image" Target="../media/image124.png"/><Relationship Id="rId7" Type="http://schemas.openxmlformats.org/officeDocument/2006/relationships/oleObject" Target="../embeddings/oleObject35.bin"/><Relationship Id="rId2" Type="http://schemas.openxmlformats.org/officeDocument/2006/relationships/slideLayout" Target="../slideLayouts/slideLayout10.xml"/><Relationship Id="rId1" Type="http://schemas.openxmlformats.org/officeDocument/2006/relationships/vmlDrawing" Target="../drawings/vmlDrawing17.vml"/><Relationship Id="rId6" Type="http://schemas.openxmlformats.org/officeDocument/2006/relationships/image" Target="../media/image125.png"/><Relationship Id="rId5" Type="http://schemas.openxmlformats.org/officeDocument/2006/relationships/image" Target="../media/image101.wmf"/><Relationship Id="rId10" Type="http://schemas.openxmlformats.org/officeDocument/2006/relationships/image" Target="../media/image103.wmf"/><Relationship Id="rId4" Type="http://schemas.openxmlformats.org/officeDocument/2006/relationships/oleObject" Target="../embeddings/oleObject34.bin"/><Relationship Id="rId9" Type="http://schemas.openxmlformats.org/officeDocument/2006/relationships/oleObject" Target="../embeddings/oleObject36.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7.bin"/><Relationship Id="rId7" Type="http://schemas.openxmlformats.org/officeDocument/2006/relationships/image" Target="../media/image105.wmf"/><Relationship Id="rId2" Type="http://schemas.openxmlformats.org/officeDocument/2006/relationships/slideLayout" Target="../slideLayouts/slideLayout10.xml"/><Relationship Id="rId1" Type="http://schemas.openxmlformats.org/officeDocument/2006/relationships/vmlDrawing" Target="../drawings/vmlDrawing18.vml"/><Relationship Id="rId6" Type="http://schemas.openxmlformats.org/officeDocument/2006/relationships/oleObject" Target="../embeddings/oleObject38.bin"/><Relationship Id="rId5" Type="http://schemas.openxmlformats.org/officeDocument/2006/relationships/image" Target="../media/image128.png"/><Relationship Id="rId4" Type="http://schemas.openxmlformats.org/officeDocument/2006/relationships/image" Target="../media/image104.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image" Target="../media/image107.wmf"/><Relationship Id="rId2" Type="http://schemas.openxmlformats.org/officeDocument/2006/relationships/slideLayout" Target="../slideLayouts/slideLayout10.xml"/><Relationship Id="rId1" Type="http://schemas.openxmlformats.org/officeDocument/2006/relationships/vmlDrawing" Target="../drawings/vmlDrawing19.vml"/><Relationship Id="rId6" Type="http://schemas.openxmlformats.org/officeDocument/2006/relationships/oleObject" Target="../embeddings/oleObject40.bin"/><Relationship Id="rId5" Type="http://schemas.openxmlformats.org/officeDocument/2006/relationships/image" Target="../media/image131.png"/><Relationship Id="rId4" Type="http://schemas.openxmlformats.org/officeDocument/2006/relationships/image" Target="../media/image106.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0.xml"/><Relationship Id="rId1" Type="http://schemas.openxmlformats.org/officeDocument/2006/relationships/vmlDrawing" Target="../drawings/vmlDrawing20.vml"/><Relationship Id="rId6" Type="http://schemas.openxmlformats.org/officeDocument/2006/relationships/image" Target="../media/image109.wmf"/><Relationship Id="rId5" Type="http://schemas.openxmlformats.org/officeDocument/2006/relationships/oleObject" Target="../embeddings/oleObject42.bin"/><Relationship Id="rId4" Type="http://schemas.openxmlformats.org/officeDocument/2006/relationships/image" Target="../media/image108.wmf"/></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10.xml"/><Relationship Id="rId1" Type="http://schemas.openxmlformats.org/officeDocument/2006/relationships/vmlDrawing" Target="../drawings/vmlDrawing21.vml"/><Relationship Id="rId5" Type="http://schemas.openxmlformats.org/officeDocument/2006/relationships/image" Target="../media/image110.wmf"/><Relationship Id="rId4" Type="http://schemas.openxmlformats.org/officeDocument/2006/relationships/oleObject" Target="../embeddings/oleObject43.bin"/></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8" Type="http://schemas.openxmlformats.org/officeDocument/2006/relationships/image" Target="../media/image112.wmf"/><Relationship Id="rId3" Type="http://schemas.openxmlformats.org/officeDocument/2006/relationships/image" Target="../media/image138.png"/><Relationship Id="rId7" Type="http://schemas.openxmlformats.org/officeDocument/2006/relationships/oleObject" Target="../embeddings/oleObject45.bin"/><Relationship Id="rId2" Type="http://schemas.openxmlformats.org/officeDocument/2006/relationships/slideLayout" Target="../slideLayouts/slideLayout10.xml"/><Relationship Id="rId1" Type="http://schemas.openxmlformats.org/officeDocument/2006/relationships/vmlDrawing" Target="../drawings/vmlDrawing22.vml"/><Relationship Id="rId6" Type="http://schemas.openxmlformats.org/officeDocument/2006/relationships/image" Target="../media/image139.png"/><Relationship Id="rId5" Type="http://schemas.openxmlformats.org/officeDocument/2006/relationships/image" Target="../media/image111.wmf"/><Relationship Id="rId4" Type="http://schemas.openxmlformats.org/officeDocument/2006/relationships/oleObject" Target="../embeddings/oleObject44.bin"/></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image" Target="../media/image145.png"/><Relationship Id="rId7" Type="http://schemas.openxmlformats.org/officeDocument/2006/relationships/oleObject" Target="../embeddings/oleObject47.bin"/><Relationship Id="rId2" Type="http://schemas.openxmlformats.org/officeDocument/2006/relationships/slideLayout" Target="../slideLayouts/slideLayout10.xml"/><Relationship Id="rId1" Type="http://schemas.openxmlformats.org/officeDocument/2006/relationships/vmlDrawing" Target="../drawings/vmlDrawing23.vml"/><Relationship Id="rId6" Type="http://schemas.openxmlformats.org/officeDocument/2006/relationships/image" Target="../media/image146.png"/><Relationship Id="rId5" Type="http://schemas.openxmlformats.org/officeDocument/2006/relationships/image" Target="../media/image117.wmf"/><Relationship Id="rId10" Type="http://schemas.openxmlformats.org/officeDocument/2006/relationships/image" Target="../media/image119.wmf"/><Relationship Id="rId4" Type="http://schemas.openxmlformats.org/officeDocument/2006/relationships/oleObject" Target="../embeddings/oleObject46.bin"/><Relationship Id="rId9" Type="http://schemas.openxmlformats.org/officeDocument/2006/relationships/oleObject" Target="../embeddings/oleObject48.bin"/></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0.xml"/><Relationship Id="rId4" Type="http://schemas.openxmlformats.org/officeDocument/2006/relationships/image" Target="../media/image1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7.jpeg"/></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7.png"/><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png"/></Relationships>
</file>

<file path=ppt/slides/_rels/slide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80.png"/></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63.xml.rels><?xml version="1.0" encoding="UTF-8" standalone="yes"?>
<Relationships xmlns="http://schemas.openxmlformats.org/package/2006/relationships"><Relationship Id="rId13" Type="http://schemas.openxmlformats.org/officeDocument/2006/relationships/image" Target="../media/image43.svg"/><Relationship Id="rId3" Type="http://schemas.openxmlformats.org/officeDocument/2006/relationships/image" Target="../media/image153.png"/><Relationship Id="rId12" Type="http://schemas.openxmlformats.org/officeDocument/2006/relationships/image" Target="../media/image156.pn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154.png"/><Relationship Id="rId11" Type="http://schemas.openxmlformats.org/officeDocument/2006/relationships/image" Target="../media/image41.svg"/><Relationship Id="rId5" Type="http://schemas.openxmlformats.org/officeDocument/2006/relationships/image" Target="../media/image152.wmf"/><Relationship Id="rId10" Type="http://schemas.openxmlformats.org/officeDocument/2006/relationships/image" Target="../media/image155.png"/><Relationship Id="rId4" Type="http://schemas.openxmlformats.org/officeDocument/2006/relationships/oleObject" Target="../embeddings/oleObject49.bin"/><Relationship Id="rId9" Type="http://schemas.openxmlformats.org/officeDocument/2006/relationships/image" Target="../media/image39.svg"/><Relationship Id="rId14" Type="http://schemas.openxmlformats.org/officeDocument/2006/relationships/image" Target="../media/image44.svg"/></Relationships>
</file>

<file path=ppt/slides/_rels/slide6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158.wmf"/><Relationship Id="rId3" Type="http://schemas.openxmlformats.org/officeDocument/2006/relationships/oleObject" Target="../embeddings/oleObject50.bin"/><Relationship Id="rId7" Type="http://schemas.openxmlformats.org/officeDocument/2006/relationships/oleObject" Target="../embeddings/oleObject51.bin"/><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57.w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52.bin"/><Relationship Id="rId7" Type="http://schemas.openxmlformats.org/officeDocument/2006/relationships/image" Target="../media/image163.png"/><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160.png"/><Relationship Id="rId5" Type="http://schemas.openxmlformats.org/officeDocument/2006/relationships/image" Target="../media/image164.png"/><Relationship Id="rId4" Type="http://schemas.openxmlformats.org/officeDocument/2006/relationships/image" Target="../media/image159.wmf"/></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notesSlide" Target="../notesSlides/notesSlide15.xml"/><Relationship Id="rId7" Type="http://schemas.openxmlformats.org/officeDocument/2006/relationships/image" Target="../media/image170.png"/><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164.wmf"/><Relationship Id="rId5" Type="http://schemas.openxmlformats.org/officeDocument/2006/relationships/oleObject" Target="../embeddings/oleObject53.bin"/><Relationship Id="rId4" Type="http://schemas.openxmlformats.org/officeDocument/2006/relationships/image" Target="../media/image169.png"/><Relationship Id="rId9" Type="http://schemas.openxmlformats.org/officeDocument/2006/relationships/image" Target="../media/image165.wmf"/></Relationships>
</file>

<file path=ppt/slides/_rels/slide68.xml.rels><?xml version="1.0" encoding="UTF-8" standalone="yes"?>
<Relationships xmlns="http://schemas.openxmlformats.org/package/2006/relationships"><Relationship Id="rId8" Type="http://schemas.openxmlformats.org/officeDocument/2006/relationships/image" Target="../media/image168.wmf"/><Relationship Id="rId3" Type="http://schemas.openxmlformats.org/officeDocument/2006/relationships/oleObject" Target="../embeddings/oleObject55.bin"/><Relationship Id="rId7" Type="http://schemas.openxmlformats.org/officeDocument/2006/relationships/oleObject" Target="../embeddings/oleObject57.bin"/><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image" Target="../media/image167.wmf"/><Relationship Id="rId5" Type="http://schemas.openxmlformats.org/officeDocument/2006/relationships/oleObject" Target="../embeddings/oleObject56.bin"/><Relationship Id="rId4" Type="http://schemas.openxmlformats.org/officeDocument/2006/relationships/image" Target="../media/image166.wmf"/></Relationships>
</file>

<file path=ppt/slides/_rels/slide6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4.png"/><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7.xml"/><Relationship Id="rId1" Type="http://schemas.openxmlformats.org/officeDocument/2006/relationships/vmlDrawing" Target="../drawings/vmlDrawing29.vml"/><Relationship Id="rId4" Type="http://schemas.openxmlformats.org/officeDocument/2006/relationships/image" Target="../media/image173.w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81.png"/><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174.wmf"/><Relationship Id="rId5" Type="http://schemas.openxmlformats.org/officeDocument/2006/relationships/oleObject" Target="../embeddings/oleObject59.bin"/><Relationship Id="rId4" Type="http://schemas.openxmlformats.org/officeDocument/2006/relationships/image" Target="../media/image180.png"/></Relationships>
</file>

<file path=ppt/slides/_rels/slide73.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76.wmf"/><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oleObject" Target="../embeddings/oleObject61.bin"/><Relationship Id="rId5" Type="http://schemas.openxmlformats.org/officeDocument/2006/relationships/image" Target="../media/image175.wmf"/><Relationship Id="rId4" Type="http://schemas.openxmlformats.org/officeDocument/2006/relationships/oleObject" Target="../embeddings/oleObject60.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32.vml"/><Relationship Id="rId5" Type="http://schemas.openxmlformats.org/officeDocument/2006/relationships/image" Target="../media/image177.wmf"/><Relationship Id="rId4" Type="http://schemas.openxmlformats.org/officeDocument/2006/relationships/oleObject" Target="../embeddings/oleObject62.bin"/></Relationships>
</file>

<file path=ppt/slides/_rels/slide7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7.xml"/><Relationship Id="rId1" Type="http://schemas.openxmlformats.org/officeDocument/2006/relationships/vmlDrawing" Target="../drawings/vmlDrawing33.vml"/><Relationship Id="rId5" Type="http://schemas.openxmlformats.org/officeDocument/2006/relationships/image" Target="../media/image189.png"/><Relationship Id="rId4" Type="http://schemas.openxmlformats.org/officeDocument/2006/relationships/image" Target="../media/image178.wmf"/></Relationships>
</file>

<file path=ppt/slides/_rels/slide7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34.vml"/><Relationship Id="rId5" Type="http://schemas.openxmlformats.org/officeDocument/2006/relationships/image" Target="../media/image179.wmf"/><Relationship Id="rId4" Type="http://schemas.openxmlformats.org/officeDocument/2006/relationships/oleObject" Target="../embeddings/oleObject64.bin"/></Relationships>
</file>

<file path=ppt/slides/_rels/slide7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0.jpeg"/><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8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8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65.bin"/><Relationship Id="rId7" Type="http://schemas.openxmlformats.org/officeDocument/2006/relationships/image" Target="../media/image190.wmf"/><Relationship Id="rId2" Type="http://schemas.openxmlformats.org/officeDocument/2006/relationships/slideLayout" Target="../slideLayouts/slideLayout7.xml"/><Relationship Id="rId1" Type="http://schemas.openxmlformats.org/officeDocument/2006/relationships/vmlDrawing" Target="../drawings/vmlDrawing35.vml"/><Relationship Id="rId6" Type="http://schemas.openxmlformats.org/officeDocument/2006/relationships/oleObject" Target="../embeddings/oleObject66.bin"/><Relationship Id="rId5" Type="http://schemas.openxmlformats.org/officeDocument/2006/relationships/image" Target="../media/image207.png"/><Relationship Id="rId4" Type="http://schemas.openxmlformats.org/officeDocument/2006/relationships/image" Target="../media/image189.wmf"/></Relationships>
</file>

<file path=ppt/slides/_rels/slide8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203.png"/><Relationship Id="rId4" Type="http://schemas.openxmlformats.org/officeDocument/2006/relationships/image" Target="../media/image41.sv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36.vml"/><Relationship Id="rId6" Type="http://schemas.openxmlformats.org/officeDocument/2006/relationships/image" Target="../media/image204.wmf"/><Relationship Id="rId5" Type="http://schemas.openxmlformats.org/officeDocument/2006/relationships/oleObject" Target="../embeddings/oleObject67.bin"/><Relationship Id="rId4" Type="http://schemas.openxmlformats.org/officeDocument/2006/relationships/image" Target="../media/image214.png"/></Relationships>
</file>

<file path=ppt/slides/_rels/slide93.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oleObject" Target="../embeddings/oleObject68.bin"/><Relationship Id="rId7" Type="http://schemas.openxmlformats.org/officeDocument/2006/relationships/image" Target="../media/image206.png"/><Relationship Id="rId2" Type="http://schemas.openxmlformats.org/officeDocument/2006/relationships/slideLayout" Target="../slideLayouts/slideLayout7.xml"/><Relationship Id="rId1" Type="http://schemas.openxmlformats.org/officeDocument/2006/relationships/vmlDrawing" Target="../drawings/vmlDrawing37.v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05.wmf"/><Relationship Id="rId9" Type="http://schemas.openxmlformats.org/officeDocument/2006/relationships/image" Target="../media/image209.png"/></Relationships>
</file>

<file path=ppt/slides/_rels/slide9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10.png"/><Relationship Id="rId1" Type="http://schemas.openxmlformats.org/officeDocument/2006/relationships/slideLayout" Target="../slideLayouts/slideLayout7.xml"/><Relationship Id="rId4" Type="http://schemas.openxmlformats.org/officeDocument/2006/relationships/image" Target="../media/image225.png"/></Relationships>
</file>

<file path=ppt/slides/_rels/slide9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7.xml"/><Relationship Id="rId4" Type="http://schemas.openxmlformats.org/officeDocument/2006/relationships/image" Target="../media/image211.png"/></Relationships>
</file>

<file path=ppt/slides/_rels/slide9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98314" y="609421"/>
            <a:ext cx="8480940" cy="1754326"/>
          </a:xfrm>
          <a:prstGeom prst="rect">
            <a:avLst/>
          </a:prstGeom>
          <a:noFill/>
        </p:spPr>
        <p:txBody>
          <a:bodyPr wrap="square" rtlCol="0">
            <a:spAutoFit/>
          </a:bodyPr>
          <a:lstStyle/>
          <a:p>
            <a:r>
              <a:rPr lang="zh-CN" altLang="en-US" sz="5400" b="1" dirty="0">
                <a:solidFill>
                  <a:srgbClr val="4D1434"/>
                </a:solidFill>
                <a:latin typeface="微软雅黑" panose="020B0503020204020204" pitchFamily="34" charset="-122"/>
                <a:ea typeface="微软雅黑" panose="020B0503020204020204" pitchFamily="34" charset="-122"/>
                <a:cs typeface="Times New Roman" panose="02020603050405020304" pitchFamily="18" charset="0"/>
              </a:rPr>
              <a:t>网络化群集系统博弈动力学与平衡点研究</a:t>
            </a:r>
            <a:endParaRPr lang="en-US" altLang="zh-CN" sz="5400" b="1" dirty="0">
              <a:solidFill>
                <a:srgbClr val="4D1434"/>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045B51CE-E88C-244C-9B6C-F5159798B4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45"/>
          <a:stretch/>
        </p:blipFill>
        <p:spPr>
          <a:xfrm>
            <a:off x="10790233" y="938186"/>
            <a:ext cx="784507" cy="792088"/>
          </a:xfrm>
          <a:prstGeom prst="rect">
            <a:avLst/>
          </a:prstGeom>
        </p:spPr>
      </p:pic>
      <p:sp>
        <p:nvSpPr>
          <p:cNvPr id="8" name="副标题 2"/>
          <p:cNvSpPr>
            <a:spLocks noGrp="1"/>
          </p:cNvSpPr>
          <p:nvPr>
            <p:ph type="subTitle" idx="1"/>
          </p:nvPr>
        </p:nvSpPr>
        <p:spPr>
          <a:xfrm>
            <a:off x="2761782" y="4758643"/>
            <a:ext cx="6724655" cy="554297"/>
          </a:xfrm>
        </p:spPr>
        <p:txBody>
          <a:bodyPr rtlCol="0">
            <a:noAutofit/>
          </a:bodyPr>
          <a:lstStyle/>
          <a:p>
            <a:pPr algn="just" rtl="0"/>
            <a:r>
              <a:rPr lang="zh-CN" altLang="en-US" sz="3600" b="1" dirty="0" smtClean="0">
                <a:solidFill>
                  <a:schemeClr val="bg1"/>
                </a:solidFill>
                <a:latin typeface="微软雅黑" panose="020B0503020204020204" pitchFamily="34" charset="-122"/>
                <a:ea typeface="微软雅黑" panose="020B0503020204020204" pitchFamily="34" charset="-122"/>
              </a:rPr>
              <a:t>天津工业大学</a:t>
            </a:r>
            <a:r>
              <a:rPr lang="en-US" altLang="zh-CN" sz="3600" b="1" dirty="0">
                <a:solidFill>
                  <a:schemeClr val="bg1"/>
                </a:solidFill>
                <a:latin typeface="微软雅黑" panose="020B0503020204020204" pitchFamily="34" charset="-122"/>
                <a:ea typeface="微软雅黑" panose="020B0503020204020204" pitchFamily="34" charset="-122"/>
              </a:rPr>
              <a:t> </a:t>
            </a:r>
            <a:r>
              <a:rPr lang="en-US" altLang="zh-CN" sz="3600" b="1" dirty="0" smtClean="0">
                <a:solidFill>
                  <a:schemeClr val="bg1"/>
                </a:solidFill>
                <a:latin typeface="微软雅黑" panose="020B0503020204020204" pitchFamily="34" charset="-122"/>
                <a:ea typeface="微软雅黑" panose="020B0503020204020204" pitchFamily="34" charset="-122"/>
              </a:rPr>
              <a:t>      </a:t>
            </a:r>
            <a:r>
              <a:rPr lang="zh-CN" altLang="en-US" sz="3600" b="1" dirty="0" smtClean="0">
                <a:solidFill>
                  <a:schemeClr val="bg1"/>
                </a:solidFill>
                <a:latin typeface="微软雅黑" panose="020B0503020204020204" pitchFamily="34" charset="-122"/>
                <a:ea typeface="微软雅黑" panose="020B0503020204020204" pitchFamily="34" charset="-122"/>
              </a:rPr>
              <a:t>人工智能学院</a:t>
            </a:r>
            <a:endParaRPr lang="en-US" altLang="zh-CN" sz="3600" b="1" dirty="0" smtClean="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4981844" y="3781918"/>
            <a:ext cx="1647073" cy="646331"/>
          </a:xfrm>
          <a:prstGeom prst="rect">
            <a:avLst/>
          </a:prstGeom>
        </p:spPr>
        <p:txBody>
          <a:bodyPr wrap="square">
            <a:spAutoFit/>
          </a:bodyPr>
          <a:lstStyle/>
          <a:p>
            <a:r>
              <a:rPr lang="zh-CN" altLang="en-US" sz="3600" b="1" dirty="0">
                <a:solidFill>
                  <a:schemeClr val="bg1"/>
                </a:solidFill>
                <a:latin typeface="微软雅黑" panose="020B0503020204020204" pitchFamily="34" charset="-122"/>
                <a:ea typeface="微软雅黑" panose="020B0503020204020204" pitchFamily="34" charset="-122"/>
              </a:rPr>
              <a:t>朱昱莹</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9635907" y="5748852"/>
            <a:ext cx="2031325" cy="584775"/>
          </a:xfrm>
          <a:prstGeom prst="rect">
            <a:avLst/>
          </a:prstGeom>
        </p:spPr>
        <p:txBody>
          <a:bodyPr wrap="none">
            <a:spAutoFit/>
          </a:bodyPr>
          <a:lstStyle/>
          <a:p>
            <a:r>
              <a:rPr lang="en-US" altLang="zh-CN" sz="3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2024.08.15</a:t>
            </a:r>
            <a:endParaRPr lang="en-US" altLang="zh-CN"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3210560" y="2597344"/>
            <a:ext cx="8564880" cy="461665"/>
          </a:xfrm>
          <a:prstGeom prst="rect">
            <a:avLst/>
          </a:prstGeom>
        </p:spPr>
        <p:txBody>
          <a:bodyPr wrap="square">
            <a:spAutoFit/>
          </a:bodyPr>
          <a:lstStyle/>
          <a:p>
            <a:r>
              <a:rPr lang="zh-CN" altLang="en-US" sz="2400" b="1" dirty="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聊城大学矩阵半张量积理论与应用</a:t>
            </a:r>
            <a:r>
              <a:rPr lang="zh-CN" altLang="en-US" sz="2400" b="1" dirty="0" smtClean="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研究中心 </a:t>
            </a:r>
            <a:r>
              <a:rPr lang="en-US" altLang="zh-CN" sz="2400" b="1" dirty="0" smtClean="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2024 </a:t>
            </a:r>
            <a:r>
              <a:rPr lang="zh-CN" altLang="en-US" sz="2400" b="1" dirty="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年暑期研修班</a:t>
            </a:r>
          </a:p>
        </p:txBody>
      </p:sp>
    </p:spTree>
    <p:extLst>
      <p:ext uri="{BB962C8B-B14F-4D97-AF65-F5344CB8AC3E}">
        <p14:creationId xmlns:p14="http://schemas.microsoft.com/office/powerpoint/2010/main" val="1192087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3" name="Picture 2" descr="Science发布：全世界最前沿的125个科学问题（图文版）"/>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 y="2122874"/>
            <a:ext cx="3428504" cy="4198388"/>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3"/>
          <a:stretch>
            <a:fillRect/>
          </a:stretch>
        </p:blipFill>
        <p:spPr>
          <a:xfrm>
            <a:off x="4610450" y="3557274"/>
            <a:ext cx="7119720" cy="2088232"/>
          </a:xfrm>
          <a:prstGeom prst="rect">
            <a:avLst/>
          </a:prstGeom>
        </p:spPr>
      </p:pic>
      <p:sp>
        <p:nvSpPr>
          <p:cNvPr id="5" name="矩形 4"/>
          <p:cNvSpPr/>
          <p:nvPr/>
        </p:nvSpPr>
        <p:spPr bwMode="auto">
          <a:xfrm>
            <a:off x="7706794" y="4083398"/>
            <a:ext cx="2664296" cy="432048"/>
          </a:xfrm>
          <a:prstGeom prst="rect">
            <a:avLst/>
          </a:prstGeom>
          <a:noFill/>
          <a:ln w="19050" cap="flat" cmpd="sng" algn="ctr">
            <a:solidFill>
              <a:srgbClr val="0000FF"/>
            </a:solidFill>
            <a:prstDash val="solid"/>
            <a:round/>
            <a:headEnd type="none" w="med" len="med"/>
            <a:tailEnd type="none" w="med" len="med"/>
          </a:ln>
        </p:spPr>
        <p:txBody>
          <a:bodyPr rot="0" spcFirstLastPara="0" vertOverflow="overflow" horzOverflow="overflow" vert="horz" wrap="none" lIns="91440" tIns="45720" rIns="91440" bIns="45720" numCol="1" spcCol="0" rtlCol="0" fromWordArt="0" anchor="ctr" anchorCtr="0" forceAA="0" compatLnSpc="1">
            <a:noAutofit/>
          </a:bodyPr>
          <a:lstStyle/>
          <a:p>
            <a:pPr algn="ctr" defTabSz="914400" fontAlgn="base">
              <a:spcBef>
                <a:spcPct val="0"/>
              </a:spcBef>
              <a:spcAft>
                <a:spcPct val="0"/>
              </a:spcAft>
            </a:pPr>
            <a:endParaRPr lang="zh-CN" altLang="en-US" b="1" smtClean="0">
              <a:solidFill>
                <a:prstClr val="black"/>
              </a:solidFill>
              <a:latin typeface="Arial" panose="020B0604020202020204" pitchFamily="34" charset="0"/>
              <a:ea typeface="宋体" panose="02010600030101010101" pitchFamily="2" charset="-122"/>
            </a:endParaRPr>
          </a:p>
        </p:txBody>
      </p:sp>
      <p:sp>
        <p:nvSpPr>
          <p:cNvPr id="7" name="矩形 6"/>
          <p:cNvSpPr/>
          <p:nvPr/>
        </p:nvSpPr>
        <p:spPr>
          <a:xfrm>
            <a:off x="523690" y="767229"/>
            <a:ext cx="11087120" cy="1200329"/>
          </a:xfrm>
          <a:prstGeom prst="rect">
            <a:avLst/>
          </a:prstGeom>
        </p:spPr>
        <p:txBody>
          <a:bodyPr wrap="square">
            <a:spAutoFit/>
          </a:bodyPr>
          <a:lstStyle/>
          <a:p>
            <a:pPr lvl="0" algn="just" defTabSz="914400" eaLnBrk="0" fontAlgn="base" hangingPunct="0">
              <a:spcBef>
                <a:spcPct val="30000"/>
              </a:spcBef>
              <a:spcAft>
                <a:spcPct val="0"/>
              </a:spcAft>
            </a:pPr>
            <a:r>
              <a:rPr lang="en-US" altLang="zh-CN"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16</a:t>
            </a:r>
            <a:r>
              <a:rPr lang="zh-CN" altLang="en-US"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年之后的</a:t>
            </a:r>
            <a:r>
              <a:rPr lang="en-US" altLang="zh-CN"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2021</a:t>
            </a:r>
            <a:r>
              <a:rPr lang="zh-CN" altLang="en-US"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年，随着科学的不断突破，许多问题得到一定程度的解答，一些问题也更加深入，上海交通大学携手</a:t>
            </a:r>
            <a:r>
              <a:rPr lang="en-US" altLang="zh-CN"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Science</a:t>
            </a:r>
            <a:r>
              <a:rPr lang="zh-CN" altLang="en-US"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杂志发布了“新</a:t>
            </a:r>
            <a:r>
              <a:rPr lang="en-US" altLang="zh-CN"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125</a:t>
            </a:r>
            <a:r>
              <a:rPr lang="zh-CN" altLang="en-US"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个科学问题”</a:t>
            </a:r>
            <a:r>
              <a:rPr lang="en-US" altLang="zh-CN"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——《125</a:t>
            </a:r>
            <a:r>
              <a:rPr lang="zh-CN" altLang="en-US"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个科学问题：探索与发现</a:t>
            </a:r>
            <a:r>
              <a:rPr lang="en-US" altLang="zh-CN"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6312029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100</a:t>
            </a:fld>
            <a:endParaRPr lang="en-US" dirty="0"/>
          </a:p>
        </p:txBody>
      </p:sp>
      <p:sp>
        <p:nvSpPr>
          <p:cNvPr id="3" name="Rectangle 3"/>
          <p:cNvSpPr>
            <a:spLocks noChangeArrowheads="1"/>
          </p:cNvSpPr>
          <p:nvPr/>
        </p:nvSpPr>
        <p:spPr bwMode="auto">
          <a:xfrm>
            <a:off x="593604" y="604376"/>
            <a:ext cx="8568952" cy="584775"/>
          </a:xfrm>
          <a:prstGeom prst="rect">
            <a:avLst/>
          </a:prstGeom>
          <a:noFill/>
          <a:ln w="9525">
            <a:noFill/>
            <a:miter lim="800000"/>
          </a:ln>
          <a:effectLst/>
        </p:spPr>
        <p:txBody>
          <a:bodyPr wrap="square">
            <a:spAutoFit/>
          </a:bodyPr>
          <a:lstStyle/>
          <a:p>
            <a:pPr defTabSz="914400" fontAlgn="base">
              <a:spcBef>
                <a:spcPct val="0"/>
              </a:spcBef>
              <a:spcAft>
                <a:spcPct val="0"/>
              </a:spcAft>
              <a:defRPr/>
            </a:pPr>
            <a:r>
              <a:rPr lang="zh-CN" altLang="en-US"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异质群体 </a:t>
            </a:r>
            <a:r>
              <a:rPr lang="en-US" altLang="zh-CN"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3200" b="1" dirty="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heterogeneous populations)</a:t>
            </a:r>
            <a:endParaRPr lang="zh-CN" altLang="en-US"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aphicFrame>
        <p:nvGraphicFramePr>
          <p:cNvPr id="4" name="对象 3"/>
          <p:cNvGraphicFramePr>
            <a:graphicFrameLocks noChangeAspect="1"/>
          </p:cNvGraphicFramePr>
          <p:nvPr>
            <p:extLst>
              <p:ext uri="{D42A27DB-BD31-4B8C-83A1-F6EECF244321}">
                <p14:modId xmlns:p14="http://schemas.microsoft.com/office/powerpoint/2010/main" val="1984448850"/>
              </p:ext>
            </p:extLst>
          </p:nvPr>
        </p:nvGraphicFramePr>
        <p:xfrm>
          <a:off x="5331251" y="3719562"/>
          <a:ext cx="1693198" cy="395812"/>
        </p:xfrm>
        <a:graphic>
          <a:graphicData uri="http://schemas.openxmlformats.org/presentationml/2006/ole">
            <mc:AlternateContent xmlns:mc="http://schemas.openxmlformats.org/markup-compatibility/2006">
              <mc:Choice xmlns:v="urn:schemas-microsoft-com:vml" Requires="v">
                <p:oleObj spid="_x0000_s41184" name="Equation" r:id="rId3" imgW="977760" imgH="228600" progId="Equation.DSMT4">
                  <p:embed/>
                </p:oleObj>
              </mc:Choice>
              <mc:Fallback>
                <p:oleObj name="Equation" r:id="rId3" imgW="977760" imgH="228600" progId="Equation.DSMT4">
                  <p:embed/>
                  <p:pic>
                    <p:nvPicPr>
                      <p:cNvPr id="18" name="对象 17"/>
                      <p:cNvPicPr/>
                      <p:nvPr/>
                    </p:nvPicPr>
                    <p:blipFill>
                      <a:blip r:embed="rId4"/>
                      <a:stretch>
                        <a:fillRect/>
                      </a:stretch>
                    </p:blipFill>
                    <p:spPr>
                      <a:xfrm>
                        <a:off x="5331251" y="3719562"/>
                        <a:ext cx="1693198" cy="395812"/>
                      </a:xfrm>
                      <a:prstGeom prst="rect">
                        <a:avLst/>
                      </a:prstGeom>
                    </p:spPr>
                  </p:pic>
                </p:oleObj>
              </mc:Fallback>
            </mc:AlternateContent>
          </a:graphicData>
        </a:graphic>
      </p:graphicFrame>
      <p:sp>
        <p:nvSpPr>
          <p:cNvPr id="5" name="文本框 4"/>
          <p:cNvSpPr txBox="1"/>
          <p:nvPr/>
        </p:nvSpPr>
        <p:spPr>
          <a:xfrm>
            <a:off x="4878080" y="3207129"/>
            <a:ext cx="3430837" cy="400110"/>
          </a:xfrm>
          <a:prstGeom prst="rect">
            <a:avLst/>
          </a:prstGeom>
          <a:noFill/>
        </p:spPr>
        <p:txBody>
          <a:bodyPr wrap="square" rtlCol="0">
            <a:spAutoFit/>
          </a:bodyPr>
          <a:lstStyle/>
          <a:p>
            <a:pPr defTabSz="914400" fontAlgn="base">
              <a:spcBef>
                <a:spcPct val="0"/>
              </a:spcBef>
              <a:spcAft>
                <a:spcPct val="0"/>
              </a:spcAft>
            </a:pPr>
            <a:r>
              <a:rPr lang="zh-CN" altLang="en-US" sz="2000" dirty="0" smtClean="0">
                <a:solidFill>
                  <a:prstClr val="black"/>
                </a:solidFill>
                <a:latin typeface="Arial" panose="020B0604020202020204" pitchFamily="34" charset="0"/>
                <a:ea typeface="宋体" panose="02010600030101010101" pitchFamily="2" charset="-122"/>
              </a:rPr>
              <a:t>雪堆博弈（又称鹰鸽博弈）</a:t>
            </a:r>
            <a:endParaRPr lang="zh-CN" altLang="en-US" sz="2000" dirty="0">
              <a:solidFill>
                <a:prstClr val="black"/>
              </a:solidFill>
              <a:latin typeface="Arial" panose="020B0604020202020204" pitchFamily="34" charset="0"/>
              <a:ea typeface="宋体" panose="02010600030101010101" pitchFamily="2" charset="-122"/>
            </a:endParaRPr>
          </a:p>
        </p:txBody>
      </p:sp>
      <p:graphicFrame>
        <p:nvGraphicFramePr>
          <p:cNvPr id="6" name="对象 5"/>
          <p:cNvGraphicFramePr>
            <a:graphicFrameLocks noChangeAspect="1"/>
          </p:cNvGraphicFramePr>
          <p:nvPr>
            <p:extLst>
              <p:ext uri="{D42A27DB-BD31-4B8C-83A1-F6EECF244321}">
                <p14:modId xmlns:p14="http://schemas.microsoft.com/office/powerpoint/2010/main" val="2110921068"/>
              </p:ext>
            </p:extLst>
          </p:nvPr>
        </p:nvGraphicFramePr>
        <p:xfrm>
          <a:off x="1982655" y="3648617"/>
          <a:ext cx="1693198" cy="395812"/>
        </p:xfrm>
        <a:graphic>
          <a:graphicData uri="http://schemas.openxmlformats.org/presentationml/2006/ole">
            <mc:AlternateContent xmlns:mc="http://schemas.openxmlformats.org/markup-compatibility/2006">
              <mc:Choice xmlns:v="urn:schemas-microsoft-com:vml" Requires="v">
                <p:oleObj spid="_x0000_s41185" name="Equation" r:id="rId5" imgW="977760" imgH="228600" progId="Equation.DSMT4">
                  <p:embed/>
                </p:oleObj>
              </mc:Choice>
              <mc:Fallback>
                <p:oleObj name="Equation" r:id="rId5" imgW="977760" imgH="228600" progId="Equation.DSMT4">
                  <p:embed/>
                  <p:pic>
                    <p:nvPicPr>
                      <p:cNvPr id="20" name="对象 19"/>
                      <p:cNvPicPr/>
                      <p:nvPr/>
                    </p:nvPicPr>
                    <p:blipFill>
                      <a:blip r:embed="rId6"/>
                      <a:stretch>
                        <a:fillRect/>
                      </a:stretch>
                    </p:blipFill>
                    <p:spPr>
                      <a:xfrm>
                        <a:off x="1982655" y="3648617"/>
                        <a:ext cx="1693198" cy="395812"/>
                      </a:xfrm>
                      <a:prstGeom prst="rect">
                        <a:avLst/>
                      </a:prstGeom>
                    </p:spPr>
                  </p:pic>
                </p:oleObj>
              </mc:Fallback>
            </mc:AlternateContent>
          </a:graphicData>
        </a:graphic>
      </p:graphicFrame>
      <p:sp>
        <p:nvSpPr>
          <p:cNvPr id="7" name="文本框 6"/>
          <p:cNvSpPr txBox="1"/>
          <p:nvPr/>
        </p:nvSpPr>
        <p:spPr>
          <a:xfrm>
            <a:off x="1634260" y="3165552"/>
            <a:ext cx="1905000" cy="400110"/>
          </a:xfrm>
          <a:prstGeom prst="rect">
            <a:avLst/>
          </a:prstGeom>
          <a:noFill/>
        </p:spPr>
        <p:txBody>
          <a:bodyPr wrap="square" rtlCol="0">
            <a:spAutoFit/>
          </a:bodyPr>
          <a:lstStyle/>
          <a:p>
            <a:pPr defTabSz="914400" fontAlgn="base">
              <a:spcBef>
                <a:spcPct val="0"/>
              </a:spcBef>
              <a:spcAft>
                <a:spcPct val="0"/>
              </a:spcAft>
            </a:pPr>
            <a:r>
              <a:rPr lang="zh-CN" altLang="en-US" sz="2000" dirty="0" smtClean="0">
                <a:solidFill>
                  <a:prstClr val="black"/>
                </a:solidFill>
                <a:latin typeface="Arial" panose="020B0604020202020204" pitchFamily="34" charset="0"/>
                <a:ea typeface="宋体" panose="02010600030101010101" pitchFamily="2" charset="-122"/>
              </a:rPr>
              <a:t>囚徒困境博弈</a:t>
            </a:r>
            <a:endParaRPr lang="zh-CN" altLang="en-US" sz="2000" dirty="0">
              <a:solidFill>
                <a:prstClr val="black"/>
              </a:solidFill>
              <a:latin typeface="Arial" panose="020B0604020202020204" pitchFamily="34" charset="0"/>
              <a:ea typeface="宋体" panose="02010600030101010101" pitchFamily="2" charset="-122"/>
            </a:endParaRPr>
          </a:p>
        </p:txBody>
      </p:sp>
      <p:pic>
        <p:nvPicPr>
          <p:cNvPr id="8" name="图片 7"/>
          <p:cNvPicPr>
            <a:picLocks noChangeAspect="1"/>
          </p:cNvPicPr>
          <p:nvPr/>
        </p:nvPicPr>
        <p:blipFill>
          <a:blip r:embed="rId7"/>
          <a:stretch>
            <a:fillRect/>
          </a:stretch>
        </p:blipFill>
        <p:spPr>
          <a:xfrm>
            <a:off x="1795117" y="4171779"/>
            <a:ext cx="2314583" cy="2254464"/>
          </a:xfrm>
          <a:prstGeom prst="rect">
            <a:avLst/>
          </a:prstGeom>
        </p:spPr>
      </p:pic>
      <p:pic>
        <p:nvPicPr>
          <p:cNvPr id="9" name="图片 8"/>
          <p:cNvPicPr>
            <a:picLocks noChangeAspect="1"/>
          </p:cNvPicPr>
          <p:nvPr/>
        </p:nvPicPr>
        <p:blipFill rotWithShape="1">
          <a:blip r:embed="rId8"/>
          <a:srcRect l="2058" t="1522" r="3088" b="-1"/>
          <a:stretch/>
        </p:blipFill>
        <p:spPr>
          <a:xfrm>
            <a:off x="5008168" y="4307626"/>
            <a:ext cx="2829424" cy="1987177"/>
          </a:xfrm>
          <a:prstGeom prst="rect">
            <a:avLst/>
          </a:prstGeom>
        </p:spPr>
      </p:pic>
      <p:graphicFrame>
        <p:nvGraphicFramePr>
          <p:cNvPr id="10" name="对象 9"/>
          <p:cNvGraphicFramePr>
            <a:graphicFrameLocks noChangeAspect="1"/>
          </p:cNvGraphicFramePr>
          <p:nvPr>
            <p:extLst>
              <p:ext uri="{D42A27DB-BD31-4B8C-83A1-F6EECF244321}">
                <p14:modId xmlns:p14="http://schemas.microsoft.com/office/powerpoint/2010/main" val="938932201"/>
              </p:ext>
            </p:extLst>
          </p:nvPr>
        </p:nvGraphicFramePr>
        <p:xfrm>
          <a:off x="7522609" y="3552396"/>
          <a:ext cx="2259184" cy="724644"/>
        </p:xfrm>
        <a:graphic>
          <a:graphicData uri="http://schemas.openxmlformats.org/presentationml/2006/ole">
            <mc:AlternateContent xmlns:mc="http://schemas.openxmlformats.org/markup-compatibility/2006">
              <mc:Choice xmlns:v="urn:schemas-microsoft-com:vml" Requires="v">
                <p:oleObj spid="_x0000_s41186" name="Equation" r:id="rId9" imgW="1346040" imgH="431640" progId="Equation.DSMT4">
                  <p:embed/>
                </p:oleObj>
              </mc:Choice>
              <mc:Fallback>
                <p:oleObj name="Equation" r:id="rId9" imgW="1346040" imgH="431640" progId="Equation.DSMT4">
                  <p:embed/>
                  <p:pic>
                    <p:nvPicPr>
                      <p:cNvPr id="24" name="对象 23"/>
                      <p:cNvPicPr/>
                      <p:nvPr/>
                    </p:nvPicPr>
                    <p:blipFill>
                      <a:blip r:embed="rId10"/>
                      <a:stretch>
                        <a:fillRect/>
                      </a:stretch>
                    </p:blipFill>
                    <p:spPr>
                      <a:xfrm>
                        <a:off x="7522609" y="3552396"/>
                        <a:ext cx="2259184" cy="724644"/>
                      </a:xfrm>
                      <a:prstGeom prst="rect">
                        <a:avLst/>
                      </a:prstGeom>
                    </p:spPr>
                  </p:pic>
                </p:oleObj>
              </mc:Fallback>
            </mc:AlternateContent>
          </a:graphicData>
        </a:graphic>
      </p:graphicFrame>
      <p:sp>
        <p:nvSpPr>
          <p:cNvPr id="11" name="矩形 10"/>
          <p:cNvSpPr/>
          <p:nvPr/>
        </p:nvSpPr>
        <p:spPr>
          <a:xfrm>
            <a:off x="1493704" y="3161575"/>
            <a:ext cx="2886216" cy="3303228"/>
          </a:xfrm>
          <a:prstGeom prst="rect">
            <a:avLst/>
          </a:prstGeom>
          <a:noFill/>
          <a:ln w="25400" cap="flat" cmpd="sng" algn="ctr">
            <a:solidFill>
              <a:srgbClr val="8971E1"/>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Arial"/>
              <a:ea typeface="黑体" panose="02010609060101010101" pitchFamily="49" charset="-122"/>
              <a:cs typeface="+mn-cs"/>
            </a:endParaRPr>
          </a:p>
        </p:txBody>
      </p:sp>
      <p:sp>
        <p:nvSpPr>
          <p:cNvPr id="12" name="矩形 11"/>
          <p:cNvSpPr/>
          <p:nvPr/>
        </p:nvSpPr>
        <p:spPr>
          <a:xfrm>
            <a:off x="4878080" y="3161574"/>
            <a:ext cx="4903713" cy="3303229"/>
          </a:xfrm>
          <a:prstGeom prst="rect">
            <a:avLst/>
          </a:prstGeom>
          <a:noFill/>
          <a:ln w="25400" cap="flat" cmpd="sng" algn="ctr">
            <a:solidFill>
              <a:srgbClr val="8971E1"/>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Arial"/>
              <a:ea typeface="黑体" panose="02010609060101010101" pitchFamily="49" charset="-122"/>
              <a:cs typeface="+mn-cs"/>
            </a:endParaRPr>
          </a:p>
        </p:txBody>
      </p:sp>
      <p:pic>
        <p:nvPicPr>
          <p:cNvPr id="13" name="图片 12"/>
          <p:cNvPicPr>
            <a:picLocks noChangeAspect="1"/>
          </p:cNvPicPr>
          <p:nvPr/>
        </p:nvPicPr>
        <p:blipFill>
          <a:blip r:embed="rId11"/>
          <a:stretch>
            <a:fillRect/>
          </a:stretch>
        </p:blipFill>
        <p:spPr>
          <a:xfrm>
            <a:off x="3623750" y="1661003"/>
            <a:ext cx="2446958" cy="1074274"/>
          </a:xfrm>
          <a:prstGeom prst="rect">
            <a:avLst/>
          </a:prstGeom>
        </p:spPr>
      </p:pic>
    </p:spTree>
    <p:extLst>
      <p:ext uri="{BB962C8B-B14F-4D97-AF65-F5344CB8AC3E}">
        <p14:creationId xmlns:p14="http://schemas.microsoft.com/office/powerpoint/2010/main" val="21923567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101</a:t>
            </a:fld>
            <a:endParaRPr lang="en-US" dirty="0"/>
          </a:p>
        </p:txBody>
      </p:sp>
      <p:sp>
        <p:nvSpPr>
          <p:cNvPr id="3" name="Rectangle 3"/>
          <p:cNvSpPr>
            <a:spLocks noChangeArrowheads="1"/>
          </p:cNvSpPr>
          <p:nvPr/>
        </p:nvSpPr>
        <p:spPr bwMode="auto">
          <a:xfrm>
            <a:off x="463104" y="584373"/>
            <a:ext cx="8609776" cy="584775"/>
          </a:xfrm>
          <a:prstGeom prst="rect">
            <a:avLst/>
          </a:prstGeom>
          <a:noFill/>
          <a:ln w="9525">
            <a:noFill/>
            <a:miter lim="800000"/>
          </a:ln>
          <a:effectLst/>
        </p:spPr>
        <p:txBody>
          <a:bodyPr wrap="square">
            <a:spAutoFit/>
          </a:bodyPr>
          <a:lstStyle/>
          <a:p>
            <a:pPr defTabSz="914400" fontAlgn="base">
              <a:spcBef>
                <a:spcPct val="0"/>
              </a:spcBef>
              <a:spcAft>
                <a:spcPct val="0"/>
              </a:spcAft>
              <a:defRPr/>
            </a:pPr>
            <a:r>
              <a:rPr lang="zh-CN" altLang="en-US" sz="3200" b="1" dirty="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异质群体</a:t>
            </a:r>
            <a:r>
              <a:rPr lang="en-US" altLang="zh-CN" sz="3200" b="1" dirty="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(heterogeneous populations)-networks </a:t>
            </a:r>
            <a:endParaRPr lang="zh-CN" altLang="en-US"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 name="文本框 3"/>
          <p:cNvSpPr txBox="1"/>
          <p:nvPr/>
        </p:nvSpPr>
        <p:spPr>
          <a:xfrm>
            <a:off x="1658980" y="3060044"/>
            <a:ext cx="4795736" cy="369332"/>
          </a:xfrm>
          <a:prstGeom prst="rect">
            <a:avLst/>
          </a:prstGeom>
          <a:noFill/>
        </p:spPr>
        <p:txBody>
          <a:bodyPr wrap="square" rtlCol="0">
            <a:spAutoFit/>
          </a:bodyPr>
          <a:lstStyle/>
          <a:p>
            <a:pPr defTabSz="914400"/>
            <a:r>
              <a:rPr lang="zh-CN" altLang="en-US"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网络博弈的收益计算，如果 </a:t>
            </a:r>
            <a:r>
              <a:rPr lang="en-US" altLang="zh-CN" i="1" dirty="0" err="1"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是合作者，那么</a:t>
            </a:r>
            <a:endParaRPr lang="zh-CN" altLang="en-US"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3630439732"/>
              </p:ext>
            </p:extLst>
          </p:nvPr>
        </p:nvGraphicFramePr>
        <p:xfrm>
          <a:off x="4253771" y="3603376"/>
          <a:ext cx="2532062" cy="458788"/>
        </p:xfrm>
        <a:graphic>
          <a:graphicData uri="http://schemas.openxmlformats.org/presentationml/2006/ole">
            <mc:AlternateContent xmlns:mc="http://schemas.openxmlformats.org/markup-compatibility/2006">
              <mc:Choice xmlns:v="urn:schemas-microsoft-com:vml" Requires="v">
                <p:oleObj spid="_x0000_s42418" name="Equation" r:id="rId3" imgW="1333440" imgH="241200" progId="Equation.DSMT4">
                  <p:embed/>
                </p:oleObj>
              </mc:Choice>
              <mc:Fallback>
                <p:oleObj name="Equation" r:id="rId3" imgW="1333440" imgH="241200" progId="Equation.DSMT4">
                  <p:embed/>
                  <p:pic>
                    <p:nvPicPr>
                      <p:cNvPr id="15" name="对象 14"/>
                      <p:cNvPicPr/>
                      <p:nvPr/>
                    </p:nvPicPr>
                    <p:blipFill>
                      <a:blip r:embed="rId4"/>
                      <a:stretch>
                        <a:fillRect/>
                      </a:stretch>
                    </p:blipFill>
                    <p:spPr>
                      <a:xfrm>
                        <a:off x="4253771" y="3603376"/>
                        <a:ext cx="2532062" cy="458788"/>
                      </a:xfrm>
                      <a:prstGeom prst="rect">
                        <a:avLst/>
                      </a:prstGeom>
                    </p:spPr>
                  </p:pic>
                </p:oleObj>
              </mc:Fallback>
            </mc:AlternateContent>
          </a:graphicData>
        </a:graphic>
      </p:graphicFrame>
      <p:sp>
        <p:nvSpPr>
          <p:cNvPr id="6" name="文本框 5"/>
          <p:cNvSpPr txBox="1"/>
          <p:nvPr/>
        </p:nvSpPr>
        <p:spPr>
          <a:xfrm>
            <a:off x="1651411" y="4307811"/>
            <a:ext cx="4795736" cy="369332"/>
          </a:xfrm>
          <a:prstGeom prst="rect">
            <a:avLst/>
          </a:prstGeom>
          <a:noFill/>
        </p:spPr>
        <p:txBody>
          <a:bodyPr wrap="square" rtlCol="0">
            <a:spAutoFit/>
          </a:bodyPr>
          <a:lstStyle/>
          <a:p>
            <a:pPr defTabSz="914400"/>
            <a:r>
              <a:rPr lang="zh-CN" altLang="en-US"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网络博弈的收益计算，如果 </a:t>
            </a:r>
            <a:r>
              <a:rPr lang="en-US" altLang="zh-CN" i="1" dirty="0" err="1"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是背叛者，则</a:t>
            </a:r>
            <a:endParaRPr lang="zh-CN" altLang="en-US"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7" name="对象 6"/>
          <p:cNvGraphicFramePr>
            <a:graphicFrameLocks noChangeAspect="1"/>
          </p:cNvGraphicFramePr>
          <p:nvPr>
            <p:extLst>
              <p:ext uri="{D42A27DB-BD31-4B8C-83A1-F6EECF244321}">
                <p14:modId xmlns:p14="http://schemas.microsoft.com/office/powerpoint/2010/main" val="990855238"/>
              </p:ext>
            </p:extLst>
          </p:nvPr>
        </p:nvGraphicFramePr>
        <p:xfrm>
          <a:off x="4253771" y="4878786"/>
          <a:ext cx="2460625" cy="458788"/>
        </p:xfrm>
        <a:graphic>
          <a:graphicData uri="http://schemas.openxmlformats.org/presentationml/2006/ole">
            <mc:AlternateContent xmlns:mc="http://schemas.openxmlformats.org/markup-compatibility/2006">
              <mc:Choice xmlns:v="urn:schemas-microsoft-com:vml" Requires="v">
                <p:oleObj spid="_x0000_s42419" name="Equation" r:id="rId5" imgW="1295280" imgH="241200" progId="Equation.DSMT4">
                  <p:embed/>
                </p:oleObj>
              </mc:Choice>
              <mc:Fallback>
                <p:oleObj name="Equation" r:id="rId5" imgW="1295280" imgH="241200" progId="Equation.DSMT4">
                  <p:embed/>
                  <p:pic>
                    <p:nvPicPr>
                      <p:cNvPr id="17" name="对象 16"/>
                      <p:cNvPicPr/>
                      <p:nvPr/>
                    </p:nvPicPr>
                    <p:blipFill>
                      <a:blip r:embed="rId6"/>
                      <a:stretch>
                        <a:fillRect/>
                      </a:stretch>
                    </p:blipFill>
                    <p:spPr>
                      <a:xfrm>
                        <a:off x="4253771" y="4878786"/>
                        <a:ext cx="2460625" cy="458788"/>
                      </a:xfrm>
                      <a:prstGeom prst="rect">
                        <a:avLst/>
                      </a:prstGeom>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4193206966"/>
              </p:ext>
            </p:extLst>
          </p:nvPr>
        </p:nvGraphicFramePr>
        <p:xfrm>
          <a:off x="7067307" y="3648604"/>
          <a:ext cx="901531" cy="361669"/>
        </p:xfrm>
        <a:graphic>
          <a:graphicData uri="http://schemas.openxmlformats.org/presentationml/2006/ole">
            <mc:AlternateContent xmlns:mc="http://schemas.openxmlformats.org/markup-compatibility/2006">
              <mc:Choice xmlns:v="urn:schemas-microsoft-com:vml" Requires="v">
                <p:oleObj spid="_x0000_s42420" name="Equation" r:id="rId7" imgW="571320" imgH="228600" progId="Equation.DSMT4">
                  <p:embed/>
                </p:oleObj>
              </mc:Choice>
              <mc:Fallback>
                <p:oleObj name="Equation" r:id="rId7" imgW="571320" imgH="228600" progId="Equation.DSMT4">
                  <p:embed/>
                  <p:pic>
                    <p:nvPicPr>
                      <p:cNvPr id="18" name="对象 17"/>
                      <p:cNvPicPr/>
                      <p:nvPr/>
                    </p:nvPicPr>
                    <p:blipFill>
                      <a:blip r:embed="rId8"/>
                      <a:stretch>
                        <a:fillRect/>
                      </a:stretch>
                    </p:blipFill>
                    <p:spPr>
                      <a:xfrm>
                        <a:off x="7067307" y="3648604"/>
                        <a:ext cx="901531" cy="361669"/>
                      </a:xfrm>
                      <a:prstGeom prst="rect">
                        <a:avLst/>
                      </a:prstGeom>
                    </p:spPr>
                  </p:pic>
                </p:oleObj>
              </mc:Fallback>
            </mc:AlternateContent>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val="637624745"/>
              </p:ext>
            </p:extLst>
          </p:nvPr>
        </p:nvGraphicFramePr>
        <p:xfrm>
          <a:off x="7013163" y="4926994"/>
          <a:ext cx="920750" cy="361950"/>
        </p:xfrm>
        <a:graphic>
          <a:graphicData uri="http://schemas.openxmlformats.org/presentationml/2006/ole">
            <mc:AlternateContent xmlns:mc="http://schemas.openxmlformats.org/markup-compatibility/2006">
              <mc:Choice xmlns:v="urn:schemas-microsoft-com:vml" Requires="v">
                <p:oleObj spid="_x0000_s42421" name="Equation" r:id="rId9" imgW="583920" imgH="228600" progId="Equation.DSMT4">
                  <p:embed/>
                </p:oleObj>
              </mc:Choice>
              <mc:Fallback>
                <p:oleObj name="Equation" r:id="rId9" imgW="583920" imgH="228600" progId="Equation.DSMT4">
                  <p:embed/>
                  <p:pic>
                    <p:nvPicPr>
                      <p:cNvPr id="19" name="对象 18"/>
                      <p:cNvPicPr/>
                      <p:nvPr/>
                    </p:nvPicPr>
                    <p:blipFill>
                      <a:blip r:embed="rId10"/>
                      <a:stretch>
                        <a:fillRect/>
                      </a:stretch>
                    </p:blipFill>
                    <p:spPr>
                      <a:xfrm>
                        <a:off x="7013163" y="4926994"/>
                        <a:ext cx="920750" cy="361950"/>
                      </a:xfrm>
                      <a:prstGeom prst="rect">
                        <a:avLst/>
                      </a:prstGeom>
                    </p:spPr>
                  </p:pic>
                </p:oleObj>
              </mc:Fallback>
            </mc:AlternateContent>
          </a:graphicData>
        </a:graphic>
      </p:graphicFrame>
      <p:graphicFrame>
        <p:nvGraphicFramePr>
          <p:cNvPr id="10" name="对象 9"/>
          <p:cNvGraphicFramePr>
            <a:graphicFrameLocks noChangeAspect="1"/>
          </p:cNvGraphicFramePr>
          <p:nvPr>
            <p:extLst>
              <p:ext uri="{D42A27DB-BD31-4B8C-83A1-F6EECF244321}">
                <p14:modId xmlns:p14="http://schemas.microsoft.com/office/powerpoint/2010/main" val="3417918064"/>
              </p:ext>
            </p:extLst>
          </p:nvPr>
        </p:nvGraphicFramePr>
        <p:xfrm>
          <a:off x="1770993" y="5539218"/>
          <a:ext cx="4676154" cy="375634"/>
        </p:xfrm>
        <a:graphic>
          <a:graphicData uri="http://schemas.openxmlformats.org/presentationml/2006/ole">
            <mc:AlternateContent xmlns:mc="http://schemas.openxmlformats.org/markup-compatibility/2006">
              <mc:Choice xmlns:v="urn:schemas-microsoft-com:vml" Requires="v">
                <p:oleObj spid="_x0000_s42422" name="Equation" r:id="rId11" imgW="3009600" imgH="241200" progId="Equation.DSMT4">
                  <p:embed/>
                </p:oleObj>
              </mc:Choice>
              <mc:Fallback>
                <p:oleObj name="Equation" r:id="rId11" imgW="3009600" imgH="241200" progId="Equation.DSMT4">
                  <p:embed/>
                  <p:pic>
                    <p:nvPicPr>
                      <p:cNvPr id="20" name="对象 19"/>
                      <p:cNvPicPr/>
                      <p:nvPr/>
                    </p:nvPicPr>
                    <p:blipFill>
                      <a:blip r:embed="rId12"/>
                      <a:stretch>
                        <a:fillRect/>
                      </a:stretch>
                    </p:blipFill>
                    <p:spPr>
                      <a:xfrm>
                        <a:off x="1770993" y="5539218"/>
                        <a:ext cx="4676154" cy="375634"/>
                      </a:xfrm>
                      <a:prstGeom prst="rect">
                        <a:avLst/>
                      </a:prstGeom>
                    </p:spPr>
                  </p:pic>
                </p:oleObj>
              </mc:Fallback>
            </mc:AlternateContent>
          </a:graphicData>
        </a:graphic>
      </p:graphicFrame>
      <p:graphicFrame>
        <p:nvGraphicFramePr>
          <p:cNvPr id="11" name="对象 10"/>
          <p:cNvGraphicFramePr>
            <a:graphicFrameLocks noChangeAspect="1"/>
          </p:cNvGraphicFramePr>
          <p:nvPr>
            <p:extLst>
              <p:ext uri="{D42A27DB-BD31-4B8C-83A1-F6EECF244321}">
                <p14:modId xmlns:p14="http://schemas.microsoft.com/office/powerpoint/2010/main" val="1043741283"/>
              </p:ext>
            </p:extLst>
          </p:nvPr>
        </p:nvGraphicFramePr>
        <p:xfrm>
          <a:off x="1781736" y="5947859"/>
          <a:ext cx="4665411" cy="373403"/>
        </p:xfrm>
        <a:graphic>
          <a:graphicData uri="http://schemas.openxmlformats.org/presentationml/2006/ole">
            <mc:AlternateContent xmlns:mc="http://schemas.openxmlformats.org/markup-compatibility/2006">
              <mc:Choice xmlns:v="urn:schemas-microsoft-com:vml" Requires="v">
                <p:oleObj spid="_x0000_s42423" name="Equation" r:id="rId13" imgW="3022560" imgH="241200" progId="Equation.DSMT4">
                  <p:embed/>
                </p:oleObj>
              </mc:Choice>
              <mc:Fallback>
                <p:oleObj name="Equation" r:id="rId13" imgW="3022560" imgH="241200" progId="Equation.DSMT4">
                  <p:embed/>
                  <p:pic>
                    <p:nvPicPr>
                      <p:cNvPr id="21" name="对象 20"/>
                      <p:cNvPicPr/>
                      <p:nvPr/>
                    </p:nvPicPr>
                    <p:blipFill>
                      <a:blip r:embed="rId14"/>
                      <a:stretch>
                        <a:fillRect/>
                      </a:stretch>
                    </p:blipFill>
                    <p:spPr>
                      <a:xfrm>
                        <a:off x="1781736" y="5947859"/>
                        <a:ext cx="4665411" cy="373403"/>
                      </a:xfrm>
                      <a:prstGeom prst="rect">
                        <a:avLst/>
                      </a:prstGeom>
                    </p:spPr>
                  </p:pic>
                </p:oleObj>
              </mc:Fallback>
            </mc:AlternateContent>
          </a:graphicData>
        </a:graphic>
      </p:graphicFrame>
      <p:pic>
        <p:nvPicPr>
          <p:cNvPr id="12" name="图片 11"/>
          <p:cNvPicPr>
            <a:picLocks noChangeAspect="1"/>
          </p:cNvPicPr>
          <p:nvPr/>
        </p:nvPicPr>
        <p:blipFill>
          <a:blip r:embed="rId15"/>
          <a:stretch>
            <a:fillRect/>
          </a:stretch>
        </p:blipFill>
        <p:spPr>
          <a:xfrm>
            <a:off x="4139555" y="1577459"/>
            <a:ext cx="2446958" cy="1074274"/>
          </a:xfrm>
          <a:prstGeom prst="rect">
            <a:avLst/>
          </a:prstGeom>
        </p:spPr>
      </p:pic>
    </p:spTree>
    <p:extLst>
      <p:ext uri="{BB962C8B-B14F-4D97-AF65-F5344CB8AC3E}">
        <p14:creationId xmlns:p14="http://schemas.microsoft.com/office/powerpoint/2010/main" val="140636463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102</a:t>
            </a:fld>
            <a:endParaRPr lang="en-US" dirty="0"/>
          </a:p>
        </p:txBody>
      </p:sp>
      <p:sp>
        <p:nvSpPr>
          <p:cNvPr id="3" name="Rectangle 3"/>
          <p:cNvSpPr>
            <a:spLocks noChangeArrowheads="1"/>
          </p:cNvSpPr>
          <p:nvPr/>
        </p:nvSpPr>
        <p:spPr bwMode="auto">
          <a:xfrm>
            <a:off x="754243" y="658488"/>
            <a:ext cx="8290445" cy="584775"/>
          </a:xfrm>
          <a:prstGeom prst="rect">
            <a:avLst/>
          </a:prstGeom>
          <a:noFill/>
          <a:ln w="9525">
            <a:noFill/>
            <a:miter lim="800000"/>
          </a:ln>
          <a:effectLst/>
        </p:spPr>
        <p:txBody>
          <a:bodyPr wrap="square">
            <a:spAutoFit/>
          </a:bodyPr>
          <a:lstStyle/>
          <a:p>
            <a:pPr defTabSz="914400" fontAlgn="base">
              <a:spcBef>
                <a:spcPct val="0"/>
              </a:spcBef>
              <a:spcAft>
                <a:spcPct val="0"/>
              </a:spcAft>
              <a:defRPr/>
            </a:pPr>
            <a:r>
              <a:rPr lang="zh-CN" altLang="en-US"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最优响应动态</a:t>
            </a:r>
            <a:endParaRPr lang="zh-CN" altLang="en-US" sz="3200" b="1" dirty="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 name="矩形 3"/>
          <p:cNvSpPr/>
          <p:nvPr/>
        </p:nvSpPr>
        <p:spPr>
          <a:xfrm>
            <a:off x="1246947" y="1348478"/>
            <a:ext cx="7305039" cy="461665"/>
          </a:xfrm>
          <a:prstGeom prst="rect">
            <a:avLst/>
          </a:prstGeom>
        </p:spPr>
        <p:txBody>
          <a:bodyPr wrap="square">
            <a:spAutoFit/>
          </a:bodyPr>
          <a:lstStyle/>
          <a:p>
            <a:pPr marL="109728" defTabSz="914400"/>
            <a:r>
              <a:rPr lang="zh-CN" altLang="en-US" sz="24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根据最</a:t>
            </a:r>
            <a:r>
              <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优响应</a:t>
            </a:r>
            <a:r>
              <a:rPr lang="zh-CN" altLang="en-US" sz="24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动态 </a:t>
            </a: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(myopic best-response </a:t>
            </a: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dynamics)</a:t>
            </a:r>
            <a:r>
              <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400" dirty="0">
              <a:solidFill>
                <a:srgbClr val="CCDDEA">
                  <a:lumMod val="25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3969176237"/>
              </p:ext>
            </p:extLst>
          </p:nvPr>
        </p:nvGraphicFramePr>
        <p:xfrm>
          <a:off x="2683221" y="2108994"/>
          <a:ext cx="5632450" cy="1284287"/>
        </p:xfrm>
        <a:graphic>
          <a:graphicData uri="http://schemas.openxmlformats.org/presentationml/2006/ole">
            <mc:AlternateContent xmlns:mc="http://schemas.openxmlformats.org/markup-compatibility/2006">
              <mc:Choice xmlns:v="urn:schemas-microsoft-com:vml" Requires="v">
                <p:oleObj spid="_x0000_s43223" name="Equation" r:id="rId3" imgW="3124080" imgH="711000" progId="Equation.DSMT4">
                  <p:embed/>
                </p:oleObj>
              </mc:Choice>
              <mc:Fallback>
                <p:oleObj name="Equation" r:id="rId3" imgW="3124080" imgH="711000" progId="Equation.DSMT4">
                  <p:embed/>
                  <p:pic>
                    <p:nvPicPr>
                      <p:cNvPr id="51" name="对象 50"/>
                      <p:cNvPicPr/>
                      <p:nvPr/>
                    </p:nvPicPr>
                    <p:blipFill>
                      <a:blip r:embed="rId4"/>
                      <a:stretch>
                        <a:fillRect/>
                      </a:stretch>
                    </p:blipFill>
                    <p:spPr>
                      <a:xfrm>
                        <a:off x="2683221" y="2108994"/>
                        <a:ext cx="5632450" cy="128428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6" name="文本框 5"/>
              <p:cNvSpPr txBox="1"/>
              <p:nvPr/>
            </p:nvSpPr>
            <p:spPr>
              <a:xfrm>
                <a:off x="1400488" y="3790883"/>
                <a:ext cx="8381270" cy="404983"/>
              </a:xfrm>
              <a:prstGeom prst="rect">
                <a:avLst/>
              </a:prstGeom>
              <a:noFill/>
            </p:spPr>
            <p:txBody>
              <a:bodyPr wrap="square" rtlCol="0">
                <a:spAutoFit/>
              </a:bodyPr>
              <a:lstStyle/>
              <a:p>
                <a:pPr defTabSz="914400"/>
                <a:r>
                  <a:rPr lang="zh-CN" altLang="en-US"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整理节点 </a:t>
                </a:r>
                <a:r>
                  <a:rPr lang="en-US" altLang="zh-CN" i="1" dirty="0" err="1"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下一步选择合作的情况：</a:t>
                </a:r>
                <a14:m>
                  <m:oMath xmlns:m="http://schemas.openxmlformats.org/officeDocument/2006/math">
                    <m:d>
                      <m:dPr>
                        <m:begChr m:val=""/>
                        <m:ctrlPr>
                          <a:rPr lang="zh-CN" altLang="en-US" i="1">
                            <a:solidFill>
                              <a:srgbClr val="000000"/>
                            </a:solidFill>
                            <a:latin typeface="Cambria Math" panose="02040503050406030204" pitchFamily="18" charset="0"/>
                          </a:rPr>
                        </m:ctrlPr>
                      </m:dPr>
                      <m:e>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𝑅</m:t>
                            </m:r>
                          </m:e>
                          <m:sub>
                            <m:r>
                              <a:rPr lang="zh-CN" altLang="en-US" i="1">
                                <a:solidFill>
                                  <a:srgbClr val="000000"/>
                                </a:solidFill>
                                <a:latin typeface="Cambria Math" panose="02040503050406030204" pitchFamily="18" charset="0"/>
                              </a:rPr>
                              <m:t>𝑖</m:t>
                            </m:r>
                          </m:sub>
                        </m:sSub>
                        <m:sSubSup>
                          <m:sSubSupPr>
                            <m:ctrlPr>
                              <a:rPr lang="zh-CN" altLang="en-US" i="1">
                                <a:solidFill>
                                  <a:srgbClr val="000000"/>
                                </a:solidFill>
                                <a:latin typeface="Cambria Math" panose="02040503050406030204" pitchFamily="18" charset="0"/>
                              </a:rPr>
                            </m:ctrlPr>
                          </m:sSubSupPr>
                          <m:e>
                            <m:r>
                              <a:rPr lang="zh-CN" altLang="en-US" i="1">
                                <a:solidFill>
                                  <a:srgbClr val="000000"/>
                                </a:solidFill>
                                <a:latin typeface="Cambria Math" panose="02040503050406030204" pitchFamily="18" charset="0"/>
                              </a:rPr>
                              <m:t>𝑛</m:t>
                            </m:r>
                          </m:e>
                          <m:sub>
                            <m:r>
                              <a:rPr lang="zh-CN" altLang="en-US" i="1">
                                <a:solidFill>
                                  <a:srgbClr val="000000"/>
                                </a:solidFill>
                                <a:latin typeface="Cambria Math" panose="02040503050406030204" pitchFamily="18" charset="0"/>
                              </a:rPr>
                              <m:t>𝑖</m:t>
                            </m:r>
                          </m:sub>
                          <m:sup>
                            <m:r>
                              <a:rPr lang="en-US" altLang="zh-CN" i="1" smtClean="0">
                                <a:solidFill>
                                  <a:srgbClr val="000000"/>
                                </a:solidFill>
                                <a:latin typeface="Cambria Math" panose="02040503050406030204" pitchFamily="18" charset="0"/>
                              </a:rPr>
                              <m:t>𝐴</m:t>
                            </m:r>
                          </m:sup>
                        </m:sSubSup>
                        <m:r>
                          <a:rPr lang="zh-CN" altLang="en-US">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𝑡</m:t>
                        </m:r>
                        <m:r>
                          <a:rPr lang="zh-CN" altLang="en-US">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𝑆</m:t>
                            </m:r>
                          </m:e>
                          <m:sub>
                            <m:r>
                              <a:rPr lang="zh-CN" altLang="en-US" i="1">
                                <a:solidFill>
                                  <a:srgbClr val="000000"/>
                                </a:solidFill>
                                <a:latin typeface="Cambria Math" panose="02040503050406030204" pitchFamily="18" charset="0"/>
                              </a:rPr>
                              <m:t>𝑖</m:t>
                            </m:r>
                          </m:sub>
                        </m:sSub>
                        <m:sSubSup>
                          <m:sSubSupPr>
                            <m:ctrlPr>
                              <a:rPr lang="zh-CN" altLang="en-US" i="1">
                                <a:solidFill>
                                  <a:srgbClr val="000000"/>
                                </a:solidFill>
                                <a:latin typeface="Cambria Math" panose="02040503050406030204" pitchFamily="18" charset="0"/>
                              </a:rPr>
                            </m:ctrlPr>
                          </m:sSubSupPr>
                          <m:e>
                            <m:r>
                              <a:rPr lang="zh-CN" altLang="en-US" i="1">
                                <a:solidFill>
                                  <a:srgbClr val="000000"/>
                                </a:solidFill>
                                <a:latin typeface="Cambria Math" panose="02040503050406030204" pitchFamily="18" charset="0"/>
                              </a:rPr>
                              <m:t>𝑛</m:t>
                            </m:r>
                          </m:e>
                          <m:sub>
                            <m:r>
                              <a:rPr lang="zh-CN" altLang="en-US" i="1">
                                <a:solidFill>
                                  <a:srgbClr val="000000"/>
                                </a:solidFill>
                                <a:latin typeface="Cambria Math" panose="02040503050406030204" pitchFamily="18" charset="0"/>
                              </a:rPr>
                              <m:t>𝑖</m:t>
                            </m:r>
                          </m:sub>
                          <m:sup>
                            <m:r>
                              <a:rPr lang="en-US" altLang="zh-CN" i="1" smtClean="0">
                                <a:solidFill>
                                  <a:srgbClr val="000000"/>
                                </a:solidFill>
                                <a:latin typeface="Cambria Math" panose="02040503050406030204" pitchFamily="18" charset="0"/>
                              </a:rPr>
                              <m:t>𝐵</m:t>
                            </m:r>
                          </m:sup>
                        </m:sSubSup>
                        <m:r>
                          <a:rPr lang="zh-CN" altLang="en-US">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𝑡</m:t>
                        </m:r>
                        <m:r>
                          <a:rPr lang="zh-CN" altLang="en-US">
                            <a:solidFill>
                              <a:srgbClr val="000000"/>
                            </a:solidFill>
                            <a:latin typeface="Cambria Math" panose="02040503050406030204" pitchFamily="18" charset="0"/>
                          </a:rPr>
                          <m:t>)&gt;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𝑇</m:t>
                            </m:r>
                          </m:e>
                          <m:sub>
                            <m:r>
                              <a:rPr lang="zh-CN" altLang="en-US" i="1">
                                <a:solidFill>
                                  <a:srgbClr val="000000"/>
                                </a:solidFill>
                                <a:latin typeface="Cambria Math" panose="02040503050406030204" pitchFamily="18" charset="0"/>
                              </a:rPr>
                              <m:t>𝑖</m:t>
                            </m:r>
                          </m:sub>
                        </m:sSub>
                        <m:sSubSup>
                          <m:sSubSupPr>
                            <m:ctrlPr>
                              <a:rPr lang="zh-CN" altLang="en-US" i="1">
                                <a:solidFill>
                                  <a:srgbClr val="000000"/>
                                </a:solidFill>
                                <a:latin typeface="Cambria Math" panose="02040503050406030204" pitchFamily="18" charset="0"/>
                              </a:rPr>
                            </m:ctrlPr>
                          </m:sSubSupPr>
                          <m:e>
                            <m:r>
                              <a:rPr lang="zh-CN" altLang="en-US" i="1">
                                <a:solidFill>
                                  <a:srgbClr val="000000"/>
                                </a:solidFill>
                                <a:latin typeface="Cambria Math" panose="02040503050406030204" pitchFamily="18" charset="0"/>
                              </a:rPr>
                              <m:t>𝑛</m:t>
                            </m:r>
                          </m:e>
                          <m:sub>
                            <m:r>
                              <a:rPr lang="zh-CN" altLang="en-US" i="1">
                                <a:solidFill>
                                  <a:srgbClr val="000000"/>
                                </a:solidFill>
                                <a:latin typeface="Cambria Math" panose="02040503050406030204" pitchFamily="18" charset="0"/>
                              </a:rPr>
                              <m:t>𝑖</m:t>
                            </m:r>
                          </m:sub>
                          <m:sup>
                            <m:r>
                              <a:rPr lang="en-US" altLang="zh-CN" i="1" smtClean="0">
                                <a:solidFill>
                                  <a:srgbClr val="000000"/>
                                </a:solidFill>
                                <a:latin typeface="Cambria Math" panose="02040503050406030204" pitchFamily="18" charset="0"/>
                              </a:rPr>
                              <m:t>𝐴</m:t>
                            </m:r>
                          </m:sup>
                        </m:sSubSup>
                        <m:r>
                          <a:rPr lang="zh-CN" altLang="en-US">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𝑡</m:t>
                        </m:r>
                        <m:r>
                          <a:rPr lang="zh-CN" altLang="en-US">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𝑃</m:t>
                            </m:r>
                          </m:e>
                          <m:sub>
                            <m:r>
                              <a:rPr lang="zh-CN" altLang="en-US" i="1">
                                <a:solidFill>
                                  <a:srgbClr val="000000"/>
                                </a:solidFill>
                                <a:latin typeface="Cambria Math" panose="02040503050406030204" pitchFamily="18" charset="0"/>
                              </a:rPr>
                              <m:t>𝑖</m:t>
                            </m:r>
                          </m:sub>
                        </m:sSub>
                        <m:sSubSup>
                          <m:sSubSupPr>
                            <m:ctrlPr>
                              <a:rPr lang="zh-CN" altLang="en-US" i="1">
                                <a:solidFill>
                                  <a:srgbClr val="000000"/>
                                </a:solidFill>
                                <a:latin typeface="Cambria Math" panose="02040503050406030204" pitchFamily="18" charset="0"/>
                              </a:rPr>
                            </m:ctrlPr>
                          </m:sSubSupPr>
                          <m:e>
                            <m:r>
                              <a:rPr lang="zh-CN" altLang="en-US" i="1">
                                <a:solidFill>
                                  <a:srgbClr val="000000"/>
                                </a:solidFill>
                                <a:latin typeface="Cambria Math" panose="02040503050406030204" pitchFamily="18" charset="0"/>
                              </a:rPr>
                              <m:t>𝑛</m:t>
                            </m:r>
                          </m:e>
                          <m:sub>
                            <m:r>
                              <a:rPr lang="zh-CN" altLang="en-US" i="1">
                                <a:solidFill>
                                  <a:srgbClr val="000000"/>
                                </a:solidFill>
                                <a:latin typeface="Cambria Math" panose="02040503050406030204" pitchFamily="18" charset="0"/>
                              </a:rPr>
                              <m:t>𝑖</m:t>
                            </m:r>
                          </m:sub>
                          <m:sup>
                            <m:r>
                              <a:rPr lang="en-US" altLang="zh-CN" i="1" smtClean="0">
                                <a:solidFill>
                                  <a:srgbClr val="000000"/>
                                </a:solidFill>
                                <a:latin typeface="Cambria Math" panose="02040503050406030204" pitchFamily="18" charset="0"/>
                              </a:rPr>
                              <m:t>𝐵</m:t>
                            </m:r>
                          </m:sup>
                        </m:sSubSup>
                        <m:r>
                          <a:rPr lang="zh-CN" altLang="en-US">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𝑡</m:t>
                        </m:r>
                      </m:e>
                    </m:d>
                  </m:oMath>
                </a14:m>
                <a:r>
                  <a:rPr lang="zh-CN" altLang="en-US" dirty="0" smtClean="0">
                    <a:solidFill>
                      <a:srgbClr val="000000"/>
                    </a:solidFill>
                    <a:latin typeface="Verdana"/>
                    <a:ea typeface="微软雅黑"/>
                  </a:rPr>
                  <a:t> </a:t>
                </a:r>
                <a:r>
                  <a:rPr lang="zh-CN" altLang="en-US" dirty="0" smtClean="0">
                    <a:solidFill>
                      <a:srgbClr val="000000"/>
                    </a:solidFill>
                    <a:latin typeface="宋体" panose="02010600030101010101" pitchFamily="2" charset="-122"/>
                    <a:ea typeface="宋体" panose="02010600030101010101" pitchFamily="2" charset="-122"/>
                  </a:rPr>
                  <a:t>可得</a:t>
                </a:r>
                <a:r>
                  <a:rPr lang="zh-CN" altLang="en-US" dirty="0" smtClean="0">
                    <a:solidFill>
                      <a:srgbClr val="000000"/>
                    </a:solidFill>
                    <a:latin typeface="Verdana"/>
                    <a:ea typeface="微软雅黑"/>
                  </a:rPr>
                  <a:t>： </a:t>
                </a:r>
                <a:endParaRPr lang="zh-CN" altLang="en-US" dirty="0">
                  <a:solidFill>
                    <a:srgbClr val="000000"/>
                  </a:solidFill>
                  <a:latin typeface="Verdana"/>
                  <a:ea typeface="微软雅黑"/>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1400488" y="3790883"/>
                <a:ext cx="8381270" cy="404983"/>
              </a:xfrm>
              <a:prstGeom prst="rect">
                <a:avLst/>
              </a:prstGeom>
              <a:blipFill>
                <a:blip r:embed="rId5"/>
                <a:stretch>
                  <a:fillRect l="-655" t="-156061" r="-3345" b="-233333"/>
                </a:stretch>
              </a:blipFill>
            </p:spPr>
            <p:txBody>
              <a:bodyPr/>
              <a:lstStyle/>
              <a:p>
                <a:r>
                  <a:rPr lang="zh-CN" altLang="en-US">
                    <a:noFill/>
                  </a:rPr>
                  <a:t> </a:t>
                </a:r>
              </a:p>
            </p:txBody>
          </p:sp>
        </mc:Fallback>
      </mc:AlternateContent>
      <p:graphicFrame>
        <p:nvGraphicFramePr>
          <p:cNvPr id="7" name="对象 6"/>
          <p:cNvGraphicFramePr>
            <a:graphicFrameLocks noChangeAspect="1"/>
          </p:cNvGraphicFramePr>
          <p:nvPr>
            <p:extLst>
              <p:ext uri="{D42A27DB-BD31-4B8C-83A1-F6EECF244321}">
                <p14:modId xmlns:p14="http://schemas.microsoft.com/office/powerpoint/2010/main" val="731891147"/>
              </p:ext>
            </p:extLst>
          </p:nvPr>
        </p:nvGraphicFramePr>
        <p:xfrm>
          <a:off x="3218208" y="4350544"/>
          <a:ext cx="5110163" cy="847725"/>
        </p:xfrm>
        <a:graphic>
          <a:graphicData uri="http://schemas.openxmlformats.org/presentationml/2006/ole">
            <mc:AlternateContent xmlns:mc="http://schemas.openxmlformats.org/markup-compatibility/2006">
              <mc:Choice xmlns:v="urn:schemas-microsoft-com:vml" Requires="v">
                <p:oleObj spid="_x0000_s43224" name="Equation" r:id="rId6" imgW="2908080" imgH="482400" progId="Equation.DSMT4">
                  <p:embed/>
                </p:oleObj>
              </mc:Choice>
              <mc:Fallback>
                <p:oleObj name="Equation" r:id="rId6" imgW="2908080" imgH="482400" progId="Equation.DSMT4">
                  <p:embed/>
                  <p:pic>
                    <p:nvPicPr>
                      <p:cNvPr id="53" name="对象 52"/>
                      <p:cNvPicPr/>
                      <p:nvPr/>
                    </p:nvPicPr>
                    <p:blipFill>
                      <a:blip r:embed="rId7"/>
                      <a:stretch>
                        <a:fillRect/>
                      </a:stretch>
                    </p:blipFill>
                    <p:spPr>
                      <a:xfrm>
                        <a:off x="3218208" y="4350544"/>
                        <a:ext cx="5110163" cy="847725"/>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8" name="文本框 7"/>
              <p:cNvSpPr txBox="1"/>
              <p:nvPr/>
            </p:nvSpPr>
            <p:spPr>
              <a:xfrm>
                <a:off x="1417554" y="5560117"/>
                <a:ext cx="8381270" cy="369332"/>
              </a:xfrm>
              <a:prstGeom prst="rect">
                <a:avLst/>
              </a:prstGeom>
              <a:noFill/>
            </p:spPr>
            <p:txBody>
              <a:bodyPr wrap="square" rtlCol="0">
                <a:spAutoFit/>
              </a:bodyPr>
              <a:lstStyle/>
              <a:p>
                <a:pPr defTabSz="914400"/>
                <a:r>
                  <a:rPr lang="zh-CN" altLang="en-US" dirty="0" smtClean="0">
                    <a:solidFill>
                      <a:srgbClr val="000000"/>
                    </a:solidFill>
                    <a:latin typeface="宋体" panose="02010600030101010101" pitchFamily="2" charset="-122"/>
                    <a:ea typeface="宋体" panose="02010600030101010101" pitchFamily="2" charset="-122"/>
                  </a:rPr>
                  <a:t>令</a:t>
                </a:r>
                <a14:m>
                  <m:oMath xmlns:m="http://schemas.openxmlformats.org/officeDocument/2006/math">
                    <m:r>
                      <a:rPr lang="en-US" altLang="zh-CN" smtClean="0">
                        <a:solidFill>
                          <a:srgbClr val="000000"/>
                        </a:solidFill>
                        <a:latin typeface="Cambria Math" panose="02040503050406030204" pitchFamily="18" charset="0"/>
                      </a:rPr>
                      <m:t> </m:t>
                    </m:r>
                    <m:sSub>
                      <m:sSubPr>
                        <m:ctrlPr>
                          <a:rPr lang="en-US" altLang="zh-CN" i="1" smtClean="0">
                            <a:solidFill>
                              <a:srgbClr val="000000"/>
                            </a:solidFill>
                            <a:latin typeface="Cambria Math" panose="02040503050406030204" pitchFamily="18" charset="0"/>
                          </a:rPr>
                        </m:ctrlPr>
                      </m:sSubPr>
                      <m:e>
                        <m:r>
                          <a:rPr lang="zh-CN" altLang="en-US" i="1" smtClean="0">
                            <a:solidFill>
                              <a:srgbClr val="000000"/>
                            </a:solidFill>
                            <a:latin typeface="Cambria Math" panose="02040503050406030204" pitchFamily="18" charset="0"/>
                          </a:rPr>
                          <m:t>𝛿</m:t>
                        </m:r>
                      </m:e>
                      <m:sub>
                        <m:r>
                          <a:rPr lang="en-US" altLang="zh-CN" i="1" smtClean="0">
                            <a:solidFill>
                              <a:srgbClr val="000000"/>
                            </a:solidFill>
                            <a:latin typeface="Cambria Math" panose="02040503050406030204" pitchFamily="18" charset="0"/>
                          </a:rPr>
                          <m:t>𝑖</m:t>
                        </m:r>
                      </m:sub>
                    </m:sSub>
                    <m:r>
                      <a:rPr lang="en-US" altLang="zh-CN" i="1" smtClean="0">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𝑅</m:t>
                        </m:r>
                      </m:e>
                      <m:sub>
                        <m:r>
                          <a:rPr lang="zh-CN" altLang="en-US" i="1">
                            <a:solidFill>
                              <a:srgbClr val="000000"/>
                            </a:solidFill>
                            <a:latin typeface="Cambria Math" panose="02040503050406030204" pitchFamily="18" charset="0"/>
                          </a:rPr>
                          <m:t>𝑖</m:t>
                        </m:r>
                      </m:sub>
                    </m:sSub>
                    <m:r>
                      <a:rPr lang="en-US" altLang="zh-CN" i="1" smtClean="0">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𝑇</m:t>
                        </m:r>
                      </m:e>
                      <m:sub>
                        <m:r>
                          <a:rPr lang="zh-CN" altLang="en-US" i="1">
                            <a:solidFill>
                              <a:srgbClr val="000000"/>
                            </a:solidFill>
                            <a:latin typeface="Cambria Math" panose="02040503050406030204" pitchFamily="18" charset="0"/>
                          </a:rPr>
                          <m:t>𝑖</m:t>
                        </m:r>
                      </m:sub>
                    </m:sSub>
                    <m:r>
                      <a:rPr lang="en-US" altLang="zh-CN" i="1" smtClean="0">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𝑃</m:t>
                        </m:r>
                      </m:e>
                      <m:sub>
                        <m:r>
                          <a:rPr lang="zh-CN" altLang="en-US" i="1">
                            <a:solidFill>
                              <a:srgbClr val="000000"/>
                            </a:solidFill>
                            <a:latin typeface="Cambria Math" panose="02040503050406030204" pitchFamily="18" charset="0"/>
                          </a:rPr>
                          <m:t>𝑖</m:t>
                        </m:r>
                      </m:sub>
                    </m:sSub>
                    <m:r>
                      <a:rPr lang="en-US" altLang="zh-CN" smtClean="0">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en-US" altLang="zh-CN" i="1" smtClean="0">
                            <a:solidFill>
                              <a:srgbClr val="000000"/>
                            </a:solidFill>
                            <a:latin typeface="Cambria Math" panose="02040503050406030204" pitchFamily="18" charset="0"/>
                          </a:rPr>
                          <m:t>𝑆</m:t>
                        </m:r>
                      </m:e>
                      <m:sub>
                        <m:r>
                          <a:rPr lang="zh-CN" altLang="en-US" i="1">
                            <a:solidFill>
                              <a:srgbClr val="000000"/>
                            </a:solidFill>
                            <a:latin typeface="Cambria Math" panose="02040503050406030204" pitchFamily="18" charset="0"/>
                          </a:rPr>
                          <m:t>𝑖</m:t>
                        </m:r>
                      </m:sub>
                    </m:sSub>
                  </m:oMath>
                </a14:m>
                <a:r>
                  <a:rPr lang="zh-CN" altLang="en-US" dirty="0" smtClean="0">
                    <a:solidFill>
                      <a:srgbClr val="000000"/>
                    </a:solidFill>
                    <a:latin typeface="Verdana"/>
                    <a:ea typeface="微软雅黑"/>
                  </a:rPr>
                  <a:t>，</a:t>
                </a:r>
                <a14:m>
                  <m:oMath xmlns:m="http://schemas.openxmlformats.org/officeDocument/2006/math">
                    <m:sSub>
                      <m:sSubPr>
                        <m:ctrlPr>
                          <a:rPr lang="en-US" altLang="zh-CN" i="1">
                            <a:solidFill>
                              <a:srgbClr val="000000"/>
                            </a:solidFill>
                            <a:latin typeface="Cambria Math" panose="02040503050406030204" pitchFamily="18" charset="0"/>
                          </a:rPr>
                        </m:ctrlPr>
                      </m:sSubPr>
                      <m:e>
                        <m:r>
                          <a:rPr lang="zh-CN" altLang="en-US" i="1" smtClean="0">
                            <a:solidFill>
                              <a:srgbClr val="000000"/>
                            </a:solidFill>
                            <a:latin typeface="Cambria Math" panose="02040503050406030204" pitchFamily="18" charset="0"/>
                          </a:rPr>
                          <m:t>𝛾</m:t>
                        </m:r>
                      </m:e>
                      <m:sub>
                        <m:r>
                          <a:rPr lang="en-US" altLang="zh-CN" i="1">
                            <a:solidFill>
                              <a:srgbClr val="000000"/>
                            </a:solidFill>
                            <a:latin typeface="Cambria Math" panose="02040503050406030204" pitchFamily="18" charset="0"/>
                          </a:rPr>
                          <m:t>𝑖</m:t>
                        </m:r>
                      </m:sub>
                    </m:sSub>
                    <m:r>
                      <a:rPr lang="en-US" altLang="zh-CN"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en-US" altLang="zh-CN" i="1" smtClean="0">
                            <a:solidFill>
                              <a:srgbClr val="000000"/>
                            </a:solidFill>
                            <a:latin typeface="Cambria Math" panose="02040503050406030204" pitchFamily="18" charset="0"/>
                          </a:rPr>
                          <m:t>𝑃</m:t>
                        </m:r>
                      </m:e>
                      <m:sub>
                        <m:r>
                          <a:rPr lang="zh-CN" altLang="en-US" i="1">
                            <a:solidFill>
                              <a:srgbClr val="000000"/>
                            </a:solidFill>
                            <a:latin typeface="Cambria Math" panose="02040503050406030204" pitchFamily="18" charset="0"/>
                          </a:rPr>
                          <m:t>𝑖</m:t>
                        </m:r>
                      </m:sub>
                    </m:sSub>
                    <m:r>
                      <a:rPr lang="en-US" altLang="zh-CN"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en-US" altLang="zh-CN" i="1" smtClean="0">
                            <a:solidFill>
                              <a:srgbClr val="000000"/>
                            </a:solidFill>
                            <a:latin typeface="Cambria Math" panose="02040503050406030204" pitchFamily="18" charset="0"/>
                          </a:rPr>
                          <m:t>𝑆</m:t>
                        </m:r>
                      </m:e>
                      <m:sub>
                        <m:r>
                          <a:rPr lang="zh-CN" altLang="en-US" i="1">
                            <a:solidFill>
                              <a:srgbClr val="000000"/>
                            </a:solidFill>
                            <a:latin typeface="Cambria Math" panose="02040503050406030204" pitchFamily="18" charset="0"/>
                          </a:rPr>
                          <m:t>𝑖</m:t>
                        </m:r>
                      </m:sub>
                    </m:sSub>
                  </m:oMath>
                </a14:m>
                <a:r>
                  <a:rPr lang="zh-CN" altLang="en-US" dirty="0" smtClean="0">
                    <a:solidFill>
                      <a:srgbClr val="000000"/>
                    </a:solidFill>
                    <a:latin typeface="Verdana"/>
                    <a:ea typeface="微软雅黑"/>
                  </a:rPr>
                  <a:t>，</a:t>
                </a:r>
                <a:r>
                  <a:rPr lang="zh-CN" altLang="en-US" dirty="0" smtClean="0">
                    <a:solidFill>
                      <a:srgbClr val="000000"/>
                    </a:solidFill>
                    <a:latin typeface="宋体" panose="02010600030101010101" pitchFamily="2" charset="-122"/>
                    <a:ea typeface="宋体" panose="02010600030101010101" pitchFamily="2" charset="-122"/>
                  </a:rPr>
                  <a:t>可得</a:t>
                </a:r>
                <a:endParaRPr lang="zh-CN" altLang="en-US" dirty="0">
                  <a:solidFill>
                    <a:srgbClr val="000000"/>
                  </a:solidFill>
                  <a:latin typeface="宋体" panose="02010600030101010101" pitchFamily="2" charset="-122"/>
                  <a:ea typeface="宋体" panose="02010600030101010101" pitchFamily="2" charset="-122"/>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1417554" y="5560117"/>
                <a:ext cx="8381270" cy="369332"/>
              </a:xfrm>
              <a:prstGeom prst="rect">
                <a:avLst/>
              </a:prstGeom>
              <a:blipFill>
                <a:blip r:embed="rId8"/>
                <a:stretch>
                  <a:fillRect l="-655" t="-11475" b="-26230"/>
                </a:stretch>
              </a:blipFill>
            </p:spPr>
            <p:txBody>
              <a:bodyPr/>
              <a:lstStyle/>
              <a:p>
                <a:r>
                  <a:rPr lang="zh-CN" altLang="en-US">
                    <a:noFill/>
                  </a:rPr>
                  <a:t> </a:t>
                </a:r>
              </a:p>
            </p:txBody>
          </p:sp>
        </mc:Fallback>
      </mc:AlternateContent>
      <p:graphicFrame>
        <p:nvGraphicFramePr>
          <p:cNvPr id="9" name="对象 8"/>
          <p:cNvGraphicFramePr>
            <a:graphicFrameLocks noChangeAspect="1"/>
          </p:cNvGraphicFramePr>
          <p:nvPr>
            <p:extLst>
              <p:ext uri="{D42A27DB-BD31-4B8C-83A1-F6EECF244321}">
                <p14:modId xmlns:p14="http://schemas.microsoft.com/office/powerpoint/2010/main" val="3677099702"/>
              </p:ext>
            </p:extLst>
          </p:nvPr>
        </p:nvGraphicFramePr>
        <p:xfrm>
          <a:off x="5005732" y="6098783"/>
          <a:ext cx="1204913" cy="423862"/>
        </p:xfrm>
        <a:graphic>
          <a:graphicData uri="http://schemas.openxmlformats.org/presentationml/2006/ole">
            <mc:AlternateContent xmlns:mc="http://schemas.openxmlformats.org/markup-compatibility/2006">
              <mc:Choice xmlns:v="urn:schemas-microsoft-com:vml" Requires="v">
                <p:oleObj spid="_x0000_s43225" name="Equation" r:id="rId9" imgW="685800" imgH="241200" progId="Equation.DSMT4">
                  <p:embed/>
                </p:oleObj>
              </mc:Choice>
              <mc:Fallback>
                <p:oleObj name="Equation" r:id="rId9" imgW="685800" imgH="241200" progId="Equation.DSMT4">
                  <p:embed/>
                  <p:pic>
                    <p:nvPicPr>
                      <p:cNvPr id="55" name="对象 54"/>
                      <p:cNvPicPr/>
                      <p:nvPr/>
                    </p:nvPicPr>
                    <p:blipFill>
                      <a:blip r:embed="rId10"/>
                      <a:stretch>
                        <a:fillRect/>
                      </a:stretch>
                    </p:blipFill>
                    <p:spPr>
                      <a:xfrm>
                        <a:off x="5005732" y="6098783"/>
                        <a:ext cx="1204913" cy="423862"/>
                      </a:xfrm>
                      <a:prstGeom prst="rect">
                        <a:avLst/>
                      </a:prstGeom>
                    </p:spPr>
                  </p:pic>
                </p:oleObj>
              </mc:Fallback>
            </mc:AlternateContent>
          </a:graphicData>
        </a:graphic>
      </p:graphicFrame>
    </p:spTree>
    <p:extLst>
      <p:ext uri="{BB962C8B-B14F-4D97-AF65-F5344CB8AC3E}">
        <p14:creationId xmlns:p14="http://schemas.microsoft.com/office/powerpoint/2010/main" val="418402615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103</a:t>
            </a:fld>
            <a:endParaRPr lang="en-US" dirty="0"/>
          </a:p>
        </p:txBody>
      </p:sp>
      <p:sp>
        <p:nvSpPr>
          <p:cNvPr id="3" name="Rectangle 3"/>
          <p:cNvSpPr>
            <a:spLocks noChangeArrowheads="1"/>
          </p:cNvSpPr>
          <p:nvPr/>
        </p:nvSpPr>
        <p:spPr bwMode="auto">
          <a:xfrm>
            <a:off x="768792" y="545881"/>
            <a:ext cx="6084168" cy="584775"/>
          </a:xfrm>
          <a:prstGeom prst="rect">
            <a:avLst/>
          </a:prstGeom>
          <a:noFill/>
          <a:ln w="9525">
            <a:noFill/>
            <a:miter lim="800000"/>
          </a:ln>
          <a:effectLst/>
        </p:spPr>
        <p:txBody>
          <a:bodyPr wrap="square">
            <a:spAutoFit/>
          </a:bodyPr>
          <a:lstStyle/>
          <a:p>
            <a:pPr defTabSz="914400" fontAlgn="base">
              <a:spcBef>
                <a:spcPct val="0"/>
              </a:spcBef>
              <a:spcAft>
                <a:spcPct val="0"/>
              </a:spcAft>
              <a:defRPr/>
            </a:pPr>
            <a:r>
              <a:rPr lang="zh-CN" altLang="en-US"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协调</a:t>
            </a:r>
            <a:r>
              <a:rPr lang="en-US" altLang="zh-CN"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反协调</a:t>
            </a:r>
          </a:p>
        </p:txBody>
      </p:sp>
      <p:sp>
        <p:nvSpPr>
          <p:cNvPr id="4" name="Rectangle 70"/>
          <p:cNvSpPr>
            <a:spLocks noChangeArrowheads="1"/>
          </p:cNvSpPr>
          <p:nvPr/>
        </p:nvSpPr>
        <p:spPr bwMode="auto">
          <a:xfrm>
            <a:off x="589280" y="49225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defTabSz="914400"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5" name="矩形 4"/>
              <p:cNvSpPr/>
              <p:nvPr/>
            </p:nvSpPr>
            <p:spPr>
              <a:xfrm>
                <a:off x="1564698" y="5839872"/>
                <a:ext cx="3327834" cy="400110"/>
              </a:xfrm>
              <a:prstGeom prst="rect">
                <a:avLst/>
              </a:prstGeom>
            </p:spPr>
            <p:txBody>
              <a:bodyPr wrap="none">
                <a:spAutoFit/>
              </a:bodyPr>
              <a:lstStyle/>
              <a:p>
                <a:pPr defTabSz="914400"/>
                <a:r>
                  <a:rPr lang="zh-CN" altLang="en-US"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简明</a:t>
                </a:r>
                <a:r>
                  <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起见，一般令 </a:t>
                </a:r>
                <a14:m>
                  <m:oMath xmlns:m="http://schemas.openxmlformats.org/officeDocument/2006/math">
                    <m:sSub>
                      <m:sSubPr>
                        <m:ctrlPr>
                          <a:rPr lang="en-US" altLang="zh-CN"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𝜏</m:t>
                        </m:r>
                      </m:e>
                      <m:sub>
                        <m:r>
                          <a:rPr lang="en-US" altLang="zh-CN" sz="2000" i="1">
                            <a:solidFill>
                              <a:srgbClr val="000000"/>
                            </a:solidFill>
                            <a:latin typeface="Cambria Math" panose="02040503050406030204" pitchFamily="18" charset="0"/>
                          </a:rPr>
                          <m:t>𝑖</m:t>
                        </m:r>
                      </m:sub>
                    </m:sSub>
                    <m:r>
                      <a:rPr lang="en-US" altLang="zh-CN" sz="2000" i="1">
                        <a:solidFill>
                          <a:srgbClr val="000000"/>
                        </a:solidFill>
                        <a:latin typeface="Cambria Math" panose="02040503050406030204" pitchFamily="18" charset="0"/>
                      </a:rPr>
                      <m:t>=</m:t>
                    </m:r>
                    <m:sSub>
                      <m:sSubPr>
                        <m:ctrlPr>
                          <a:rPr lang="en-US" altLang="zh-CN"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𝛾</m:t>
                        </m:r>
                      </m:e>
                      <m:sub>
                        <m:r>
                          <a:rPr lang="en-US" altLang="zh-CN" sz="2000" i="1">
                            <a:solidFill>
                              <a:srgbClr val="000000"/>
                            </a:solidFill>
                            <a:latin typeface="Cambria Math" panose="02040503050406030204" pitchFamily="18" charset="0"/>
                          </a:rPr>
                          <m:t>𝑖</m:t>
                        </m:r>
                      </m:sub>
                    </m:sSub>
                  </m:oMath>
                </a14:m>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sSub>
                      <m:sSubPr>
                        <m:ctrlPr>
                          <a:rPr lang="en-US" altLang="zh-CN"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𝛿</m:t>
                        </m:r>
                      </m:e>
                      <m:sub>
                        <m:r>
                          <a:rPr lang="en-US" altLang="zh-CN" sz="2000" i="1">
                            <a:solidFill>
                              <a:srgbClr val="000000"/>
                            </a:solidFill>
                            <a:latin typeface="Cambria Math" panose="02040503050406030204" pitchFamily="18" charset="0"/>
                          </a:rPr>
                          <m:t>𝑖</m:t>
                        </m:r>
                      </m:sub>
                    </m:sSub>
                  </m:oMath>
                </a14:m>
                <a:endParaRPr lang="zh-CN" altLang="en-US"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1564698" y="5839872"/>
                <a:ext cx="3327834" cy="400110"/>
              </a:xfrm>
              <a:prstGeom prst="rect">
                <a:avLst/>
              </a:prstGeom>
              <a:blipFill>
                <a:blip r:embed="rId3"/>
                <a:stretch>
                  <a:fillRect l="-2015" t="-12121" b="-2727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564698" y="1629201"/>
                <a:ext cx="4629729" cy="400110"/>
              </a:xfrm>
              <a:prstGeom prst="rect">
                <a:avLst/>
              </a:prstGeom>
            </p:spPr>
            <p:txBody>
              <a:bodyPr wrap="none">
                <a:spAutoFit/>
              </a:bodyPr>
              <a:lstStyle/>
              <a:p>
                <a:pPr defTabSz="914400"/>
                <a:r>
                  <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根据 </a:t>
                </a:r>
                <a14:m>
                  <m:oMath xmlns:m="http://schemas.openxmlformats.org/officeDocument/2006/math">
                    <m:sSub>
                      <m:sSubPr>
                        <m:ctrlPr>
                          <a:rPr lang="en-US" altLang="zh-CN" sz="2000" i="1">
                            <a:solidFill>
                              <a:srgbClr val="000000"/>
                            </a:solidFill>
                            <a:latin typeface="Cambria Math" panose="02040503050406030204" pitchFamily="18" charset="0"/>
                          </a:rPr>
                        </m:ctrlPr>
                      </m:sSubPr>
                      <m:e>
                        <m:r>
                          <a:rPr lang="zh-CN" altLang="en-US" sz="2000" i="1">
                            <a:solidFill>
                              <a:srgbClr val="000000"/>
                            </a:solidFill>
                            <a:latin typeface="Cambria Math" panose="02040503050406030204" pitchFamily="18" charset="0"/>
                          </a:rPr>
                          <m:t>𝛿</m:t>
                        </m:r>
                      </m:e>
                      <m:sub>
                        <m:r>
                          <a:rPr lang="en-US" altLang="zh-CN" sz="2000" i="1">
                            <a:solidFill>
                              <a:srgbClr val="000000"/>
                            </a:solidFill>
                            <a:latin typeface="Cambria Math" panose="02040503050406030204" pitchFamily="18" charset="0"/>
                          </a:rPr>
                          <m:t>𝑖</m:t>
                        </m:r>
                      </m:sub>
                    </m:sSub>
                  </m:oMath>
                </a14:m>
                <a:r>
                  <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取值的正负，有以下两种情况：</a:t>
                </a:r>
                <a:endParaRPr lang="zh-CN" altLang="en-US"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1564698" y="1629201"/>
                <a:ext cx="4629729" cy="400110"/>
              </a:xfrm>
              <a:prstGeom prst="rect">
                <a:avLst/>
              </a:prstGeom>
              <a:blipFill>
                <a:blip r:embed="rId4"/>
                <a:stretch>
                  <a:fillRect l="-1449" t="-10606" r="-791" b="-22727"/>
                </a:stretch>
              </a:blipFill>
            </p:spPr>
            <p:txBody>
              <a:bodyPr/>
              <a:lstStyle/>
              <a:p>
                <a:r>
                  <a:rPr lang="zh-CN" altLang="en-US">
                    <a:noFill/>
                  </a:rPr>
                  <a:t> </a:t>
                </a:r>
              </a:p>
            </p:txBody>
          </p:sp>
        </mc:Fallback>
      </mc:AlternateContent>
      <p:graphicFrame>
        <p:nvGraphicFramePr>
          <p:cNvPr id="7" name="对象 6"/>
          <p:cNvGraphicFramePr>
            <a:graphicFrameLocks noChangeAspect="1"/>
          </p:cNvGraphicFramePr>
          <p:nvPr>
            <p:extLst>
              <p:ext uri="{D42A27DB-BD31-4B8C-83A1-F6EECF244321}">
                <p14:modId xmlns:p14="http://schemas.microsoft.com/office/powerpoint/2010/main" val="2566484868"/>
              </p:ext>
            </p:extLst>
          </p:nvPr>
        </p:nvGraphicFramePr>
        <p:xfrm>
          <a:off x="3892952" y="2360102"/>
          <a:ext cx="3392488" cy="1189038"/>
        </p:xfrm>
        <a:graphic>
          <a:graphicData uri="http://schemas.openxmlformats.org/presentationml/2006/ole">
            <mc:AlternateContent xmlns:mc="http://schemas.openxmlformats.org/markup-compatibility/2006">
              <mc:Choice xmlns:v="urn:schemas-microsoft-com:vml" Requires="v">
                <p:oleObj spid="_x0000_s44314" name="Equation" r:id="rId5" imgW="2031840" imgH="711000" progId="Equation.DSMT4">
                  <p:embed/>
                </p:oleObj>
              </mc:Choice>
              <mc:Fallback>
                <p:oleObj name="Equation" r:id="rId5" imgW="2031840" imgH="711000" progId="Equation.DSMT4">
                  <p:embed/>
                  <p:pic>
                    <p:nvPicPr>
                      <p:cNvPr id="11" name="对象 10"/>
                      <p:cNvPicPr/>
                      <p:nvPr/>
                    </p:nvPicPr>
                    <p:blipFill>
                      <a:blip r:embed="rId6"/>
                      <a:stretch>
                        <a:fillRect/>
                      </a:stretch>
                    </p:blipFill>
                    <p:spPr>
                      <a:xfrm>
                        <a:off x="3892952" y="2360102"/>
                        <a:ext cx="3392488" cy="1189038"/>
                      </a:xfrm>
                      <a:prstGeom prst="rect">
                        <a:avLst/>
                      </a:prstGeom>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1679969308"/>
              </p:ext>
            </p:extLst>
          </p:nvPr>
        </p:nvGraphicFramePr>
        <p:xfrm>
          <a:off x="2080229" y="2790484"/>
          <a:ext cx="877888" cy="385762"/>
        </p:xfrm>
        <a:graphic>
          <a:graphicData uri="http://schemas.openxmlformats.org/presentationml/2006/ole">
            <mc:AlternateContent xmlns:mc="http://schemas.openxmlformats.org/markup-compatibility/2006">
              <mc:Choice xmlns:v="urn:schemas-microsoft-com:vml" Requires="v">
                <p:oleObj spid="_x0000_s44315" name="Equation" r:id="rId7" imgW="520560" imgH="228600" progId="Equation.DSMT4">
                  <p:embed/>
                </p:oleObj>
              </mc:Choice>
              <mc:Fallback>
                <p:oleObj name="Equation" r:id="rId7" imgW="520560" imgH="228600" progId="Equation.DSMT4">
                  <p:embed/>
                  <p:pic>
                    <p:nvPicPr>
                      <p:cNvPr id="12" name="对象 11"/>
                      <p:cNvPicPr/>
                      <p:nvPr/>
                    </p:nvPicPr>
                    <p:blipFill>
                      <a:blip r:embed="rId8"/>
                      <a:stretch>
                        <a:fillRect/>
                      </a:stretch>
                    </p:blipFill>
                    <p:spPr>
                      <a:xfrm>
                        <a:off x="2080229" y="2790484"/>
                        <a:ext cx="877888" cy="385762"/>
                      </a:xfrm>
                      <a:prstGeom prst="rect">
                        <a:avLst/>
                      </a:prstGeom>
                    </p:spPr>
                  </p:pic>
                </p:oleObj>
              </mc:Fallback>
            </mc:AlternateContent>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val="65391015"/>
              </p:ext>
            </p:extLst>
          </p:nvPr>
        </p:nvGraphicFramePr>
        <p:xfrm>
          <a:off x="3892952" y="4200015"/>
          <a:ext cx="3392488" cy="1189037"/>
        </p:xfrm>
        <a:graphic>
          <a:graphicData uri="http://schemas.openxmlformats.org/presentationml/2006/ole">
            <mc:AlternateContent xmlns:mc="http://schemas.openxmlformats.org/markup-compatibility/2006">
              <mc:Choice xmlns:v="urn:schemas-microsoft-com:vml" Requires="v">
                <p:oleObj spid="_x0000_s44316" name="Equation" r:id="rId9" imgW="2031840" imgH="711000" progId="Equation.DSMT4">
                  <p:embed/>
                </p:oleObj>
              </mc:Choice>
              <mc:Fallback>
                <p:oleObj name="Equation" r:id="rId9" imgW="2031840" imgH="711000" progId="Equation.DSMT4">
                  <p:embed/>
                  <p:pic>
                    <p:nvPicPr>
                      <p:cNvPr id="13" name="对象 12"/>
                      <p:cNvPicPr/>
                      <p:nvPr/>
                    </p:nvPicPr>
                    <p:blipFill>
                      <a:blip r:embed="rId10"/>
                      <a:stretch>
                        <a:fillRect/>
                      </a:stretch>
                    </p:blipFill>
                    <p:spPr>
                      <a:xfrm>
                        <a:off x="3892952" y="4200015"/>
                        <a:ext cx="3392488" cy="1189037"/>
                      </a:xfrm>
                      <a:prstGeom prst="rect">
                        <a:avLst/>
                      </a:prstGeom>
                    </p:spPr>
                  </p:pic>
                </p:oleObj>
              </mc:Fallback>
            </mc:AlternateContent>
          </a:graphicData>
        </a:graphic>
      </p:graphicFrame>
      <p:graphicFrame>
        <p:nvGraphicFramePr>
          <p:cNvPr id="10" name="对象 9"/>
          <p:cNvGraphicFramePr>
            <a:graphicFrameLocks noChangeAspect="1"/>
          </p:cNvGraphicFramePr>
          <p:nvPr>
            <p:extLst>
              <p:ext uri="{D42A27DB-BD31-4B8C-83A1-F6EECF244321}">
                <p14:modId xmlns:p14="http://schemas.microsoft.com/office/powerpoint/2010/main" val="2857987478"/>
              </p:ext>
            </p:extLst>
          </p:nvPr>
        </p:nvGraphicFramePr>
        <p:xfrm>
          <a:off x="2080229" y="4601831"/>
          <a:ext cx="919162" cy="385763"/>
        </p:xfrm>
        <a:graphic>
          <a:graphicData uri="http://schemas.openxmlformats.org/presentationml/2006/ole">
            <mc:AlternateContent xmlns:mc="http://schemas.openxmlformats.org/markup-compatibility/2006">
              <mc:Choice xmlns:v="urn:schemas-microsoft-com:vml" Requires="v">
                <p:oleObj spid="_x0000_s44317" name="Equation" r:id="rId11" imgW="545760" imgH="228600" progId="Equation.DSMT4">
                  <p:embed/>
                </p:oleObj>
              </mc:Choice>
              <mc:Fallback>
                <p:oleObj name="Equation" r:id="rId11" imgW="545760" imgH="228600" progId="Equation.DSMT4">
                  <p:embed/>
                  <p:pic>
                    <p:nvPicPr>
                      <p:cNvPr id="14" name="对象 13"/>
                      <p:cNvPicPr/>
                      <p:nvPr/>
                    </p:nvPicPr>
                    <p:blipFill>
                      <a:blip r:embed="rId12"/>
                      <a:stretch>
                        <a:fillRect/>
                      </a:stretch>
                    </p:blipFill>
                    <p:spPr>
                      <a:xfrm>
                        <a:off x="2080229" y="4601831"/>
                        <a:ext cx="919162" cy="385763"/>
                      </a:xfrm>
                      <a:prstGeom prst="rect">
                        <a:avLst/>
                      </a:prstGeom>
                    </p:spPr>
                  </p:pic>
                </p:oleObj>
              </mc:Fallback>
            </mc:AlternateContent>
          </a:graphicData>
        </a:graphic>
      </p:graphicFrame>
      <p:sp>
        <p:nvSpPr>
          <p:cNvPr id="11" name="矩形 10"/>
          <p:cNvSpPr/>
          <p:nvPr/>
        </p:nvSpPr>
        <p:spPr>
          <a:xfrm>
            <a:off x="7820165" y="2714581"/>
            <a:ext cx="800219" cy="461665"/>
          </a:xfrm>
          <a:prstGeom prst="rect">
            <a:avLst/>
          </a:prstGeom>
        </p:spPr>
        <p:txBody>
          <a:bodyPr wrap="none">
            <a:spAutoFit/>
          </a:bodyPr>
          <a:lstStyle/>
          <a:p>
            <a:pPr defTabSz="914400" fontAlgn="base">
              <a:spcBef>
                <a:spcPct val="0"/>
              </a:spcBef>
              <a:spcAft>
                <a:spcPct val="0"/>
              </a:spcAft>
            </a:pPr>
            <a:r>
              <a:rPr lang="zh-CN" altLang="en-US"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协调</a:t>
            </a:r>
            <a:endParaRPr lang="zh-CN" altLang="en-US" sz="2400" dirty="0">
              <a:solidFill>
                <a:srgbClr val="0000FF"/>
              </a:solidFill>
              <a:latin typeface="Arial" panose="020B0604020202020204" pitchFamily="34" charset="0"/>
              <a:ea typeface="宋体" panose="02010600030101010101" pitchFamily="2" charset="-122"/>
            </a:endParaRPr>
          </a:p>
        </p:txBody>
      </p:sp>
      <p:sp>
        <p:nvSpPr>
          <p:cNvPr id="12" name="矩形 11"/>
          <p:cNvSpPr/>
          <p:nvPr/>
        </p:nvSpPr>
        <p:spPr>
          <a:xfrm>
            <a:off x="7820165" y="4525929"/>
            <a:ext cx="1107996" cy="461665"/>
          </a:xfrm>
          <a:prstGeom prst="rect">
            <a:avLst/>
          </a:prstGeom>
        </p:spPr>
        <p:txBody>
          <a:bodyPr wrap="none">
            <a:spAutoFit/>
          </a:bodyPr>
          <a:lstStyle/>
          <a:p>
            <a:pPr defTabSz="914400" fontAlgn="base">
              <a:spcBef>
                <a:spcPct val="0"/>
              </a:spcBef>
              <a:spcAft>
                <a:spcPct val="0"/>
              </a:spcAft>
            </a:pPr>
            <a:r>
              <a:rPr lang="zh-CN" altLang="en-US" sz="24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反协调</a:t>
            </a:r>
            <a:endParaRPr lang="zh-CN" altLang="en-US" sz="2400" dirty="0">
              <a:solidFill>
                <a:srgbClr val="0000FF"/>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00100763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104</a:t>
            </a:fld>
            <a:endParaRPr lang="en-US" dirty="0"/>
          </a:p>
        </p:txBody>
      </p:sp>
      <p:sp>
        <p:nvSpPr>
          <p:cNvPr id="3" name="Rectangle 3"/>
          <p:cNvSpPr>
            <a:spLocks noChangeArrowheads="1"/>
          </p:cNvSpPr>
          <p:nvPr/>
        </p:nvSpPr>
        <p:spPr bwMode="auto">
          <a:xfrm>
            <a:off x="860232" y="495799"/>
            <a:ext cx="6084168" cy="584775"/>
          </a:xfrm>
          <a:prstGeom prst="rect">
            <a:avLst/>
          </a:prstGeom>
          <a:noFill/>
          <a:ln w="9525">
            <a:noFill/>
            <a:miter lim="800000"/>
          </a:ln>
          <a:effectLst/>
        </p:spPr>
        <p:txBody>
          <a:bodyPr wrap="square">
            <a:spAutoFit/>
          </a:bodyPr>
          <a:lstStyle/>
          <a:p>
            <a:pPr defTabSz="914400" fontAlgn="base">
              <a:spcBef>
                <a:spcPct val="0"/>
              </a:spcBef>
              <a:spcAft>
                <a:spcPct val="0"/>
              </a:spcAft>
              <a:defRPr/>
            </a:pPr>
            <a:r>
              <a:rPr lang="zh-CN" altLang="en-US"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协调</a:t>
            </a:r>
            <a:r>
              <a:rPr lang="en-US" altLang="zh-CN"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反协调</a:t>
            </a:r>
          </a:p>
        </p:txBody>
      </p:sp>
      <p:sp>
        <p:nvSpPr>
          <p:cNvPr id="4" name="矩形 3"/>
          <p:cNvSpPr/>
          <p:nvPr/>
        </p:nvSpPr>
        <p:spPr>
          <a:xfrm>
            <a:off x="1329368" y="924739"/>
            <a:ext cx="7477125" cy="904863"/>
          </a:xfrm>
          <a:prstGeom prst="rect">
            <a:avLst/>
          </a:prstGeom>
        </p:spPr>
        <p:txBody>
          <a:bodyPr wrap="square">
            <a:spAutoFit/>
          </a:bodyPr>
          <a:lstStyle/>
          <a:p>
            <a:pPr defTabSz="914400">
              <a:lnSpc>
                <a:spcPct val="220000"/>
              </a:lnSpc>
            </a:pPr>
            <a:r>
              <a:rPr lang="zh-CN" altLang="en-US"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协调博弈</a:t>
            </a:r>
            <a:r>
              <a:rPr lang="zh-CN" altLang="en-US" sz="24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模型</a:t>
            </a:r>
            <a:r>
              <a:rPr lang="en-US" altLang="zh-CN" sz="2400" dirty="0" smtClean="0">
                <a:solidFill>
                  <a:srgbClr val="CCDDEA">
                    <a:lumMod val="25000"/>
                  </a:srgb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solidFill>
                  <a:srgbClr val="CCDDEA">
                    <a:lumMod val="25000"/>
                  </a:srgbClr>
                </a:solidFill>
                <a:latin typeface="Times New Roman" panose="02020603050405020304" pitchFamily="18" charset="0"/>
                <a:ea typeface="宋体" panose="02010600030101010101" pitchFamily="2" charset="-122"/>
                <a:cs typeface="Times New Roman" panose="02020603050405020304" pitchFamily="18" charset="0"/>
              </a:rPr>
              <a:t>Coordinating game </a:t>
            </a:r>
            <a:r>
              <a:rPr lang="en-US" altLang="zh-CN" sz="2400" dirty="0" smtClean="0">
                <a:solidFill>
                  <a:srgbClr val="CCDDEA">
                    <a:lumMod val="25000"/>
                  </a:srgbClr>
                </a:solidFill>
                <a:latin typeface="Times New Roman" panose="02020603050405020304" pitchFamily="18" charset="0"/>
                <a:ea typeface="宋体" panose="02010600030101010101" pitchFamily="2" charset="-122"/>
                <a:cs typeface="Times New Roman" panose="02020603050405020304" pitchFamily="18" charset="0"/>
              </a:rPr>
              <a:t>model</a:t>
            </a:r>
            <a:endParaRPr lang="en-US" altLang="zh-CN" sz="2400" dirty="0">
              <a:solidFill>
                <a:srgbClr val="CCDDEA">
                  <a:lumMod val="25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a:xfrm>
            <a:off x="1329368" y="1786548"/>
            <a:ext cx="8474522" cy="923330"/>
          </a:xfrm>
          <a:prstGeom prst="rect">
            <a:avLst/>
          </a:prstGeom>
        </p:spPr>
        <p:txBody>
          <a:bodyPr wrap="square">
            <a:spAutoFit/>
          </a:bodyPr>
          <a:lstStyle/>
          <a:p>
            <a:pPr defTabSz="914400" fontAlgn="base">
              <a:spcBef>
                <a:spcPct val="0"/>
              </a:spcBef>
              <a:spcAft>
                <a:spcPct val="0"/>
              </a:spcAft>
            </a:pP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从众效应</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(Bandwagon Effect)</a:t>
            </a:r>
            <a:r>
              <a:rPr lang="zh-CN" altLang="en-US"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是</a:t>
            </a: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指当个体受到群体的影响（引导或施加的压力），会怀疑并改变自己的观点、判断和行为，</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朝着与群体大多数人一致的方向</a:t>
            </a:r>
            <a:r>
              <a:rPr lang="zh-CN" altLang="en-US"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变化</a:t>
            </a:r>
            <a:r>
              <a:rPr lang="zh-CN" altLang="en-US"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以和他人保持一致。也就是通常人们所说的“随大流”。</a:t>
            </a:r>
          </a:p>
        </p:txBody>
      </p:sp>
      <p:pic>
        <p:nvPicPr>
          <p:cNvPr id="6" name="图片 5"/>
          <p:cNvPicPr>
            <a:picLocks noChangeAspect="1"/>
          </p:cNvPicPr>
          <p:nvPr/>
        </p:nvPicPr>
        <p:blipFill>
          <a:blip r:embed="rId2"/>
          <a:stretch>
            <a:fillRect/>
          </a:stretch>
        </p:blipFill>
        <p:spPr>
          <a:xfrm>
            <a:off x="1709702" y="2991187"/>
            <a:ext cx="2246026" cy="1498099"/>
          </a:xfrm>
          <a:prstGeom prst="rect">
            <a:avLst/>
          </a:prstGeom>
          <a:ln>
            <a:noFill/>
          </a:ln>
          <a:effectLst>
            <a:softEdge rad="112500"/>
          </a:effectLst>
        </p:spPr>
      </p:pic>
      <p:pic>
        <p:nvPicPr>
          <p:cNvPr id="7" name="Picture 147" descr="鸟群 的图像结果"/>
          <p:cNvPicPr>
            <a:picLocks noChangeAspect="1" noChangeArrowheads="1"/>
          </p:cNvPicPr>
          <p:nvPr/>
        </p:nvPicPr>
        <p:blipFill rotWithShape="1">
          <a:blip r:embed="rId3">
            <a:extLst>
              <a:ext uri="{28A0092B-C50C-407E-A947-70E740481C1C}">
                <a14:useLocalDpi xmlns:a14="http://schemas.microsoft.com/office/drawing/2010/main" val="0"/>
              </a:ext>
            </a:extLst>
          </a:blip>
          <a:srcRect b="14182"/>
          <a:stretch/>
        </p:blipFill>
        <p:spPr bwMode="auto">
          <a:xfrm>
            <a:off x="1469963" y="4785939"/>
            <a:ext cx="2725503" cy="1520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4"/>
          <a:stretch>
            <a:fillRect/>
          </a:stretch>
        </p:blipFill>
        <p:spPr>
          <a:xfrm>
            <a:off x="4251481" y="2937397"/>
            <a:ext cx="2389578" cy="3697083"/>
          </a:xfrm>
          <a:prstGeom prst="rect">
            <a:avLst/>
          </a:prstGeom>
          <a:ln>
            <a:noFill/>
          </a:ln>
          <a:effectLst>
            <a:softEdge rad="112500"/>
          </a:effectLst>
        </p:spPr>
      </p:pic>
      <p:pic>
        <p:nvPicPr>
          <p:cNvPr id="9" name="图片 8"/>
          <p:cNvPicPr>
            <a:picLocks noChangeAspect="1"/>
          </p:cNvPicPr>
          <p:nvPr/>
        </p:nvPicPr>
        <p:blipFill>
          <a:blip r:embed="rId5"/>
          <a:stretch>
            <a:fillRect/>
          </a:stretch>
        </p:blipFill>
        <p:spPr>
          <a:xfrm>
            <a:off x="6801976" y="2903221"/>
            <a:ext cx="3220682" cy="3620108"/>
          </a:xfrm>
          <a:prstGeom prst="rect">
            <a:avLst/>
          </a:prstGeom>
          <a:ln>
            <a:noFill/>
          </a:ln>
          <a:effectLst>
            <a:softEdge rad="112500"/>
          </a:effectLst>
        </p:spPr>
      </p:pic>
    </p:spTree>
    <p:extLst>
      <p:ext uri="{BB962C8B-B14F-4D97-AF65-F5344CB8AC3E}">
        <p14:creationId xmlns:p14="http://schemas.microsoft.com/office/powerpoint/2010/main" val="318370850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105</a:t>
            </a:fld>
            <a:endParaRPr lang="en-US" dirty="0"/>
          </a:p>
        </p:txBody>
      </p:sp>
      <p:sp>
        <p:nvSpPr>
          <p:cNvPr id="3" name="Rectangle 3"/>
          <p:cNvSpPr>
            <a:spLocks noChangeArrowheads="1"/>
          </p:cNvSpPr>
          <p:nvPr/>
        </p:nvSpPr>
        <p:spPr bwMode="auto">
          <a:xfrm>
            <a:off x="657032" y="528273"/>
            <a:ext cx="6084168" cy="584775"/>
          </a:xfrm>
          <a:prstGeom prst="rect">
            <a:avLst/>
          </a:prstGeom>
          <a:noFill/>
          <a:ln w="9525">
            <a:noFill/>
            <a:miter lim="800000"/>
          </a:ln>
          <a:effectLst/>
        </p:spPr>
        <p:txBody>
          <a:bodyPr wrap="square">
            <a:spAutoFit/>
          </a:bodyPr>
          <a:lstStyle/>
          <a:p>
            <a:pPr defTabSz="914400" fontAlgn="base">
              <a:spcBef>
                <a:spcPct val="0"/>
              </a:spcBef>
              <a:spcAft>
                <a:spcPct val="0"/>
              </a:spcAft>
              <a:defRPr/>
            </a:pPr>
            <a:r>
              <a:rPr lang="zh-CN" altLang="en-US"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协调</a:t>
            </a:r>
            <a:r>
              <a:rPr lang="en-US" altLang="zh-CN"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反协调</a:t>
            </a:r>
          </a:p>
        </p:txBody>
      </p:sp>
      <p:pic>
        <p:nvPicPr>
          <p:cNvPr id="4" name="图片 3">
            <a:extLst>
              <a:ext uri="{FF2B5EF4-FFF2-40B4-BE49-F238E27FC236}">
                <a16:creationId xmlns:a16="http://schemas.microsoft.com/office/drawing/2014/main" id="{92346AE2-DA3E-0519-8FDA-C10A6B2C542F}"/>
              </a:ext>
            </a:extLst>
          </p:cNvPr>
          <p:cNvPicPr>
            <a:picLocks noChangeAspect="1"/>
          </p:cNvPicPr>
          <p:nvPr/>
        </p:nvPicPr>
        <p:blipFill>
          <a:blip r:embed="rId3"/>
          <a:stretch>
            <a:fillRect/>
          </a:stretch>
        </p:blipFill>
        <p:spPr>
          <a:xfrm>
            <a:off x="7083399" y="2106696"/>
            <a:ext cx="2575849" cy="1566238"/>
          </a:xfrm>
          <a:prstGeom prst="rect">
            <a:avLst/>
          </a:prstGeom>
        </p:spPr>
      </p:pic>
      <p:pic>
        <p:nvPicPr>
          <p:cNvPr id="5" name="图片 4">
            <a:extLst>
              <a:ext uri="{FF2B5EF4-FFF2-40B4-BE49-F238E27FC236}">
                <a16:creationId xmlns:a16="http://schemas.microsoft.com/office/drawing/2014/main" id="{F356FFC0-50F9-3AA1-214B-532356E182CC}"/>
              </a:ext>
            </a:extLst>
          </p:cNvPr>
          <p:cNvPicPr>
            <a:picLocks noChangeAspect="1"/>
          </p:cNvPicPr>
          <p:nvPr/>
        </p:nvPicPr>
        <p:blipFill>
          <a:blip r:embed="rId4"/>
          <a:stretch>
            <a:fillRect/>
          </a:stretch>
        </p:blipFill>
        <p:spPr>
          <a:xfrm>
            <a:off x="3900692" y="2037010"/>
            <a:ext cx="2825750" cy="1705610"/>
          </a:xfrm>
          <a:prstGeom prst="rect">
            <a:avLst/>
          </a:prstGeom>
          <a:effectLst>
            <a:softEdge rad="317500"/>
          </a:effectLst>
        </p:spPr>
      </p:pic>
      <p:pic>
        <p:nvPicPr>
          <p:cNvPr id="6" name="图片 5">
            <a:extLst>
              <a:ext uri="{FF2B5EF4-FFF2-40B4-BE49-F238E27FC236}">
                <a16:creationId xmlns:a16="http://schemas.microsoft.com/office/drawing/2014/main" id="{BFB8866A-A164-FB1F-323E-8BB805BA6BCB}"/>
              </a:ext>
            </a:extLst>
          </p:cNvPr>
          <p:cNvPicPr>
            <a:picLocks noChangeAspect="1"/>
          </p:cNvPicPr>
          <p:nvPr/>
        </p:nvPicPr>
        <p:blipFill>
          <a:blip r:embed="rId5"/>
          <a:stretch>
            <a:fillRect/>
          </a:stretch>
        </p:blipFill>
        <p:spPr>
          <a:xfrm>
            <a:off x="1266712" y="2126768"/>
            <a:ext cx="2396126" cy="1349390"/>
          </a:xfrm>
          <a:prstGeom prst="rect">
            <a:avLst/>
          </a:prstGeom>
          <a:effectLst>
            <a:softEdge rad="127000"/>
          </a:effectLst>
        </p:spPr>
      </p:pic>
      <p:sp>
        <p:nvSpPr>
          <p:cNvPr id="7" name="矩形 6"/>
          <p:cNvSpPr/>
          <p:nvPr/>
        </p:nvSpPr>
        <p:spPr>
          <a:xfrm>
            <a:off x="1084928" y="1113048"/>
            <a:ext cx="6606988" cy="904863"/>
          </a:xfrm>
          <a:prstGeom prst="rect">
            <a:avLst/>
          </a:prstGeom>
        </p:spPr>
        <p:txBody>
          <a:bodyPr wrap="square">
            <a:spAutoFit/>
          </a:bodyPr>
          <a:lstStyle/>
          <a:p>
            <a:pPr defTabSz="914400">
              <a:lnSpc>
                <a:spcPct val="220000"/>
              </a:lnSpc>
            </a:pPr>
            <a:r>
              <a:rPr lang="zh-CN" altLang="en-US" sz="24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反协调</a:t>
            </a:r>
            <a:r>
              <a:rPr lang="zh-CN" altLang="en-US"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博弈模型</a:t>
            </a:r>
            <a:r>
              <a:rPr lang="en-US" altLang="zh-CN" sz="2400" dirty="0">
                <a:solidFill>
                  <a:srgbClr val="CCDDEA">
                    <a:lumMod val="25000"/>
                  </a:srgb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err="1">
                <a:solidFill>
                  <a:srgbClr val="CCDDEA">
                    <a:lumMod val="25000"/>
                  </a:srgbClr>
                </a:solidFill>
                <a:latin typeface="Times New Roman" panose="02020603050405020304" pitchFamily="18" charset="0"/>
                <a:ea typeface="宋体" panose="02010600030101010101" pitchFamily="2" charset="-122"/>
                <a:cs typeface="Times New Roman" panose="02020603050405020304" pitchFamily="18" charset="0"/>
              </a:rPr>
              <a:t>Anticoordinating</a:t>
            </a:r>
            <a:r>
              <a:rPr lang="en-US" altLang="zh-CN" sz="2400" dirty="0">
                <a:solidFill>
                  <a:srgbClr val="CCDDEA">
                    <a:lumMod val="25000"/>
                  </a:srgbClr>
                </a:solidFill>
                <a:latin typeface="Times New Roman" panose="02020603050405020304" pitchFamily="18" charset="0"/>
                <a:ea typeface="宋体" panose="02010600030101010101" pitchFamily="2" charset="-122"/>
                <a:cs typeface="Times New Roman" panose="02020603050405020304" pitchFamily="18" charset="0"/>
              </a:rPr>
              <a:t> game model</a:t>
            </a:r>
          </a:p>
        </p:txBody>
      </p:sp>
      <p:sp>
        <p:nvSpPr>
          <p:cNvPr id="8" name="矩形 7"/>
          <p:cNvSpPr/>
          <p:nvPr/>
        </p:nvSpPr>
        <p:spPr>
          <a:xfrm>
            <a:off x="2840145" y="3950192"/>
            <a:ext cx="2121093" cy="369332"/>
          </a:xfrm>
          <a:prstGeom prst="rect">
            <a:avLst/>
          </a:prstGeom>
        </p:spPr>
        <p:txBody>
          <a:bodyPr wrap="none">
            <a:spAutoFit/>
          </a:bodyPr>
          <a:lstStyle/>
          <a:p>
            <a:pPr defTabSz="914400" fontAlgn="base">
              <a:spcBef>
                <a:spcPct val="0"/>
              </a:spcBef>
              <a:spcAft>
                <a:spcPct val="0"/>
              </a:spcAft>
            </a:pPr>
            <a:r>
              <a:rPr lang="en-US" altLang="zh-CN"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John Maynard Smith</a:t>
            </a:r>
            <a:endParaRPr lang="zh-CN" altLang="en-US"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1544745" y="3906049"/>
            <a:ext cx="1295400" cy="1447800"/>
          </a:xfrm>
          <a:prstGeom prst="rect">
            <a:avLst/>
          </a:prstGeom>
        </p:spPr>
      </p:pic>
      <p:sp>
        <p:nvSpPr>
          <p:cNvPr id="10" name="矩形 9"/>
          <p:cNvSpPr/>
          <p:nvPr/>
        </p:nvSpPr>
        <p:spPr>
          <a:xfrm>
            <a:off x="571007" y="5927667"/>
            <a:ext cx="9822673" cy="338554"/>
          </a:xfrm>
          <a:prstGeom prst="rect">
            <a:avLst/>
          </a:prstGeom>
          <a:solidFill>
            <a:srgbClr val="99CCFF"/>
          </a:solidFill>
          <a:ln>
            <a:solidFill>
              <a:srgbClr val="3F3FFF"/>
            </a:solidFill>
          </a:ln>
        </p:spPr>
        <p:txBody>
          <a:bodyPr wrap="square" rtlCol="0">
            <a:spAutoFit/>
          </a:bodyPr>
          <a:lstStyle/>
          <a:p>
            <a:pPr algn="just" defTabSz="914400" fontAlgn="base">
              <a:spcBef>
                <a:spcPct val="0"/>
              </a:spcBef>
              <a:spcAft>
                <a:spcPct val="0"/>
              </a:spcAft>
            </a:pP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 John Maynard Smith, Evolution and the Theory of Games, Cambridge: Cambridge University Press, 1982.</a:t>
            </a:r>
            <a:endParaRPr lang="zh-CN" altLang="en-US"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p:cNvSpPr txBox="1"/>
          <p:nvPr/>
        </p:nvSpPr>
        <p:spPr bwMode="auto">
          <a:xfrm>
            <a:off x="3027968" y="4375021"/>
            <a:ext cx="6621720" cy="923330"/>
          </a:xfrm>
          <a:prstGeom prst="rect">
            <a:avLst/>
          </a:prstGeom>
          <a:gradFill rotWithShape="1">
            <a:gsLst>
              <a:gs pos="0">
                <a:srgbClr val="4EA6DC">
                  <a:tint val="50000"/>
                  <a:satMod val="300000"/>
                </a:srgbClr>
              </a:gs>
              <a:gs pos="35000">
                <a:srgbClr val="4EA6DC">
                  <a:tint val="37000"/>
                  <a:satMod val="300000"/>
                </a:srgbClr>
              </a:gs>
              <a:gs pos="100000">
                <a:srgbClr val="4EA6DC">
                  <a:tint val="15000"/>
                  <a:satMod val="350000"/>
                </a:srgbClr>
              </a:gs>
            </a:gsLst>
            <a:lin ang="16200000" scaled="1"/>
          </a:gradFill>
          <a:ln w="9525" cap="flat" cmpd="sng" algn="ctr">
            <a:solidFill>
              <a:srgbClr val="4EA6DC">
                <a:shade val="95000"/>
                <a:satMod val="105000"/>
              </a:srgbClr>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zh-CN" altLang="en-US" sz="1800" b="0" i="0" u="none" strike="noStrike" kern="0" cap="none" spc="0" normalizeH="0" baseline="0" noProof="0" dirty="0" smtClean="0">
                <a:ln>
                  <a:noFill/>
                </a:ln>
                <a:solidFill>
                  <a:srgbClr val="0000FF"/>
                </a:solidFill>
                <a:effectLst/>
                <a:uLnTx/>
                <a:uFillTx/>
                <a:latin typeface="宋体" panose="02010600030101010101" pitchFamily="2" charset="-122"/>
                <a:ea typeface="宋体" panose="02010600030101010101" pitchFamily="2" charset="-122"/>
                <a:cs typeface="+mn-cs"/>
              </a:rPr>
              <a:t>进化是一场所有生命都参与的博弈</a:t>
            </a:r>
            <a:r>
              <a:rPr kumimoji="0" lang="zh-CN" altLang="en-US" sz="1800" b="0" i="0" u="none" strike="noStrike" kern="0" cap="none" spc="0" normalizeH="0" baseline="0" noProof="0" dirty="0" smtClean="0">
                <a:ln>
                  <a:noFill/>
                </a:ln>
                <a:solidFill>
                  <a:prstClr val="black"/>
                </a:solidFill>
                <a:effectLst/>
                <a:uLnTx/>
                <a:uFillTx/>
                <a:latin typeface="宋体" panose="02010600030101010101" pitchFamily="2" charset="-122"/>
                <a:ea typeface="宋体" panose="02010600030101010101" pitchFamily="2" charset="-122"/>
                <a:cs typeface="+mn-cs"/>
              </a:rPr>
              <a:t>。所有的动物参加，所有的植物也参加，所有的细菌同样如此。动物不能如此选择它们的策略，因为它们本身就是策略。</a:t>
            </a:r>
          </a:p>
        </p:txBody>
      </p:sp>
    </p:spTree>
    <p:extLst>
      <p:ext uri="{BB962C8B-B14F-4D97-AF65-F5344CB8AC3E}">
        <p14:creationId xmlns:p14="http://schemas.microsoft.com/office/powerpoint/2010/main" val="259509364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106</a:t>
            </a:fld>
            <a:endParaRPr lang="en-US" dirty="0"/>
          </a:p>
        </p:txBody>
      </p:sp>
      <p:sp>
        <p:nvSpPr>
          <p:cNvPr id="3" name="Rectangle 3"/>
          <p:cNvSpPr>
            <a:spLocks noChangeArrowheads="1"/>
          </p:cNvSpPr>
          <p:nvPr/>
        </p:nvSpPr>
        <p:spPr bwMode="auto">
          <a:xfrm>
            <a:off x="478790" y="602627"/>
            <a:ext cx="7884874" cy="584775"/>
          </a:xfrm>
          <a:prstGeom prst="rect">
            <a:avLst/>
          </a:prstGeom>
          <a:noFill/>
          <a:ln w="9525">
            <a:noFill/>
            <a:miter lim="800000"/>
          </a:ln>
          <a:effectLst/>
        </p:spPr>
        <p:txBody>
          <a:bodyPr wrap="square">
            <a:spAutoFit/>
          </a:bodyPr>
          <a:lstStyle/>
          <a:p>
            <a:pPr defTabSz="914400" fontAlgn="base">
              <a:spcBef>
                <a:spcPct val="0"/>
              </a:spcBef>
              <a:spcAft>
                <a:spcPct val="0"/>
              </a:spcAft>
              <a:defRPr/>
            </a:pPr>
            <a:r>
              <a:rPr lang="en-US" altLang="zh-CN"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The </a:t>
            </a:r>
            <a:r>
              <a:rPr lang="en-US" altLang="zh-CN" sz="3200" b="1" dirty="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linear threshold model</a:t>
            </a:r>
            <a:r>
              <a:rPr lang="zh-CN" altLang="en-US" sz="3200" b="1" dirty="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（线性阈值模型）</a:t>
            </a:r>
          </a:p>
        </p:txBody>
      </p:sp>
      <p:pic>
        <p:nvPicPr>
          <p:cNvPr id="4" name="图片 3">
            <a:extLst>
              <a:ext uri="{FF2B5EF4-FFF2-40B4-BE49-F238E27FC236}">
                <a16:creationId xmlns:a16="http://schemas.microsoft.com/office/drawing/2014/main" id="{3F40D7CD-2AFE-47F2-AEEA-ED4AAD8D526E}"/>
              </a:ext>
            </a:extLst>
          </p:cNvPr>
          <p:cNvPicPr>
            <a:picLocks noChangeAspect="1"/>
          </p:cNvPicPr>
          <p:nvPr/>
        </p:nvPicPr>
        <p:blipFill rotWithShape="1">
          <a:blip r:embed="rId2"/>
          <a:srcRect l="23991" t="22396" r="25248" b="1177"/>
          <a:stretch/>
        </p:blipFill>
        <p:spPr>
          <a:xfrm>
            <a:off x="1090116" y="1840598"/>
            <a:ext cx="3105616" cy="2484108"/>
          </a:xfrm>
          <a:prstGeom prst="rect">
            <a:avLst/>
          </a:prstGeom>
        </p:spPr>
      </p:pic>
      <p:pic>
        <p:nvPicPr>
          <p:cNvPr id="5" name="图片 4">
            <a:extLst>
              <a:ext uri="{FF2B5EF4-FFF2-40B4-BE49-F238E27FC236}">
                <a16:creationId xmlns:a16="http://schemas.microsoft.com/office/drawing/2014/main" id="{E0DF978B-44C3-4CA4-93F5-3A43B7E0C954}"/>
              </a:ext>
            </a:extLst>
          </p:cNvPr>
          <p:cNvPicPr>
            <a:picLocks noChangeAspect="1"/>
          </p:cNvPicPr>
          <p:nvPr/>
        </p:nvPicPr>
        <p:blipFill rotWithShape="1">
          <a:blip r:embed="rId3"/>
          <a:srcRect l="27891" t="20000" r="17265"/>
          <a:stretch/>
        </p:blipFill>
        <p:spPr>
          <a:xfrm>
            <a:off x="4250687" y="1840598"/>
            <a:ext cx="3094973" cy="2398383"/>
          </a:xfrm>
          <a:prstGeom prst="rect">
            <a:avLst/>
          </a:prstGeom>
        </p:spPr>
      </p:pic>
      <p:pic>
        <p:nvPicPr>
          <p:cNvPr id="6" name="图片 5">
            <a:extLst>
              <a:ext uri="{FF2B5EF4-FFF2-40B4-BE49-F238E27FC236}">
                <a16:creationId xmlns:a16="http://schemas.microsoft.com/office/drawing/2014/main" id="{76444DE4-F34C-4F84-965C-E8F8B546B6C7}"/>
              </a:ext>
            </a:extLst>
          </p:cNvPr>
          <p:cNvPicPr>
            <a:picLocks noChangeAspect="1"/>
          </p:cNvPicPr>
          <p:nvPr/>
        </p:nvPicPr>
        <p:blipFill rotWithShape="1">
          <a:blip r:embed="rId4"/>
          <a:srcRect l="20477" t="42276" r="50849" b="1394"/>
          <a:stretch/>
        </p:blipFill>
        <p:spPr>
          <a:xfrm>
            <a:off x="7455571" y="1737439"/>
            <a:ext cx="2597054" cy="2710347"/>
          </a:xfrm>
          <a:prstGeom prst="rect">
            <a:avLst/>
          </a:prstGeom>
        </p:spPr>
      </p:pic>
      <p:sp>
        <p:nvSpPr>
          <p:cNvPr id="7" name="文本框 6">
            <a:extLst>
              <a:ext uri="{FF2B5EF4-FFF2-40B4-BE49-F238E27FC236}">
                <a16:creationId xmlns:a16="http://schemas.microsoft.com/office/drawing/2014/main" id="{3B607857-0BD1-40CA-AC13-F5CE1BEFF317}"/>
              </a:ext>
            </a:extLst>
          </p:cNvPr>
          <p:cNvSpPr txBox="1"/>
          <p:nvPr/>
        </p:nvSpPr>
        <p:spPr>
          <a:xfrm>
            <a:off x="478790" y="5307702"/>
            <a:ext cx="10750872" cy="830997"/>
          </a:xfrm>
          <a:prstGeom prst="rect">
            <a:avLst/>
          </a:prstGeom>
          <a:solidFill>
            <a:srgbClr val="99CCFF"/>
          </a:solidFill>
          <a:ln>
            <a:solidFill>
              <a:srgbClr val="3F3FFF"/>
            </a:solidFill>
          </a:ln>
        </p:spPr>
        <p:txBody>
          <a:bodyPr wrap="square" rtlCol="0">
            <a:spAutoFit/>
          </a:bodyPr>
          <a:lstStyle>
            <a:defPPr>
              <a:defRPr lang="en-US"/>
            </a:defPPr>
            <a:lvl1pPr algn="just" defTabSz="914400" fontAlgn="base">
              <a:spcBef>
                <a:spcPct val="0"/>
              </a:spcBef>
              <a:spcAft>
                <a:spcPct val="0"/>
              </a:spcAft>
              <a:defRPr sz="1600" b="1">
                <a:solidFill>
                  <a:prstClr val="black"/>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dirty="0"/>
              <a:t>[2] </a:t>
            </a:r>
            <a:r>
              <a:rPr lang="en-US" altLang="zh-CN" dirty="0" err="1"/>
              <a:t>Granovetter</a:t>
            </a:r>
            <a:r>
              <a:rPr lang="en-US" altLang="zh-CN" dirty="0"/>
              <a:t>, Mark (1978). Threshold models of collective behavior. American Journal of Sociology, 1420–1443.</a:t>
            </a:r>
          </a:p>
          <a:p>
            <a:r>
              <a:rPr lang="en-US" altLang="zh-CN" dirty="0"/>
              <a:t>[3] </a:t>
            </a:r>
            <a:r>
              <a:rPr lang="en-US" altLang="zh-CN" dirty="0" err="1"/>
              <a:t>Nowzari</a:t>
            </a:r>
            <a:r>
              <a:rPr lang="en-US" altLang="zh-CN" dirty="0"/>
              <a:t>, Cameron, Preciado, Victor M., &amp; Pappas, George J. (2021). Analysis and control of epidemics: A survey of spreading processes on complex networks. IEEE Control Systems, 36(1), 26–46.</a:t>
            </a:r>
            <a:endParaRPr lang="zh-CN" altLang="en-US" dirty="0"/>
          </a:p>
        </p:txBody>
      </p:sp>
    </p:spTree>
    <p:extLst>
      <p:ext uri="{BB962C8B-B14F-4D97-AF65-F5344CB8AC3E}">
        <p14:creationId xmlns:p14="http://schemas.microsoft.com/office/powerpoint/2010/main" val="34193390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57F1E4F-1CFF-5643-939E-217C01CDF565}" type="slidenum">
              <a:rPr lang="en-US" smtClean="0"/>
              <a:pPr/>
              <a:t>107</a:t>
            </a:fld>
            <a:endParaRPr lang="en-US" dirty="0"/>
          </a:p>
        </p:txBody>
      </p:sp>
      <p:sp>
        <p:nvSpPr>
          <p:cNvPr id="5" name="Rectangle 3"/>
          <p:cNvSpPr>
            <a:spLocks noChangeArrowheads="1"/>
          </p:cNvSpPr>
          <p:nvPr/>
        </p:nvSpPr>
        <p:spPr bwMode="auto">
          <a:xfrm>
            <a:off x="1063166" y="924103"/>
            <a:ext cx="6084168" cy="584775"/>
          </a:xfrm>
          <a:prstGeom prst="rect">
            <a:avLst/>
          </a:prstGeom>
          <a:noFill/>
          <a:ln w="9525">
            <a:noFill/>
            <a:miter lim="800000"/>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3200" b="1"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协调</a:t>
            </a:r>
            <a:r>
              <a:rPr lang="en-US" altLang="zh-CN" sz="3200" b="1"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3200" b="1"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反协调</a:t>
            </a:r>
            <a:endParaRPr kumimoji="0" lang="zh-CN" altLang="en-US" sz="3200" b="1" i="0" u="none" strike="noStrike" kern="1200" cap="none" spc="0" normalizeH="0" baseline="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文本框 5"/>
          <p:cNvSpPr txBox="1"/>
          <p:nvPr/>
        </p:nvSpPr>
        <p:spPr>
          <a:xfrm>
            <a:off x="647160" y="1859824"/>
            <a:ext cx="10516610" cy="646331"/>
          </a:xfrm>
          <a:prstGeom prst="rect">
            <a:avLst/>
          </a:prstGeom>
          <a:noFill/>
        </p:spPr>
        <p:txBody>
          <a:bodyPr wrap="square" rtlCol="0">
            <a:spAutoFit/>
          </a:bodyPr>
          <a:lstStyle/>
          <a:p>
            <a:pPr algn="just"/>
            <a:r>
              <a:rPr lang="en-US" altLang="zh-CN" dirty="0" smtClean="0">
                <a:latin typeface="Times New Roman" panose="02020603050405020304" pitchFamily="18" charset="0"/>
                <a:cs typeface="Times New Roman" panose="02020603050405020304" pitchFamily="18" charset="0"/>
              </a:rPr>
              <a:t>“The </a:t>
            </a:r>
            <a:r>
              <a:rPr lang="en-US" altLang="zh-CN" dirty="0">
                <a:latin typeface="Times New Roman" panose="02020603050405020304" pitchFamily="18" charset="0"/>
                <a:cs typeface="Times New Roman" panose="02020603050405020304" pitchFamily="18" charset="0"/>
              </a:rPr>
              <a:t>analysis is done in terms of </a:t>
            </a:r>
            <a:r>
              <a:rPr lang="en-US" altLang="zh-CN" dirty="0" smtClean="0">
                <a:latin typeface="Times New Roman" panose="02020603050405020304" pitchFamily="18" charset="0"/>
                <a:cs typeface="Times New Roman" panose="02020603050405020304" pitchFamily="18" charset="0"/>
              </a:rPr>
              <a:t>the cumulative </a:t>
            </a:r>
            <a:r>
              <a:rPr lang="en-US" altLang="zh-CN" dirty="0">
                <a:latin typeface="Times New Roman" panose="02020603050405020304" pitchFamily="18" charset="0"/>
                <a:cs typeface="Times New Roman" panose="02020603050405020304" pitchFamily="18" charset="0"/>
              </a:rPr>
              <a:t>distribution function of thresholds and generalizes the ideas of the </a:t>
            </a:r>
            <a:r>
              <a:rPr lang="en-US" altLang="zh-CN" dirty="0" smtClean="0">
                <a:latin typeface="Times New Roman" panose="02020603050405020304" pitchFamily="18" charset="0"/>
                <a:cs typeface="Times New Roman" panose="02020603050405020304" pitchFamily="18" charset="0"/>
              </a:rPr>
              <a:t>linear-threshold model </a:t>
            </a:r>
            <a:r>
              <a:rPr lang="en-US" altLang="zh-CN" dirty="0">
                <a:latin typeface="Times New Roman" panose="02020603050405020304" pitchFamily="18" charset="0"/>
                <a:cs typeface="Times New Roman" panose="02020603050405020304" pitchFamily="18" charset="0"/>
              </a:rPr>
              <a:t>introduced by </a:t>
            </a:r>
            <a:r>
              <a:rPr lang="en-US" altLang="zh-CN" b="1" dirty="0" err="1">
                <a:solidFill>
                  <a:srgbClr val="C00000"/>
                </a:solidFill>
                <a:latin typeface="Times New Roman" panose="02020603050405020304" pitchFamily="18" charset="0"/>
                <a:cs typeface="Times New Roman" panose="02020603050405020304" pitchFamily="18" charset="0"/>
              </a:rPr>
              <a:t>Granovetter</a:t>
            </a:r>
            <a:r>
              <a:rPr lang="en-US" altLang="zh-CN" b="1" dirty="0">
                <a:solidFill>
                  <a:srgbClr val="C00000"/>
                </a:solidFill>
                <a:latin typeface="Times New Roman" panose="02020603050405020304" pitchFamily="18" charset="0"/>
                <a:cs typeface="Times New Roman" panose="02020603050405020304" pitchFamily="18" charset="0"/>
              </a:rPr>
              <a:t> in 1978</a:t>
            </a:r>
            <a:r>
              <a:rPr lang="en-US" altLang="zh-CN" b="1" dirty="0">
                <a:solidFill>
                  <a:srgbClr val="7030A0"/>
                </a:solidFill>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to </a:t>
            </a:r>
            <a:r>
              <a:rPr lang="en-US" altLang="zh-CN" dirty="0" smtClean="0">
                <a:latin typeface="Times New Roman" panose="02020603050405020304" pitchFamily="18" charset="0"/>
                <a:cs typeface="Times New Roman" panose="02020603050405020304" pitchFamily="18" charset="0"/>
              </a:rPr>
              <a:t>the case of </a:t>
            </a:r>
            <a:r>
              <a:rPr lang="en-US" altLang="zh-CN" b="1" dirty="0" err="1" smtClean="0">
                <a:solidFill>
                  <a:srgbClr val="C00000"/>
                </a:solidFill>
                <a:latin typeface="Times New Roman" panose="02020603050405020304" pitchFamily="18" charset="0"/>
                <a:cs typeface="Times New Roman" panose="02020603050405020304" pitchFamily="18" charset="0"/>
              </a:rPr>
              <a:t>anticoordinating</a:t>
            </a:r>
            <a:r>
              <a:rPr lang="en-US" altLang="zh-CN" dirty="0" smtClean="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558039" y="3846506"/>
            <a:ext cx="10605731" cy="1446550"/>
          </a:xfrm>
          <a:prstGeom prst="rect">
            <a:avLst/>
          </a:prstGeom>
          <a:noFill/>
        </p:spPr>
        <p:txBody>
          <a:bodyPr wrap="square" rtlCol="0">
            <a:spAutoFit/>
          </a:bodyPr>
          <a:lstStyle/>
          <a:p>
            <a:pPr algn="just"/>
            <a:r>
              <a:rPr lang="en-US" altLang="zh-CN" dirty="0" smtClean="0">
                <a:solidFill>
                  <a:srgbClr val="0000FF"/>
                </a:solidFill>
                <a:latin typeface="Times New Roman" panose="02020603050405020304" pitchFamily="18" charset="0"/>
                <a:cs typeface="Times New Roman" panose="02020603050405020304" pitchFamily="18" charset="0"/>
              </a:rPr>
              <a:t>Strategic complements</a:t>
            </a:r>
            <a:r>
              <a:rPr lang="en-US" altLang="zh-CN" dirty="0" smtClean="0">
                <a:latin typeface="Times New Roman" panose="02020603050405020304" pitchFamily="18" charset="0"/>
                <a:cs typeface="Times New Roman" panose="02020603050405020304" pitchFamily="18" charset="0"/>
              </a:rPr>
              <a:t>: </a:t>
            </a:r>
            <a:r>
              <a:rPr lang="en-US" altLang="zh-CN" b="1" dirty="0" smtClean="0">
                <a:solidFill>
                  <a:srgbClr val="C00000"/>
                </a:solidFill>
                <a:latin typeface="Times New Roman" panose="02020603050405020304" pitchFamily="18" charset="0"/>
                <a:cs typeface="Times New Roman" panose="02020603050405020304" pitchFamily="18" charset="0"/>
              </a:rPr>
              <a:t>Coordinating</a:t>
            </a:r>
            <a:r>
              <a:rPr lang="en-US" altLang="zh-CN" dirty="0" smtClean="0">
                <a:latin typeface="Times New Roman" panose="02020603050405020304" pitchFamily="18" charset="0"/>
                <a:cs typeface="Times New Roman" panose="02020603050405020304" pitchFamily="18" charset="0"/>
              </a:rPr>
              <a:t> agents have an incentive for action 1 when such action is played by a fraction of the remaining players above a certain threshold. </a:t>
            </a:r>
          </a:p>
          <a:p>
            <a:pPr algn="just"/>
            <a:endParaRPr lang="en-US" altLang="zh-CN" sz="1600" dirty="0" smtClean="0">
              <a:latin typeface="Times New Roman" panose="02020603050405020304" pitchFamily="18" charset="0"/>
              <a:cs typeface="Times New Roman" panose="02020603050405020304" pitchFamily="18" charset="0"/>
            </a:endParaRPr>
          </a:p>
          <a:p>
            <a:pPr algn="just"/>
            <a:r>
              <a:rPr lang="en-US" altLang="zh-CN" dirty="0" smtClean="0">
                <a:solidFill>
                  <a:srgbClr val="0000FF"/>
                </a:solidFill>
                <a:latin typeface="Times New Roman" panose="02020603050405020304" pitchFamily="18" charset="0"/>
                <a:cs typeface="Times New Roman" panose="02020603050405020304" pitchFamily="18" charset="0"/>
              </a:rPr>
              <a:t>Strategic substitutes</a:t>
            </a:r>
            <a:r>
              <a:rPr lang="en-US" altLang="zh-CN" dirty="0" smtClean="0">
                <a:latin typeface="Times New Roman" panose="02020603050405020304" pitchFamily="18" charset="0"/>
                <a:cs typeface="Times New Roman" panose="02020603050405020304" pitchFamily="18" charset="0"/>
              </a:rPr>
              <a:t>: </a:t>
            </a:r>
            <a:r>
              <a:rPr lang="en-US" altLang="zh-CN" b="1" dirty="0" err="1" smtClean="0">
                <a:solidFill>
                  <a:srgbClr val="C00000"/>
                </a:solidFill>
                <a:latin typeface="Times New Roman" panose="02020603050405020304" pitchFamily="18" charset="0"/>
                <a:cs typeface="Times New Roman" panose="02020603050405020304" pitchFamily="18" charset="0"/>
              </a:rPr>
              <a:t>Anticoordinating</a:t>
            </a:r>
            <a:r>
              <a:rPr lang="en-US" altLang="zh-CN" dirty="0" smtClean="0">
                <a:latin typeface="Times New Roman" panose="02020603050405020304" pitchFamily="18" charset="0"/>
                <a:cs typeface="Times New Roman" panose="02020603050405020304" pitchFamily="18" charset="0"/>
              </a:rPr>
              <a:t> agents have an incentive for action 1 when such action is played by a fraction of the remaining players below a certain threshold. </a:t>
            </a:r>
            <a:endParaRPr lang="zh-CN" altLang="en-US" dirty="0">
              <a:latin typeface="Times New Roman" panose="02020603050405020304" pitchFamily="18" charset="0"/>
              <a:cs typeface="Times New Roman" panose="02020603050405020304" pitchFamily="18" charset="0"/>
            </a:endParaRPr>
          </a:p>
        </p:txBody>
      </p:sp>
      <p:sp>
        <p:nvSpPr>
          <p:cNvPr id="8" name="矩形 7"/>
          <p:cNvSpPr/>
          <p:nvPr/>
        </p:nvSpPr>
        <p:spPr>
          <a:xfrm>
            <a:off x="558039" y="5493166"/>
            <a:ext cx="10515600" cy="1077218"/>
          </a:xfrm>
          <a:prstGeom prst="rect">
            <a:avLst/>
          </a:prstGeom>
          <a:solidFill>
            <a:srgbClr val="99CCFF"/>
          </a:solidFill>
          <a:ln>
            <a:solidFill>
              <a:srgbClr val="3F3FFF"/>
            </a:solidFill>
          </a:ln>
        </p:spPr>
        <p:txBody>
          <a:bodyPr wrap="square" rtlCol="0">
            <a:spAutoFit/>
          </a:bodyPr>
          <a:lstStyle/>
          <a:p>
            <a:pPr algn="just" defTabSz="914400" fontAlgn="base">
              <a:spcBef>
                <a:spcPct val="0"/>
              </a:spcBef>
              <a:spcAft>
                <a:spcPct val="0"/>
              </a:spcAft>
            </a:pPr>
            <a:r>
              <a:rPr lang="en-US"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[4] </a:t>
            </a:r>
            <a:r>
              <a:rPr lang="en-US" altLang="zh-CN" sz="16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Vanelli</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M. (2019). On network games with coordinating and anti-coordinating agents. Master’s thesis, </a:t>
            </a:r>
            <a:r>
              <a:rPr lang="en-US" altLang="zh-CN" sz="16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Politecnico</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di Torino. </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hlinkClick r:id="rId2"/>
              </a:rPr>
              <a:t>https://webthesis.biblio.polito.it/11996</a:t>
            </a:r>
            <a:endPar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914400" fontAlgn="base">
              <a:spcBef>
                <a:spcPct val="0"/>
              </a:spcBef>
              <a:spcAft>
                <a:spcPct val="0"/>
              </a:spcAft>
            </a:pPr>
            <a:r>
              <a:rPr lang="en-US"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[5] </a:t>
            </a:r>
            <a:r>
              <a:rPr lang="en-US" altLang="zh-CN" sz="16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Vanelli</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M ,  </a:t>
            </a:r>
            <a:r>
              <a:rPr lang="en-US" altLang="zh-CN" sz="16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Arditti</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L ,  Como G , et al (2020). On games with coordinating and anti-coordinating agents. IFAC-</a:t>
            </a:r>
            <a:r>
              <a:rPr lang="en-US" altLang="zh-CN" sz="16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PapersOnLine</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圆角矩形 8"/>
          <p:cNvSpPr/>
          <p:nvPr/>
        </p:nvSpPr>
        <p:spPr>
          <a:xfrm>
            <a:off x="7147334" y="2609743"/>
            <a:ext cx="2234944" cy="1217304"/>
          </a:xfrm>
          <a:prstGeom prst="roundRect">
            <a:avLst/>
          </a:prstGeom>
          <a:solidFill>
            <a:srgbClr val="B63E2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grpSp>
        <p:nvGrpSpPr>
          <p:cNvPr id="10" name="组合 9"/>
          <p:cNvGrpSpPr/>
          <p:nvPr/>
        </p:nvGrpSpPr>
        <p:grpSpPr>
          <a:xfrm>
            <a:off x="8197094" y="2748462"/>
            <a:ext cx="639274" cy="250440"/>
            <a:chOff x="8478838" y="1247776"/>
            <a:chExt cx="1123950" cy="511175"/>
          </a:xfrm>
          <a:solidFill>
            <a:schemeClr val="bg1"/>
          </a:solidFill>
        </p:grpSpPr>
        <p:sp>
          <p:nvSpPr>
            <p:cNvPr id="11" name="Freeform 24"/>
            <p:cNvSpPr>
              <a:spLocks/>
            </p:cNvSpPr>
            <p:nvPr/>
          </p:nvSpPr>
          <p:spPr bwMode="auto">
            <a:xfrm>
              <a:off x="8478838" y="1408113"/>
              <a:ext cx="1123950" cy="269875"/>
            </a:xfrm>
            <a:custGeom>
              <a:avLst/>
              <a:gdLst>
                <a:gd name="T0" fmla="*/ 0 w 182"/>
                <a:gd name="T1" fmla="*/ 3 h 44"/>
                <a:gd name="T2" fmla="*/ 1 w 182"/>
                <a:gd name="T3" fmla="*/ 3 h 44"/>
                <a:gd name="T4" fmla="*/ 153 w 182"/>
                <a:gd name="T5" fmla="*/ 3 h 44"/>
                <a:gd name="T6" fmla="*/ 182 w 182"/>
                <a:gd name="T7" fmla="*/ 41 h 44"/>
                <a:gd name="T8" fmla="*/ 182 w 182"/>
                <a:gd name="T9" fmla="*/ 41 h 44"/>
                <a:gd name="T10" fmla="*/ 182 w 182"/>
                <a:gd name="T11" fmla="*/ 41 h 44"/>
                <a:gd name="T12" fmla="*/ 170 w 182"/>
                <a:gd name="T13" fmla="*/ 41 h 44"/>
                <a:gd name="T14" fmla="*/ 150 w 182"/>
                <a:gd name="T15" fmla="*/ 22 h 44"/>
                <a:gd name="T16" fmla="*/ 130 w 182"/>
                <a:gd name="T17" fmla="*/ 41 h 44"/>
                <a:gd name="T18" fmla="*/ 65 w 182"/>
                <a:gd name="T19" fmla="*/ 41 h 44"/>
                <a:gd name="T20" fmla="*/ 45 w 182"/>
                <a:gd name="T21" fmla="*/ 22 h 44"/>
                <a:gd name="T22" fmla="*/ 26 w 182"/>
                <a:gd name="T23" fmla="*/ 41 h 44"/>
                <a:gd name="T24" fmla="*/ 22 w 182"/>
                <a:gd name="T25" fmla="*/ 41 h 44"/>
                <a:gd name="T26" fmla="*/ 0 w 182"/>
                <a:gd name="T27" fmla="*/ 3 h 44"/>
                <a:gd name="T28" fmla="*/ 0 w 182"/>
                <a:gd name="T29" fmla="*/ 3 h 44"/>
                <a:gd name="T30" fmla="*/ 0 w 182"/>
                <a:gd name="T31"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2" h="44">
                  <a:moveTo>
                    <a:pt x="0" y="3"/>
                  </a:moveTo>
                  <a:cubicBezTo>
                    <a:pt x="1" y="3"/>
                    <a:pt x="1" y="3"/>
                    <a:pt x="1" y="3"/>
                  </a:cubicBezTo>
                  <a:cubicBezTo>
                    <a:pt x="153" y="3"/>
                    <a:pt x="153" y="3"/>
                    <a:pt x="153" y="3"/>
                  </a:cubicBezTo>
                  <a:cubicBezTo>
                    <a:pt x="153" y="3"/>
                    <a:pt x="182" y="0"/>
                    <a:pt x="182" y="41"/>
                  </a:cubicBezTo>
                  <a:cubicBezTo>
                    <a:pt x="182" y="41"/>
                    <a:pt x="182" y="41"/>
                    <a:pt x="182" y="41"/>
                  </a:cubicBezTo>
                  <a:cubicBezTo>
                    <a:pt x="182" y="41"/>
                    <a:pt x="182" y="41"/>
                    <a:pt x="182" y="41"/>
                  </a:cubicBezTo>
                  <a:cubicBezTo>
                    <a:pt x="170" y="41"/>
                    <a:pt x="170" y="41"/>
                    <a:pt x="170" y="41"/>
                  </a:cubicBezTo>
                  <a:cubicBezTo>
                    <a:pt x="170" y="30"/>
                    <a:pt x="161" y="22"/>
                    <a:pt x="150" y="22"/>
                  </a:cubicBezTo>
                  <a:cubicBezTo>
                    <a:pt x="139" y="22"/>
                    <a:pt x="131" y="30"/>
                    <a:pt x="130" y="41"/>
                  </a:cubicBezTo>
                  <a:cubicBezTo>
                    <a:pt x="65" y="41"/>
                    <a:pt x="65" y="41"/>
                    <a:pt x="65" y="41"/>
                  </a:cubicBezTo>
                  <a:cubicBezTo>
                    <a:pt x="65" y="30"/>
                    <a:pt x="56" y="22"/>
                    <a:pt x="45" y="22"/>
                  </a:cubicBezTo>
                  <a:cubicBezTo>
                    <a:pt x="35" y="22"/>
                    <a:pt x="26" y="30"/>
                    <a:pt x="26" y="41"/>
                  </a:cubicBezTo>
                  <a:cubicBezTo>
                    <a:pt x="22" y="41"/>
                    <a:pt x="22" y="41"/>
                    <a:pt x="22" y="41"/>
                  </a:cubicBezTo>
                  <a:cubicBezTo>
                    <a:pt x="22" y="41"/>
                    <a:pt x="0" y="44"/>
                    <a:pt x="0" y="3"/>
                  </a:cubicBezTo>
                  <a:cubicBezTo>
                    <a:pt x="0" y="3"/>
                    <a:pt x="0"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26"/>
            <p:cNvSpPr>
              <a:spLocks noEditPoints="1"/>
            </p:cNvSpPr>
            <p:nvPr/>
          </p:nvSpPr>
          <p:spPr bwMode="auto">
            <a:xfrm>
              <a:off x="8553450" y="1247776"/>
              <a:ext cx="833437" cy="227013"/>
            </a:xfrm>
            <a:custGeom>
              <a:avLst/>
              <a:gdLst>
                <a:gd name="T0" fmla="*/ 6 w 135"/>
                <a:gd name="T1" fmla="*/ 29 h 37"/>
                <a:gd name="T2" fmla="*/ 57 w 135"/>
                <a:gd name="T3" fmla="*/ 1 h 37"/>
                <a:gd name="T4" fmla="*/ 68 w 135"/>
                <a:gd name="T5" fmla="*/ 0 h 37"/>
                <a:gd name="T6" fmla="*/ 78 w 135"/>
                <a:gd name="T7" fmla="*/ 1 h 37"/>
                <a:gd name="T8" fmla="*/ 129 w 135"/>
                <a:gd name="T9" fmla="*/ 29 h 37"/>
                <a:gd name="T10" fmla="*/ 135 w 135"/>
                <a:gd name="T11" fmla="*/ 37 h 37"/>
                <a:gd name="T12" fmla="*/ 0 w 135"/>
                <a:gd name="T13" fmla="*/ 37 h 37"/>
                <a:gd name="T14" fmla="*/ 6 w 135"/>
                <a:gd name="T15" fmla="*/ 29 h 37"/>
                <a:gd name="T16" fmla="*/ 77 w 135"/>
                <a:gd name="T17" fmla="*/ 10 h 37"/>
                <a:gd name="T18" fmla="*/ 68 w 135"/>
                <a:gd name="T19" fmla="*/ 9 h 37"/>
                <a:gd name="T20" fmla="*/ 58 w 135"/>
                <a:gd name="T21" fmla="*/ 10 h 37"/>
                <a:gd name="T22" fmla="*/ 20 w 135"/>
                <a:gd name="T23" fmla="*/ 28 h 37"/>
                <a:gd name="T24" fmla="*/ 115 w 135"/>
                <a:gd name="T25" fmla="*/ 28 h 37"/>
                <a:gd name="T26" fmla="*/ 77 w 135"/>
                <a:gd name="T2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37">
                  <a:moveTo>
                    <a:pt x="6" y="29"/>
                  </a:moveTo>
                  <a:cubicBezTo>
                    <a:pt x="21" y="10"/>
                    <a:pt x="42" y="3"/>
                    <a:pt x="57" y="1"/>
                  </a:cubicBezTo>
                  <a:cubicBezTo>
                    <a:pt x="58" y="1"/>
                    <a:pt x="65" y="0"/>
                    <a:pt x="68" y="0"/>
                  </a:cubicBezTo>
                  <a:cubicBezTo>
                    <a:pt x="71" y="0"/>
                    <a:pt x="77" y="1"/>
                    <a:pt x="78" y="1"/>
                  </a:cubicBezTo>
                  <a:cubicBezTo>
                    <a:pt x="93" y="3"/>
                    <a:pt x="114" y="10"/>
                    <a:pt x="129" y="29"/>
                  </a:cubicBezTo>
                  <a:cubicBezTo>
                    <a:pt x="135" y="37"/>
                    <a:pt x="135" y="37"/>
                    <a:pt x="135" y="37"/>
                  </a:cubicBezTo>
                  <a:cubicBezTo>
                    <a:pt x="0" y="37"/>
                    <a:pt x="0" y="37"/>
                    <a:pt x="0" y="37"/>
                  </a:cubicBezTo>
                  <a:lnTo>
                    <a:pt x="6" y="29"/>
                  </a:lnTo>
                  <a:close/>
                  <a:moveTo>
                    <a:pt x="77" y="10"/>
                  </a:moveTo>
                  <a:cubicBezTo>
                    <a:pt x="75" y="10"/>
                    <a:pt x="70" y="9"/>
                    <a:pt x="68" y="9"/>
                  </a:cubicBezTo>
                  <a:cubicBezTo>
                    <a:pt x="66" y="9"/>
                    <a:pt x="60" y="10"/>
                    <a:pt x="58" y="10"/>
                  </a:cubicBezTo>
                  <a:cubicBezTo>
                    <a:pt x="47" y="12"/>
                    <a:pt x="32" y="16"/>
                    <a:pt x="20" y="28"/>
                  </a:cubicBezTo>
                  <a:cubicBezTo>
                    <a:pt x="115" y="28"/>
                    <a:pt x="115" y="28"/>
                    <a:pt x="115" y="28"/>
                  </a:cubicBezTo>
                  <a:cubicBezTo>
                    <a:pt x="103" y="16"/>
                    <a:pt x="88" y="12"/>
                    <a:pt x="7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Rectangle 27"/>
            <p:cNvSpPr>
              <a:spLocks noChangeArrowheads="1"/>
            </p:cNvSpPr>
            <p:nvPr/>
          </p:nvSpPr>
          <p:spPr bwMode="auto">
            <a:xfrm>
              <a:off x="8953500" y="1265238"/>
              <a:ext cx="38100"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28"/>
            <p:cNvSpPr>
              <a:spLocks/>
            </p:cNvSpPr>
            <p:nvPr/>
          </p:nvSpPr>
          <p:spPr bwMode="auto">
            <a:xfrm>
              <a:off x="9521825" y="1536701"/>
              <a:ext cx="80962" cy="61913"/>
            </a:xfrm>
            <a:custGeom>
              <a:avLst/>
              <a:gdLst>
                <a:gd name="T0" fmla="*/ 5 w 13"/>
                <a:gd name="T1" fmla="*/ 10 h 10"/>
                <a:gd name="T2" fmla="*/ 0 w 13"/>
                <a:gd name="T3" fmla="*/ 5 h 10"/>
                <a:gd name="T4" fmla="*/ 5 w 13"/>
                <a:gd name="T5" fmla="*/ 0 h 10"/>
                <a:gd name="T6" fmla="*/ 10 w 13"/>
                <a:gd name="T7" fmla="*/ 0 h 10"/>
                <a:gd name="T8" fmla="*/ 13 w 13"/>
                <a:gd name="T9" fmla="*/ 10 h 10"/>
                <a:gd name="T10" fmla="*/ 5 w 13"/>
                <a:gd name="T11" fmla="*/ 10 h 10"/>
              </a:gdLst>
              <a:ahLst/>
              <a:cxnLst>
                <a:cxn ang="0">
                  <a:pos x="T0" y="T1"/>
                </a:cxn>
                <a:cxn ang="0">
                  <a:pos x="T2" y="T3"/>
                </a:cxn>
                <a:cxn ang="0">
                  <a:pos x="T4" y="T5"/>
                </a:cxn>
                <a:cxn ang="0">
                  <a:pos x="T6" y="T7"/>
                </a:cxn>
                <a:cxn ang="0">
                  <a:pos x="T8" y="T9"/>
                </a:cxn>
                <a:cxn ang="0">
                  <a:pos x="T10" y="T11"/>
                </a:cxn>
              </a:cxnLst>
              <a:rect l="0" t="0" r="r" b="b"/>
              <a:pathLst>
                <a:path w="13" h="10">
                  <a:moveTo>
                    <a:pt x="5" y="10"/>
                  </a:moveTo>
                  <a:cubicBezTo>
                    <a:pt x="3" y="10"/>
                    <a:pt x="0" y="8"/>
                    <a:pt x="0" y="5"/>
                  </a:cubicBezTo>
                  <a:cubicBezTo>
                    <a:pt x="0" y="2"/>
                    <a:pt x="3" y="0"/>
                    <a:pt x="5" y="0"/>
                  </a:cubicBezTo>
                  <a:cubicBezTo>
                    <a:pt x="6" y="0"/>
                    <a:pt x="8" y="0"/>
                    <a:pt x="10" y="0"/>
                  </a:cubicBezTo>
                  <a:cubicBezTo>
                    <a:pt x="11" y="3"/>
                    <a:pt x="12" y="6"/>
                    <a:pt x="13" y="10"/>
                  </a:cubicBezTo>
                  <a:cubicBezTo>
                    <a:pt x="11" y="10"/>
                    <a:pt x="6"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Oval 29"/>
            <p:cNvSpPr>
              <a:spLocks noChangeArrowheads="1"/>
            </p:cNvSpPr>
            <p:nvPr/>
          </p:nvSpPr>
          <p:spPr bwMode="auto">
            <a:xfrm>
              <a:off x="8664575" y="1566863"/>
              <a:ext cx="190500" cy="192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Oval 30"/>
            <p:cNvSpPr>
              <a:spLocks noChangeArrowheads="1"/>
            </p:cNvSpPr>
            <p:nvPr/>
          </p:nvSpPr>
          <p:spPr bwMode="auto">
            <a:xfrm>
              <a:off x="9312275" y="1566863"/>
              <a:ext cx="185737" cy="192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31"/>
            <p:cNvSpPr>
              <a:spLocks/>
            </p:cNvSpPr>
            <p:nvPr/>
          </p:nvSpPr>
          <p:spPr bwMode="auto">
            <a:xfrm>
              <a:off x="9361488" y="1616076"/>
              <a:ext cx="93662" cy="93663"/>
            </a:xfrm>
            <a:custGeom>
              <a:avLst/>
              <a:gdLst>
                <a:gd name="T0" fmla="*/ 0 w 15"/>
                <a:gd name="T1" fmla="*/ 8 h 15"/>
                <a:gd name="T2" fmla="*/ 7 w 15"/>
                <a:gd name="T3" fmla="*/ 15 h 15"/>
                <a:gd name="T4" fmla="*/ 15 w 15"/>
                <a:gd name="T5" fmla="*/ 7 h 15"/>
                <a:gd name="T6" fmla="*/ 7 w 15"/>
                <a:gd name="T7" fmla="*/ 0 h 15"/>
                <a:gd name="T8" fmla="*/ 0 w 15"/>
                <a:gd name="T9" fmla="*/ 8 h 15"/>
              </a:gdLst>
              <a:ahLst/>
              <a:cxnLst>
                <a:cxn ang="0">
                  <a:pos x="T0" y="T1"/>
                </a:cxn>
                <a:cxn ang="0">
                  <a:pos x="T2" y="T3"/>
                </a:cxn>
                <a:cxn ang="0">
                  <a:pos x="T4" y="T5"/>
                </a:cxn>
                <a:cxn ang="0">
                  <a:pos x="T6" y="T7"/>
                </a:cxn>
                <a:cxn ang="0">
                  <a:pos x="T8" y="T9"/>
                </a:cxn>
              </a:cxnLst>
              <a:rect l="0" t="0" r="r" b="b"/>
              <a:pathLst>
                <a:path w="15" h="15">
                  <a:moveTo>
                    <a:pt x="0" y="8"/>
                  </a:moveTo>
                  <a:cubicBezTo>
                    <a:pt x="0" y="12"/>
                    <a:pt x="3" y="15"/>
                    <a:pt x="7" y="15"/>
                  </a:cubicBezTo>
                  <a:cubicBezTo>
                    <a:pt x="11" y="15"/>
                    <a:pt x="15" y="12"/>
                    <a:pt x="15" y="7"/>
                  </a:cubicBezTo>
                  <a:cubicBezTo>
                    <a:pt x="15" y="3"/>
                    <a:pt x="11" y="0"/>
                    <a:pt x="7" y="0"/>
                  </a:cubicBezTo>
                  <a:cubicBezTo>
                    <a:pt x="3" y="0"/>
                    <a:pt x="0" y="3"/>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Oval 32"/>
            <p:cNvSpPr>
              <a:spLocks noChangeArrowheads="1"/>
            </p:cNvSpPr>
            <p:nvPr/>
          </p:nvSpPr>
          <p:spPr bwMode="auto">
            <a:xfrm>
              <a:off x="8713788" y="1616076"/>
              <a:ext cx="92075" cy="936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18"/>
          <p:cNvGrpSpPr/>
          <p:nvPr/>
        </p:nvGrpSpPr>
        <p:grpSpPr>
          <a:xfrm>
            <a:off x="7660018" y="3241868"/>
            <a:ext cx="470319" cy="389071"/>
            <a:chOff x="10121900" y="1050926"/>
            <a:chExt cx="703262" cy="708025"/>
          </a:xfrm>
          <a:solidFill>
            <a:schemeClr val="bg1"/>
          </a:solidFill>
        </p:grpSpPr>
        <p:sp>
          <p:nvSpPr>
            <p:cNvPr id="20" name="Freeform 44"/>
            <p:cNvSpPr>
              <a:spLocks/>
            </p:cNvSpPr>
            <p:nvPr/>
          </p:nvSpPr>
          <p:spPr bwMode="auto">
            <a:xfrm>
              <a:off x="10331450" y="1068388"/>
              <a:ext cx="493712" cy="690563"/>
            </a:xfrm>
            <a:custGeom>
              <a:avLst/>
              <a:gdLst>
                <a:gd name="T0" fmla="*/ 60 w 80"/>
                <a:gd name="T1" fmla="*/ 27 h 112"/>
                <a:gd name="T2" fmla="*/ 63 w 80"/>
                <a:gd name="T3" fmla="*/ 43 h 112"/>
                <a:gd name="T4" fmla="*/ 66 w 80"/>
                <a:gd name="T5" fmla="*/ 39 h 112"/>
                <a:gd name="T6" fmla="*/ 72 w 80"/>
                <a:gd name="T7" fmla="*/ 44 h 112"/>
                <a:gd name="T8" fmla="*/ 64 w 80"/>
                <a:gd name="T9" fmla="*/ 52 h 112"/>
                <a:gd name="T10" fmla="*/ 66 w 80"/>
                <a:gd name="T11" fmla="*/ 65 h 112"/>
                <a:gd name="T12" fmla="*/ 70 w 80"/>
                <a:gd name="T13" fmla="*/ 61 h 112"/>
                <a:gd name="T14" fmla="*/ 75 w 80"/>
                <a:gd name="T15" fmla="*/ 66 h 112"/>
                <a:gd name="T16" fmla="*/ 68 w 80"/>
                <a:gd name="T17" fmla="*/ 74 h 112"/>
                <a:gd name="T18" fmla="*/ 73 w 80"/>
                <a:gd name="T19" fmla="*/ 108 h 112"/>
                <a:gd name="T20" fmla="*/ 70 w 80"/>
                <a:gd name="T21" fmla="*/ 112 h 112"/>
                <a:gd name="T22" fmla="*/ 38 w 80"/>
                <a:gd name="T23" fmla="*/ 51 h 112"/>
                <a:gd name="T24" fmla="*/ 11 w 80"/>
                <a:gd name="T25" fmla="*/ 80 h 112"/>
                <a:gd name="T26" fmla="*/ 17 w 80"/>
                <a:gd name="T27" fmla="*/ 104 h 112"/>
                <a:gd name="T28" fmla="*/ 12 w 80"/>
                <a:gd name="T29" fmla="*/ 110 h 112"/>
                <a:gd name="T30" fmla="*/ 0 w 80"/>
                <a:gd name="T31" fmla="*/ 86 h 112"/>
                <a:gd name="T32" fmla="*/ 45 w 80"/>
                <a:gd name="T33" fmla="*/ 30 h 112"/>
                <a:gd name="T34" fmla="*/ 76 w 80"/>
                <a:gd name="T35" fmla="*/ 0 h 112"/>
                <a:gd name="T36" fmla="*/ 60 w 80"/>
                <a:gd name="T37" fmla="*/ 2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2">
                  <a:moveTo>
                    <a:pt x="60" y="27"/>
                  </a:moveTo>
                  <a:cubicBezTo>
                    <a:pt x="63" y="43"/>
                    <a:pt x="63" y="43"/>
                    <a:pt x="63" y="43"/>
                  </a:cubicBezTo>
                  <a:cubicBezTo>
                    <a:pt x="66" y="39"/>
                    <a:pt x="66" y="39"/>
                    <a:pt x="66" y="39"/>
                  </a:cubicBezTo>
                  <a:cubicBezTo>
                    <a:pt x="72" y="44"/>
                    <a:pt x="72" y="44"/>
                    <a:pt x="72" y="44"/>
                  </a:cubicBezTo>
                  <a:cubicBezTo>
                    <a:pt x="64" y="52"/>
                    <a:pt x="64" y="52"/>
                    <a:pt x="64" y="52"/>
                  </a:cubicBezTo>
                  <a:cubicBezTo>
                    <a:pt x="66" y="65"/>
                    <a:pt x="66" y="65"/>
                    <a:pt x="66" y="65"/>
                  </a:cubicBezTo>
                  <a:cubicBezTo>
                    <a:pt x="70" y="61"/>
                    <a:pt x="70" y="61"/>
                    <a:pt x="70" y="61"/>
                  </a:cubicBezTo>
                  <a:cubicBezTo>
                    <a:pt x="75" y="66"/>
                    <a:pt x="75" y="66"/>
                    <a:pt x="75" y="66"/>
                  </a:cubicBezTo>
                  <a:cubicBezTo>
                    <a:pt x="68" y="74"/>
                    <a:pt x="68" y="74"/>
                    <a:pt x="68" y="74"/>
                  </a:cubicBezTo>
                  <a:cubicBezTo>
                    <a:pt x="73" y="108"/>
                    <a:pt x="73" y="108"/>
                    <a:pt x="73" y="108"/>
                  </a:cubicBezTo>
                  <a:cubicBezTo>
                    <a:pt x="70" y="112"/>
                    <a:pt x="70" y="112"/>
                    <a:pt x="70" y="112"/>
                  </a:cubicBezTo>
                  <a:cubicBezTo>
                    <a:pt x="38" y="51"/>
                    <a:pt x="38" y="51"/>
                    <a:pt x="38" y="51"/>
                  </a:cubicBezTo>
                  <a:cubicBezTo>
                    <a:pt x="11" y="80"/>
                    <a:pt x="11" y="80"/>
                    <a:pt x="11" y="80"/>
                  </a:cubicBezTo>
                  <a:cubicBezTo>
                    <a:pt x="17" y="104"/>
                    <a:pt x="17" y="104"/>
                    <a:pt x="17" y="104"/>
                  </a:cubicBezTo>
                  <a:cubicBezTo>
                    <a:pt x="12" y="110"/>
                    <a:pt x="12" y="110"/>
                    <a:pt x="12" y="110"/>
                  </a:cubicBezTo>
                  <a:cubicBezTo>
                    <a:pt x="0" y="86"/>
                    <a:pt x="0" y="86"/>
                    <a:pt x="0" y="86"/>
                  </a:cubicBezTo>
                  <a:cubicBezTo>
                    <a:pt x="45" y="30"/>
                    <a:pt x="45" y="30"/>
                    <a:pt x="45" y="30"/>
                  </a:cubicBezTo>
                  <a:cubicBezTo>
                    <a:pt x="76" y="0"/>
                    <a:pt x="76" y="0"/>
                    <a:pt x="76" y="0"/>
                  </a:cubicBezTo>
                  <a:cubicBezTo>
                    <a:pt x="76" y="0"/>
                    <a:pt x="80" y="5"/>
                    <a:pt x="6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5"/>
            <p:cNvSpPr>
              <a:spLocks/>
            </p:cNvSpPr>
            <p:nvPr/>
          </p:nvSpPr>
          <p:spPr bwMode="auto">
            <a:xfrm>
              <a:off x="10121900" y="1050926"/>
              <a:ext cx="677862" cy="547688"/>
            </a:xfrm>
            <a:custGeom>
              <a:avLst/>
              <a:gdLst>
                <a:gd name="T0" fmla="*/ 85 w 110"/>
                <a:gd name="T1" fmla="*/ 22 h 89"/>
                <a:gd name="T2" fmla="*/ 69 w 110"/>
                <a:gd name="T3" fmla="*/ 22 h 89"/>
                <a:gd name="T4" fmla="*/ 73 w 110"/>
                <a:gd name="T5" fmla="*/ 18 h 89"/>
                <a:gd name="T6" fmla="*/ 67 w 110"/>
                <a:gd name="T7" fmla="*/ 13 h 89"/>
                <a:gd name="T8" fmla="*/ 60 w 110"/>
                <a:gd name="T9" fmla="*/ 22 h 89"/>
                <a:gd name="T10" fmla="*/ 47 w 110"/>
                <a:gd name="T11" fmla="*/ 21 h 89"/>
                <a:gd name="T12" fmla="*/ 50 w 110"/>
                <a:gd name="T13" fmla="*/ 17 h 89"/>
                <a:gd name="T14" fmla="*/ 45 w 110"/>
                <a:gd name="T15" fmla="*/ 13 h 89"/>
                <a:gd name="T16" fmla="*/ 38 w 110"/>
                <a:gd name="T17" fmla="*/ 21 h 89"/>
                <a:gd name="T18" fmla="*/ 4 w 110"/>
                <a:gd name="T19" fmla="*/ 20 h 89"/>
                <a:gd name="T20" fmla="*/ 0 w 110"/>
                <a:gd name="T21" fmla="*/ 24 h 89"/>
                <a:gd name="T22" fmla="*/ 64 w 110"/>
                <a:gd name="T23" fmla="*/ 47 h 89"/>
                <a:gd name="T24" fmla="*/ 39 w 110"/>
                <a:gd name="T25" fmla="*/ 78 h 89"/>
                <a:gd name="T26" fmla="*/ 15 w 110"/>
                <a:gd name="T27" fmla="*/ 75 h 89"/>
                <a:gd name="T28" fmla="*/ 10 w 110"/>
                <a:gd name="T29" fmla="*/ 81 h 89"/>
                <a:gd name="T30" fmla="*/ 34 w 110"/>
                <a:gd name="T31" fmla="*/ 89 h 89"/>
                <a:gd name="T32" fmla="*/ 110 w 110"/>
                <a:gd name="T33" fmla="*/ 3 h 89"/>
                <a:gd name="T34" fmla="*/ 85 w 110"/>
                <a:gd name="T35"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9">
                  <a:moveTo>
                    <a:pt x="85" y="22"/>
                  </a:moveTo>
                  <a:cubicBezTo>
                    <a:pt x="69" y="22"/>
                    <a:pt x="69" y="22"/>
                    <a:pt x="69" y="22"/>
                  </a:cubicBezTo>
                  <a:cubicBezTo>
                    <a:pt x="73" y="18"/>
                    <a:pt x="73" y="18"/>
                    <a:pt x="73" y="18"/>
                  </a:cubicBezTo>
                  <a:cubicBezTo>
                    <a:pt x="67" y="13"/>
                    <a:pt x="67" y="13"/>
                    <a:pt x="67" y="13"/>
                  </a:cubicBezTo>
                  <a:cubicBezTo>
                    <a:pt x="60" y="22"/>
                    <a:pt x="60" y="22"/>
                    <a:pt x="60" y="22"/>
                  </a:cubicBezTo>
                  <a:cubicBezTo>
                    <a:pt x="47" y="21"/>
                    <a:pt x="47" y="21"/>
                    <a:pt x="47" y="21"/>
                  </a:cubicBezTo>
                  <a:cubicBezTo>
                    <a:pt x="50" y="17"/>
                    <a:pt x="50" y="17"/>
                    <a:pt x="50" y="17"/>
                  </a:cubicBezTo>
                  <a:cubicBezTo>
                    <a:pt x="45" y="13"/>
                    <a:pt x="45" y="13"/>
                    <a:pt x="45" y="13"/>
                  </a:cubicBezTo>
                  <a:cubicBezTo>
                    <a:pt x="38" y="21"/>
                    <a:pt x="38" y="21"/>
                    <a:pt x="38" y="21"/>
                  </a:cubicBezTo>
                  <a:cubicBezTo>
                    <a:pt x="4" y="20"/>
                    <a:pt x="4" y="20"/>
                    <a:pt x="4" y="20"/>
                  </a:cubicBezTo>
                  <a:cubicBezTo>
                    <a:pt x="0" y="24"/>
                    <a:pt x="0" y="24"/>
                    <a:pt x="0" y="24"/>
                  </a:cubicBezTo>
                  <a:cubicBezTo>
                    <a:pt x="64" y="47"/>
                    <a:pt x="64" y="47"/>
                    <a:pt x="64" y="47"/>
                  </a:cubicBezTo>
                  <a:cubicBezTo>
                    <a:pt x="39" y="78"/>
                    <a:pt x="39" y="78"/>
                    <a:pt x="39" y="78"/>
                  </a:cubicBezTo>
                  <a:cubicBezTo>
                    <a:pt x="15" y="75"/>
                    <a:pt x="15" y="75"/>
                    <a:pt x="15" y="75"/>
                  </a:cubicBezTo>
                  <a:cubicBezTo>
                    <a:pt x="10" y="81"/>
                    <a:pt x="10" y="81"/>
                    <a:pt x="10" y="81"/>
                  </a:cubicBezTo>
                  <a:cubicBezTo>
                    <a:pt x="34" y="89"/>
                    <a:pt x="34" y="89"/>
                    <a:pt x="34" y="89"/>
                  </a:cubicBezTo>
                  <a:cubicBezTo>
                    <a:pt x="110" y="3"/>
                    <a:pt x="110" y="3"/>
                    <a:pt x="110" y="3"/>
                  </a:cubicBezTo>
                  <a:cubicBezTo>
                    <a:pt x="110" y="3"/>
                    <a:pt x="105" y="0"/>
                    <a:pt x="8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2" name="组合 21"/>
          <p:cNvGrpSpPr/>
          <p:nvPr/>
        </p:nvGrpSpPr>
        <p:grpSpPr>
          <a:xfrm>
            <a:off x="8723953" y="3087465"/>
            <a:ext cx="460230" cy="572973"/>
            <a:chOff x="10158413" y="3421063"/>
            <a:chExt cx="604837" cy="904876"/>
          </a:xfrm>
          <a:solidFill>
            <a:schemeClr val="bg1"/>
          </a:solidFill>
        </p:grpSpPr>
        <p:sp>
          <p:nvSpPr>
            <p:cNvPr id="23" name="Freeform 5"/>
            <p:cNvSpPr>
              <a:spLocks noEditPoints="1"/>
            </p:cNvSpPr>
            <p:nvPr/>
          </p:nvSpPr>
          <p:spPr bwMode="auto">
            <a:xfrm>
              <a:off x="10158413" y="3981451"/>
              <a:ext cx="604837" cy="301625"/>
            </a:xfrm>
            <a:custGeom>
              <a:avLst/>
              <a:gdLst>
                <a:gd name="T0" fmla="*/ 0 w 98"/>
                <a:gd name="T1" fmla="*/ 0 h 49"/>
                <a:gd name="T2" fmla="*/ 49 w 98"/>
                <a:gd name="T3" fmla="*/ 49 h 49"/>
                <a:gd name="T4" fmla="*/ 98 w 98"/>
                <a:gd name="T5" fmla="*/ 0 h 49"/>
                <a:gd name="T6" fmla="*/ 0 w 98"/>
                <a:gd name="T7" fmla="*/ 0 h 49"/>
                <a:gd name="T8" fmla="*/ 21 w 98"/>
                <a:gd name="T9" fmla="*/ 18 h 49"/>
                <a:gd name="T10" fmla="*/ 16 w 98"/>
                <a:gd name="T11" fmla="*/ 14 h 49"/>
                <a:gd name="T12" fmla="*/ 21 w 98"/>
                <a:gd name="T13" fmla="*/ 9 h 49"/>
                <a:gd name="T14" fmla="*/ 26 w 98"/>
                <a:gd name="T15" fmla="*/ 14 h 49"/>
                <a:gd name="T16" fmla="*/ 21 w 98"/>
                <a:gd name="T17" fmla="*/ 18 h 49"/>
                <a:gd name="T18" fmla="*/ 40 w 98"/>
                <a:gd name="T19" fmla="*/ 18 h 49"/>
                <a:gd name="T20" fmla="*/ 35 w 98"/>
                <a:gd name="T21" fmla="*/ 14 h 49"/>
                <a:gd name="T22" fmla="*/ 40 w 98"/>
                <a:gd name="T23" fmla="*/ 9 h 49"/>
                <a:gd name="T24" fmla="*/ 45 w 98"/>
                <a:gd name="T25" fmla="*/ 14 h 49"/>
                <a:gd name="T26" fmla="*/ 40 w 98"/>
                <a:gd name="T27" fmla="*/ 18 h 49"/>
                <a:gd name="T28" fmla="*/ 59 w 98"/>
                <a:gd name="T29" fmla="*/ 18 h 49"/>
                <a:gd name="T30" fmla="*/ 54 w 98"/>
                <a:gd name="T31" fmla="*/ 14 h 49"/>
                <a:gd name="T32" fmla="*/ 59 w 98"/>
                <a:gd name="T33" fmla="*/ 9 h 49"/>
                <a:gd name="T34" fmla="*/ 64 w 98"/>
                <a:gd name="T35" fmla="*/ 14 h 49"/>
                <a:gd name="T36" fmla="*/ 59 w 98"/>
                <a:gd name="T37" fmla="*/ 18 h 49"/>
                <a:gd name="T38" fmla="*/ 78 w 98"/>
                <a:gd name="T39" fmla="*/ 18 h 49"/>
                <a:gd name="T40" fmla="*/ 73 w 98"/>
                <a:gd name="T41" fmla="*/ 14 h 49"/>
                <a:gd name="T42" fmla="*/ 78 w 98"/>
                <a:gd name="T43" fmla="*/ 9 h 49"/>
                <a:gd name="T44" fmla="*/ 83 w 98"/>
                <a:gd name="T45" fmla="*/ 14 h 49"/>
                <a:gd name="T46" fmla="*/ 78 w 98"/>
                <a:gd name="T47"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49">
                  <a:moveTo>
                    <a:pt x="0" y="0"/>
                  </a:moveTo>
                  <a:cubicBezTo>
                    <a:pt x="0" y="27"/>
                    <a:pt x="22" y="49"/>
                    <a:pt x="49" y="49"/>
                  </a:cubicBezTo>
                  <a:cubicBezTo>
                    <a:pt x="76" y="49"/>
                    <a:pt x="98" y="27"/>
                    <a:pt x="98" y="0"/>
                  </a:cubicBezTo>
                  <a:lnTo>
                    <a:pt x="0" y="0"/>
                  </a:lnTo>
                  <a:close/>
                  <a:moveTo>
                    <a:pt x="21" y="18"/>
                  </a:moveTo>
                  <a:cubicBezTo>
                    <a:pt x="18" y="18"/>
                    <a:pt x="16" y="16"/>
                    <a:pt x="16" y="14"/>
                  </a:cubicBezTo>
                  <a:cubicBezTo>
                    <a:pt x="16" y="11"/>
                    <a:pt x="18" y="9"/>
                    <a:pt x="21" y="9"/>
                  </a:cubicBezTo>
                  <a:cubicBezTo>
                    <a:pt x="23" y="9"/>
                    <a:pt x="26" y="11"/>
                    <a:pt x="26" y="14"/>
                  </a:cubicBezTo>
                  <a:cubicBezTo>
                    <a:pt x="26" y="16"/>
                    <a:pt x="23" y="18"/>
                    <a:pt x="21" y="18"/>
                  </a:cubicBezTo>
                  <a:close/>
                  <a:moveTo>
                    <a:pt x="40" y="18"/>
                  </a:moveTo>
                  <a:cubicBezTo>
                    <a:pt x="37" y="18"/>
                    <a:pt x="35" y="16"/>
                    <a:pt x="35" y="14"/>
                  </a:cubicBezTo>
                  <a:cubicBezTo>
                    <a:pt x="35" y="11"/>
                    <a:pt x="37" y="9"/>
                    <a:pt x="40" y="9"/>
                  </a:cubicBezTo>
                  <a:cubicBezTo>
                    <a:pt x="42" y="9"/>
                    <a:pt x="45" y="11"/>
                    <a:pt x="45" y="14"/>
                  </a:cubicBezTo>
                  <a:cubicBezTo>
                    <a:pt x="45" y="16"/>
                    <a:pt x="42" y="18"/>
                    <a:pt x="40" y="18"/>
                  </a:cubicBezTo>
                  <a:close/>
                  <a:moveTo>
                    <a:pt x="59" y="18"/>
                  </a:moveTo>
                  <a:cubicBezTo>
                    <a:pt x="56" y="18"/>
                    <a:pt x="54" y="16"/>
                    <a:pt x="54" y="14"/>
                  </a:cubicBezTo>
                  <a:cubicBezTo>
                    <a:pt x="54" y="11"/>
                    <a:pt x="56" y="9"/>
                    <a:pt x="59" y="9"/>
                  </a:cubicBezTo>
                  <a:cubicBezTo>
                    <a:pt x="61" y="9"/>
                    <a:pt x="64" y="11"/>
                    <a:pt x="64" y="14"/>
                  </a:cubicBezTo>
                  <a:cubicBezTo>
                    <a:pt x="64" y="16"/>
                    <a:pt x="61" y="18"/>
                    <a:pt x="59" y="18"/>
                  </a:cubicBezTo>
                  <a:close/>
                  <a:moveTo>
                    <a:pt x="78" y="18"/>
                  </a:moveTo>
                  <a:cubicBezTo>
                    <a:pt x="75" y="18"/>
                    <a:pt x="73" y="16"/>
                    <a:pt x="73" y="14"/>
                  </a:cubicBezTo>
                  <a:cubicBezTo>
                    <a:pt x="73" y="11"/>
                    <a:pt x="75" y="9"/>
                    <a:pt x="78" y="9"/>
                  </a:cubicBezTo>
                  <a:cubicBezTo>
                    <a:pt x="81" y="9"/>
                    <a:pt x="83" y="11"/>
                    <a:pt x="83" y="14"/>
                  </a:cubicBezTo>
                  <a:cubicBezTo>
                    <a:pt x="83" y="16"/>
                    <a:pt x="81" y="18"/>
                    <a:pt x="7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6"/>
            <p:cNvSpPr>
              <a:spLocks/>
            </p:cNvSpPr>
            <p:nvPr/>
          </p:nvSpPr>
          <p:spPr bwMode="auto">
            <a:xfrm>
              <a:off x="10171113" y="3532188"/>
              <a:ext cx="307975" cy="387350"/>
            </a:xfrm>
            <a:custGeom>
              <a:avLst/>
              <a:gdLst>
                <a:gd name="T0" fmla="*/ 183 w 194"/>
                <a:gd name="T1" fmla="*/ 0 h 244"/>
                <a:gd name="T2" fmla="*/ 0 w 194"/>
                <a:gd name="T3" fmla="*/ 244 h 244"/>
                <a:gd name="T4" fmla="*/ 194 w 194"/>
                <a:gd name="T5" fmla="*/ 244 h 244"/>
                <a:gd name="T6" fmla="*/ 183 w 194"/>
                <a:gd name="T7" fmla="*/ 0 h 244"/>
              </a:gdLst>
              <a:ahLst/>
              <a:cxnLst>
                <a:cxn ang="0">
                  <a:pos x="T0" y="T1"/>
                </a:cxn>
                <a:cxn ang="0">
                  <a:pos x="T2" y="T3"/>
                </a:cxn>
                <a:cxn ang="0">
                  <a:pos x="T4" y="T5"/>
                </a:cxn>
                <a:cxn ang="0">
                  <a:pos x="T6" y="T7"/>
                </a:cxn>
              </a:cxnLst>
              <a:rect l="0" t="0" r="r" b="b"/>
              <a:pathLst>
                <a:path w="194" h="244">
                  <a:moveTo>
                    <a:pt x="183" y="0"/>
                  </a:moveTo>
                  <a:lnTo>
                    <a:pt x="0" y="244"/>
                  </a:lnTo>
                  <a:lnTo>
                    <a:pt x="194" y="244"/>
                  </a:lnTo>
                  <a:lnTo>
                    <a:pt x="183"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7"/>
            <p:cNvSpPr>
              <a:spLocks/>
            </p:cNvSpPr>
            <p:nvPr/>
          </p:nvSpPr>
          <p:spPr bwMode="auto">
            <a:xfrm>
              <a:off x="10461625" y="3532188"/>
              <a:ext cx="301625" cy="387350"/>
            </a:xfrm>
            <a:custGeom>
              <a:avLst/>
              <a:gdLst>
                <a:gd name="T0" fmla="*/ 11 w 190"/>
                <a:gd name="T1" fmla="*/ 0 h 244"/>
                <a:gd name="T2" fmla="*/ 190 w 190"/>
                <a:gd name="T3" fmla="*/ 244 h 244"/>
                <a:gd name="T4" fmla="*/ 0 w 190"/>
                <a:gd name="T5" fmla="*/ 244 h 244"/>
                <a:gd name="T6" fmla="*/ 11 w 190"/>
                <a:gd name="T7" fmla="*/ 0 h 244"/>
              </a:gdLst>
              <a:ahLst/>
              <a:cxnLst>
                <a:cxn ang="0">
                  <a:pos x="T0" y="T1"/>
                </a:cxn>
                <a:cxn ang="0">
                  <a:pos x="T2" y="T3"/>
                </a:cxn>
                <a:cxn ang="0">
                  <a:pos x="T4" y="T5"/>
                </a:cxn>
                <a:cxn ang="0">
                  <a:pos x="T6" y="T7"/>
                </a:cxn>
              </a:cxnLst>
              <a:rect l="0" t="0" r="r" b="b"/>
              <a:pathLst>
                <a:path w="190" h="244">
                  <a:moveTo>
                    <a:pt x="11" y="0"/>
                  </a:moveTo>
                  <a:lnTo>
                    <a:pt x="190" y="244"/>
                  </a:lnTo>
                  <a:lnTo>
                    <a:pt x="0" y="244"/>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Rectangle 8"/>
            <p:cNvSpPr>
              <a:spLocks noChangeArrowheads="1"/>
            </p:cNvSpPr>
            <p:nvPr/>
          </p:nvSpPr>
          <p:spPr bwMode="auto">
            <a:xfrm>
              <a:off x="10448925" y="3421063"/>
              <a:ext cx="36512" cy="560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9"/>
            <p:cNvSpPr>
              <a:spLocks/>
            </p:cNvSpPr>
            <p:nvPr/>
          </p:nvSpPr>
          <p:spPr bwMode="auto">
            <a:xfrm>
              <a:off x="10250488" y="4178301"/>
              <a:ext cx="149225" cy="141288"/>
            </a:xfrm>
            <a:custGeom>
              <a:avLst/>
              <a:gdLst>
                <a:gd name="T0" fmla="*/ 15 w 24"/>
                <a:gd name="T1" fmla="*/ 5 h 23"/>
                <a:gd name="T2" fmla="*/ 6 w 24"/>
                <a:gd name="T3" fmla="*/ 14 h 23"/>
                <a:gd name="T4" fmla="*/ 6 w 24"/>
                <a:gd name="T5" fmla="*/ 23 h 23"/>
                <a:gd name="T6" fmla="*/ 24 w 24"/>
                <a:gd name="T7" fmla="*/ 5 h 23"/>
                <a:gd name="T8" fmla="*/ 15 w 24"/>
                <a:gd name="T9" fmla="*/ 5 h 23"/>
              </a:gdLst>
              <a:ahLst/>
              <a:cxnLst>
                <a:cxn ang="0">
                  <a:pos x="T0" y="T1"/>
                </a:cxn>
                <a:cxn ang="0">
                  <a:pos x="T2" y="T3"/>
                </a:cxn>
                <a:cxn ang="0">
                  <a:pos x="T4" y="T5"/>
                </a:cxn>
                <a:cxn ang="0">
                  <a:pos x="T6" y="T7"/>
                </a:cxn>
                <a:cxn ang="0">
                  <a:pos x="T8" y="T9"/>
                </a:cxn>
              </a:cxnLst>
              <a:rect l="0" t="0" r="r" b="b"/>
              <a:pathLst>
                <a:path w="24" h="23">
                  <a:moveTo>
                    <a:pt x="15" y="5"/>
                  </a:moveTo>
                  <a:cubicBezTo>
                    <a:pt x="15" y="10"/>
                    <a:pt x="11" y="14"/>
                    <a:pt x="6" y="14"/>
                  </a:cubicBezTo>
                  <a:cubicBezTo>
                    <a:pt x="0" y="14"/>
                    <a:pt x="0" y="23"/>
                    <a:pt x="6" y="23"/>
                  </a:cubicBezTo>
                  <a:cubicBezTo>
                    <a:pt x="16" y="23"/>
                    <a:pt x="23" y="15"/>
                    <a:pt x="24" y="5"/>
                  </a:cubicBezTo>
                  <a:cubicBezTo>
                    <a:pt x="24" y="0"/>
                    <a:pt x="15" y="0"/>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0"/>
            <p:cNvSpPr>
              <a:spLocks/>
            </p:cNvSpPr>
            <p:nvPr/>
          </p:nvSpPr>
          <p:spPr bwMode="auto">
            <a:xfrm>
              <a:off x="10344150" y="4178301"/>
              <a:ext cx="215900" cy="147638"/>
            </a:xfrm>
            <a:custGeom>
              <a:avLst/>
              <a:gdLst>
                <a:gd name="T0" fmla="*/ 26 w 35"/>
                <a:gd name="T1" fmla="*/ 5 h 24"/>
                <a:gd name="T2" fmla="*/ 9 w 35"/>
                <a:gd name="T3" fmla="*/ 5 h 24"/>
                <a:gd name="T4" fmla="*/ 0 w 35"/>
                <a:gd name="T5" fmla="*/ 5 h 24"/>
                <a:gd name="T6" fmla="*/ 18 w 35"/>
                <a:gd name="T7" fmla="*/ 23 h 24"/>
                <a:gd name="T8" fmla="*/ 35 w 35"/>
                <a:gd name="T9" fmla="*/ 5 h 24"/>
                <a:gd name="T10" fmla="*/ 26 w 35"/>
                <a:gd name="T11" fmla="*/ 5 h 24"/>
              </a:gdLst>
              <a:ahLst/>
              <a:cxnLst>
                <a:cxn ang="0">
                  <a:pos x="T0" y="T1"/>
                </a:cxn>
                <a:cxn ang="0">
                  <a:pos x="T2" y="T3"/>
                </a:cxn>
                <a:cxn ang="0">
                  <a:pos x="T4" y="T5"/>
                </a:cxn>
                <a:cxn ang="0">
                  <a:pos x="T6" y="T7"/>
                </a:cxn>
                <a:cxn ang="0">
                  <a:pos x="T8" y="T9"/>
                </a:cxn>
                <a:cxn ang="0">
                  <a:pos x="T10" y="T11"/>
                </a:cxn>
              </a:cxnLst>
              <a:rect l="0" t="0" r="r" b="b"/>
              <a:pathLst>
                <a:path w="35" h="24">
                  <a:moveTo>
                    <a:pt x="26" y="5"/>
                  </a:moveTo>
                  <a:cubicBezTo>
                    <a:pt x="26" y="17"/>
                    <a:pt x="9" y="17"/>
                    <a:pt x="9" y="5"/>
                  </a:cubicBezTo>
                  <a:cubicBezTo>
                    <a:pt x="8" y="0"/>
                    <a:pt x="0" y="0"/>
                    <a:pt x="0" y="5"/>
                  </a:cubicBezTo>
                  <a:cubicBezTo>
                    <a:pt x="0" y="15"/>
                    <a:pt x="8" y="23"/>
                    <a:pt x="18" y="23"/>
                  </a:cubicBezTo>
                  <a:cubicBezTo>
                    <a:pt x="27" y="24"/>
                    <a:pt x="35" y="15"/>
                    <a:pt x="35" y="5"/>
                  </a:cubicBezTo>
                  <a:cubicBezTo>
                    <a:pt x="35" y="0"/>
                    <a:pt x="27" y="0"/>
                    <a:pt x="2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1"/>
            <p:cNvSpPr>
              <a:spLocks/>
            </p:cNvSpPr>
            <p:nvPr/>
          </p:nvSpPr>
          <p:spPr bwMode="auto">
            <a:xfrm>
              <a:off x="10504488" y="4178301"/>
              <a:ext cx="147637" cy="141288"/>
            </a:xfrm>
            <a:custGeom>
              <a:avLst/>
              <a:gdLst>
                <a:gd name="T0" fmla="*/ 18 w 24"/>
                <a:gd name="T1" fmla="*/ 14 h 23"/>
                <a:gd name="T2" fmla="*/ 9 w 24"/>
                <a:gd name="T3" fmla="*/ 5 h 23"/>
                <a:gd name="T4" fmla="*/ 0 w 24"/>
                <a:gd name="T5" fmla="*/ 5 h 23"/>
                <a:gd name="T6" fmla="*/ 18 w 24"/>
                <a:gd name="T7" fmla="*/ 23 h 23"/>
                <a:gd name="T8" fmla="*/ 18 w 24"/>
                <a:gd name="T9" fmla="*/ 14 h 23"/>
              </a:gdLst>
              <a:ahLst/>
              <a:cxnLst>
                <a:cxn ang="0">
                  <a:pos x="T0" y="T1"/>
                </a:cxn>
                <a:cxn ang="0">
                  <a:pos x="T2" y="T3"/>
                </a:cxn>
                <a:cxn ang="0">
                  <a:pos x="T4" y="T5"/>
                </a:cxn>
                <a:cxn ang="0">
                  <a:pos x="T6" y="T7"/>
                </a:cxn>
                <a:cxn ang="0">
                  <a:pos x="T8" y="T9"/>
                </a:cxn>
              </a:cxnLst>
              <a:rect l="0" t="0" r="r" b="b"/>
              <a:pathLst>
                <a:path w="24" h="23">
                  <a:moveTo>
                    <a:pt x="18" y="14"/>
                  </a:moveTo>
                  <a:cubicBezTo>
                    <a:pt x="13" y="14"/>
                    <a:pt x="9" y="10"/>
                    <a:pt x="9" y="5"/>
                  </a:cubicBezTo>
                  <a:cubicBezTo>
                    <a:pt x="9" y="0"/>
                    <a:pt x="0" y="0"/>
                    <a:pt x="0" y="5"/>
                  </a:cubicBezTo>
                  <a:cubicBezTo>
                    <a:pt x="1" y="15"/>
                    <a:pt x="8" y="23"/>
                    <a:pt x="18" y="23"/>
                  </a:cubicBezTo>
                  <a:cubicBezTo>
                    <a:pt x="24" y="23"/>
                    <a:pt x="24" y="14"/>
                    <a:pt x="1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2"/>
            <p:cNvSpPr>
              <a:spLocks/>
            </p:cNvSpPr>
            <p:nvPr/>
          </p:nvSpPr>
          <p:spPr bwMode="auto">
            <a:xfrm>
              <a:off x="10479088" y="3427413"/>
              <a:ext cx="130175" cy="98425"/>
            </a:xfrm>
            <a:custGeom>
              <a:avLst/>
              <a:gdLst>
                <a:gd name="T0" fmla="*/ 0 w 82"/>
                <a:gd name="T1" fmla="*/ 0 h 62"/>
                <a:gd name="T2" fmla="*/ 82 w 82"/>
                <a:gd name="T3" fmla="*/ 31 h 62"/>
                <a:gd name="T4" fmla="*/ 0 w 82"/>
                <a:gd name="T5" fmla="*/ 62 h 62"/>
                <a:gd name="T6" fmla="*/ 0 w 82"/>
                <a:gd name="T7" fmla="*/ 0 h 62"/>
              </a:gdLst>
              <a:ahLst/>
              <a:cxnLst>
                <a:cxn ang="0">
                  <a:pos x="T0" y="T1"/>
                </a:cxn>
                <a:cxn ang="0">
                  <a:pos x="T2" y="T3"/>
                </a:cxn>
                <a:cxn ang="0">
                  <a:pos x="T4" y="T5"/>
                </a:cxn>
                <a:cxn ang="0">
                  <a:pos x="T6" y="T7"/>
                </a:cxn>
              </a:cxnLst>
              <a:rect l="0" t="0" r="r" b="b"/>
              <a:pathLst>
                <a:path w="82" h="62">
                  <a:moveTo>
                    <a:pt x="0" y="0"/>
                  </a:moveTo>
                  <a:lnTo>
                    <a:pt x="82" y="31"/>
                  </a:lnTo>
                  <a:lnTo>
                    <a:pt x="0" y="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1" name="Freeform 63"/>
          <p:cNvSpPr>
            <a:spLocks noEditPoints="1"/>
          </p:cNvSpPr>
          <p:nvPr/>
        </p:nvSpPr>
        <p:spPr bwMode="auto">
          <a:xfrm>
            <a:off x="6231420" y="2804724"/>
            <a:ext cx="619234" cy="759061"/>
          </a:xfrm>
          <a:custGeom>
            <a:avLst/>
            <a:gdLst>
              <a:gd name="T0" fmla="*/ 61 w 132"/>
              <a:gd name="T1" fmla="*/ 112 h 162"/>
              <a:gd name="T2" fmla="*/ 56 w 132"/>
              <a:gd name="T3" fmla="*/ 109 h 162"/>
              <a:gd name="T4" fmla="*/ 53 w 132"/>
              <a:gd name="T5" fmla="*/ 104 h 162"/>
              <a:gd name="T6" fmla="*/ 56 w 132"/>
              <a:gd name="T7" fmla="*/ 98 h 162"/>
              <a:gd name="T8" fmla="*/ 61 w 132"/>
              <a:gd name="T9" fmla="*/ 96 h 162"/>
              <a:gd name="T10" fmla="*/ 67 w 132"/>
              <a:gd name="T11" fmla="*/ 98 h 162"/>
              <a:gd name="T12" fmla="*/ 69 w 132"/>
              <a:gd name="T13" fmla="*/ 104 h 162"/>
              <a:gd name="T14" fmla="*/ 67 w 132"/>
              <a:gd name="T15" fmla="*/ 109 h 162"/>
              <a:gd name="T16" fmla="*/ 61 w 132"/>
              <a:gd name="T17" fmla="*/ 112 h 162"/>
              <a:gd name="T18" fmla="*/ 43 w 132"/>
              <a:gd name="T19" fmla="*/ 61 h 162"/>
              <a:gd name="T20" fmla="*/ 38 w 132"/>
              <a:gd name="T21" fmla="*/ 59 h 162"/>
              <a:gd name="T22" fmla="*/ 36 w 132"/>
              <a:gd name="T23" fmla="*/ 54 h 162"/>
              <a:gd name="T24" fmla="*/ 39 w 132"/>
              <a:gd name="T25" fmla="*/ 44 h 162"/>
              <a:gd name="T26" fmla="*/ 48 w 132"/>
              <a:gd name="T27" fmla="*/ 36 h 162"/>
              <a:gd name="T28" fmla="*/ 63 w 132"/>
              <a:gd name="T29" fmla="*/ 32 h 162"/>
              <a:gd name="T30" fmla="*/ 76 w 132"/>
              <a:gd name="T31" fmla="*/ 35 h 162"/>
              <a:gd name="T32" fmla="*/ 85 w 132"/>
              <a:gd name="T33" fmla="*/ 43 h 162"/>
              <a:gd name="T34" fmla="*/ 88 w 132"/>
              <a:gd name="T35" fmla="*/ 53 h 162"/>
              <a:gd name="T36" fmla="*/ 86 w 132"/>
              <a:gd name="T37" fmla="*/ 61 h 162"/>
              <a:gd name="T38" fmla="*/ 82 w 132"/>
              <a:gd name="T39" fmla="*/ 67 h 162"/>
              <a:gd name="T40" fmla="*/ 73 w 132"/>
              <a:gd name="T41" fmla="*/ 75 h 162"/>
              <a:gd name="T42" fmla="*/ 70 w 132"/>
              <a:gd name="T43" fmla="*/ 78 h 162"/>
              <a:gd name="T44" fmla="*/ 69 w 132"/>
              <a:gd name="T45" fmla="*/ 80 h 162"/>
              <a:gd name="T46" fmla="*/ 68 w 132"/>
              <a:gd name="T47" fmla="*/ 82 h 162"/>
              <a:gd name="T48" fmla="*/ 67 w 132"/>
              <a:gd name="T49" fmla="*/ 86 h 162"/>
              <a:gd name="T50" fmla="*/ 61 w 132"/>
              <a:gd name="T51" fmla="*/ 91 h 162"/>
              <a:gd name="T52" fmla="*/ 56 w 132"/>
              <a:gd name="T53" fmla="*/ 89 h 162"/>
              <a:gd name="T54" fmla="*/ 54 w 132"/>
              <a:gd name="T55" fmla="*/ 84 h 162"/>
              <a:gd name="T56" fmla="*/ 56 w 132"/>
              <a:gd name="T57" fmla="*/ 77 h 162"/>
              <a:gd name="T58" fmla="*/ 59 w 132"/>
              <a:gd name="T59" fmla="*/ 71 h 162"/>
              <a:gd name="T60" fmla="*/ 65 w 132"/>
              <a:gd name="T61" fmla="*/ 65 h 162"/>
              <a:gd name="T62" fmla="*/ 70 w 132"/>
              <a:gd name="T63" fmla="*/ 61 h 162"/>
              <a:gd name="T64" fmla="*/ 73 w 132"/>
              <a:gd name="T65" fmla="*/ 57 h 162"/>
              <a:gd name="T66" fmla="*/ 74 w 132"/>
              <a:gd name="T67" fmla="*/ 53 h 162"/>
              <a:gd name="T68" fmla="*/ 71 w 132"/>
              <a:gd name="T69" fmla="*/ 46 h 162"/>
              <a:gd name="T70" fmla="*/ 63 w 132"/>
              <a:gd name="T71" fmla="*/ 43 h 162"/>
              <a:gd name="T72" fmla="*/ 54 w 132"/>
              <a:gd name="T73" fmla="*/ 46 h 162"/>
              <a:gd name="T74" fmla="*/ 49 w 132"/>
              <a:gd name="T75" fmla="*/ 55 h 162"/>
              <a:gd name="T76" fmla="*/ 43 w 132"/>
              <a:gd name="T77" fmla="*/ 61 h 162"/>
              <a:gd name="T78" fmla="*/ 60 w 132"/>
              <a:gd name="T79" fmla="*/ 0 h 162"/>
              <a:gd name="T80" fmla="*/ 2 w 132"/>
              <a:gd name="T81" fmla="*/ 42 h 162"/>
              <a:gd name="T82" fmla="*/ 23 w 132"/>
              <a:gd name="T83" fmla="*/ 134 h 162"/>
              <a:gd name="T84" fmla="*/ 16 w 132"/>
              <a:gd name="T85" fmla="*/ 155 h 162"/>
              <a:gd name="T86" fmla="*/ 25 w 132"/>
              <a:gd name="T87" fmla="*/ 154 h 162"/>
              <a:gd name="T88" fmla="*/ 63 w 132"/>
              <a:gd name="T89" fmla="*/ 160 h 162"/>
              <a:gd name="T90" fmla="*/ 77 w 132"/>
              <a:gd name="T91" fmla="*/ 162 h 162"/>
              <a:gd name="T92" fmla="*/ 87 w 132"/>
              <a:gd name="T93" fmla="*/ 159 h 162"/>
              <a:gd name="T94" fmla="*/ 90 w 132"/>
              <a:gd name="T95" fmla="*/ 150 h 162"/>
              <a:gd name="T96" fmla="*/ 99 w 132"/>
              <a:gd name="T97" fmla="*/ 130 h 162"/>
              <a:gd name="T98" fmla="*/ 120 w 132"/>
              <a:gd name="T99" fmla="*/ 123 h 162"/>
              <a:gd name="T100" fmla="*/ 119 w 132"/>
              <a:gd name="T101" fmla="*/ 111 h 162"/>
              <a:gd name="T102" fmla="*/ 123 w 132"/>
              <a:gd name="T103" fmla="*/ 104 h 162"/>
              <a:gd name="T104" fmla="*/ 121 w 132"/>
              <a:gd name="T105" fmla="*/ 99 h 162"/>
              <a:gd name="T106" fmla="*/ 122 w 132"/>
              <a:gd name="T107" fmla="*/ 86 h 162"/>
              <a:gd name="T108" fmla="*/ 132 w 132"/>
              <a:gd name="T109" fmla="*/ 81 h 162"/>
              <a:gd name="T110" fmla="*/ 120 w 132"/>
              <a:gd name="T111" fmla="*/ 61 h 162"/>
              <a:gd name="T112" fmla="*/ 123 w 132"/>
              <a:gd name="T113" fmla="*/ 51 h 162"/>
              <a:gd name="T114" fmla="*/ 115 w 132"/>
              <a:gd name="T115" fmla="*/ 27 h 162"/>
              <a:gd name="T116" fmla="*/ 62 w 132"/>
              <a:gd name="T117" fmla="*/ 0 h 162"/>
              <a:gd name="T118" fmla="*/ 60 w 132"/>
              <a:gd name="T11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162">
                <a:moveTo>
                  <a:pt x="61" y="112"/>
                </a:moveTo>
                <a:cubicBezTo>
                  <a:pt x="59" y="112"/>
                  <a:pt x="57" y="111"/>
                  <a:pt x="56" y="109"/>
                </a:cubicBezTo>
                <a:cubicBezTo>
                  <a:pt x="54" y="108"/>
                  <a:pt x="53" y="106"/>
                  <a:pt x="53" y="104"/>
                </a:cubicBezTo>
                <a:cubicBezTo>
                  <a:pt x="53" y="102"/>
                  <a:pt x="54" y="100"/>
                  <a:pt x="56" y="98"/>
                </a:cubicBezTo>
                <a:cubicBezTo>
                  <a:pt x="57" y="97"/>
                  <a:pt x="59" y="96"/>
                  <a:pt x="61" y="96"/>
                </a:cubicBezTo>
                <a:cubicBezTo>
                  <a:pt x="63" y="96"/>
                  <a:pt x="65" y="97"/>
                  <a:pt x="67" y="98"/>
                </a:cubicBezTo>
                <a:cubicBezTo>
                  <a:pt x="68" y="100"/>
                  <a:pt x="69" y="102"/>
                  <a:pt x="69" y="104"/>
                </a:cubicBezTo>
                <a:cubicBezTo>
                  <a:pt x="69" y="106"/>
                  <a:pt x="68" y="108"/>
                  <a:pt x="67" y="109"/>
                </a:cubicBezTo>
                <a:cubicBezTo>
                  <a:pt x="65" y="111"/>
                  <a:pt x="63" y="112"/>
                  <a:pt x="61" y="112"/>
                </a:cubicBezTo>
                <a:moveTo>
                  <a:pt x="43" y="61"/>
                </a:moveTo>
                <a:cubicBezTo>
                  <a:pt x="41" y="61"/>
                  <a:pt x="39" y="60"/>
                  <a:pt x="38" y="59"/>
                </a:cubicBezTo>
                <a:cubicBezTo>
                  <a:pt x="36" y="57"/>
                  <a:pt x="36" y="56"/>
                  <a:pt x="36" y="54"/>
                </a:cubicBezTo>
                <a:cubicBezTo>
                  <a:pt x="36" y="51"/>
                  <a:pt x="37" y="48"/>
                  <a:pt x="39" y="44"/>
                </a:cubicBezTo>
                <a:cubicBezTo>
                  <a:pt x="41" y="41"/>
                  <a:pt x="44" y="38"/>
                  <a:pt x="48" y="36"/>
                </a:cubicBezTo>
                <a:cubicBezTo>
                  <a:pt x="52" y="34"/>
                  <a:pt x="57" y="32"/>
                  <a:pt x="63" y="32"/>
                </a:cubicBezTo>
                <a:cubicBezTo>
                  <a:pt x="68" y="32"/>
                  <a:pt x="72" y="33"/>
                  <a:pt x="76" y="35"/>
                </a:cubicBezTo>
                <a:cubicBezTo>
                  <a:pt x="80" y="37"/>
                  <a:pt x="83" y="40"/>
                  <a:pt x="85" y="43"/>
                </a:cubicBezTo>
                <a:cubicBezTo>
                  <a:pt x="87" y="46"/>
                  <a:pt x="88" y="50"/>
                  <a:pt x="88" y="53"/>
                </a:cubicBezTo>
                <a:cubicBezTo>
                  <a:pt x="88" y="56"/>
                  <a:pt x="87" y="59"/>
                  <a:pt x="86" y="61"/>
                </a:cubicBezTo>
                <a:cubicBezTo>
                  <a:pt x="85" y="63"/>
                  <a:pt x="84" y="65"/>
                  <a:pt x="82" y="67"/>
                </a:cubicBezTo>
                <a:cubicBezTo>
                  <a:pt x="80" y="68"/>
                  <a:pt x="77" y="71"/>
                  <a:pt x="73" y="75"/>
                </a:cubicBezTo>
                <a:cubicBezTo>
                  <a:pt x="72" y="76"/>
                  <a:pt x="71" y="77"/>
                  <a:pt x="70" y="78"/>
                </a:cubicBezTo>
                <a:cubicBezTo>
                  <a:pt x="69" y="79"/>
                  <a:pt x="69" y="79"/>
                  <a:pt x="69" y="80"/>
                </a:cubicBezTo>
                <a:cubicBezTo>
                  <a:pt x="68" y="81"/>
                  <a:pt x="68" y="81"/>
                  <a:pt x="68" y="82"/>
                </a:cubicBezTo>
                <a:cubicBezTo>
                  <a:pt x="68" y="83"/>
                  <a:pt x="67" y="84"/>
                  <a:pt x="67" y="86"/>
                </a:cubicBezTo>
                <a:cubicBezTo>
                  <a:pt x="66" y="89"/>
                  <a:pt x="64" y="91"/>
                  <a:pt x="61" y="91"/>
                </a:cubicBezTo>
                <a:cubicBezTo>
                  <a:pt x="59" y="91"/>
                  <a:pt x="57" y="91"/>
                  <a:pt x="56" y="89"/>
                </a:cubicBezTo>
                <a:cubicBezTo>
                  <a:pt x="55" y="88"/>
                  <a:pt x="54" y="86"/>
                  <a:pt x="54" y="84"/>
                </a:cubicBezTo>
                <a:cubicBezTo>
                  <a:pt x="54" y="81"/>
                  <a:pt x="55" y="79"/>
                  <a:pt x="56" y="77"/>
                </a:cubicBezTo>
                <a:cubicBezTo>
                  <a:pt x="57" y="74"/>
                  <a:pt x="58" y="72"/>
                  <a:pt x="59" y="71"/>
                </a:cubicBezTo>
                <a:cubicBezTo>
                  <a:pt x="61" y="69"/>
                  <a:pt x="63" y="67"/>
                  <a:pt x="65" y="65"/>
                </a:cubicBezTo>
                <a:cubicBezTo>
                  <a:pt x="68" y="63"/>
                  <a:pt x="69" y="62"/>
                  <a:pt x="70" y="61"/>
                </a:cubicBezTo>
                <a:cubicBezTo>
                  <a:pt x="71" y="60"/>
                  <a:pt x="72" y="59"/>
                  <a:pt x="73" y="57"/>
                </a:cubicBezTo>
                <a:cubicBezTo>
                  <a:pt x="73" y="56"/>
                  <a:pt x="74" y="55"/>
                  <a:pt x="74" y="53"/>
                </a:cubicBezTo>
                <a:cubicBezTo>
                  <a:pt x="74" y="51"/>
                  <a:pt x="73" y="48"/>
                  <a:pt x="71" y="46"/>
                </a:cubicBezTo>
                <a:cubicBezTo>
                  <a:pt x="68" y="44"/>
                  <a:pt x="66" y="43"/>
                  <a:pt x="63" y="43"/>
                </a:cubicBezTo>
                <a:cubicBezTo>
                  <a:pt x="59" y="43"/>
                  <a:pt x="56" y="44"/>
                  <a:pt x="54" y="46"/>
                </a:cubicBezTo>
                <a:cubicBezTo>
                  <a:pt x="52" y="48"/>
                  <a:pt x="51" y="51"/>
                  <a:pt x="49" y="55"/>
                </a:cubicBezTo>
                <a:cubicBezTo>
                  <a:pt x="48" y="59"/>
                  <a:pt x="46" y="61"/>
                  <a:pt x="43" y="61"/>
                </a:cubicBezTo>
                <a:moveTo>
                  <a:pt x="60" y="0"/>
                </a:moveTo>
                <a:cubicBezTo>
                  <a:pt x="29" y="0"/>
                  <a:pt x="3" y="21"/>
                  <a:pt x="2" y="42"/>
                </a:cubicBezTo>
                <a:cubicBezTo>
                  <a:pt x="0" y="85"/>
                  <a:pt x="29" y="108"/>
                  <a:pt x="23" y="134"/>
                </a:cubicBezTo>
                <a:cubicBezTo>
                  <a:pt x="19" y="148"/>
                  <a:pt x="19" y="150"/>
                  <a:pt x="16" y="155"/>
                </a:cubicBezTo>
                <a:cubicBezTo>
                  <a:pt x="19" y="154"/>
                  <a:pt x="22" y="154"/>
                  <a:pt x="25" y="154"/>
                </a:cubicBezTo>
                <a:cubicBezTo>
                  <a:pt x="39" y="154"/>
                  <a:pt x="55" y="158"/>
                  <a:pt x="63" y="160"/>
                </a:cubicBezTo>
                <a:cubicBezTo>
                  <a:pt x="69" y="161"/>
                  <a:pt x="73" y="162"/>
                  <a:pt x="77" y="162"/>
                </a:cubicBezTo>
                <a:cubicBezTo>
                  <a:pt x="83" y="162"/>
                  <a:pt x="86" y="160"/>
                  <a:pt x="87" y="159"/>
                </a:cubicBezTo>
                <a:cubicBezTo>
                  <a:pt x="90" y="157"/>
                  <a:pt x="92" y="155"/>
                  <a:pt x="90" y="150"/>
                </a:cubicBezTo>
                <a:cubicBezTo>
                  <a:pt x="88" y="145"/>
                  <a:pt x="88" y="132"/>
                  <a:pt x="99" y="130"/>
                </a:cubicBezTo>
                <a:cubicBezTo>
                  <a:pt x="105" y="129"/>
                  <a:pt x="118" y="128"/>
                  <a:pt x="120" y="123"/>
                </a:cubicBezTo>
                <a:cubicBezTo>
                  <a:pt x="123" y="117"/>
                  <a:pt x="119" y="114"/>
                  <a:pt x="119" y="111"/>
                </a:cubicBezTo>
                <a:cubicBezTo>
                  <a:pt x="119" y="108"/>
                  <a:pt x="123" y="107"/>
                  <a:pt x="123" y="104"/>
                </a:cubicBezTo>
                <a:cubicBezTo>
                  <a:pt x="123" y="102"/>
                  <a:pt x="123" y="100"/>
                  <a:pt x="121" y="99"/>
                </a:cubicBezTo>
                <a:cubicBezTo>
                  <a:pt x="125" y="99"/>
                  <a:pt x="122" y="91"/>
                  <a:pt x="122" y="86"/>
                </a:cubicBezTo>
                <a:cubicBezTo>
                  <a:pt x="128" y="86"/>
                  <a:pt x="132" y="85"/>
                  <a:pt x="132" y="81"/>
                </a:cubicBezTo>
                <a:cubicBezTo>
                  <a:pt x="132" y="77"/>
                  <a:pt x="119" y="64"/>
                  <a:pt x="120" y="61"/>
                </a:cubicBezTo>
                <a:cubicBezTo>
                  <a:pt x="121" y="58"/>
                  <a:pt x="125" y="57"/>
                  <a:pt x="123" y="51"/>
                </a:cubicBezTo>
                <a:cubicBezTo>
                  <a:pt x="121" y="45"/>
                  <a:pt x="120" y="37"/>
                  <a:pt x="115" y="27"/>
                </a:cubicBezTo>
                <a:cubicBezTo>
                  <a:pt x="108" y="13"/>
                  <a:pt x="94" y="1"/>
                  <a:pt x="62" y="0"/>
                </a:cubicBezTo>
                <a:cubicBezTo>
                  <a:pt x="61" y="0"/>
                  <a:pt x="60" y="0"/>
                  <a:pt x="60" y="0"/>
                </a:cubicBezTo>
              </a:path>
            </a:pathLst>
          </a:custGeom>
          <a:solidFill>
            <a:srgbClr val="F49C19"/>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2" name="组合 31"/>
          <p:cNvGrpSpPr/>
          <p:nvPr/>
        </p:nvGrpSpPr>
        <p:grpSpPr>
          <a:xfrm>
            <a:off x="7259440" y="2749699"/>
            <a:ext cx="541911" cy="331739"/>
            <a:chOff x="8491538" y="3690938"/>
            <a:chExt cx="1000124" cy="628650"/>
          </a:xfrm>
          <a:solidFill>
            <a:schemeClr val="bg1"/>
          </a:solidFill>
        </p:grpSpPr>
        <p:sp>
          <p:nvSpPr>
            <p:cNvPr id="33" name="Freeform 57"/>
            <p:cNvSpPr>
              <a:spLocks noEditPoints="1"/>
            </p:cNvSpPr>
            <p:nvPr/>
          </p:nvSpPr>
          <p:spPr bwMode="auto">
            <a:xfrm>
              <a:off x="8491538" y="3925888"/>
              <a:ext cx="395287" cy="393700"/>
            </a:xfrm>
            <a:custGeom>
              <a:avLst/>
              <a:gdLst>
                <a:gd name="T0" fmla="*/ 32 w 64"/>
                <a:gd name="T1" fmla="*/ 0 h 64"/>
                <a:gd name="T2" fmla="*/ 0 w 64"/>
                <a:gd name="T3" fmla="*/ 32 h 64"/>
                <a:gd name="T4" fmla="*/ 33 w 64"/>
                <a:gd name="T5" fmla="*/ 64 h 64"/>
                <a:gd name="T6" fmla="*/ 64 w 64"/>
                <a:gd name="T7" fmla="*/ 32 h 64"/>
                <a:gd name="T8" fmla="*/ 32 w 64"/>
                <a:gd name="T9" fmla="*/ 0 h 64"/>
                <a:gd name="T10" fmla="*/ 33 w 64"/>
                <a:gd name="T11" fmla="*/ 56 h 64"/>
                <a:gd name="T12" fmla="*/ 9 w 64"/>
                <a:gd name="T13" fmla="*/ 32 h 64"/>
                <a:gd name="T14" fmla="*/ 32 w 64"/>
                <a:gd name="T15" fmla="*/ 9 h 64"/>
                <a:gd name="T16" fmla="*/ 56 w 64"/>
                <a:gd name="T17" fmla="*/ 33 h 64"/>
                <a:gd name="T18" fmla="*/ 33 w 64"/>
                <a:gd name="T19"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5"/>
                    <a:pt x="0" y="32"/>
                  </a:cubicBezTo>
                  <a:cubicBezTo>
                    <a:pt x="1" y="50"/>
                    <a:pt x="15" y="64"/>
                    <a:pt x="33" y="64"/>
                  </a:cubicBezTo>
                  <a:cubicBezTo>
                    <a:pt x="50" y="64"/>
                    <a:pt x="64" y="50"/>
                    <a:pt x="64" y="32"/>
                  </a:cubicBezTo>
                  <a:cubicBezTo>
                    <a:pt x="64" y="14"/>
                    <a:pt x="50" y="0"/>
                    <a:pt x="32" y="0"/>
                  </a:cubicBezTo>
                  <a:close/>
                  <a:moveTo>
                    <a:pt x="33" y="56"/>
                  </a:moveTo>
                  <a:cubicBezTo>
                    <a:pt x="20" y="56"/>
                    <a:pt x="9" y="45"/>
                    <a:pt x="9" y="32"/>
                  </a:cubicBezTo>
                  <a:cubicBezTo>
                    <a:pt x="8" y="19"/>
                    <a:pt x="19" y="9"/>
                    <a:pt x="32" y="9"/>
                  </a:cubicBezTo>
                  <a:cubicBezTo>
                    <a:pt x="45" y="9"/>
                    <a:pt x="56" y="20"/>
                    <a:pt x="56" y="33"/>
                  </a:cubicBezTo>
                  <a:cubicBezTo>
                    <a:pt x="56" y="45"/>
                    <a:pt x="46" y="56"/>
                    <a:pt x="33"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58"/>
            <p:cNvSpPr>
              <a:spLocks noEditPoints="1"/>
            </p:cNvSpPr>
            <p:nvPr/>
          </p:nvSpPr>
          <p:spPr bwMode="auto">
            <a:xfrm>
              <a:off x="9096375" y="3919538"/>
              <a:ext cx="395287" cy="400050"/>
            </a:xfrm>
            <a:custGeom>
              <a:avLst/>
              <a:gdLst>
                <a:gd name="T0" fmla="*/ 32 w 64"/>
                <a:gd name="T1" fmla="*/ 0 h 65"/>
                <a:gd name="T2" fmla="*/ 0 w 64"/>
                <a:gd name="T3" fmla="*/ 33 h 65"/>
                <a:gd name="T4" fmla="*/ 32 w 64"/>
                <a:gd name="T5" fmla="*/ 64 h 65"/>
                <a:gd name="T6" fmla="*/ 64 w 64"/>
                <a:gd name="T7" fmla="*/ 32 h 65"/>
                <a:gd name="T8" fmla="*/ 32 w 64"/>
                <a:gd name="T9" fmla="*/ 0 h 65"/>
                <a:gd name="T10" fmla="*/ 32 w 64"/>
                <a:gd name="T11" fmla="*/ 56 h 65"/>
                <a:gd name="T12" fmla="*/ 8 w 64"/>
                <a:gd name="T13" fmla="*/ 32 h 65"/>
                <a:gd name="T14" fmla="*/ 32 w 64"/>
                <a:gd name="T15" fmla="*/ 9 h 65"/>
                <a:gd name="T16" fmla="*/ 55 w 64"/>
                <a:gd name="T17" fmla="*/ 33 h 65"/>
                <a:gd name="T18" fmla="*/ 32 w 64"/>
                <a:gd name="T19"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5">
                  <a:moveTo>
                    <a:pt x="32" y="0"/>
                  </a:moveTo>
                  <a:cubicBezTo>
                    <a:pt x="14" y="1"/>
                    <a:pt x="0" y="15"/>
                    <a:pt x="0" y="33"/>
                  </a:cubicBezTo>
                  <a:cubicBezTo>
                    <a:pt x="0" y="50"/>
                    <a:pt x="14" y="65"/>
                    <a:pt x="32" y="64"/>
                  </a:cubicBezTo>
                  <a:cubicBezTo>
                    <a:pt x="50" y="64"/>
                    <a:pt x="64" y="50"/>
                    <a:pt x="64" y="32"/>
                  </a:cubicBezTo>
                  <a:cubicBezTo>
                    <a:pt x="64" y="15"/>
                    <a:pt x="49" y="0"/>
                    <a:pt x="32" y="0"/>
                  </a:cubicBezTo>
                  <a:close/>
                  <a:moveTo>
                    <a:pt x="32" y="56"/>
                  </a:moveTo>
                  <a:cubicBezTo>
                    <a:pt x="19" y="56"/>
                    <a:pt x="8" y="46"/>
                    <a:pt x="8" y="32"/>
                  </a:cubicBezTo>
                  <a:cubicBezTo>
                    <a:pt x="8" y="19"/>
                    <a:pt x="19" y="9"/>
                    <a:pt x="32" y="9"/>
                  </a:cubicBezTo>
                  <a:cubicBezTo>
                    <a:pt x="44" y="10"/>
                    <a:pt x="55" y="20"/>
                    <a:pt x="55" y="33"/>
                  </a:cubicBezTo>
                  <a:cubicBezTo>
                    <a:pt x="56" y="46"/>
                    <a:pt x="45" y="56"/>
                    <a:pt x="32"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59"/>
            <p:cNvSpPr>
              <a:spLocks/>
            </p:cNvSpPr>
            <p:nvPr/>
          </p:nvSpPr>
          <p:spPr bwMode="auto">
            <a:xfrm>
              <a:off x="9059863" y="3716338"/>
              <a:ext cx="239712" cy="393700"/>
            </a:xfrm>
            <a:custGeom>
              <a:avLst/>
              <a:gdLst>
                <a:gd name="T0" fmla="*/ 151 w 151"/>
                <a:gd name="T1" fmla="*/ 244 h 248"/>
                <a:gd name="T2" fmla="*/ 62 w 151"/>
                <a:gd name="T3" fmla="*/ 0 h 248"/>
                <a:gd name="T4" fmla="*/ 3 w 151"/>
                <a:gd name="T5" fmla="*/ 0 h 248"/>
                <a:gd name="T6" fmla="*/ 0 w 151"/>
                <a:gd name="T7" fmla="*/ 15 h 248"/>
                <a:gd name="T8" fmla="*/ 46 w 151"/>
                <a:gd name="T9" fmla="*/ 19 h 248"/>
                <a:gd name="T10" fmla="*/ 140 w 151"/>
                <a:gd name="T11" fmla="*/ 248 h 248"/>
                <a:gd name="T12" fmla="*/ 151 w 151"/>
                <a:gd name="T13" fmla="*/ 244 h 248"/>
              </a:gdLst>
              <a:ahLst/>
              <a:cxnLst>
                <a:cxn ang="0">
                  <a:pos x="T0" y="T1"/>
                </a:cxn>
                <a:cxn ang="0">
                  <a:pos x="T2" y="T3"/>
                </a:cxn>
                <a:cxn ang="0">
                  <a:pos x="T4" y="T5"/>
                </a:cxn>
                <a:cxn ang="0">
                  <a:pos x="T6" y="T7"/>
                </a:cxn>
                <a:cxn ang="0">
                  <a:pos x="T8" y="T9"/>
                </a:cxn>
                <a:cxn ang="0">
                  <a:pos x="T10" y="T11"/>
                </a:cxn>
                <a:cxn ang="0">
                  <a:pos x="T12" y="T13"/>
                </a:cxn>
              </a:cxnLst>
              <a:rect l="0" t="0" r="r" b="b"/>
              <a:pathLst>
                <a:path w="151" h="248">
                  <a:moveTo>
                    <a:pt x="151" y="244"/>
                  </a:moveTo>
                  <a:lnTo>
                    <a:pt x="62" y="0"/>
                  </a:lnTo>
                  <a:lnTo>
                    <a:pt x="3" y="0"/>
                  </a:lnTo>
                  <a:lnTo>
                    <a:pt x="0" y="15"/>
                  </a:lnTo>
                  <a:lnTo>
                    <a:pt x="46" y="19"/>
                  </a:lnTo>
                  <a:lnTo>
                    <a:pt x="140" y="248"/>
                  </a:lnTo>
                  <a:lnTo>
                    <a:pt x="151"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60"/>
            <p:cNvSpPr>
              <a:spLocks noEditPoints="1"/>
            </p:cNvSpPr>
            <p:nvPr/>
          </p:nvSpPr>
          <p:spPr bwMode="auto">
            <a:xfrm>
              <a:off x="8682038" y="3740151"/>
              <a:ext cx="512762" cy="461963"/>
            </a:xfrm>
            <a:custGeom>
              <a:avLst/>
              <a:gdLst>
                <a:gd name="T0" fmla="*/ 81 w 83"/>
                <a:gd name="T1" fmla="*/ 15 h 75"/>
                <a:gd name="T2" fmla="*/ 27 w 83"/>
                <a:gd name="T3" fmla="*/ 15 h 75"/>
                <a:gd name="T4" fmla="*/ 21 w 83"/>
                <a:gd name="T5" fmla="*/ 0 h 75"/>
                <a:gd name="T6" fmla="*/ 18 w 83"/>
                <a:gd name="T7" fmla="*/ 5 h 75"/>
                <a:gd name="T8" fmla="*/ 23 w 83"/>
                <a:gd name="T9" fmla="*/ 17 h 75"/>
                <a:gd name="T10" fmla="*/ 0 w 83"/>
                <a:gd name="T11" fmla="*/ 58 h 75"/>
                <a:gd name="T12" fmla="*/ 3 w 83"/>
                <a:gd name="T13" fmla="*/ 62 h 75"/>
                <a:gd name="T14" fmla="*/ 4 w 83"/>
                <a:gd name="T15" fmla="*/ 60 h 75"/>
                <a:gd name="T16" fmla="*/ 5 w 83"/>
                <a:gd name="T17" fmla="*/ 64 h 75"/>
                <a:gd name="T18" fmla="*/ 45 w 83"/>
                <a:gd name="T19" fmla="*/ 69 h 75"/>
                <a:gd name="T20" fmla="*/ 59 w 83"/>
                <a:gd name="T21" fmla="*/ 68 h 75"/>
                <a:gd name="T22" fmla="*/ 57 w 83"/>
                <a:gd name="T23" fmla="*/ 57 h 75"/>
                <a:gd name="T24" fmla="*/ 77 w 83"/>
                <a:gd name="T25" fmla="*/ 27 h 75"/>
                <a:gd name="T26" fmla="*/ 83 w 83"/>
                <a:gd name="T27" fmla="*/ 20 h 75"/>
                <a:gd name="T28" fmla="*/ 81 w 83"/>
                <a:gd name="T29" fmla="*/ 15 h 75"/>
                <a:gd name="T30" fmla="*/ 5 w 83"/>
                <a:gd name="T31" fmla="*/ 59 h 75"/>
                <a:gd name="T32" fmla="*/ 27 w 83"/>
                <a:gd name="T33" fmla="*/ 21 h 75"/>
                <a:gd name="T34" fmla="*/ 44 w 83"/>
                <a:gd name="T35" fmla="*/ 57 h 75"/>
                <a:gd name="T36" fmla="*/ 5 w 83"/>
                <a:gd name="T37" fmla="*/ 59 h 75"/>
                <a:gd name="T38" fmla="*/ 53 w 83"/>
                <a:gd name="T39" fmla="*/ 55 h 75"/>
                <a:gd name="T40" fmla="*/ 50 w 83"/>
                <a:gd name="T41" fmla="*/ 55 h 75"/>
                <a:gd name="T42" fmla="*/ 31 w 83"/>
                <a:gd name="T43" fmla="*/ 20 h 75"/>
                <a:gd name="T44" fmla="*/ 75 w 83"/>
                <a:gd name="T45" fmla="*/ 20 h 75"/>
                <a:gd name="T46" fmla="*/ 53 w 83"/>
                <a:gd name="T47" fmla="*/ 5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75">
                  <a:moveTo>
                    <a:pt x="81" y="15"/>
                  </a:moveTo>
                  <a:cubicBezTo>
                    <a:pt x="27" y="15"/>
                    <a:pt x="27" y="15"/>
                    <a:pt x="27" y="15"/>
                  </a:cubicBezTo>
                  <a:cubicBezTo>
                    <a:pt x="21" y="0"/>
                    <a:pt x="21" y="0"/>
                    <a:pt x="21" y="0"/>
                  </a:cubicBezTo>
                  <a:cubicBezTo>
                    <a:pt x="18" y="5"/>
                    <a:pt x="18" y="5"/>
                    <a:pt x="18" y="5"/>
                  </a:cubicBezTo>
                  <a:cubicBezTo>
                    <a:pt x="23" y="17"/>
                    <a:pt x="23" y="17"/>
                    <a:pt x="23" y="17"/>
                  </a:cubicBezTo>
                  <a:cubicBezTo>
                    <a:pt x="0" y="58"/>
                    <a:pt x="0" y="58"/>
                    <a:pt x="0" y="58"/>
                  </a:cubicBezTo>
                  <a:cubicBezTo>
                    <a:pt x="3" y="62"/>
                    <a:pt x="3" y="62"/>
                    <a:pt x="3" y="62"/>
                  </a:cubicBezTo>
                  <a:cubicBezTo>
                    <a:pt x="4" y="60"/>
                    <a:pt x="4" y="60"/>
                    <a:pt x="4" y="60"/>
                  </a:cubicBezTo>
                  <a:cubicBezTo>
                    <a:pt x="5" y="64"/>
                    <a:pt x="5" y="64"/>
                    <a:pt x="5" y="64"/>
                  </a:cubicBezTo>
                  <a:cubicBezTo>
                    <a:pt x="45" y="69"/>
                    <a:pt x="45" y="69"/>
                    <a:pt x="45" y="69"/>
                  </a:cubicBezTo>
                  <a:cubicBezTo>
                    <a:pt x="45" y="69"/>
                    <a:pt x="56" y="75"/>
                    <a:pt x="59" y="68"/>
                  </a:cubicBezTo>
                  <a:cubicBezTo>
                    <a:pt x="63" y="60"/>
                    <a:pt x="57" y="57"/>
                    <a:pt x="57" y="57"/>
                  </a:cubicBezTo>
                  <a:cubicBezTo>
                    <a:pt x="57" y="57"/>
                    <a:pt x="74" y="31"/>
                    <a:pt x="77" y="27"/>
                  </a:cubicBezTo>
                  <a:cubicBezTo>
                    <a:pt x="80" y="22"/>
                    <a:pt x="83" y="20"/>
                    <a:pt x="83" y="20"/>
                  </a:cubicBezTo>
                  <a:lnTo>
                    <a:pt x="81" y="15"/>
                  </a:lnTo>
                  <a:close/>
                  <a:moveTo>
                    <a:pt x="5" y="59"/>
                  </a:moveTo>
                  <a:cubicBezTo>
                    <a:pt x="27" y="21"/>
                    <a:pt x="27" y="21"/>
                    <a:pt x="27" y="21"/>
                  </a:cubicBezTo>
                  <a:cubicBezTo>
                    <a:pt x="32" y="28"/>
                    <a:pt x="44" y="57"/>
                    <a:pt x="44" y="57"/>
                  </a:cubicBezTo>
                  <a:lnTo>
                    <a:pt x="5" y="59"/>
                  </a:lnTo>
                  <a:close/>
                  <a:moveTo>
                    <a:pt x="53" y="55"/>
                  </a:moveTo>
                  <a:cubicBezTo>
                    <a:pt x="50" y="55"/>
                    <a:pt x="50" y="55"/>
                    <a:pt x="50" y="55"/>
                  </a:cubicBezTo>
                  <a:cubicBezTo>
                    <a:pt x="31" y="20"/>
                    <a:pt x="31" y="20"/>
                    <a:pt x="31" y="20"/>
                  </a:cubicBezTo>
                  <a:cubicBezTo>
                    <a:pt x="75" y="20"/>
                    <a:pt x="75" y="20"/>
                    <a:pt x="75" y="20"/>
                  </a:cubicBezTo>
                  <a:lnTo>
                    <a:pt x="53"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61"/>
            <p:cNvSpPr>
              <a:spLocks/>
            </p:cNvSpPr>
            <p:nvPr/>
          </p:nvSpPr>
          <p:spPr bwMode="auto">
            <a:xfrm>
              <a:off x="8726488" y="3690938"/>
              <a:ext cx="209550" cy="111125"/>
            </a:xfrm>
            <a:custGeom>
              <a:avLst/>
              <a:gdLst>
                <a:gd name="T0" fmla="*/ 34 w 34"/>
                <a:gd name="T1" fmla="*/ 9 h 18"/>
                <a:gd name="T2" fmla="*/ 24 w 34"/>
                <a:gd name="T3" fmla="*/ 4 h 18"/>
                <a:gd name="T4" fmla="*/ 3 w 34"/>
                <a:gd name="T5" fmla="*/ 3 h 18"/>
                <a:gd name="T6" fmla="*/ 7 w 34"/>
                <a:gd name="T7" fmla="*/ 15 h 18"/>
                <a:gd name="T8" fmla="*/ 19 w 34"/>
                <a:gd name="T9" fmla="*/ 11 h 18"/>
                <a:gd name="T10" fmla="*/ 34 w 34"/>
                <a:gd name="T11" fmla="*/ 9 h 18"/>
              </a:gdLst>
              <a:ahLst/>
              <a:cxnLst>
                <a:cxn ang="0">
                  <a:pos x="T0" y="T1"/>
                </a:cxn>
                <a:cxn ang="0">
                  <a:pos x="T2" y="T3"/>
                </a:cxn>
                <a:cxn ang="0">
                  <a:pos x="T4" y="T5"/>
                </a:cxn>
                <a:cxn ang="0">
                  <a:pos x="T6" y="T7"/>
                </a:cxn>
                <a:cxn ang="0">
                  <a:pos x="T8" y="T9"/>
                </a:cxn>
                <a:cxn ang="0">
                  <a:pos x="T10" y="T11"/>
                </a:cxn>
              </a:cxnLst>
              <a:rect l="0" t="0" r="r" b="b"/>
              <a:pathLst>
                <a:path w="34" h="18">
                  <a:moveTo>
                    <a:pt x="34" y="9"/>
                  </a:moveTo>
                  <a:cubicBezTo>
                    <a:pt x="34" y="9"/>
                    <a:pt x="33" y="5"/>
                    <a:pt x="24" y="4"/>
                  </a:cubicBezTo>
                  <a:cubicBezTo>
                    <a:pt x="15" y="3"/>
                    <a:pt x="5" y="0"/>
                    <a:pt x="3" y="3"/>
                  </a:cubicBezTo>
                  <a:cubicBezTo>
                    <a:pt x="0" y="6"/>
                    <a:pt x="4" y="13"/>
                    <a:pt x="7" y="15"/>
                  </a:cubicBezTo>
                  <a:cubicBezTo>
                    <a:pt x="10" y="18"/>
                    <a:pt x="16" y="11"/>
                    <a:pt x="19" y="11"/>
                  </a:cubicBezTo>
                  <a:cubicBezTo>
                    <a:pt x="22" y="11"/>
                    <a:pt x="32" y="12"/>
                    <a:pt x="3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62"/>
            <p:cNvSpPr>
              <a:spLocks/>
            </p:cNvSpPr>
            <p:nvPr/>
          </p:nvSpPr>
          <p:spPr bwMode="auto">
            <a:xfrm>
              <a:off x="8645525" y="4079876"/>
              <a:ext cx="85725" cy="85725"/>
            </a:xfrm>
            <a:custGeom>
              <a:avLst/>
              <a:gdLst>
                <a:gd name="T0" fmla="*/ 14 w 14"/>
                <a:gd name="T1" fmla="*/ 7 h 14"/>
                <a:gd name="T2" fmla="*/ 7 w 14"/>
                <a:gd name="T3" fmla="*/ 14 h 14"/>
                <a:gd name="T4" fmla="*/ 0 w 14"/>
                <a:gd name="T5" fmla="*/ 7 h 14"/>
                <a:gd name="T6" fmla="*/ 7 w 14"/>
                <a:gd name="T7" fmla="*/ 0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4" y="11"/>
                    <a:pt x="11" y="14"/>
                    <a:pt x="7" y="14"/>
                  </a:cubicBezTo>
                  <a:cubicBezTo>
                    <a:pt x="3" y="14"/>
                    <a:pt x="0" y="11"/>
                    <a:pt x="0" y="7"/>
                  </a:cubicBezTo>
                  <a:cubicBezTo>
                    <a:pt x="0" y="4"/>
                    <a:pt x="3" y="0"/>
                    <a:pt x="7" y="0"/>
                  </a:cubicBezTo>
                  <a:cubicBezTo>
                    <a:pt x="11" y="0"/>
                    <a:pt x="14" y="3"/>
                    <a:pt x="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63"/>
            <p:cNvSpPr>
              <a:spLocks/>
            </p:cNvSpPr>
            <p:nvPr/>
          </p:nvSpPr>
          <p:spPr bwMode="auto">
            <a:xfrm>
              <a:off x="9250363" y="4079876"/>
              <a:ext cx="87312" cy="85725"/>
            </a:xfrm>
            <a:custGeom>
              <a:avLst/>
              <a:gdLst>
                <a:gd name="T0" fmla="*/ 14 w 14"/>
                <a:gd name="T1" fmla="*/ 7 h 14"/>
                <a:gd name="T2" fmla="*/ 7 w 14"/>
                <a:gd name="T3" fmla="*/ 14 h 14"/>
                <a:gd name="T4" fmla="*/ 1 w 14"/>
                <a:gd name="T5" fmla="*/ 7 h 14"/>
                <a:gd name="T6" fmla="*/ 7 w 14"/>
                <a:gd name="T7" fmla="*/ 1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4" y="11"/>
                    <a:pt x="11" y="14"/>
                    <a:pt x="7" y="14"/>
                  </a:cubicBezTo>
                  <a:cubicBezTo>
                    <a:pt x="3" y="14"/>
                    <a:pt x="1" y="11"/>
                    <a:pt x="1" y="7"/>
                  </a:cubicBezTo>
                  <a:cubicBezTo>
                    <a:pt x="0" y="3"/>
                    <a:pt x="3" y="1"/>
                    <a:pt x="7" y="1"/>
                  </a:cubicBezTo>
                  <a:cubicBezTo>
                    <a:pt x="11" y="0"/>
                    <a:pt x="13" y="3"/>
                    <a:pt x="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64"/>
            <p:cNvSpPr>
              <a:spLocks/>
            </p:cNvSpPr>
            <p:nvPr/>
          </p:nvSpPr>
          <p:spPr bwMode="auto">
            <a:xfrm>
              <a:off x="8786813" y="3765551"/>
              <a:ext cx="44450" cy="30163"/>
            </a:xfrm>
            <a:custGeom>
              <a:avLst/>
              <a:gdLst>
                <a:gd name="T0" fmla="*/ 6 w 7"/>
                <a:gd name="T1" fmla="*/ 0 h 5"/>
                <a:gd name="T2" fmla="*/ 1 w 7"/>
                <a:gd name="T3" fmla="*/ 3 h 5"/>
                <a:gd name="T4" fmla="*/ 1 w 7"/>
                <a:gd name="T5" fmla="*/ 5 h 5"/>
                <a:gd name="T6" fmla="*/ 7 w 7"/>
                <a:gd name="T7" fmla="*/ 2 h 5"/>
                <a:gd name="T8" fmla="*/ 6 w 7"/>
                <a:gd name="T9" fmla="*/ 0 h 5"/>
              </a:gdLst>
              <a:ahLst/>
              <a:cxnLst>
                <a:cxn ang="0">
                  <a:pos x="T0" y="T1"/>
                </a:cxn>
                <a:cxn ang="0">
                  <a:pos x="T2" y="T3"/>
                </a:cxn>
                <a:cxn ang="0">
                  <a:pos x="T4" y="T5"/>
                </a:cxn>
                <a:cxn ang="0">
                  <a:pos x="T6" y="T7"/>
                </a:cxn>
                <a:cxn ang="0">
                  <a:pos x="T8" y="T9"/>
                </a:cxn>
              </a:cxnLst>
              <a:rect l="0" t="0" r="r" b="b"/>
              <a:pathLst>
                <a:path w="7" h="5">
                  <a:moveTo>
                    <a:pt x="6" y="0"/>
                  </a:moveTo>
                  <a:cubicBezTo>
                    <a:pt x="6" y="0"/>
                    <a:pt x="2" y="3"/>
                    <a:pt x="1" y="3"/>
                  </a:cubicBezTo>
                  <a:cubicBezTo>
                    <a:pt x="0" y="4"/>
                    <a:pt x="1" y="5"/>
                    <a:pt x="1" y="5"/>
                  </a:cubicBezTo>
                  <a:cubicBezTo>
                    <a:pt x="7" y="2"/>
                    <a:pt x="7" y="2"/>
                    <a:pt x="7" y="2"/>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65"/>
            <p:cNvSpPr>
              <a:spLocks/>
            </p:cNvSpPr>
            <p:nvPr/>
          </p:nvSpPr>
          <p:spPr bwMode="auto">
            <a:xfrm>
              <a:off x="9053513" y="3697288"/>
              <a:ext cx="73025" cy="61913"/>
            </a:xfrm>
            <a:custGeom>
              <a:avLst/>
              <a:gdLst>
                <a:gd name="T0" fmla="*/ 46 w 46"/>
                <a:gd name="T1" fmla="*/ 39 h 39"/>
                <a:gd name="T2" fmla="*/ 46 w 46"/>
                <a:gd name="T3" fmla="*/ 0 h 39"/>
                <a:gd name="T4" fmla="*/ 0 w 46"/>
                <a:gd name="T5" fmla="*/ 8 h 39"/>
                <a:gd name="T6" fmla="*/ 0 w 46"/>
                <a:gd name="T7" fmla="*/ 35 h 39"/>
                <a:gd name="T8" fmla="*/ 46 w 46"/>
                <a:gd name="T9" fmla="*/ 39 h 39"/>
              </a:gdLst>
              <a:ahLst/>
              <a:cxnLst>
                <a:cxn ang="0">
                  <a:pos x="T0" y="T1"/>
                </a:cxn>
                <a:cxn ang="0">
                  <a:pos x="T2" y="T3"/>
                </a:cxn>
                <a:cxn ang="0">
                  <a:pos x="T4" y="T5"/>
                </a:cxn>
                <a:cxn ang="0">
                  <a:pos x="T6" y="T7"/>
                </a:cxn>
                <a:cxn ang="0">
                  <a:pos x="T8" y="T9"/>
                </a:cxn>
              </a:cxnLst>
              <a:rect l="0" t="0" r="r" b="b"/>
              <a:pathLst>
                <a:path w="46" h="39">
                  <a:moveTo>
                    <a:pt x="46" y="39"/>
                  </a:moveTo>
                  <a:lnTo>
                    <a:pt x="46" y="0"/>
                  </a:lnTo>
                  <a:lnTo>
                    <a:pt x="0" y="8"/>
                  </a:lnTo>
                  <a:lnTo>
                    <a:pt x="0" y="35"/>
                  </a:lnTo>
                  <a:lnTo>
                    <a:pt x="4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42760914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108</a:t>
            </a:fld>
            <a:endParaRPr lang="en-US" dirty="0"/>
          </a:p>
        </p:txBody>
      </p:sp>
      <p:sp>
        <p:nvSpPr>
          <p:cNvPr id="3" name="Rectangle 3"/>
          <p:cNvSpPr>
            <a:spLocks noChangeArrowheads="1"/>
          </p:cNvSpPr>
          <p:nvPr/>
        </p:nvSpPr>
        <p:spPr bwMode="auto">
          <a:xfrm>
            <a:off x="518736" y="599582"/>
            <a:ext cx="2736304" cy="584775"/>
          </a:xfrm>
          <a:prstGeom prst="rect">
            <a:avLst/>
          </a:prstGeom>
          <a:noFill/>
          <a:ln w="9525">
            <a:noFill/>
            <a:miter lim="800000"/>
          </a:ln>
          <a:effectLst/>
        </p:spPr>
        <p:txBody>
          <a:bodyPr wrap="square">
            <a:spAutoFit/>
          </a:bodyPr>
          <a:lstStyle/>
          <a:p>
            <a:pPr defTabSz="914400" fontAlgn="base">
              <a:spcBef>
                <a:spcPct val="0"/>
              </a:spcBef>
              <a:spcAft>
                <a:spcPct val="0"/>
              </a:spcAft>
              <a:defRPr/>
            </a:pPr>
            <a:r>
              <a:rPr lang="zh-CN" altLang="en-US"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sym typeface="+mn-ea"/>
              </a:rPr>
              <a:t>加权网络情形</a:t>
            </a:r>
            <a:endParaRPr lang="zh-CN" altLang="en-US" sz="3200" b="1" dirty="0">
              <a:solidFill>
                <a:srgbClr val="1010E0"/>
              </a:solidFill>
              <a:effectLst>
                <a:outerShdw blurRad="38100" dist="38100" dir="2700000" algn="tl">
                  <a:srgbClr val="C0C0C0"/>
                </a:outerShdw>
              </a:effectLst>
              <a:latin typeface="Arial" panose="020B0604020202020204" pitchFamily="34" charset="0"/>
              <a:ea typeface="黑体" panose="02010609060101010101" pitchFamily="2" charset="-122"/>
              <a:sym typeface="+mn-ea"/>
            </a:endParaRPr>
          </a:p>
        </p:txBody>
      </p:sp>
      <p:sp>
        <p:nvSpPr>
          <p:cNvPr id="4" name="文本框 3"/>
          <p:cNvSpPr txBox="1"/>
          <p:nvPr/>
        </p:nvSpPr>
        <p:spPr bwMode="auto">
          <a:xfrm>
            <a:off x="2035736" y="1511069"/>
            <a:ext cx="3888432" cy="400110"/>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0" i="0" u="none" strike="noStrike" kern="0" cap="none" spc="0" normalizeH="0" baseline="0" noProof="0" dirty="0" smtClean="0">
                <a:ln>
                  <a:noFill/>
                </a:ln>
                <a:solidFill>
                  <a:prstClr val="black"/>
                </a:solidFill>
                <a:effectLst/>
                <a:uLnTx/>
                <a:uFillTx/>
                <a:latin typeface="宋体" panose="02010600030101010101" pitchFamily="2" charset="-122"/>
                <a:ea typeface="宋体" panose="02010600030101010101" pitchFamily="2" charset="-122"/>
                <a:cs typeface="+mn-cs"/>
              </a:rPr>
              <a:t>给定加权网络          ，其中</a:t>
            </a:r>
          </a:p>
        </p:txBody>
      </p:sp>
      <p:graphicFrame>
        <p:nvGraphicFramePr>
          <p:cNvPr id="5" name="对象 4"/>
          <p:cNvGraphicFramePr>
            <a:graphicFrameLocks noChangeAspect="1"/>
          </p:cNvGraphicFramePr>
          <p:nvPr>
            <p:extLst>
              <p:ext uri="{D42A27DB-BD31-4B8C-83A1-F6EECF244321}">
                <p14:modId xmlns:p14="http://schemas.microsoft.com/office/powerpoint/2010/main" val="3527014648"/>
              </p:ext>
            </p:extLst>
          </p:nvPr>
        </p:nvGraphicFramePr>
        <p:xfrm>
          <a:off x="3691920" y="1584829"/>
          <a:ext cx="1221437" cy="348982"/>
        </p:xfrm>
        <a:graphic>
          <a:graphicData uri="http://schemas.openxmlformats.org/presentationml/2006/ole">
            <mc:AlternateContent xmlns:mc="http://schemas.openxmlformats.org/markup-compatibility/2006">
              <mc:Choice xmlns:v="urn:schemas-microsoft-com:vml" Requires="v">
                <p:oleObj spid="_x0000_s45122" name="Equation" r:id="rId3" imgW="711000" imgH="203040" progId="Equation.DSMT4">
                  <p:embed/>
                </p:oleObj>
              </mc:Choice>
              <mc:Fallback>
                <p:oleObj name="Equation" r:id="rId3" imgW="711000" imgH="203040" progId="Equation.DSMT4">
                  <p:embed/>
                  <p:pic>
                    <p:nvPicPr>
                      <p:cNvPr id="3" name="对象 2"/>
                      <p:cNvPicPr/>
                      <p:nvPr/>
                    </p:nvPicPr>
                    <p:blipFill>
                      <a:blip r:embed="rId4"/>
                      <a:stretch>
                        <a:fillRect/>
                      </a:stretch>
                    </p:blipFill>
                    <p:spPr>
                      <a:xfrm>
                        <a:off x="3691920" y="1584829"/>
                        <a:ext cx="1221437" cy="348982"/>
                      </a:xfrm>
                      <a:prstGeom prst="rect">
                        <a:avLst/>
                      </a:prstGeom>
                    </p:spPr>
                  </p:pic>
                </p:oleObj>
              </mc:Fallback>
            </mc:AlternateContent>
          </a:graphicData>
        </a:graphic>
      </p:graphicFrame>
      <p:pic>
        <p:nvPicPr>
          <p:cNvPr id="6" name="图片 5"/>
          <p:cNvPicPr>
            <a:picLocks noChangeAspect="1"/>
          </p:cNvPicPr>
          <p:nvPr/>
        </p:nvPicPr>
        <p:blipFill rotWithShape="1">
          <a:blip r:embed="rId5"/>
          <a:srcRect t="13122" b="13122"/>
          <a:stretch/>
        </p:blipFill>
        <p:spPr>
          <a:xfrm>
            <a:off x="5708144" y="1615304"/>
            <a:ext cx="2543175" cy="288032"/>
          </a:xfrm>
          <a:prstGeom prst="rect">
            <a:avLst/>
          </a:prstGeom>
        </p:spPr>
      </p:pic>
      <p:sp>
        <p:nvSpPr>
          <p:cNvPr id="7" name="矩形 6"/>
          <p:cNvSpPr/>
          <p:nvPr/>
        </p:nvSpPr>
        <p:spPr>
          <a:xfrm>
            <a:off x="2035736" y="2171722"/>
            <a:ext cx="5923754" cy="461665"/>
          </a:xfrm>
          <a:prstGeom prst="rect">
            <a:avLst/>
          </a:prstGeom>
        </p:spPr>
        <p:txBody>
          <a:bodyPr wrap="square">
            <a:spAutoFit/>
          </a:bodyPr>
          <a:lstStyle/>
          <a:p>
            <a:pPr defTabSz="914400" fontAlgn="base">
              <a:spcBef>
                <a:spcPct val="0"/>
              </a:spcBef>
              <a:spcAft>
                <a:spcPct val="0"/>
              </a:spcAft>
            </a:pPr>
            <a:r>
              <a:rPr lang="en-US" altLang="zh-CN" sz="2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No self-loop </a:t>
            </a:r>
            <a:r>
              <a:rPr lang="en-US" altLang="zh-CN" sz="2400" i="1"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i="1" baseline="-25000"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ii</a:t>
            </a:r>
            <a:r>
              <a:rPr lang="en-US" altLang="zh-CN" sz="2400" i="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0 and </a:t>
            </a:r>
            <a:r>
              <a:rPr lang="en-US" altLang="zh-CN" sz="2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symmetrical </a:t>
            </a:r>
            <a:r>
              <a:rPr lang="en-US" altLang="zh-CN" sz="2400" i="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i="1" baseline="-250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ij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i="1" baseline="-25000"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ji</a:t>
            </a:r>
            <a:endParaRPr lang="zh-CN" altLang="en-US" sz="24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7"/>
          <p:cNvPicPr>
            <a:picLocks noChangeAspect="1"/>
          </p:cNvPicPr>
          <p:nvPr/>
        </p:nvPicPr>
        <p:blipFill>
          <a:blip r:embed="rId6"/>
          <a:stretch>
            <a:fillRect/>
          </a:stretch>
        </p:blipFill>
        <p:spPr>
          <a:xfrm>
            <a:off x="4412000" y="3110634"/>
            <a:ext cx="2446958" cy="1074274"/>
          </a:xfrm>
          <a:prstGeom prst="rect">
            <a:avLst/>
          </a:prstGeom>
        </p:spPr>
      </p:pic>
      <p:pic>
        <p:nvPicPr>
          <p:cNvPr id="9" name="图片 8"/>
          <p:cNvPicPr>
            <a:picLocks noChangeAspect="1"/>
          </p:cNvPicPr>
          <p:nvPr/>
        </p:nvPicPr>
        <p:blipFill rotWithShape="1">
          <a:blip r:embed="rId7"/>
          <a:srcRect t="21000" b="10751"/>
          <a:stretch/>
        </p:blipFill>
        <p:spPr>
          <a:xfrm>
            <a:off x="2625492" y="5420736"/>
            <a:ext cx="6597352" cy="900526"/>
          </a:xfrm>
          <a:prstGeom prst="rect">
            <a:avLst/>
          </a:prstGeom>
        </p:spPr>
      </p:pic>
      <p:sp>
        <p:nvSpPr>
          <p:cNvPr id="10" name="文本框 9"/>
          <p:cNvSpPr txBox="1"/>
          <p:nvPr/>
        </p:nvSpPr>
        <p:spPr bwMode="auto">
          <a:xfrm>
            <a:off x="2206479" y="4602767"/>
            <a:ext cx="3717689" cy="400110"/>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0" i="0" u="none" strike="noStrike" kern="0" cap="none" spc="0" normalizeH="0" baseline="0" noProof="0" dirty="0" smtClean="0">
                <a:ln>
                  <a:noFill/>
                </a:ln>
                <a:solidFill>
                  <a:prstClr val="black"/>
                </a:solidFill>
                <a:effectLst/>
                <a:uLnTx/>
                <a:uFillTx/>
                <a:latin typeface="宋体" panose="02010600030101010101" pitchFamily="2" charset="-122"/>
                <a:ea typeface="宋体" panose="02010600030101010101" pitchFamily="2" charset="-122"/>
                <a:cs typeface="+mn-cs"/>
              </a:rPr>
              <a:t>此时，节点权重可以表示为：</a:t>
            </a:r>
          </a:p>
        </p:txBody>
      </p:sp>
    </p:spTree>
    <p:extLst>
      <p:ext uri="{BB962C8B-B14F-4D97-AF65-F5344CB8AC3E}">
        <p14:creationId xmlns:p14="http://schemas.microsoft.com/office/powerpoint/2010/main" val="25057490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109</a:t>
            </a:fld>
            <a:endParaRPr lang="en-US" dirty="0"/>
          </a:p>
        </p:txBody>
      </p:sp>
      <p:sp>
        <p:nvSpPr>
          <p:cNvPr id="4" name="Rectangle 3"/>
          <p:cNvSpPr>
            <a:spLocks noChangeArrowheads="1"/>
          </p:cNvSpPr>
          <p:nvPr/>
        </p:nvSpPr>
        <p:spPr bwMode="auto">
          <a:xfrm>
            <a:off x="860232" y="1011301"/>
            <a:ext cx="2736304" cy="584775"/>
          </a:xfrm>
          <a:prstGeom prst="rect">
            <a:avLst/>
          </a:prstGeom>
          <a:noFill/>
          <a:ln w="9525">
            <a:noFill/>
            <a:miter lim="800000"/>
          </a:ln>
          <a:effectLst/>
        </p:spPr>
        <p:txBody>
          <a:bodyPr wrap="square">
            <a:spAutoFit/>
          </a:bodyPr>
          <a:lstStyle/>
          <a:p>
            <a:pPr lvl="0">
              <a:defRPr/>
            </a:pPr>
            <a:r>
              <a:rPr lang="zh-CN" altLang="en-US" sz="3200" b="1" noProof="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加权网络情形</a:t>
            </a:r>
            <a:endParaRPr kumimoji="0" lang="zh-CN" alt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黑体" panose="02010609060101010101" pitchFamily="2" charset="-122"/>
              <a:sym typeface="+mn-ea"/>
            </a:endParaRPr>
          </a:p>
        </p:txBody>
      </p:sp>
      <p:sp>
        <p:nvSpPr>
          <p:cNvPr id="5" name="文本框 4"/>
          <p:cNvSpPr txBox="1"/>
          <p:nvPr/>
        </p:nvSpPr>
        <p:spPr bwMode="auto">
          <a:xfrm>
            <a:off x="1706519" y="2313464"/>
            <a:ext cx="4653793" cy="461665"/>
          </a:xfrm>
          <a:prstGeom prst="rect">
            <a:avLst/>
          </a:prstGeom>
          <a:noFill/>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l"/>
            <a:r>
              <a:rPr lang="zh-CN" altLang="en-US" sz="24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时刻 </a:t>
            </a:r>
            <a:r>
              <a:rPr lang="en-US" altLang="zh-CN" sz="2400" i="1"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t</a:t>
            </a:r>
            <a:r>
              <a:rPr lang="zh-CN" altLang="en-US" sz="24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，个体 </a:t>
            </a:r>
            <a:r>
              <a:rPr lang="en-US" altLang="zh-CN" sz="2400" i="1" dirty="0" err="1"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i="1"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的收益计算如下：</a:t>
            </a:r>
            <a:endParaRPr lang="zh-CN" altLang="en-US" sz="2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2"/>
          <a:stretch>
            <a:fillRect/>
          </a:stretch>
        </p:blipFill>
        <p:spPr>
          <a:xfrm>
            <a:off x="2672835" y="3492517"/>
            <a:ext cx="5400600" cy="1055887"/>
          </a:xfrm>
          <a:prstGeom prst="rect">
            <a:avLst/>
          </a:prstGeom>
        </p:spPr>
      </p:pic>
      <p:sp>
        <p:nvSpPr>
          <p:cNvPr id="7" name="文本框 6"/>
          <p:cNvSpPr txBox="1"/>
          <p:nvPr/>
        </p:nvSpPr>
        <p:spPr bwMode="auto">
          <a:xfrm>
            <a:off x="1747311" y="5265792"/>
            <a:ext cx="6863401" cy="461665"/>
          </a:xfrm>
          <a:prstGeom prst="rect">
            <a:avLst/>
          </a:prstGeom>
          <a:noFill/>
        </p:spPr>
        <p:style>
          <a:lnRef idx="0">
            <a:schemeClr val="accent1"/>
          </a:lnRef>
          <a:fillRef idx="3">
            <a:schemeClr val="accent1"/>
          </a:fillRef>
          <a:effectRef idx="3">
            <a:schemeClr val="accent1"/>
          </a:effectRef>
          <a:fontRef idx="minor">
            <a:schemeClr val="lt1"/>
          </a:fontRef>
        </p:style>
        <p:txBody>
          <a:bodyPr wrap="square" rtlCol="0" anchor="ctr">
            <a:spAutoFit/>
          </a:bodyPr>
          <a:lstStyle/>
          <a:p>
            <a:r>
              <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此时</a:t>
            </a:r>
            <a:r>
              <a:rPr lang="zh-CN" altLang="en-US" sz="24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，个体的</a:t>
            </a:r>
            <a:r>
              <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状态更新仍采取最优</a:t>
            </a:r>
            <a:r>
              <a:rPr lang="zh-CN" altLang="en-US" sz="24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响应动态。</a:t>
            </a:r>
            <a:endPar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5230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10741180" y="6098377"/>
            <a:ext cx="1034260" cy="424343"/>
          </a:xfrm>
        </p:spPr>
        <p:txBody>
          <a:bodyPr/>
          <a:lstStyle/>
          <a:p>
            <a:fld id="{D57F1E4F-1CFF-5643-939E-217C01CDF565}" type="slidenum">
              <a:rPr lang="en-US" smtClean="0"/>
              <a:pPr/>
              <a:t>11</a:t>
            </a:fld>
            <a:endParaRPr lang="en-US" dirty="0"/>
          </a:p>
        </p:txBody>
      </p:sp>
      <p:sp>
        <p:nvSpPr>
          <p:cNvPr id="3" name="内容占位符 2">
            <a:extLst>
              <a:ext uri="{FF2B5EF4-FFF2-40B4-BE49-F238E27FC236}">
                <a16:creationId xmlns:a16="http://schemas.microsoft.com/office/drawing/2014/main" id="{41FFDDD6-E8E3-4FD4-A371-90094C459EEF}"/>
              </a:ext>
            </a:extLst>
          </p:cNvPr>
          <p:cNvSpPr txBox="1">
            <a:spLocks/>
          </p:cNvSpPr>
          <p:nvPr/>
        </p:nvSpPr>
        <p:spPr>
          <a:xfrm>
            <a:off x="655774" y="780370"/>
            <a:ext cx="10880295" cy="4706938"/>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500"/>
              </a:spcBef>
              <a:buClr>
                <a:schemeClr val="accent3">
                  <a:lumMod val="75000"/>
                </a:schemeClr>
              </a:buClr>
              <a:buFont typeface="Wingdings" panose="05000000000000000000" pitchFamily="2" charset="2"/>
              <a:buChar char="§"/>
              <a:defRPr sz="1500" kern="1200" spc="150" baseline="0">
                <a:solidFill>
                  <a:schemeClr val="tx1"/>
                </a:solidFill>
                <a:latin typeface="Microsoft YaHei UI" panose="020B0503020204020204" pitchFamily="34" charset="-122"/>
                <a:ea typeface="Microsoft YaHei UI" panose="020B0503020204020204" pitchFamily="34" charset="-122"/>
                <a:cs typeface="+mn-cs"/>
              </a:defRPr>
            </a:lvl1pPr>
            <a:lvl2pPr marL="6858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500" kern="1200" spc="150" baseline="0">
                <a:solidFill>
                  <a:schemeClr val="tx1"/>
                </a:solidFill>
                <a:latin typeface="Microsoft YaHei UI" panose="020B0503020204020204" pitchFamily="34" charset="-122"/>
                <a:ea typeface="Microsoft YaHei UI" panose="020B0503020204020204" pitchFamily="34" charset="-122"/>
                <a:cs typeface="+mn-cs"/>
              </a:defRPr>
            </a:lvl2pPr>
            <a:lvl3pPr marL="11430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tx1"/>
                </a:solidFill>
                <a:latin typeface="Microsoft YaHei UI" panose="020B0503020204020204" pitchFamily="34" charset="-122"/>
                <a:ea typeface="Microsoft YaHei UI" panose="020B0503020204020204" pitchFamily="34" charset="-122"/>
                <a:cs typeface="+mn-cs"/>
              </a:defRPr>
            </a:lvl3pPr>
            <a:lvl4pPr marL="16002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tx1"/>
                </a:solidFill>
                <a:latin typeface="Microsoft YaHei UI" panose="020B0503020204020204" pitchFamily="34" charset="-122"/>
                <a:ea typeface="Microsoft YaHei UI" panose="020B0503020204020204" pitchFamily="34" charset="-122"/>
                <a:cs typeface="+mn-cs"/>
              </a:defRPr>
            </a:lvl4pPr>
            <a:lvl5pPr marL="20574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500"/>
              </a:spcBef>
              <a:spcAft>
                <a:spcPts val="0"/>
              </a:spcAft>
              <a:buClr>
                <a:srgbClr val="969696">
                  <a:lumMod val="75000"/>
                </a:srgbClr>
              </a:buClr>
              <a:buSzTx/>
              <a:buNone/>
              <a:tabLst/>
              <a:defRPr/>
            </a:pPr>
            <a:r>
              <a:rPr kumimoji="0" lang="zh-CN" altLang="en-US" sz="2400" b="0" i="0" u="none" strike="noStrike" kern="1200" cap="none" spc="15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rPr>
              <a:t>着重研究</a:t>
            </a:r>
            <a:r>
              <a:rPr kumimoji="0" lang="zh-CN" altLang="en-US" sz="2400" b="1" i="0" u="none" strike="noStrike" kern="1200" cap="none" spc="150" normalizeH="0" baseline="0" noProof="0" dirty="0" smtClean="0">
                <a:ln>
                  <a:noFill/>
                </a:ln>
                <a:solidFill>
                  <a:srgbClr val="1010E0"/>
                </a:solidFill>
                <a:effectLst/>
                <a:uLnTx/>
                <a:uFillTx/>
                <a:latin typeface="宋体" panose="02010600030101010101" pitchFamily="2" charset="-122"/>
                <a:ea typeface="宋体" panose="02010600030101010101" pitchFamily="2" charset="-122"/>
              </a:rPr>
              <a:t>在动态演化中</a:t>
            </a:r>
            <a:r>
              <a:rPr kumimoji="0" lang="zh-CN" altLang="en-US" sz="2400" b="0" i="0" u="none" strike="noStrike" kern="1200" cap="none" spc="15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rPr>
              <a:t>，理性或有限理性的个体在重复博弈过程中，通过</a:t>
            </a:r>
            <a:r>
              <a:rPr kumimoji="0" lang="zh-CN" altLang="en-US" sz="2400" b="0" i="0" u="none" strike="noStrike" kern="1200" cap="none" spc="150" normalizeH="0" baseline="0" noProof="0" dirty="0" smtClean="0">
                <a:ln>
                  <a:noFill/>
                </a:ln>
                <a:solidFill>
                  <a:srgbClr val="1010E0"/>
                </a:solidFill>
                <a:effectLst/>
                <a:uLnTx/>
                <a:uFillTx/>
                <a:latin typeface="宋体" panose="02010600030101010101" pitchFamily="2" charset="-122"/>
                <a:ea typeface="宋体" panose="02010600030101010101" pitchFamily="2" charset="-122"/>
              </a:rPr>
              <a:t>自适应的学习来最大化自身收益</a:t>
            </a:r>
            <a:r>
              <a:rPr kumimoji="0" lang="zh-CN" altLang="en-US" sz="2400" b="0" i="0" u="none" strike="noStrike" kern="1200" cap="none" spc="15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rPr>
              <a:t>。</a:t>
            </a:r>
            <a:endParaRPr kumimoji="0" lang="en-US" sz="2400" b="0" i="0" u="none" strike="noStrike" kern="1200" cap="none" spc="150" normalizeH="0" baseline="0" noProof="0" dirty="0">
              <a:ln>
                <a:noFill/>
              </a:ln>
              <a:solidFill>
                <a:sysClr val="windowText" lastClr="000000"/>
              </a:solidFill>
              <a:effectLst/>
              <a:uLnTx/>
              <a:uFillTx/>
              <a:latin typeface="宋体" panose="02010600030101010101" pitchFamily="2" charset="-122"/>
              <a:ea typeface="宋体" panose="02010600030101010101" pitchFamily="2" charset="-122"/>
            </a:endParaRPr>
          </a:p>
        </p:txBody>
      </p:sp>
      <p:sp>
        <p:nvSpPr>
          <p:cNvPr id="4" name="文本框 3">
            <a:extLst>
              <a:ext uri="{FF2B5EF4-FFF2-40B4-BE49-F238E27FC236}">
                <a16:creationId xmlns:a16="http://schemas.microsoft.com/office/drawing/2014/main" id="{6AD75FAC-79BE-4277-9717-E68CA28DEA6B}"/>
              </a:ext>
            </a:extLst>
          </p:cNvPr>
          <p:cNvSpPr txBox="1"/>
          <p:nvPr/>
        </p:nvSpPr>
        <p:spPr>
          <a:xfrm>
            <a:off x="2248269" y="3702816"/>
            <a:ext cx="146685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smtClean="0">
                <a:ln>
                  <a:noFill/>
                </a:ln>
                <a:solidFill>
                  <a:prstClr val="black"/>
                </a:solidFill>
                <a:effectLst/>
                <a:uLnTx/>
                <a:uFillTx/>
              </a:rPr>
              <a:t>个体策略</a:t>
            </a:r>
            <a:endParaRPr kumimoji="0" lang="en-US" altLang="zh-CN" sz="2400" b="0" i="0" u="none" strike="noStrike" kern="0" cap="none" spc="0" normalizeH="0" baseline="0" noProof="0" dirty="0" smtClean="0">
              <a:ln>
                <a:noFill/>
              </a:ln>
              <a:solidFill>
                <a:prstClr val="black"/>
              </a:solidFill>
              <a:effectLst/>
              <a:uLnTx/>
              <a:uFillTx/>
            </a:endParaRPr>
          </a:p>
        </p:txBody>
      </p:sp>
      <p:sp>
        <p:nvSpPr>
          <p:cNvPr id="5" name="文本框 4">
            <a:extLst>
              <a:ext uri="{FF2B5EF4-FFF2-40B4-BE49-F238E27FC236}">
                <a16:creationId xmlns:a16="http://schemas.microsoft.com/office/drawing/2014/main" id="{590D3D0A-EE27-4E17-ABD0-9C5EBD27AD53}"/>
              </a:ext>
            </a:extLst>
          </p:cNvPr>
          <p:cNvSpPr txBox="1"/>
          <p:nvPr/>
        </p:nvSpPr>
        <p:spPr>
          <a:xfrm>
            <a:off x="5432071" y="3916287"/>
            <a:ext cx="922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smtClean="0">
                <a:ln>
                  <a:noFill/>
                </a:ln>
                <a:solidFill>
                  <a:prstClr val="black"/>
                </a:solidFill>
                <a:effectLst/>
                <a:uLnTx/>
                <a:uFillTx/>
              </a:rPr>
              <a:t>收益</a:t>
            </a:r>
          </a:p>
        </p:txBody>
      </p:sp>
      <p:sp>
        <p:nvSpPr>
          <p:cNvPr id="6" name="文本框 5">
            <a:extLst>
              <a:ext uri="{FF2B5EF4-FFF2-40B4-BE49-F238E27FC236}">
                <a16:creationId xmlns:a16="http://schemas.microsoft.com/office/drawing/2014/main" id="{87D58B57-B603-430C-99A4-E93AE9B6E083}"/>
              </a:ext>
            </a:extLst>
          </p:cNvPr>
          <p:cNvSpPr txBox="1"/>
          <p:nvPr/>
        </p:nvSpPr>
        <p:spPr>
          <a:xfrm>
            <a:off x="6027153" y="3125545"/>
            <a:ext cx="159651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rPr>
              <a:t>收益函数</a:t>
            </a:r>
          </a:p>
        </p:txBody>
      </p:sp>
      <p:sp>
        <p:nvSpPr>
          <p:cNvPr id="7" name="对话气泡: 椭圆形 27">
            <a:extLst>
              <a:ext uri="{FF2B5EF4-FFF2-40B4-BE49-F238E27FC236}">
                <a16:creationId xmlns:a16="http://schemas.microsoft.com/office/drawing/2014/main" id="{692EC90B-C4F8-4D18-8D12-9C126AF8E565}"/>
              </a:ext>
            </a:extLst>
          </p:cNvPr>
          <p:cNvSpPr/>
          <p:nvPr/>
        </p:nvSpPr>
        <p:spPr>
          <a:xfrm>
            <a:off x="5496528" y="3044003"/>
            <a:ext cx="2657764" cy="868451"/>
          </a:xfrm>
          <a:prstGeom prst="wedgeEllipseCallout">
            <a:avLst/>
          </a:prstGeom>
          <a:noFill/>
          <a:ln w="22225" cap="rnd"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8" name="矩形: 圆角 28">
            <a:extLst>
              <a:ext uri="{FF2B5EF4-FFF2-40B4-BE49-F238E27FC236}">
                <a16:creationId xmlns:a16="http://schemas.microsoft.com/office/drawing/2014/main" id="{32EA7913-249D-48DE-9E68-3695779CEE85}"/>
              </a:ext>
            </a:extLst>
          </p:cNvPr>
          <p:cNvSpPr/>
          <p:nvPr/>
        </p:nvSpPr>
        <p:spPr>
          <a:xfrm>
            <a:off x="3439865" y="2315690"/>
            <a:ext cx="2228193" cy="868451"/>
          </a:xfrm>
          <a:prstGeom prst="roundRect">
            <a:avLst/>
          </a:prstGeom>
          <a:gradFill rotWithShape="1">
            <a:gsLst>
              <a:gs pos="0">
                <a:srgbClr val="40619D">
                  <a:tint val="98000"/>
                  <a:lumMod val="110000"/>
                </a:srgbClr>
              </a:gs>
              <a:gs pos="84000">
                <a:srgbClr val="40619D">
                  <a:shade val="90000"/>
                  <a:lumMod val="88000"/>
                </a:srgb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prstClr val="white"/>
                </a:solidFill>
                <a:effectLst/>
                <a:uLnTx/>
                <a:uFillTx/>
              </a:rPr>
              <a:t>决策过程</a:t>
            </a:r>
          </a:p>
        </p:txBody>
      </p:sp>
      <p:sp>
        <p:nvSpPr>
          <p:cNvPr id="9" name="矩形: 圆角 29">
            <a:extLst>
              <a:ext uri="{FF2B5EF4-FFF2-40B4-BE49-F238E27FC236}">
                <a16:creationId xmlns:a16="http://schemas.microsoft.com/office/drawing/2014/main" id="{BF918ACC-939C-4DB3-8FA9-ACE930998CA3}"/>
              </a:ext>
            </a:extLst>
          </p:cNvPr>
          <p:cNvSpPr/>
          <p:nvPr/>
        </p:nvSpPr>
        <p:spPr>
          <a:xfrm>
            <a:off x="3439865" y="4823104"/>
            <a:ext cx="2228193" cy="868451"/>
          </a:xfrm>
          <a:prstGeom prst="roundRect">
            <a:avLst/>
          </a:prstGeom>
          <a:solidFill>
            <a:srgbClr val="FF9966"/>
          </a:solidFill>
          <a:ln>
            <a:noFill/>
          </a:ln>
          <a:effectLst>
            <a:outerShdw blurRad="38100" dist="25400" dir="5400000" rotWithShape="0">
              <a:srgbClr val="000000">
                <a:alpha val="64000"/>
              </a:srgbClr>
            </a:outerShdw>
            <a:reflection blurRad="6350" stA="50000" endA="300" endPos="55500" dist="50800" dir="5400000" sy="-100000" algn="bl" rotWithShape="0"/>
          </a:effectLst>
          <a:scene3d>
            <a:camera prst="orthographicFront">
              <a:rot lat="0" lon="0" rev="0"/>
            </a:camera>
            <a:lightRig rig="threePt" dir="tl">
              <a:rot lat="0" lon="0" rev="1200000"/>
            </a:lightRig>
          </a:scene3d>
          <a:sp3d>
            <a:bevelT w="38100" h="508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prstClr val="white"/>
                </a:solidFill>
                <a:effectLst/>
                <a:uLnTx/>
                <a:uFillTx/>
              </a:rPr>
              <a:t>博弈过程</a:t>
            </a:r>
          </a:p>
        </p:txBody>
      </p:sp>
      <p:sp>
        <p:nvSpPr>
          <p:cNvPr id="10" name="箭头: 右 30">
            <a:extLst>
              <a:ext uri="{FF2B5EF4-FFF2-40B4-BE49-F238E27FC236}">
                <a16:creationId xmlns:a16="http://schemas.microsoft.com/office/drawing/2014/main" id="{E8E91486-B98B-438C-AADA-63C0194EA272}"/>
              </a:ext>
            </a:extLst>
          </p:cNvPr>
          <p:cNvSpPr/>
          <p:nvPr/>
        </p:nvSpPr>
        <p:spPr>
          <a:xfrm rot="5400000">
            <a:off x="3149927" y="3866112"/>
            <a:ext cx="1534044" cy="329605"/>
          </a:xfrm>
          <a:prstGeom prst="rightArrow">
            <a:avLst/>
          </a:prstGeom>
          <a:solidFill>
            <a:srgbClr val="92D050"/>
          </a:solidFill>
          <a:ln w="22225" cap="rnd"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11" name="箭头: 右 31">
            <a:extLst>
              <a:ext uri="{FF2B5EF4-FFF2-40B4-BE49-F238E27FC236}">
                <a16:creationId xmlns:a16="http://schemas.microsoft.com/office/drawing/2014/main" id="{9F0369AE-C50D-491C-B92C-EA2FD97FD5D0}"/>
              </a:ext>
            </a:extLst>
          </p:cNvPr>
          <p:cNvSpPr/>
          <p:nvPr/>
        </p:nvSpPr>
        <p:spPr>
          <a:xfrm rot="16200000">
            <a:off x="4388457" y="3838820"/>
            <a:ext cx="1534045" cy="329605"/>
          </a:xfrm>
          <a:prstGeom prst="rightArrow">
            <a:avLst/>
          </a:prstGeom>
          <a:solidFill>
            <a:srgbClr val="00B0F0"/>
          </a:solidFill>
          <a:ln w="22225" cap="rnd"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12" name="箭头: 右 32">
            <a:extLst>
              <a:ext uri="{FF2B5EF4-FFF2-40B4-BE49-F238E27FC236}">
                <a16:creationId xmlns:a16="http://schemas.microsoft.com/office/drawing/2014/main" id="{D2A9FC10-3635-4068-A992-D9A1E1D112FB}"/>
              </a:ext>
            </a:extLst>
          </p:cNvPr>
          <p:cNvSpPr/>
          <p:nvPr/>
        </p:nvSpPr>
        <p:spPr>
          <a:xfrm>
            <a:off x="2222023" y="5087574"/>
            <a:ext cx="1110899" cy="399734"/>
          </a:xfrm>
          <a:prstGeom prst="rightArrow">
            <a:avLst/>
          </a:prstGeom>
          <a:noFill/>
          <a:ln w="22225" cap="rnd" cmpd="sng" algn="ctr">
            <a:solidFill>
              <a:srgbClr val="EBEBEB">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13" name="文本框 12">
            <a:extLst>
              <a:ext uri="{FF2B5EF4-FFF2-40B4-BE49-F238E27FC236}">
                <a16:creationId xmlns:a16="http://schemas.microsoft.com/office/drawing/2014/main" id="{22BE3000-0F97-4002-9D82-9903C514A65C}"/>
              </a:ext>
            </a:extLst>
          </p:cNvPr>
          <p:cNvSpPr txBox="1"/>
          <p:nvPr/>
        </p:nvSpPr>
        <p:spPr>
          <a:xfrm>
            <a:off x="769513" y="5026496"/>
            <a:ext cx="146685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smtClean="0">
                <a:ln>
                  <a:noFill/>
                </a:ln>
                <a:solidFill>
                  <a:prstClr val="black"/>
                </a:solidFill>
                <a:effectLst/>
                <a:uLnTx/>
                <a:uFillTx/>
              </a:rPr>
              <a:t>初始状态</a:t>
            </a:r>
          </a:p>
        </p:txBody>
      </p:sp>
      <p:sp>
        <p:nvSpPr>
          <p:cNvPr id="14" name="箭头: 右 34">
            <a:extLst>
              <a:ext uri="{FF2B5EF4-FFF2-40B4-BE49-F238E27FC236}">
                <a16:creationId xmlns:a16="http://schemas.microsoft.com/office/drawing/2014/main" id="{62E047D4-F192-4B6C-9428-A88F934992FB}"/>
              </a:ext>
            </a:extLst>
          </p:cNvPr>
          <p:cNvSpPr/>
          <p:nvPr/>
        </p:nvSpPr>
        <p:spPr>
          <a:xfrm>
            <a:off x="5745768" y="2507676"/>
            <a:ext cx="1110899" cy="399734"/>
          </a:xfrm>
          <a:prstGeom prst="rightArrow">
            <a:avLst/>
          </a:prstGeom>
          <a:noFill/>
          <a:ln w="22225" cap="rnd" cmpd="sng" algn="ctr">
            <a:solidFill>
              <a:srgbClr val="EBEBEB">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15" name="文本框 14">
            <a:extLst>
              <a:ext uri="{FF2B5EF4-FFF2-40B4-BE49-F238E27FC236}">
                <a16:creationId xmlns:a16="http://schemas.microsoft.com/office/drawing/2014/main" id="{8A2C0525-7E65-4741-BD4B-E8AAF1F760A7}"/>
              </a:ext>
            </a:extLst>
          </p:cNvPr>
          <p:cNvSpPr txBox="1"/>
          <p:nvPr/>
        </p:nvSpPr>
        <p:spPr>
          <a:xfrm>
            <a:off x="6856668" y="2490970"/>
            <a:ext cx="21398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smtClean="0">
                <a:ln>
                  <a:noFill/>
                </a:ln>
                <a:solidFill>
                  <a:prstClr val="black"/>
                </a:solidFill>
                <a:effectLst/>
                <a:uLnTx/>
                <a:uFillTx/>
              </a:rPr>
              <a:t>演化稳定状态</a:t>
            </a:r>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21CFD826-9796-4F8D-81AF-BD5C87C2886D}"/>
                  </a:ext>
                </a:extLst>
              </p:cNvPr>
              <p:cNvSpPr txBox="1"/>
              <p:nvPr/>
            </p:nvSpPr>
            <p:spPr>
              <a:xfrm>
                <a:off x="2202893" y="4192424"/>
                <a:ext cx="1530740"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𝑆</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m:t>
                      </m:r>
                      <m:d>
                        <m:dPr>
                          <m:begChr m:val="{"/>
                          <m:endChr m:val="}"/>
                          <m:ctrlP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𝐴</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 </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𝐵</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 </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𝐶</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m:t>
                          </m:r>
                        </m:e>
                      </m:d>
                    </m:oMath>
                  </m:oMathPara>
                </a14:m>
                <a:endParaRPr kumimoji="0" lang="zh-CN" altLang="en-US" sz="1800" b="0" i="0" u="none" strike="noStrike" kern="0" cap="none" spc="0" normalizeH="0" baseline="0" noProof="0" dirty="0" smtClean="0">
                  <a:ln>
                    <a:noFill/>
                  </a:ln>
                  <a:solidFill>
                    <a:prstClr val="black"/>
                  </a:solidFill>
                  <a:effectLst/>
                  <a:uLnTx/>
                  <a:uFillTx/>
                </a:endParaRPr>
              </a:p>
            </p:txBody>
          </p:sp>
        </mc:Choice>
        <mc:Fallback xmlns="">
          <p:sp>
            <p:nvSpPr>
              <p:cNvPr id="16" name="文本框 15">
                <a:extLst>
                  <a:ext uri="{FF2B5EF4-FFF2-40B4-BE49-F238E27FC236}">
                    <a16:creationId xmlns:a16="http://schemas.microsoft.com/office/drawing/2014/main" id="{21CFD826-9796-4F8D-81AF-BD5C87C2886D}"/>
                  </a:ext>
                </a:extLst>
              </p:cNvPr>
              <p:cNvSpPr txBox="1">
                <a:spLocks noRot="1" noChangeAspect="1" noMove="1" noResize="1" noEditPoints="1" noAdjustHandles="1" noChangeArrowheads="1" noChangeShapeType="1" noTextEdit="1"/>
              </p:cNvSpPr>
              <p:nvPr/>
            </p:nvSpPr>
            <p:spPr>
              <a:xfrm>
                <a:off x="2202893" y="4192424"/>
                <a:ext cx="1530740" cy="276999"/>
              </a:xfrm>
              <a:prstGeom prst="rect">
                <a:avLst/>
              </a:prstGeom>
              <a:blipFill>
                <a:blip r:embed="rId3"/>
                <a:stretch>
                  <a:fillRect l="-3187" b="-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ABF693A0-5F6E-43D5-944A-910423EAC481}"/>
                  </a:ext>
                </a:extLst>
              </p:cNvPr>
              <p:cNvSpPr txBox="1"/>
              <p:nvPr/>
            </p:nvSpPr>
            <p:spPr>
              <a:xfrm>
                <a:off x="6354133" y="3533448"/>
                <a:ext cx="1117614"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𝑃</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𝑓</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𝑠</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𝑡</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zh-CN" altLang="en-US" sz="1800" b="0" i="0" u="none" strike="noStrike" kern="0" cap="none" spc="0" normalizeH="0" baseline="0" noProof="0" dirty="0" smtClean="0">
                  <a:ln>
                    <a:noFill/>
                  </a:ln>
                  <a:solidFill>
                    <a:prstClr val="black"/>
                  </a:solidFill>
                  <a:effectLst/>
                  <a:uLnTx/>
                  <a:uFillTx/>
                </a:endParaRPr>
              </a:p>
            </p:txBody>
          </p:sp>
        </mc:Choice>
        <mc:Fallback xmlns="">
          <p:sp>
            <p:nvSpPr>
              <p:cNvPr id="17" name="文本框 16">
                <a:extLst>
                  <a:ext uri="{FF2B5EF4-FFF2-40B4-BE49-F238E27FC236}">
                    <a16:creationId xmlns:a16="http://schemas.microsoft.com/office/drawing/2014/main" id="{ABF693A0-5F6E-43D5-944A-910423EAC481}"/>
                  </a:ext>
                </a:extLst>
              </p:cNvPr>
              <p:cNvSpPr txBox="1">
                <a:spLocks noRot="1" noChangeAspect="1" noMove="1" noResize="1" noEditPoints="1" noAdjustHandles="1" noChangeArrowheads="1" noChangeShapeType="1" noTextEdit="1"/>
              </p:cNvSpPr>
              <p:nvPr/>
            </p:nvSpPr>
            <p:spPr>
              <a:xfrm>
                <a:off x="6354133" y="3533448"/>
                <a:ext cx="1117614" cy="276999"/>
              </a:xfrm>
              <a:prstGeom prst="rect">
                <a:avLst/>
              </a:prstGeom>
              <a:blipFill>
                <a:blip r:embed="rId4"/>
                <a:stretch>
                  <a:fillRect l="-4348" t="-2222" r="-7065"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4B81602F-CB95-4D78-A8B8-37DEA1CC75EC}"/>
                  </a:ext>
                </a:extLst>
              </p:cNvPr>
              <p:cNvSpPr txBox="1"/>
              <p:nvPr/>
            </p:nvSpPr>
            <p:spPr>
              <a:xfrm>
                <a:off x="6871560" y="4081328"/>
                <a:ext cx="4739250" cy="2344231"/>
              </a:xfrm>
              <a:prstGeom prst="rect">
                <a:avLst/>
              </a:prstGeom>
              <a:noFill/>
            </p:spPr>
            <p:txBody>
              <a:bodyPr wrap="square">
                <a:spAutoFit/>
              </a:bodyPr>
              <a:lstStyle/>
              <a:p>
                <a:pPr defTabSz="914400">
                  <a:lnSpc>
                    <a:spcPct val="250000"/>
                  </a:lnSpc>
                </a:pPr>
                <a:r>
                  <a:rPr lang="zh-CN" altLang="zh-CN" kern="1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演化稳定策略</a:t>
                </a:r>
                <a:r>
                  <a:rPr lang="en-US" altLang="zh-CN" kern="1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(Smith &amp; Price)</a:t>
                </a:r>
              </a:p>
              <a:p>
                <a:pPr algn="just" defTabSz="914400">
                  <a:lnSpc>
                    <a:spcPts val="2500"/>
                  </a:lnSpc>
                </a:pP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将不同的物种看成不同的策略，物种间的竞争用博弈来描述，最终在优胜劣汰自然规则的作用下存活的物种（策略）就是演化稳定策略 </a:t>
                </a:r>
                <a14:m>
                  <m:oMath xmlns:m="http://schemas.openxmlformats.org/officeDocument/2006/math">
                    <m:r>
                      <a:rPr lang="en-US" altLang="zh-CN" i="1" dirty="0" smtClean="0">
                        <a:solidFill>
                          <a:prstClr val="black"/>
                        </a:solidFill>
                        <a:latin typeface="Cambria Math" panose="02040503050406030204" pitchFamily="18" charset="0"/>
                        <a:ea typeface="Microsoft YaHei Light" panose="020B0502040204020203" pitchFamily="34" charset="-122"/>
                      </a:rPr>
                      <m:t>𝑥</m:t>
                    </m:r>
                  </m:oMath>
                </a14:m>
                <a:endParaRPr lang="en-US" altLang="zh-CN"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ctr" defTabSz="914400"/>
                <a14:m>
                  <m:oMath xmlns:m="http://schemas.openxmlformats.org/officeDocument/2006/math">
                    <m:r>
                      <m:rPr>
                        <m:sty m:val="p"/>
                      </m:rPr>
                      <a:rPr lang="en-US" altLang="zh-CN" dirty="0" smtClean="0">
                        <a:solidFill>
                          <a:prstClr val="black"/>
                        </a:solidFill>
                        <a:latin typeface="Cambria Math" panose="02040503050406030204" pitchFamily="18" charset="0"/>
                        <a:ea typeface="Microsoft YaHei Light" panose="020B0502040204020203" pitchFamily="34" charset="-122"/>
                      </a:rPr>
                      <m:t>u</m:t>
                    </m:r>
                    <m:r>
                      <a:rPr lang="en-US" altLang="zh-CN" dirty="0" smtClean="0">
                        <a:solidFill>
                          <a:prstClr val="black"/>
                        </a:solidFill>
                        <a:latin typeface="Cambria Math" panose="02040503050406030204" pitchFamily="18" charset="0"/>
                        <a:ea typeface="Microsoft YaHei Light" panose="020B0502040204020203" pitchFamily="34" charset="-122"/>
                      </a:rPr>
                      <m:t>(</m:t>
                    </m:r>
                    <m:r>
                      <m:rPr>
                        <m:sty m:val="p"/>
                      </m:rPr>
                      <a:rPr lang="en-US" altLang="zh-CN" dirty="0" smtClean="0">
                        <a:solidFill>
                          <a:prstClr val="black"/>
                        </a:solidFill>
                        <a:latin typeface="Cambria Math" panose="02040503050406030204" pitchFamily="18" charset="0"/>
                        <a:ea typeface="Microsoft YaHei Light" panose="020B0502040204020203" pitchFamily="34" charset="-122"/>
                      </a:rPr>
                      <m:t>x</m:t>
                    </m:r>
                    <m:r>
                      <a:rPr lang="en-US" altLang="zh-CN" dirty="0" smtClean="0">
                        <a:solidFill>
                          <a:prstClr val="black"/>
                        </a:solidFill>
                        <a:latin typeface="Cambria Math" panose="02040503050406030204" pitchFamily="18" charset="0"/>
                        <a:ea typeface="Microsoft YaHei Light" panose="020B0502040204020203" pitchFamily="34" charset="-122"/>
                      </a:rPr>
                      <m:t>, </m:t>
                    </m:r>
                    <m:r>
                      <m:rPr>
                        <m:sty m:val="p"/>
                      </m:rPr>
                      <a:rPr lang="en-US" altLang="zh-CN" dirty="0" smtClean="0">
                        <a:solidFill>
                          <a:prstClr val="black"/>
                        </a:solidFill>
                        <a:latin typeface="Cambria Math" panose="02040503050406030204" pitchFamily="18" charset="0"/>
                        <a:ea typeface="Microsoft YaHei Light" panose="020B0502040204020203" pitchFamily="34" charset="-122"/>
                      </a:rPr>
                      <m:t>x</m:t>
                    </m:r>
                    <m:r>
                      <a:rPr lang="en-US" altLang="zh-CN" dirty="0" smtClean="0">
                        <a:solidFill>
                          <a:prstClr val="black"/>
                        </a:solidFill>
                        <a:latin typeface="Cambria Math" panose="02040503050406030204" pitchFamily="18" charset="0"/>
                        <a:ea typeface="Microsoft YaHei Light" panose="020B0502040204020203" pitchFamily="34" charset="-122"/>
                      </a:rPr>
                      <m:t>)≥</m:t>
                    </m:r>
                    <m:r>
                      <m:rPr>
                        <m:sty m:val="p"/>
                      </m:rPr>
                      <a:rPr lang="en-US" altLang="zh-CN" dirty="0" err="1" smtClean="0">
                        <a:solidFill>
                          <a:prstClr val="black"/>
                        </a:solidFill>
                        <a:latin typeface="Cambria Math" panose="02040503050406030204" pitchFamily="18" charset="0"/>
                        <a:ea typeface="Microsoft YaHei Light" panose="020B0502040204020203" pitchFamily="34" charset="-122"/>
                      </a:rPr>
                      <m:t>u</m:t>
                    </m:r>
                    <m:r>
                      <a:rPr lang="en-US" altLang="zh-CN" dirty="0" smtClean="0">
                        <a:solidFill>
                          <a:prstClr val="black"/>
                        </a:solidFill>
                        <a:latin typeface="Cambria Math" panose="02040503050406030204" pitchFamily="18" charset="0"/>
                        <a:ea typeface="Microsoft YaHei Light" panose="020B0502040204020203" pitchFamily="34" charset="-122"/>
                      </a:rPr>
                      <m:t>(</m:t>
                    </m:r>
                    <m:r>
                      <m:rPr>
                        <m:sty m:val="p"/>
                      </m:rPr>
                      <a:rPr lang="en-US" altLang="zh-CN" dirty="0" smtClean="0">
                        <a:solidFill>
                          <a:prstClr val="black"/>
                        </a:solidFill>
                        <a:latin typeface="Cambria Math" panose="02040503050406030204" pitchFamily="18" charset="0"/>
                        <a:ea typeface="Microsoft YaHei Light" panose="020B0502040204020203" pitchFamily="34" charset="-122"/>
                      </a:rPr>
                      <m:t>y</m:t>
                    </m:r>
                    <m:r>
                      <a:rPr lang="en-US" altLang="zh-CN" dirty="0" smtClean="0">
                        <a:solidFill>
                          <a:prstClr val="black"/>
                        </a:solidFill>
                        <a:latin typeface="Cambria Math" panose="02040503050406030204" pitchFamily="18" charset="0"/>
                        <a:ea typeface="Microsoft YaHei Light" panose="020B0502040204020203" pitchFamily="34" charset="-122"/>
                      </a:rPr>
                      <m:t>,</m:t>
                    </m:r>
                    <m:r>
                      <m:rPr>
                        <m:sty m:val="p"/>
                      </m:rPr>
                      <a:rPr lang="en-US" altLang="zh-CN" dirty="0" smtClean="0">
                        <a:solidFill>
                          <a:prstClr val="black"/>
                        </a:solidFill>
                        <a:latin typeface="Cambria Math" panose="02040503050406030204" pitchFamily="18" charset="0"/>
                        <a:ea typeface="Microsoft YaHei Light" panose="020B0502040204020203" pitchFamily="34" charset="-122"/>
                      </a:rPr>
                      <m:t>x</m:t>
                    </m:r>
                    <m:r>
                      <a:rPr lang="en-US" altLang="zh-CN" dirty="0" smtClean="0">
                        <a:solidFill>
                          <a:prstClr val="black"/>
                        </a:solidFill>
                        <a:latin typeface="Cambria Math" panose="02040503050406030204" pitchFamily="18" charset="0"/>
                        <a:ea typeface="Microsoft YaHei Light" panose="020B0502040204020203" pitchFamily="34" charset="-122"/>
                      </a:rPr>
                      <m:t>)</m:t>
                    </m:r>
                  </m:oMath>
                </a14:m>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r>
                      <m:rPr>
                        <m:sty m:val="p"/>
                      </m:rPr>
                      <a:rPr lang="en-US" altLang="zh-CN" dirty="0">
                        <a:solidFill>
                          <a:prstClr val="black"/>
                        </a:solidFill>
                        <a:latin typeface="Cambria Math" panose="02040503050406030204" pitchFamily="18" charset="0"/>
                        <a:ea typeface="Microsoft YaHei Light" panose="020B0502040204020203" pitchFamily="34" charset="-122"/>
                      </a:rPr>
                      <m:t>u</m:t>
                    </m:r>
                    <m:d>
                      <m:dPr>
                        <m:ctrlPr>
                          <a:rPr lang="en-US" altLang="zh-CN" i="1" dirty="0">
                            <a:solidFill>
                              <a:prstClr val="black"/>
                            </a:solidFill>
                            <a:latin typeface="Cambria Math" panose="02040503050406030204" pitchFamily="18" charset="0"/>
                            <a:ea typeface="Microsoft YaHei Light" panose="020B0502040204020203" pitchFamily="34" charset="-122"/>
                          </a:rPr>
                        </m:ctrlPr>
                      </m:dPr>
                      <m:e>
                        <m:r>
                          <m:rPr>
                            <m:sty m:val="p"/>
                          </m:rPr>
                          <a:rPr lang="en-US" altLang="zh-CN" dirty="0">
                            <a:solidFill>
                              <a:prstClr val="black"/>
                            </a:solidFill>
                            <a:latin typeface="Cambria Math" panose="02040503050406030204" pitchFamily="18" charset="0"/>
                            <a:ea typeface="Microsoft YaHei Light" panose="020B0502040204020203" pitchFamily="34" charset="-122"/>
                          </a:rPr>
                          <m:t>x</m:t>
                        </m:r>
                        <m:r>
                          <a:rPr lang="en-US" altLang="zh-CN" dirty="0">
                            <a:solidFill>
                              <a:prstClr val="black"/>
                            </a:solidFill>
                            <a:latin typeface="Cambria Math" panose="02040503050406030204" pitchFamily="18" charset="0"/>
                            <a:ea typeface="Microsoft YaHei Light" panose="020B0502040204020203" pitchFamily="34" charset="-122"/>
                          </a:rPr>
                          <m:t>, </m:t>
                        </m:r>
                        <m:r>
                          <m:rPr>
                            <m:sty m:val="p"/>
                          </m:rPr>
                          <a:rPr lang="en-US" altLang="zh-CN" dirty="0" smtClean="0">
                            <a:solidFill>
                              <a:prstClr val="black"/>
                            </a:solidFill>
                            <a:latin typeface="Cambria Math" panose="02040503050406030204" pitchFamily="18" charset="0"/>
                            <a:ea typeface="Microsoft YaHei Light" panose="020B0502040204020203" pitchFamily="34" charset="-122"/>
                          </a:rPr>
                          <m:t>y</m:t>
                        </m:r>
                      </m:e>
                    </m:d>
                    <m:r>
                      <a:rPr lang="en-US" altLang="zh-CN" dirty="0" smtClean="0">
                        <a:solidFill>
                          <a:prstClr val="black"/>
                        </a:solidFill>
                        <a:latin typeface="Cambria Math" panose="02040503050406030204" pitchFamily="18" charset="0"/>
                        <a:ea typeface="Microsoft YaHei Light" panose="020B0502040204020203" pitchFamily="34" charset="-122"/>
                      </a:rPr>
                      <m:t>&gt;</m:t>
                    </m:r>
                    <m:r>
                      <m:rPr>
                        <m:sty m:val="p"/>
                      </m:rPr>
                      <a:rPr lang="en-US" altLang="zh-CN" dirty="0" err="1">
                        <a:solidFill>
                          <a:prstClr val="black"/>
                        </a:solidFill>
                        <a:latin typeface="Cambria Math" panose="02040503050406030204" pitchFamily="18" charset="0"/>
                        <a:ea typeface="Microsoft YaHei Light" panose="020B0502040204020203" pitchFamily="34" charset="-122"/>
                      </a:rPr>
                      <m:t>u</m:t>
                    </m:r>
                    <m:r>
                      <a:rPr lang="en-US" altLang="zh-CN" dirty="0">
                        <a:solidFill>
                          <a:prstClr val="black"/>
                        </a:solidFill>
                        <a:latin typeface="Cambria Math" panose="02040503050406030204" pitchFamily="18" charset="0"/>
                        <a:ea typeface="Microsoft YaHei Light" panose="020B0502040204020203" pitchFamily="34" charset="-122"/>
                      </a:rPr>
                      <m:t>(</m:t>
                    </m:r>
                    <m:r>
                      <m:rPr>
                        <m:sty m:val="p"/>
                      </m:rPr>
                      <a:rPr lang="en-US" altLang="zh-CN" dirty="0">
                        <a:solidFill>
                          <a:prstClr val="black"/>
                        </a:solidFill>
                        <a:latin typeface="Cambria Math" panose="02040503050406030204" pitchFamily="18" charset="0"/>
                        <a:ea typeface="Microsoft YaHei Light" panose="020B0502040204020203" pitchFamily="34" charset="-122"/>
                      </a:rPr>
                      <m:t>y</m:t>
                    </m:r>
                    <m:r>
                      <a:rPr lang="en-US" altLang="zh-CN" dirty="0">
                        <a:solidFill>
                          <a:prstClr val="black"/>
                        </a:solidFill>
                        <a:latin typeface="Cambria Math" panose="02040503050406030204" pitchFamily="18" charset="0"/>
                        <a:ea typeface="Microsoft YaHei Light" panose="020B0502040204020203" pitchFamily="34" charset="-122"/>
                      </a:rPr>
                      <m:t>,</m:t>
                    </m:r>
                    <m:r>
                      <m:rPr>
                        <m:sty m:val="p"/>
                      </m:rPr>
                      <a:rPr lang="en-US" altLang="zh-CN" dirty="0" smtClean="0">
                        <a:solidFill>
                          <a:prstClr val="black"/>
                        </a:solidFill>
                        <a:latin typeface="Cambria Math" panose="02040503050406030204" pitchFamily="18" charset="0"/>
                        <a:ea typeface="Microsoft YaHei Light" panose="020B0502040204020203" pitchFamily="34" charset="-122"/>
                      </a:rPr>
                      <m:t>y</m:t>
                    </m:r>
                    <m:r>
                      <a:rPr lang="en-US" altLang="zh-CN" dirty="0">
                        <a:solidFill>
                          <a:prstClr val="black"/>
                        </a:solidFill>
                        <a:latin typeface="Cambria Math" panose="02040503050406030204" pitchFamily="18" charset="0"/>
                        <a:ea typeface="Microsoft YaHei Light" panose="020B0502040204020203" pitchFamily="34" charset="-122"/>
                      </a:rPr>
                      <m:t>)</m:t>
                    </m:r>
                  </m:oMath>
                </a14:m>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4B81602F-CB95-4D78-A8B8-37DEA1CC75EC}"/>
                  </a:ext>
                </a:extLst>
              </p:cNvPr>
              <p:cNvSpPr txBox="1">
                <a:spLocks noRot="1" noChangeAspect="1" noMove="1" noResize="1" noEditPoints="1" noAdjustHandles="1" noChangeArrowheads="1" noChangeShapeType="1" noTextEdit="1"/>
              </p:cNvSpPr>
              <p:nvPr/>
            </p:nvSpPr>
            <p:spPr>
              <a:xfrm>
                <a:off x="6871560" y="4081328"/>
                <a:ext cx="4739250" cy="2344231"/>
              </a:xfrm>
              <a:prstGeom prst="rect">
                <a:avLst/>
              </a:prstGeom>
              <a:blipFill>
                <a:blip r:embed="rId5"/>
                <a:stretch>
                  <a:fillRect l="-1028" r="-1028" b="-338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9565576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57F1E4F-1CFF-5643-939E-217C01CDF565}" type="slidenum">
              <a:rPr lang="en-US" smtClean="0"/>
              <a:pPr/>
              <a:t>110</a:t>
            </a:fld>
            <a:endParaRPr lang="en-US" dirty="0"/>
          </a:p>
        </p:txBody>
      </p:sp>
      <p:sp>
        <p:nvSpPr>
          <p:cNvPr id="5" name="Rectangle 3"/>
          <p:cNvSpPr>
            <a:spLocks noChangeArrowheads="1"/>
          </p:cNvSpPr>
          <p:nvPr/>
        </p:nvSpPr>
        <p:spPr bwMode="auto">
          <a:xfrm>
            <a:off x="717992" y="910834"/>
            <a:ext cx="2736304" cy="584775"/>
          </a:xfrm>
          <a:prstGeom prst="rect">
            <a:avLst/>
          </a:prstGeom>
          <a:noFill/>
          <a:ln w="9525">
            <a:noFill/>
            <a:miter lim="800000"/>
          </a:ln>
          <a:effectLst/>
        </p:spPr>
        <p:txBody>
          <a:bodyPr wrap="square">
            <a:spAutoFit/>
          </a:bodyPr>
          <a:lstStyle/>
          <a:p>
            <a:pPr lvl="0">
              <a:defRPr/>
            </a:pPr>
            <a:r>
              <a:rPr lang="zh-CN" altLang="en-US" sz="3200" b="1" noProof="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加权网络情形</a:t>
            </a:r>
            <a:endParaRPr kumimoji="0" lang="zh-CN" alt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黑体" panose="02010609060101010101" pitchFamily="2" charset="-122"/>
              <a:sym typeface="+mn-ea"/>
            </a:endParaRPr>
          </a:p>
        </p:txBody>
      </p:sp>
      <p:sp>
        <p:nvSpPr>
          <p:cNvPr id="6" name="文本框 5"/>
          <p:cNvSpPr txBox="1"/>
          <p:nvPr/>
        </p:nvSpPr>
        <p:spPr bwMode="auto">
          <a:xfrm>
            <a:off x="1078032" y="2364108"/>
            <a:ext cx="9480268" cy="461665"/>
          </a:xfrm>
          <a:prstGeom prst="rect">
            <a:avLst/>
          </a:prstGeom>
          <a:noFill/>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just"/>
            <a:r>
              <a:rPr lang="zh-CN" altLang="en-US" sz="24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此时，个体的</a:t>
            </a:r>
            <a:r>
              <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状态更新仍采取最优</a:t>
            </a:r>
            <a:r>
              <a:rPr lang="zh-CN" altLang="en-US" sz="24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响应动态，从 </a:t>
            </a:r>
            <a:r>
              <a:rPr lang="en-US" altLang="zh-CN" sz="2400"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 </a:t>
            </a:r>
            <a:r>
              <a:rPr lang="zh-CN" altLang="en-US" sz="24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到 </a:t>
            </a:r>
            <a:r>
              <a:rPr lang="en-US" altLang="zh-CN" sz="2400"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+ 1</a:t>
            </a:r>
            <a:r>
              <a:rPr lang="zh-CN" altLang="en-US" sz="24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时刻，有：</a:t>
            </a:r>
            <a:endPar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图片 6"/>
          <p:cNvPicPr>
            <a:picLocks noChangeAspect="1"/>
          </p:cNvPicPr>
          <p:nvPr/>
        </p:nvPicPr>
        <p:blipFill>
          <a:blip r:embed="rId2"/>
          <a:stretch>
            <a:fillRect/>
          </a:stretch>
        </p:blipFill>
        <p:spPr>
          <a:xfrm>
            <a:off x="2086144" y="3429819"/>
            <a:ext cx="7622757" cy="1296144"/>
          </a:xfrm>
          <a:prstGeom prst="rect">
            <a:avLst/>
          </a:prstGeom>
        </p:spPr>
      </p:pic>
      <mc:AlternateContent xmlns:mc="http://schemas.openxmlformats.org/markup-compatibility/2006" xmlns:a14="http://schemas.microsoft.com/office/drawing/2010/main">
        <mc:Choice Requires="a14">
          <p:sp>
            <p:nvSpPr>
              <p:cNvPr id="8" name="文本框 7"/>
              <p:cNvSpPr txBox="1"/>
              <p:nvPr/>
            </p:nvSpPr>
            <p:spPr>
              <a:xfrm>
                <a:off x="1467664" y="5494472"/>
                <a:ext cx="6408712" cy="461665"/>
              </a:xfrm>
              <a:prstGeom prst="rect">
                <a:avLst/>
              </a:prstGeom>
              <a:noFill/>
            </p:spPr>
            <p:txBody>
              <a:bodyPr wrap="square" rtlCol="0">
                <a:spAutoFit/>
              </a:bodyPr>
              <a:lstStyle/>
              <a:p>
                <a:pPr fontAlgn="auto">
                  <a:spcBef>
                    <a:spcPts val="0"/>
                  </a:spcBef>
                  <a:spcAft>
                    <a:spcPts val="0"/>
                  </a:spcAft>
                </a:pPr>
                <a:r>
                  <a:rPr lang="zh-CN" altLang="en-US" sz="24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同样，</a:t>
                </a:r>
                <a:r>
                  <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令</a:t>
                </a:r>
                <a14:m>
                  <m:oMath xmlns:m="http://schemas.openxmlformats.org/officeDocument/2006/math">
                    <m: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 </m:t>
                    </m:r>
                    <m:sSub>
                      <m:sSubPr>
                        <m:ctrlPr>
                          <a:rPr lang="en-US" altLang="zh-CN"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ctrlPr>
                      </m:sSubPr>
                      <m:e>
                        <m:r>
                          <a:rPr lang="zh-CN" altLang="en-US"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𝛿</m:t>
                        </m:r>
                      </m:e>
                      <m:sub>
                        <m: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en-US"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ctrlPr>
                      </m:sSubPr>
                      <m:e>
                        <m:r>
                          <a:rPr lang="zh-CN" altLang="en-US"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𝑅</m:t>
                        </m:r>
                      </m:e>
                      <m:sub>
                        <m:r>
                          <a:rPr lang="zh-CN" altLang="en-US"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en-US"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ctrlPr>
                      </m:sSubPr>
                      <m:e>
                        <m:r>
                          <a:rPr lang="zh-CN" altLang="en-US"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𝑇</m:t>
                        </m:r>
                      </m:e>
                      <m:sub>
                        <m:r>
                          <a:rPr lang="zh-CN" altLang="en-US"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en-US"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ctrlPr>
                      </m:sSubPr>
                      <m:e>
                        <m:r>
                          <a:rPr lang="zh-CN" altLang="en-US"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𝑃</m:t>
                        </m:r>
                      </m:e>
                      <m:sub>
                        <m:r>
                          <a:rPr lang="zh-CN" altLang="en-US"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en-US"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𝑆</m:t>
                        </m:r>
                      </m:e>
                      <m:sub>
                        <m:r>
                          <a:rPr lang="zh-CN" altLang="en-US"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𝑖</m:t>
                        </m:r>
                      </m:sub>
                    </m:sSub>
                  </m:oMath>
                </a14:m>
                <a:r>
                  <a:rPr lang="zh-CN" altLang="en-US" sz="2000" dirty="0" smtClean="0">
                    <a:solidFill>
                      <a:srgbClr val="000000"/>
                    </a:solidFill>
                    <a:latin typeface="Verdana"/>
                    <a:ea typeface="微软雅黑"/>
                  </a:rPr>
                  <a:t>，</a:t>
                </a:r>
                <a14:m>
                  <m:oMath xmlns:m="http://schemas.openxmlformats.org/officeDocument/2006/math">
                    <m:sSub>
                      <m:sSubPr>
                        <m:ctrlPr>
                          <a:rPr lang="en-US" altLang="zh-CN" sz="2000" i="1">
                            <a:solidFill>
                              <a:srgbClr val="000000"/>
                            </a:solidFill>
                            <a:latin typeface="Cambria Math" panose="02040503050406030204" pitchFamily="18" charset="0"/>
                          </a:rPr>
                        </m:ctrlPr>
                      </m:sSubPr>
                      <m:e>
                        <m:r>
                          <a:rPr lang="zh-CN" altLang="en-US" sz="2000" i="1" smtClean="0">
                            <a:solidFill>
                              <a:srgbClr val="000000"/>
                            </a:solidFill>
                            <a:latin typeface="Cambria Math" panose="02040503050406030204" pitchFamily="18" charset="0"/>
                          </a:rPr>
                          <m:t>𝛾</m:t>
                        </m:r>
                      </m:e>
                      <m:sub>
                        <m:r>
                          <a:rPr lang="en-US" altLang="zh-CN" sz="2000" i="1">
                            <a:solidFill>
                              <a:srgbClr val="000000"/>
                            </a:solidFill>
                            <a:latin typeface="Cambria Math" panose="02040503050406030204" pitchFamily="18" charset="0"/>
                          </a:rPr>
                          <m:t>𝑖</m:t>
                        </m:r>
                      </m:sub>
                    </m:sSub>
                    <m:r>
                      <a:rPr lang="en-US" altLang="zh-CN" sz="2000" i="1">
                        <a:solidFill>
                          <a:srgbClr val="000000"/>
                        </a:solidFill>
                        <a:latin typeface="Cambria Math" panose="02040503050406030204" pitchFamily="18" charset="0"/>
                      </a:rPr>
                      <m:t>=</m:t>
                    </m:r>
                    <m:sSub>
                      <m:sSubPr>
                        <m:ctrlPr>
                          <a:rPr lang="zh-CN" altLang="en-US" sz="2000" i="1">
                            <a:solidFill>
                              <a:srgbClr val="000000"/>
                            </a:solidFill>
                            <a:latin typeface="Cambria Math" panose="02040503050406030204" pitchFamily="18" charset="0"/>
                          </a:rPr>
                        </m:ctrlPr>
                      </m:sSubPr>
                      <m:e>
                        <m:r>
                          <a:rPr lang="en-US" altLang="zh-CN" sz="2000" i="1" smtClean="0">
                            <a:solidFill>
                              <a:srgbClr val="000000"/>
                            </a:solidFill>
                            <a:latin typeface="Cambria Math" panose="02040503050406030204" pitchFamily="18" charset="0"/>
                          </a:rPr>
                          <m:t>𝑃</m:t>
                        </m:r>
                      </m:e>
                      <m:sub>
                        <m:r>
                          <a:rPr lang="zh-CN" altLang="en-US" sz="2000" i="1">
                            <a:solidFill>
                              <a:srgbClr val="000000"/>
                            </a:solidFill>
                            <a:latin typeface="Cambria Math" panose="02040503050406030204" pitchFamily="18" charset="0"/>
                          </a:rPr>
                          <m:t>𝑖</m:t>
                        </m:r>
                      </m:sub>
                    </m:sSub>
                    <m:r>
                      <a:rPr lang="en-US" altLang="zh-CN" sz="2000" i="1">
                        <a:solidFill>
                          <a:srgbClr val="000000"/>
                        </a:solidFill>
                        <a:latin typeface="Cambria Math" panose="02040503050406030204" pitchFamily="18" charset="0"/>
                      </a:rPr>
                      <m:t>−</m:t>
                    </m:r>
                    <m:sSub>
                      <m:sSubPr>
                        <m:ctrlPr>
                          <a:rPr lang="zh-CN" altLang="en-US" sz="2000" i="1">
                            <a:solidFill>
                              <a:srgbClr val="000000"/>
                            </a:solidFill>
                            <a:latin typeface="Cambria Math" panose="02040503050406030204" pitchFamily="18" charset="0"/>
                          </a:rPr>
                        </m:ctrlPr>
                      </m:sSubPr>
                      <m:e>
                        <m:r>
                          <a:rPr lang="en-US" altLang="zh-CN" sz="2000" i="1" smtClean="0">
                            <a:solidFill>
                              <a:srgbClr val="000000"/>
                            </a:solidFill>
                            <a:latin typeface="Cambria Math" panose="02040503050406030204" pitchFamily="18" charset="0"/>
                          </a:rPr>
                          <m:t>𝑆</m:t>
                        </m:r>
                      </m:e>
                      <m:sub>
                        <m:r>
                          <a:rPr lang="zh-CN" altLang="en-US" sz="2000" i="1">
                            <a:solidFill>
                              <a:srgbClr val="000000"/>
                            </a:solidFill>
                            <a:latin typeface="Cambria Math" panose="02040503050406030204" pitchFamily="18" charset="0"/>
                          </a:rPr>
                          <m:t>𝑖</m:t>
                        </m:r>
                      </m:sub>
                    </m:sSub>
                  </m:oMath>
                </a14:m>
                <a:r>
                  <a:rPr lang="zh-CN" altLang="en-US" sz="2000" dirty="0" smtClean="0">
                    <a:solidFill>
                      <a:srgbClr val="000000"/>
                    </a:solidFill>
                    <a:latin typeface="宋体" panose="02010600030101010101" pitchFamily="2" charset="-122"/>
                  </a:rPr>
                  <a:t>。</a:t>
                </a:r>
                <a:endParaRPr lang="zh-CN" altLang="en-US" sz="2000" dirty="0">
                  <a:solidFill>
                    <a:srgbClr val="000000"/>
                  </a:solidFill>
                  <a:latin typeface="宋体" panose="02010600030101010101" pitchFamily="2" charset="-122"/>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1467664" y="5494472"/>
                <a:ext cx="6408712" cy="461665"/>
              </a:xfrm>
              <a:prstGeom prst="rect">
                <a:avLst/>
              </a:prstGeom>
              <a:blipFill>
                <a:blip r:embed="rId3"/>
                <a:stretch>
                  <a:fillRect l="-1522" t="-14474" b="-25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764596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57F1E4F-1CFF-5643-939E-217C01CDF565}" type="slidenum">
              <a:rPr lang="en-US" smtClean="0"/>
              <a:pPr/>
              <a:t>111</a:t>
            </a:fld>
            <a:endParaRPr lang="en-US" dirty="0"/>
          </a:p>
        </p:txBody>
      </p:sp>
      <p:sp>
        <p:nvSpPr>
          <p:cNvPr id="5" name="Rectangle 3"/>
          <p:cNvSpPr>
            <a:spLocks noChangeArrowheads="1"/>
          </p:cNvSpPr>
          <p:nvPr/>
        </p:nvSpPr>
        <p:spPr bwMode="auto">
          <a:xfrm>
            <a:off x="860232" y="882591"/>
            <a:ext cx="2736304" cy="584775"/>
          </a:xfrm>
          <a:prstGeom prst="rect">
            <a:avLst/>
          </a:prstGeom>
          <a:noFill/>
          <a:ln w="9525">
            <a:noFill/>
            <a:miter lim="800000"/>
          </a:ln>
          <a:effectLst/>
        </p:spPr>
        <p:txBody>
          <a:bodyPr wrap="square">
            <a:spAutoFit/>
          </a:bodyPr>
          <a:lstStyle/>
          <a:p>
            <a:pPr defTabSz="914400" fontAlgn="base">
              <a:spcBef>
                <a:spcPct val="0"/>
              </a:spcBef>
              <a:spcAft>
                <a:spcPct val="0"/>
              </a:spcAft>
              <a:defRPr/>
            </a:pPr>
            <a:r>
              <a:rPr lang="zh-CN" altLang="en-US" sz="3200" b="1" dirty="0" smtClean="0">
                <a:solidFill>
                  <a:prstClr val="white"/>
                </a:solidFill>
                <a:latin typeface="Times New Roman" panose="02020603050405020304" pitchFamily="18" charset="0"/>
                <a:ea typeface="微软雅黑" panose="020B0503020204020204" charset="-122"/>
                <a:cs typeface="Times New Roman" panose="02020603050405020304" pitchFamily="18" charset="0"/>
                <a:sym typeface="+mn-ea"/>
              </a:rPr>
              <a:t>加权网络情形</a:t>
            </a:r>
            <a:endParaRPr lang="zh-CN" altLang="en-US" sz="3200" b="1" dirty="0">
              <a:solidFill>
                <a:srgbClr val="000000"/>
              </a:solidFill>
              <a:effectLst>
                <a:outerShdw blurRad="38100" dist="38100" dir="2700000" algn="tl">
                  <a:srgbClr val="C0C0C0"/>
                </a:outerShdw>
              </a:effectLst>
              <a:latin typeface="Arial" panose="020B0604020202020204" pitchFamily="34" charset="0"/>
              <a:ea typeface="黑体" panose="02010609060101010101" pitchFamily="2" charset="-122"/>
              <a:sym typeface="+mn-ea"/>
            </a:endParaRPr>
          </a:p>
        </p:txBody>
      </p:sp>
      <p:sp>
        <p:nvSpPr>
          <p:cNvPr id="6" name="矩形 5"/>
          <p:cNvSpPr/>
          <p:nvPr/>
        </p:nvSpPr>
        <p:spPr>
          <a:xfrm>
            <a:off x="1256422" y="1961306"/>
            <a:ext cx="8938830" cy="1200329"/>
          </a:xfrm>
          <a:prstGeom prst="rect">
            <a:avLst/>
          </a:prstGeom>
        </p:spPr>
        <p:txBody>
          <a:bodyPr wrap="square">
            <a:spAutoFit/>
          </a:bodyPr>
          <a:lstStyle/>
          <a:p>
            <a:pPr algn="just" defTabSz="914400" fontAlgn="base">
              <a:spcBef>
                <a:spcPct val="0"/>
              </a:spcBef>
              <a:spcAft>
                <a:spcPct val="0"/>
              </a:spcAft>
            </a:pPr>
            <a:r>
              <a:rPr lang="en-US" altLang="zh-CN" sz="24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Proposition </a:t>
            </a:r>
            <a:r>
              <a:rPr lang="en-US" altLang="zh-CN" sz="24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Evolutionary dynamics on weighted </a:t>
            </a:r>
            <a:r>
              <a:rPr lang="en-US" altLang="zh-CN" sz="2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network</a:t>
            </a:r>
          </a:p>
          <a:p>
            <a:pPr algn="just" defTabSz="914400" fontAlgn="base">
              <a:spcBef>
                <a:spcPct val="0"/>
              </a:spcBef>
              <a:spcAft>
                <a:spcPct val="0"/>
              </a:spcAft>
            </a:pPr>
            <a:r>
              <a:rPr lang="en-US" altLang="zh-CN" sz="2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can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 characterized by the </a:t>
            </a:r>
            <a:r>
              <a:rPr lang="en-US" altLang="zh-CN" sz="2400" u="sng"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coordinating</a:t>
            </a:r>
            <a:r>
              <a:rPr lang="en-US" altLang="zh-CN" sz="2400"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sz="2400" u="sng" dirty="0" err="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anticoordinating</a:t>
            </a:r>
            <a:r>
              <a:rPr lang="en-US" altLang="zh-CN" sz="2400" u="sng"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decision-making dynamics, respectively:</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7" name="对象 6"/>
          <p:cNvGraphicFramePr>
            <a:graphicFrameLocks noChangeAspect="1"/>
          </p:cNvGraphicFramePr>
          <p:nvPr>
            <p:extLst>
              <p:ext uri="{D42A27DB-BD31-4B8C-83A1-F6EECF244321}">
                <p14:modId xmlns:p14="http://schemas.microsoft.com/office/powerpoint/2010/main" val="1738422742"/>
              </p:ext>
            </p:extLst>
          </p:nvPr>
        </p:nvGraphicFramePr>
        <p:xfrm>
          <a:off x="8888562" y="2050240"/>
          <a:ext cx="1306690" cy="373339"/>
        </p:xfrm>
        <a:graphic>
          <a:graphicData uri="http://schemas.openxmlformats.org/presentationml/2006/ole">
            <mc:AlternateContent xmlns:mc="http://schemas.openxmlformats.org/markup-compatibility/2006">
              <mc:Choice xmlns:v="urn:schemas-microsoft-com:vml" Requires="v">
                <p:oleObj spid="_x0000_s46143" name="Equation" r:id="rId3" imgW="711000" imgH="203040" progId="Equation.DSMT4">
                  <p:embed/>
                </p:oleObj>
              </mc:Choice>
              <mc:Fallback>
                <p:oleObj name="Equation" r:id="rId3" imgW="711000" imgH="203040" progId="Equation.DSMT4">
                  <p:embed/>
                  <p:pic>
                    <p:nvPicPr>
                      <p:cNvPr id="10" name="对象 9"/>
                      <p:cNvPicPr/>
                      <p:nvPr/>
                    </p:nvPicPr>
                    <p:blipFill>
                      <a:blip r:embed="rId4"/>
                      <a:stretch>
                        <a:fillRect/>
                      </a:stretch>
                    </p:blipFill>
                    <p:spPr>
                      <a:xfrm>
                        <a:off x="8888562" y="2050240"/>
                        <a:ext cx="1306690" cy="373339"/>
                      </a:xfrm>
                      <a:prstGeom prst="rect">
                        <a:avLst/>
                      </a:prstGeom>
                    </p:spPr>
                  </p:pic>
                </p:oleObj>
              </mc:Fallback>
            </mc:AlternateContent>
          </a:graphicData>
        </a:graphic>
      </p:graphicFrame>
      <p:sp>
        <p:nvSpPr>
          <p:cNvPr id="8" name="矩形 7"/>
          <p:cNvSpPr/>
          <p:nvPr/>
        </p:nvSpPr>
        <p:spPr>
          <a:xfrm>
            <a:off x="1256422" y="3553976"/>
            <a:ext cx="8938830" cy="707886"/>
          </a:xfrm>
          <a:prstGeom prst="rect">
            <a:avLst/>
          </a:prstGeom>
        </p:spPr>
        <p:txBody>
          <a:bodyPr wrap="square">
            <a:spAutoFit/>
          </a:bodyPr>
          <a:lstStyle/>
          <a:p>
            <a:pPr algn="just" defTabSz="914400" fontAlgn="base">
              <a:spcBef>
                <a:spcPct val="0"/>
              </a:spcBef>
              <a:spcAft>
                <a:spcPct val="0"/>
              </a:spcAft>
            </a:pPr>
            <a:r>
              <a:rPr lang="en-US" altLang="zh-CN" sz="20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if agent </a:t>
            </a:r>
            <a:r>
              <a:rPr lang="en-US" altLang="zh-CN" sz="20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activated at </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a:t>
            </a:r>
            <a:r>
              <a:rPr lang="en-US" altLang="zh-CN" sz="20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R</a:t>
            </a:r>
            <a:r>
              <a:rPr lang="en-US" altLang="zh-CN" sz="20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0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sz="20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sz="20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&gt; 0, agent </a:t>
            </a:r>
            <a:r>
              <a:rPr lang="en-US" altLang="zh-CN" sz="20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is </a:t>
            </a:r>
            <a:r>
              <a:rPr lang="en-US" altLang="zh-CN"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coordinating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and update strategy according to</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p:cNvPicPr>
            <a:picLocks noChangeAspect="1"/>
          </p:cNvPicPr>
          <p:nvPr/>
        </p:nvPicPr>
        <p:blipFill rotWithShape="1">
          <a:blip r:embed="rId5"/>
          <a:srcRect t="10146"/>
          <a:stretch/>
        </p:blipFill>
        <p:spPr>
          <a:xfrm>
            <a:off x="3020472" y="4490080"/>
            <a:ext cx="3943350" cy="1172522"/>
          </a:xfrm>
          <a:prstGeom prst="rect">
            <a:avLst/>
          </a:prstGeom>
        </p:spPr>
      </p:pic>
    </p:spTree>
    <p:extLst>
      <p:ext uri="{BB962C8B-B14F-4D97-AF65-F5344CB8AC3E}">
        <p14:creationId xmlns:p14="http://schemas.microsoft.com/office/powerpoint/2010/main" val="48318377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57F1E4F-1CFF-5643-939E-217C01CDF565}" type="slidenum">
              <a:rPr lang="en-US" smtClean="0"/>
              <a:pPr/>
              <a:t>112</a:t>
            </a:fld>
            <a:endParaRPr lang="en-US" dirty="0"/>
          </a:p>
        </p:txBody>
      </p:sp>
      <p:sp>
        <p:nvSpPr>
          <p:cNvPr id="8" name="矩形 7"/>
          <p:cNvSpPr/>
          <p:nvPr/>
        </p:nvSpPr>
        <p:spPr>
          <a:xfrm>
            <a:off x="1378342" y="3654729"/>
            <a:ext cx="8021096" cy="707886"/>
          </a:xfrm>
          <a:prstGeom prst="rect">
            <a:avLst/>
          </a:prstGeom>
        </p:spPr>
        <p:txBody>
          <a:bodyPr wrap="square">
            <a:spAutoFit/>
          </a:bodyPr>
          <a:lstStyle/>
          <a:p>
            <a:pPr algn="just" defTabSz="914400" fontAlgn="base">
              <a:spcBef>
                <a:spcPct val="0"/>
              </a:spcBef>
              <a:spcAft>
                <a:spcPct val="0"/>
              </a:spcAft>
            </a:pPr>
            <a:r>
              <a:rPr lang="en-US" altLang="zh-CN" sz="2000" i="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ii</a:t>
            </a:r>
            <a:r>
              <a:rPr lang="en-US" altLang="zh-CN" sz="20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if agent </a:t>
            </a:r>
            <a:r>
              <a:rPr lang="en-US" altLang="zh-CN" sz="20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activated at </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a:t>
            </a:r>
            <a:r>
              <a:rPr lang="en-US" altLang="zh-CN" sz="20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R</a:t>
            </a:r>
            <a:r>
              <a:rPr lang="en-US" altLang="zh-CN" sz="20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0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sz="20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sz="20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&lt;</a:t>
            </a:r>
            <a:r>
              <a:rPr lang="en-US" altLang="zh-CN" sz="20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 agent </a:t>
            </a:r>
            <a:r>
              <a:rPr lang="en-US" altLang="zh-CN" sz="20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is </a:t>
            </a:r>
            <a:r>
              <a:rPr lang="en-US" altLang="zh-CN" sz="2000" dirty="0" err="1"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anticoordinating</a:t>
            </a:r>
            <a:r>
              <a:rPr lang="en-US" altLang="zh-CN" sz="20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and update strategy according to</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3"/>
          <a:stretch>
            <a:fillRect/>
          </a:stretch>
        </p:blipFill>
        <p:spPr>
          <a:xfrm>
            <a:off x="3142392" y="4746462"/>
            <a:ext cx="3829050" cy="1209675"/>
          </a:xfrm>
          <a:prstGeom prst="rect">
            <a:avLst/>
          </a:prstGeom>
        </p:spPr>
      </p:pic>
      <p:sp>
        <p:nvSpPr>
          <p:cNvPr id="10" name="矩形 9"/>
          <p:cNvSpPr/>
          <p:nvPr/>
        </p:nvSpPr>
        <p:spPr>
          <a:xfrm>
            <a:off x="1276742" y="2070553"/>
            <a:ext cx="8938830" cy="1200329"/>
          </a:xfrm>
          <a:prstGeom prst="rect">
            <a:avLst/>
          </a:prstGeom>
        </p:spPr>
        <p:txBody>
          <a:bodyPr wrap="square">
            <a:spAutoFit/>
          </a:bodyPr>
          <a:lstStyle/>
          <a:p>
            <a:pPr algn="just" defTabSz="914400" fontAlgn="base">
              <a:spcBef>
                <a:spcPct val="0"/>
              </a:spcBef>
              <a:spcAft>
                <a:spcPct val="0"/>
              </a:spcAft>
            </a:pPr>
            <a:r>
              <a:rPr lang="en-US" altLang="zh-CN" sz="24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Proposition </a:t>
            </a:r>
            <a:r>
              <a:rPr lang="en-US" altLang="zh-CN" sz="24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Evolutionary dynamics on weighted </a:t>
            </a:r>
            <a:r>
              <a:rPr lang="en-US" altLang="zh-CN" sz="2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network</a:t>
            </a:r>
          </a:p>
          <a:p>
            <a:pPr algn="just" defTabSz="914400" fontAlgn="base">
              <a:spcBef>
                <a:spcPct val="0"/>
              </a:spcBef>
              <a:spcAft>
                <a:spcPct val="0"/>
              </a:spcAft>
            </a:pPr>
            <a:r>
              <a:rPr lang="en-US" altLang="zh-CN" sz="2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can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 characterized by the </a:t>
            </a:r>
            <a:r>
              <a:rPr lang="en-US" altLang="zh-CN" sz="2400" u="sng"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coordinating</a:t>
            </a:r>
            <a:r>
              <a:rPr lang="en-US" altLang="zh-CN" sz="2400"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sz="2400" u="sng" dirty="0" err="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anticoordinating</a:t>
            </a:r>
            <a:r>
              <a:rPr lang="en-US" altLang="zh-CN" sz="2400" u="sng"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decision-making dynamics, respectively:</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11" name="对象 10"/>
          <p:cNvGraphicFramePr>
            <a:graphicFrameLocks noChangeAspect="1"/>
          </p:cNvGraphicFramePr>
          <p:nvPr>
            <p:extLst>
              <p:ext uri="{D42A27DB-BD31-4B8C-83A1-F6EECF244321}">
                <p14:modId xmlns:p14="http://schemas.microsoft.com/office/powerpoint/2010/main" val="3145091902"/>
              </p:ext>
            </p:extLst>
          </p:nvPr>
        </p:nvGraphicFramePr>
        <p:xfrm>
          <a:off x="8908882" y="2159487"/>
          <a:ext cx="1306690" cy="373339"/>
        </p:xfrm>
        <a:graphic>
          <a:graphicData uri="http://schemas.openxmlformats.org/presentationml/2006/ole">
            <mc:AlternateContent xmlns:mc="http://schemas.openxmlformats.org/markup-compatibility/2006">
              <mc:Choice xmlns:v="urn:schemas-microsoft-com:vml" Requires="v">
                <p:oleObj spid="_x0000_s47166" name="Equation" r:id="rId4" imgW="711000" imgH="203040" progId="Equation.DSMT4">
                  <p:embed/>
                </p:oleObj>
              </mc:Choice>
              <mc:Fallback>
                <p:oleObj name="Equation" r:id="rId4" imgW="711000" imgH="203040" progId="Equation.DSMT4">
                  <p:embed/>
                  <p:pic>
                    <p:nvPicPr>
                      <p:cNvPr id="7" name="对象 6"/>
                      <p:cNvPicPr/>
                      <p:nvPr/>
                    </p:nvPicPr>
                    <p:blipFill>
                      <a:blip r:embed="rId5"/>
                      <a:stretch>
                        <a:fillRect/>
                      </a:stretch>
                    </p:blipFill>
                    <p:spPr>
                      <a:xfrm>
                        <a:off x="8908882" y="2159487"/>
                        <a:ext cx="1306690" cy="373339"/>
                      </a:xfrm>
                      <a:prstGeom prst="rect">
                        <a:avLst/>
                      </a:prstGeom>
                    </p:spPr>
                  </p:pic>
                </p:oleObj>
              </mc:Fallback>
            </mc:AlternateContent>
          </a:graphicData>
        </a:graphic>
      </p:graphicFrame>
      <p:sp>
        <p:nvSpPr>
          <p:cNvPr id="12" name="Rectangle 3"/>
          <p:cNvSpPr>
            <a:spLocks noChangeArrowheads="1"/>
          </p:cNvSpPr>
          <p:nvPr/>
        </p:nvSpPr>
        <p:spPr bwMode="auto">
          <a:xfrm>
            <a:off x="860232" y="882591"/>
            <a:ext cx="2736304" cy="584775"/>
          </a:xfrm>
          <a:prstGeom prst="rect">
            <a:avLst/>
          </a:prstGeom>
          <a:noFill/>
          <a:ln w="9525">
            <a:noFill/>
            <a:miter lim="800000"/>
          </a:ln>
          <a:effectLst/>
        </p:spPr>
        <p:txBody>
          <a:bodyPr wrap="square">
            <a:spAutoFit/>
          </a:bodyPr>
          <a:lstStyle/>
          <a:p>
            <a:pPr defTabSz="914400" fontAlgn="base">
              <a:spcBef>
                <a:spcPct val="0"/>
              </a:spcBef>
              <a:spcAft>
                <a:spcPct val="0"/>
              </a:spcAft>
              <a:defRPr/>
            </a:pPr>
            <a:r>
              <a:rPr lang="zh-CN" altLang="en-US" sz="3200" b="1" dirty="0" smtClean="0">
                <a:solidFill>
                  <a:prstClr val="white"/>
                </a:solidFill>
                <a:latin typeface="Times New Roman" panose="02020603050405020304" pitchFamily="18" charset="0"/>
                <a:ea typeface="微软雅黑" panose="020B0503020204020204" charset="-122"/>
                <a:cs typeface="Times New Roman" panose="02020603050405020304" pitchFamily="18" charset="0"/>
                <a:sym typeface="+mn-ea"/>
              </a:rPr>
              <a:t>加权网络情形</a:t>
            </a:r>
            <a:endParaRPr lang="zh-CN" altLang="en-US" sz="3200" b="1" dirty="0">
              <a:solidFill>
                <a:srgbClr val="000000"/>
              </a:solidFill>
              <a:effectLst>
                <a:outerShdw blurRad="38100" dist="38100" dir="2700000" algn="tl">
                  <a:srgbClr val="C0C0C0"/>
                </a:outerShdw>
              </a:effectLst>
              <a:latin typeface="Arial" panose="020B0604020202020204" pitchFamily="34" charset="0"/>
              <a:ea typeface="黑体" panose="02010609060101010101" pitchFamily="2" charset="-122"/>
              <a:sym typeface="+mn-ea"/>
            </a:endParaRPr>
          </a:p>
        </p:txBody>
      </p:sp>
    </p:spTree>
    <p:extLst>
      <p:ext uri="{BB962C8B-B14F-4D97-AF65-F5344CB8AC3E}">
        <p14:creationId xmlns:p14="http://schemas.microsoft.com/office/powerpoint/2010/main" val="392408335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113</a:t>
            </a:fld>
            <a:endParaRPr lang="en-US" dirty="0"/>
          </a:p>
        </p:txBody>
      </p:sp>
      <p:sp>
        <p:nvSpPr>
          <p:cNvPr id="4" name="矩形 3"/>
          <p:cNvSpPr/>
          <p:nvPr/>
        </p:nvSpPr>
        <p:spPr>
          <a:xfrm>
            <a:off x="928238" y="953169"/>
            <a:ext cx="2236510" cy="584775"/>
          </a:xfrm>
          <a:prstGeom prst="rect">
            <a:avLst/>
          </a:prstGeom>
        </p:spPr>
        <p:txBody>
          <a:bodyPr wrap="none">
            <a:spAutoFit/>
          </a:bodyPr>
          <a:lstStyle/>
          <a:p>
            <a:pPr defTabSz="914400" fontAlgn="base">
              <a:spcBef>
                <a:spcPct val="0"/>
              </a:spcBef>
              <a:spcAft>
                <a:spcPct val="0"/>
              </a:spcAft>
              <a:defRPr/>
            </a:pPr>
            <a:r>
              <a:rPr lang="zh-CN" altLang="en-US" sz="3200" b="1" dirty="0" smtClean="0">
                <a:solidFill>
                  <a:prstClr val="white"/>
                </a:solidFill>
                <a:latin typeface="Times New Roman" panose="02020603050405020304" pitchFamily="18" charset="0"/>
                <a:ea typeface="微软雅黑" panose="020B0503020204020204" charset="-122"/>
                <a:cs typeface="Times New Roman" panose="02020603050405020304" pitchFamily="18" charset="0"/>
              </a:rPr>
              <a:t>收敛性讨论</a:t>
            </a:r>
            <a:endParaRPr lang="zh-CN" altLang="en-US" sz="3200" b="1" dirty="0">
              <a:solidFill>
                <a:prstClr val="white"/>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 name="矩形 4"/>
          <p:cNvSpPr/>
          <p:nvPr/>
        </p:nvSpPr>
        <p:spPr>
          <a:xfrm>
            <a:off x="1179626" y="2043046"/>
            <a:ext cx="4626588" cy="461665"/>
          </a:xfrm>
          <a:prstGeom prst="rect">
            <a:avLst/>
          </a:prstGeom>
        </p:spPr>
        <p:txBody>
          <a:bodyPr wrap="none">
            <a:spAutoFit/>
          </a:bodyPr>
          <a:lstStyle/>
          <a:p>
            <a:pPr defTabSz="914400" fontAlgn="base">
              <a:spcBef>
                <a:spcPct val="0"/>
              </a:spcBef>
              <a:spcAft>
                <a:spcPct val="0"/>
              </a:spcAft>
            </a:pPr>
            <a:r>
              <a:rPr lang="zh-CN" altLang="en-US" sz="24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以 </a:t>
            </a:r>
            <a:r>
              <a:rPr lang="en-US" altLang="zh-CN" sz="2400" b="1"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anticoordinating</a:t>
            </a:r>
            <a:r>
              <a:rPr lang="en-US" altLang="zh-CN" sz="24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network </a:t>
            </a:r>
            <a:r>
              <a:rPr lang="zh-CN" altLang="en-US" sz="24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为例</a:t>
            </a:r>
            <a:endParaRPr lang="zh-CN" altLang="en-US" sz="24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1179626" y="2797620"/>
            <a:ext cx="7128698" cy="400110"/>
          </a:xfrm>
          <a:prstGeom prst="rect">
            <a:avLst/>
          </a:prstGeom>
          <a:noFill/>
        </p:spPr>
        <p:txBody>
          <a:bodyPr wrap="square" rtlCol="0">
            <a:spAutoFit/>
          </a:bodyPr>
          <a:lstStyle/>
          <a:p>
            <a:pPr defTabSz="914400"/>
            <a:r>
              <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首先，研究阈值对于收敛时间的影响，建立如下函数：</a:t>
            </a:r>
            <a:endParaRPr lang="zh-CN" altLang="en-US"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图片 6"/>
          <p:cNvPicPr>
            <a:picLocks noChangeAspect="1"/>
          </p:cNvPicPr>
          <p:nvPr/>
        </p:nvPicPr>
        <p:blipFill>
          <a:blip r:embed="rId2"/>
          <a:stretch>
            <a:fillRect/>
          </a:stretch>
        </p:blipFill>
        <p:spPr>
          <a:xfrm>
            <a:off x="2256485" y="3746915"/>
            <a:ext cx="5457825" cy="771525"/>
          </a:xfrm>
          <a:prstGeom prst="rect">
            <a:avLst/>
          </a:prstGeom>
        </p:spPr>
      </p:pic>
      <p:sp>
        <p:nvSpPr>
          <p:cNvPr id="8" name="文本框 7"/>
          <p:cNvSpPr txBox="1"/>
          <p:nvPr/>
        </p:nvSpPr>
        <p:spPr>
          <a:xfrm>
            <a:off x="1442098" y="5042181"/>
            <a:ext cx="3034145" cy="400110"/>
          </a:xfrm>
          <a:prstGeom prst="rect">
            <a:avLst/>
          </a:prstGeom>
          <a:noFill/>
        </p:spPr>
        <p:txBody>
          <a:bodyPr wrap="square" rtlCol="0">
            <a:spAutoFit/>
          </a:bodyPr>
          <a:lstStyle/>
          <a:p>
            <a:pPr defTabSz="914400"/>
            <a:r>
              <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其中，</a:t>
            </a:r>
            <a:endParaRPr lang="zh-CN" altLang="en-US"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3"/>
          <a:stretch>
            <a:fillRect/>
          </a:stretch>
        </p:blipFill>
        <p:spPr>
          <a:xfrm>
            <a:off x="2236061" y="5018387"/>
            <a:ext cx="1857375" cy="457200"/>
          </a:xfrm>
          <a:prstGeom prst="rect">
            <a:avLst/>
          </a:prstGeom>
        </p:spPr>
      </p:pic>
      <p:sp>
        <p:nvSpPr>
          <p:cNvPr id="10" name="矩形 9"/>
          <p:cNvSpPr/>
          <p:nvPr/>
        </p:nvSpPr>
        <p:spPr>
          <a:xfrm>
            <a:off x="7371432" y="3753844"/>
            <a:ext cx="1165768" cy="369332"/>
          </a:xfrm>
          <a:prstGeom prst="rect">
            <a:avLst/>
          </a:prstGeom>
        </p:spPr>
        <p:txBody>
          <a:bodyPr wrap="none">
            <a:spAutoFit/>
          </a:bodyPr>
          <a:lstStyle/>
          <a:p>
            <a:pPr defTabSz="914400"/>
            <a:r>
              <a:rPr lang="en-US" altLang="zh-CN"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Strategy A</a:t>
            </a:r>
            <a:endParaRPr lang="zh-CN" altLang="en-US"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矩形 10"/>
          <p:cNvSpPr/>
          <p:nvPr/>
        </p:nvSpPr>
        <p:spPr>
          <a:xfrm>
            <a:off x="7371432" y="4092940"/>
            <a:ext cx="1165704" cy="369332"/>
          </a:xfrm>
          <a:prstGeom prst="rect">
            <a:avLst/>
          </a:prstGeom>
        </p:spPr>
        <p:txBody>
          <a:bodyPr wrap="none">
            <a:spAutoFit/>
          </a:bodyPr>
          <a:lstStyle/>
          <a:p>
            <a:pPr defTabSz="914400"/>
            <a:r>
              <a:rPr lang="en-US" altLang="zh-CN" dirty="0" smtClean="0">
                <a:solidFill>
                  <a:srgbClr val="00B0F0"/>
                </a:solidFill>
                <a:latin typeface="Times New Roman" panose="02020603050405020304" pitchFamily="18" charset="0"/>
                <a:ea typeface="宋体" panose="02010600030101010101" pitchFamily="2" charset="-122"/>
                <a:cs typeface="Times New Roman" panose="02020603050405020304" pitchFamily="18" charset="0"/>
              </a:rPr>
              <a:t>Strategy B</a:t>
            </a:r>
            <a:endParaRPr lang="zh-CN" altLang="en-US" dirty="0">
              <a:solidFill>
                <a:srgbClr val="00B0F0"/>
              </a:solidFill>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文本框 11"/>
              <p:cNvSpPr txBox="1"/>
              <p:nvPr/>
            </p:nvSpPr>
            <p:spPr>
              <a:xfrm>
                <a:off x="1466776" y="5920190"/>
                <a:ext cx="6120245" cy="401072"/>
              </a:xfrm>
              <a:prstGeom prst="rect">
                <a:avLst/>
              </a:prstGeom>
              <a:noFill/>
            </p:spPr>
            <p:txBody>
              <a:bodyPr wrap="square" rtlCol="0">
                <a:spAutoFit/>
              </a:bodyPr>
              <a:lstStyle/>
              <a:p>
                <a:pPr defTabSz="914400"/>
                <a:r>
                  <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显然函数</a:t>
                </a:r>
                <a14:m>
                  <m:oMath xmlns:m="http://schemas.openxmlformats.org/officeDocument/2006/math">
                    <m:r>
                      <m:rPr>
                        <m:sty m:val="p"/>
                      </m:rPr>
                      <a:rPr lang="el-GR" altLang="zh-CN" sz="2000" i="1" smtClean="0">
                        <a:solidFill>
                          <a:srgbClr val="000000"/>
                        </a:solidFill>
                        <a:latin typeface="Cambria Math" panose="02040503050406030204" pitchFamily="18" charset="0"/>
                        <a:ea typeface="Cambria Math" panose="02040503050406030204" pitchFamily="18" charset="0"/>
                      </a:rPr>
                      <m:t>Φ</m:t>
                    </m:r>
                    <m:r>
                      <a:rPr lang="en-US" altLang="zh-CN" sz="2000" i="1" smtClean="0">
                        <a:solidFill>
                          <a:srgbClr val="000000"/>
                        </a:solidFill>
                        <a:latin typeface="Cambria Math" panose="02040503050406030204" pitchFamily="18" charset="0"/>
                        <a:ea typeface="Cambria Math" panose="02040503050406030204" pitchFamily="18" charset="0"/>
                      </a:rPr>
                      <m:t>(</m:t>
                    </m:r>
                    <m:r>
                      <a:rPr lang="en-US" altLang="zh-CN" sz="2000" i="1" smtClean="0">
                        <a:solidFill>
                          <a:srgbClr val="000000"/>
                        </a:solidFill>
                        <a:latin typeface="Cambria Math" panose="02040503050406030204" pitchFamily="18" charset="0"/>
                        <a:ea typeface="Cambria Math" panose="02040503050406030204" pitchFamily="18" charset="0"/>
                      </a:rPr>
                      <m:t>𝑡</m:t>
                    </m:r>
                    <m:r>
                      <a:rPr lang="en-US" altLang="zh-CN" sz="2000" i="1" smtClean="0">
                        <a:solidFill>
                          <a:srgbClr val="000000"/>
                        </a:solidFill>
                        <a:latin typeface="Cambria Math" panose="02040503050406030204" pitchFamily="18" charset="0"/>
                        <a:ea typeface="Cambria Math" panose="02040503050406030204" pitchFamily="18" charset="0"/>
                      </a:rPr>
                      <m:t>)</m:t>
                    </m:r>
                  </m:oMath>
                </a14:m>
                <a:r>
                  <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有上界：</a:t>
                </a:r>
                <a:r>
                  <a:rPr lang="el-GR"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r>
                      <m:rPr>
                        <m:sty m:val="p"/>
                      </m:rPr>
                      <a:rPr lang="el-GR" altLang="zh-CN" sz="2000" i="1">
                        <a:solidFill>
                          <a:srgbClr val="000000"/>
                        </a:solidFill>
                        <a:latin typeface="Cambria Math" panose="02040503050406030204" pitchFamily="18" charset="0"/>
                        <a:ea typeface="Cambria Math" panose="02040503050406030204" pitchFamily="18" charset="0"/>
                      </a:rPr>
                      <m:t>Φ</m:t>
                    </m:r>
                    <m:r>
                      <a:rPr lang="en-US" altLang="zh-CN" sz="2000" i="1">
                        <a:solidFill>
                          <a:srgbClr val="000000"/>
                        </a:solidFill>
                        <a:latin typeface="Cambria Math" panose="02040503050406030204" pitchFamily="18" charset="0"/>
                        <a:ea typeface="Cambria Math" panose="02040503050406030204" pitchFamily="18" charset="0"/>
                      </a:rPr>
                      <m:t>(</m:t>
                    </m:r>
                    <m:r>
                      <a:rPr lang="en-US" altLang="zh-CN" sz="2000" i="1">
                        <a:solidFill>
                          <a:srgbClr val="000000"/>
                        </a:solidFill>
                        <a:latin typeface="Cambria Math" panose="02040503050406030204" pitchFamily="18" charset="0"/>
                        <a:ea typeface="Cambria Math" panose="02040503050406030204" pitchFamily="18" charset="0"/>
                      </a:rPr>
                      <m:t>𝑡</m:t>
                    </m:r>
                    <m:r>
                      <a:rPr lang="en-US" altLang="zh-CN" sz="2000" i="1">
                        <a:solidFill>
                          <a:srgbClr val="000000"/>
                        </a:solidFill>
                        <a:latin typeface="Cambria Math" panose="02040503050406030204" pitchFamily="18" charset="0"/>
                        <a:ea typeface="Cambria Math" panose="02040503050406030204" pitchFamily="18" charset="0"/>
                      </a:rPr>
                      <m:t>)≤</m:t>
                    </m:r>
                    <m:nary>
                      <m:naryPr>
                        <m:chr m:val="∑"/>
                        <m:limLoc m:val="subSup"/>
                        <m:ctrlPr>
                          <a:rPr lang="en-US" altLang="zh-CN" sz="2000" i="1" smtClean="0">
                            <a:solidFill>
                              <a:srgbClr val="000000"/>
                            </a:solidFill>
                            <a:latin typeface="Cambria Math" panose="02040503050406030204" pitchFamily="18" charset="0"/>
                            <a:ea typeface="Cambria Math" panose="02040503050406030204" pitchFamily="18" charset="0"/>
                          </a:rPr>
                        </m:ctrlPr>
                      </m:naryPr>
                      <m:sub>
                        <m:r>
                          <m:rPr>
                            <m:brk m:alnAt="25"/>
                          </m:rPr>
                          <a:rPr lang="en-US" altLang="zh-CN" sz="2000" i="1" smtClean="0">
                            <a:solidFill>
                              <a:srgbClr val="000000"/>
                            </a:solidFill>
                            <a:latin typeface="Cambria Math" panose="02040503050406030204" pitchFamily="18" charset="0"/>
                            <a:ea typeface="Cambria Math" panose="02040503050406030204" pitchFamily="18" charset="0"/>
                          </a:rPr>
                          <m:t>𝑖</m:t>
                        </m:r>
                        <m:r>
                          <a:rPr lang="en-US" altLang="zh-CN" sz="2000" i="1" smtClean="0">
                            <a:solidFill>
                              <a:srgbClr val="000000"/>
                            </a:solidFill>
                            <a:latin typeface="Cambria Math" panose="02040503050406030204" pitchFamily="18" charset="0"/>
                            <a:ea typeface="Cambria Math" panose="02040503050406030204" pitchFamily="18" charset="0"/>
                          </a:rPr>
                          <m:t>=1</m:t>
                        </m:r>
                      </m:sub>
                      <m:sup>
                        <m:r>
                          <a:rPr lang="en-US" altLang="zh-CN" sz="2000" i="1" smtClean="0">
                            <a:solidFill>
                              <a:srgbClr val="000000"/>
                            </a:solidFill>
                            <a:latin typeface="Cambria Math" panose="02040503050406030204" pitchFamily="18" charset="0"/>
                            <a:ea typeface="Cambria Math" panose="02040503050406030204" pitchFamily="18" charset="0"/>
                          </a:rPr>
                          <m:t>𝑛</m:t>
                        </m:r>
                      </m:sup>
                      <m:e>
                        <m:r>
                          <a:rPr lang="en-US" altLang="zh-CN" sz="2000" i="1" smtClean="0">
                            <a:solidFill>
                              <a:srgbClr val="000000"/>
                            </a:solidFill>
                            <a:latin typeface="Cambria Math" panose="02040503050406030204" pitchFamily="18" charset="0"/>
                            <a:ea typeface="Cambria Math" panose="02040503050406030204" pitchFamily="18" charset="0"/>
                          </a:rPr>
                          <m:t>(1−</m:t>
                        </m:r>
                        <m:r>
                          <a:rPr lang="zh-CN" altLang="en-US" sz="2000" i="1" smtClean="0">
                            <a:solidFill>
                              <a:srgbClr val="000000"/>
                            </a:solidFill>
                            <a:latin typeface="Cambria Math" panose="02040503050406030204" pitchFamily="18" charset="0"/>
                            <a:ea typeface="Cambria Math" panose="02040503050406030204" pitchFamily="18" charset="0"/>
                          </a:rPr>
                          <m:t>𝜏</m:t>
                        </m:r>
                        <m:r>
                          <a:rPr lang="en-US" altLang="zh-CN" sz="2000" i="1" smtClean="0">
                            <a:solidFill>
                              <a:srgbClr val="000000"/>
                            </a:solidFill>
                            <a:latin typeface="Cambria Math" panose="02040503050406030204" pitchFamily="18" charset="0"/>
                            <a:ea typeface="Cambria Math" panose="02040503050406030204" pitchFamily="18" charset="0"/>
                          </a:rPr>
                          <m:t>)</m:t>
                        </m:r>
                        <m:sSub>
                          <m:sSubPr>
                            <m:ctrlPr>
                              <a:rPr lang="en-US" altLang="zh-CN" sz="2000" i="1" smtClean="0">
                                <a:solidFill>
                                  <a:srgbClr val="000000"/>
                                </a:solidFill>
                                <a:latin typeface="Cambria Math" panose="02040503050406030204" pitchFamily="18" charset="0"/>
                                <a:ea typeface="Cambria Math" panose="02040503050406030204" pitchFamily="18" charset="0"/>
                              </a:rPr>
                            </m:ctrlPr>
                          </m:sSubPr>
                          <m:e>
                            <m:r>
                              <a:rPr lang="en-US" altLang="zh-CN" sz="2000" i="1" smtClean="0">
                                <a:solidFill>
                                  <a:srgbClr val="000000"/>
                                </a:solidFill>
                                <a:latin typeface="Cambria Math" panose="02040503050406030204" pitchFamily="18" charset="0"/>
                                <a:ea typeface="Cambria Math" panose="02040503050406030204" pitchFamily="18" charset="0"/>
                              </a:rPr>
                              <m:t>𝑑</m:t>
                            </m:r>
                          </m:e>
                          <m:sub>
                            <m:r>
                              <a:rPr lang="en-US" altLang="zh-CN" sz="2000" i="1" smtClean="0">
                                <a:solidFill>
                                  <a:srgbClr val="000000"/>
                                </a:solidFill>
                                <a:latin typeface="Cambria Math" panose="02040503050406030204" pitchFamily="18" charset="0"/>
                                <a:ea typeface="Cambria Math" panose="02040503050406030204" pitchFamily="18" charset="0"/>
                              </a:rPr>
                              <m:t>𝑖</m:t>
                            </m:r>
                          </m:sub>
                        </m:sSub>
                      </m:e>
                    </m:nary>
                    <m:r>
                      <a:rPr lang="en-US" altLang="zh-CN" sz="2000" i="1">
                        <a:solidFill>
                          <a:srgbClr val="000000"/>
                        </a:solidFill>
                        <a:latin typeface="Cambria Math" panose="02040503050406030204" pitchFamily="18" charset="0"/>
                        <a:ea typeface="Cambria Math" panose="02040503050406030204" pitchFamily="18" charset="0"/>
                      </a:rPr>
                      <m:t> </m:t>
                    </m:r>
                  </m:oMath>
                </a14:m>
                <a:endParaRPr lang="zh-CN" altLang="en-US"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1466776" y="5920190"/>
                <a:ext cx="6120245" cy="401072"/>
              </a:xfrm>
              <a:prstGeom prst="rect">
                <a:avLst/>
              </a:prstGeom>
              <a:blipFill>
                <a:blip r:embed="rId4"/>
                <a:stretch>
                  <a:fillRect l="-1096" t="-121212" b="-183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4621025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114</a:t>
            </a:fld>
            <a:endParaRPr lang="en-US" dirty="0"/>
          </a:p>
        </p:txBody>
      </p:sp>
      <p:sp>
        <p:nvSpPr>
          <p:cNvPr id="4" name="矩形 3"/>
          <p:cNvSpPr/>
          <p:nvPr/>
        </p:nvSpPr>
        <p:spPr>
          <a:xfrm>
            <a:off x="830640" y="855763"/>
            <a:ext cx="1826141" cy="584775"/>
          </a:xfrm>
          <a:prstGeom prst="rect">
            <a:avLst/>
          </a:prstGeom>
        </p:spPr>
        <p:txBody>
          <a:bodyPr wrap="none">
            <a:spAutoFit/>
          </a:bodyPr>
          <a:lstStyle/>
          <a:p>
            <a:pPr>
              <a:defRPr/>
            </a:pPr>
            <a:r>
              <a:rPr lang="zh-CN" altLang="en-US" sz="3200" b="1"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收敛定理</a:t>
            </a:r>
            <a:endParaRPr lang="zh-CN" altLang="en-US" sz="32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1766744" y="2511947"/>
            <a:ext cx="6629400" cy="2057400"/>
          </a:xfrm>
          <a:prstGeom prst="rect">
            <a:avLst/>
          </a:prstGeom>
        </p:spPr>
      </p:pic>
      <mc:AlternateContent xmlns:mc="http://schemas.openxmlformats.org/markup-compatibility/2006" xmlns:a14="http://schemas.microsoft.com/office/drawing/2010/main">
        <mc:Choice Requires="a14">
          <p:sp>
            <p:nvSpPr>
              <p:cNvPr id="6" name="文本框 5"/>
              <p:cNvSpPr txBox="1"/>
              <p:nvPr/>
            </p:nvSpPr>
            <p:spPr>
              <a:xfrm>
                <a:off x="1334696" y="5248251"/>
                <a:ext cx="8764344" cy="400110"/>
              </a:xfrm>
              <a:prstGeom prst="rect">
                <a:avLst/>
              </a:prstGeom>
              <a:noFill/>
            </p:spPr>
            <p:txBody>
              <a:bodyPr wrap="square" rtlCol="0">
                <a:spAutoFit/>
              </a:bodyPr>
              <a:lstStyle/>
              <a:p>
                <a:r>
                  <a:rPr lang="zh-CN" altLang="en-US" sz="2000" dirty="0" smtClean="0"/>
                  <a:t>证明思路：建立策略切换（</a:t>
                </a:r>
                <a14:m>
                  <m:oMath xmlns:m="http://schemas.openxmlformats.org/officeDocument/2006/math">
                    <m:r>
                      <a:rPr lang="en-US" altLang="zh-CN" sz="2000" b="0" i="1" smtClean="0">
                        <a:latin typeface="Cambria Math" panose="02040503050406030204" pitchFamily="18" charset="0"/>
                      </a:rPr>
                      <m:t>𝐴</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𝐵</m:t>
                    </m:r>
                  </m:oMath>
                </a14:m>
                <a:r>
                  <a:rPr lang="en-US" altLang="zh-CN" sz="2000" dirty="0" smtClean="0">
                    <a:latin typeface="Times New Roman" panose="02020603050405020304" pitchFamily="18" charset="0"/>
                    <a:cs typeface="Times New Roman" panose="02020603050405020304" pitchFamily="18" charset="0"/>
                  </a:rPr>
                  <a:t> &amp;</a:t>
                </a:r>
                <a:r>
                  <a:rPr lang="en-US" altLang="zh-CN" sz="2000" dirty="0"/>
                  <a:t> </a:t>
                </a:r>
                <a14:m>
                  <m:oMath xmlns:m="http://schemas.openxmlformats.org/officeDocument/2006/math">
                    <m:r>
                      <a:rPr lang="en-US" altLang="zh-CN" sz="2000" b="0" i="1" smtClean="0">
                        <a:latin typeface="Cambria Math" panose="02040503050406030204" pitchFamily="18" charset="0"/>
                      </a:rPr>
                      <m:t>𝐵</m:t>
                    </m:r>
                    <m:r>
                      <a:rPr lang="en-US" altLang="zh-CN" sz="2000" i="1">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𝐴</m:t>
                    </m:r>
                    <m:r>
                      <a:rPr lang="en-US" altLang="zh-CN" sz="2000" i="1">
                        <a:latin typeface="Cambria Math" panose="02040503050406030204" pitchFamily="18" charset="0"/>
                        <a:ea typeface="Cambria Math" panose="02040503050406030204" pitchFamily="18" charset="0"/>
                      </a:rPr>
                      <m:t> </m:t>
                    </m:r>
                  </m:oMath>
                </a14:m>
                <a:r>
                  <a:rPr lang="zh-CN" altLang="en-US" sz="2000" dirty="0" smtClean="0"/>
                  <a:t>）与函数</a:t>
                </a:r>
                <a14:m>
                  <m:oMath xmlns:m="http://schemas.openxmlformats.org/officeDocument/2006/math">
                    <m:r>
                      <m:rPr>
                        <m:sty m:val="p"/>
                      </m:rPr>
                      <a:rPr lang="el-GR" altLang="zh-CN" sz="2000" i="1">
                        <a:latin typeface="Cambria Math" panose="02040503050406030204" pitchFamily="18" charset="0"/>
                        <a:ea typeface="Cambria Math" panose="02040503050406030204" pitchFamily="18" charset="0"/>
                      </a:rPr>
                      <m:t>Φ</m:t>
                    </m:r>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𝑡</m:t>
                    </m:r>
                    <m:r>
                      <a:rPr lang="en-US" altLang="zh-CN" sz="2000" i="1">
                        <a:latin typeface="Cambria Math" panose="02040503050406030204" pitchFamily="18" charset="0"/>
                        <a:ea typeface="Cambria Math" panose="02040503050406030204" pitchFamily="18" charset="0"/>
                      </a:rPr>
                      <m:t>)</m:t>
                    </m:r>
                  </m:oMath>
                </a14:m>
                <a:r>
                  <a:rPr lang="zh-CN" altLang="en-US" sz="2000" dirty="0" smtClean="0"/>
                  <a:t> 变化之间的关系。</a:t>
                </a:r>
                <a:endParaRPr lang="zh-CN" altLang="en-US" sz="2000" dirty="0"/>
              </a:p>
            </p:txBody>
          </p:sp>
        </mc:Choice>
        <mc:Fallback xmlns="">
          <p:sp>
            <p:nvSpPr>
              <p:cNvPr id="6" name="文本框 5"/>
              <p:cNvSpPr txBox="1">
                <a:spLocks noRot="1" noChangeAspect="1" noMove="1" noResize="1" noEditPoints="1" noAdjustHandles="1" noChangeArrowheads="1" noChangeShapeType="1" noTextEdit="1"/>
              </p:cNvSpPr>
              <p:nvPr/>
            </p:nvSpPr>
            <p:spPr>
              <a:xfrm>
                <a:off x="1334696" y="5248251"/>
                <a:ext cx="8764344" cy="400110"/>
              </a:xfrm>
              <a:prstGeom prst="rect">
                <a:avLst/>
              </a:prstGeom>
              <a:blipFill>
                <a:blip r:embed="rId3"/>
                <a:stretch>
                  <a:fillRect l="-765" t="-9091" b="-257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0196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115</a:t>
            </a:fld>
            <a:endParaRPr lang="en-US" dirty="0"/>
          </a:p>
        </p:txBody>
      </p:sp>
      <p:sp>
        <p:nvSpPr>
          <p:cNvPr id="4" name="矩形 3"/>
          <p:cNvSpPr/>
          <p:nvPr/>
        </p:nvSpPr>
        <p:spPr>
          <a:xfrm>
            <a:off x="911920" y="953926"/>
            <a:ext cx="1826141" cy="584775"/>
          </a:xfrm>
          <a:prstGeom prst="rect">
            <a:avLst/>
          </a:prstGeom>
        </p:spPr>
        <p:txBody>
          <a:bodyPr wrap="none">
            <a:spAutoFit/>
          </a:bodyPr>
          <a:lstStyle/>
          <a:p>
            <a:pPr defTabSz="914400" fontAlgn="base">
              <a:spcBef>
                <a:spcPct val="0"/>
              </a:spcBef>
              <a:spcAft>
                <a:spcPct val="0"/>
              </a:spcAft>
              <a:defRPr/>
            </a:pPr>
            <a:r>
              <a:rPr lang="zh-CN" altLang="en-US" sz="3200" b="1" dirty="0" smtClean="0">
                <a:solidFill>
                  <a:prstClr val="white"/>
                </a:solidFill>
                <a:latin typeface="Times New Roman" panose="02020603050405020304" pitchFamily="18" charset="0"/>
                <a:ea typeface="微软雅黑" panose="020B0503020204020204" charset="-122"/>
                <a:cs typeface="Times New Roman" panose="02020603050405020304" pitchFamily="18" charset="0"/>
              </a:rPr>
              <a:t>收敛时间</a:t>
            </a:r>
            <a:endParaRPr lang="zh-CN" altLang="en-US" sz="3200" b="1" dirty="0">
              <a:solidFill>
                <a:prstClr val="white"/>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5" name="图片 4"/>
          <p:cNvPicPr>
            <a:picLocks noChangeAspect="1"/>
          </p:cNvPicPr>
          <p:nvPr/>
        </p:nvPicPr>
        <p:blipFill>
          <a:blip r:embed="rId3"/>
          <a:stretch>
            <a:fillRect/>
          </a:stretch>
        </p:blipFill>
        <p:spPr>
          <a:xfrm>
            <a:off x="2041952" y="2042696"/>
            <a:ext cx="6372731" cy="3217825"/>
          </a:xfrm>
          <a:prstGeom prst="rect">
            <a:avLst/>
          </a:prstGeom>
        </p:spPr>
      </p:pic>
      <p:sp>
        <p:nvSpPr>
          <p:cNvPr id="6" name="矩形 5"/>
          <p:cNvSpPr/>
          <p:nvPr/>
        </p:nvSpPr>
        <p:spPr>
          <a:xfrm>
            <a:off x="911920" y="5600090"/>
            <a:ext cx="9646380" cy="830997"/>
          </a:xfrm>
          <a:prstGeom prst="rect">
            <a:avLst/>
          </a:prstGeom>
          <a:solidFill>
            <a:srgbClr val="99CCFF"/>
          </a:solidFill>
          <a:ln>
            <a:solidFill>
              <a:srgbClr val="3F3FFF"/>
            </a:solidFill>
          </a:ln>
        </p:spPr>
        <p:txBody>
          <a:bodyPr wrap="square" rtlCol="0">
            <a:spAutoFit/>
          </a:bodyPr>
          <a:lstStyle/>
          <a:p>
            <a:pPr algn="just" defTabSz="914400" fontAlgn="base">
              <a:spcBef>
                <a:spcPct val="0"/>
              </a:spcBef>
              <a:spcAft>
                <a:spcPct val="0"/>
              </a:spcAft>
            </a:pPr>
            <a:r>
              <a:rPr lang="en-US"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[6] </a:t>
            </a:r>
            <a:r>
              <a:rPr lang="en-US" altLang="zh-CN" sz="1600" b="1"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Ramazi</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P., </a:t>
            </a:r>
            <a:r>
              <a:rPr lang="en-US" altLang="zh-CN" sz="16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Riehl</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J., &amp; Cao, M. (2016). Networks of conforming or nonconforming individuals tend to reach satisfactory decisions. Proceedings of the National Academy of Sciences of the United States of America, 113 (46), 12985-12990.</a:t>
            </a:r>
          </a:p>
        </p:txBody>
      </p:sp>
    </p:spTree>
    <p:extLst>
      <p:ext uri="{BB962C8B-B14F-4D97-AF65-F5344CB8AC3E}">
        <p14:creationId xmlns:p14="http://schemas.microsoft.com/office/powerpoint/2010/main" val="173598081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116</a:t>
            </a:fld>
            <a:endParaRPr lang="en-US" dirty="0"/>
          </a:p>
        </p:txBody>
      </p:sp>
      <p:sp>
        <p:nvSpPr>
          <p:cNvPr id="4" name="矩形 3"/>
          <p:cNvSpPr/>
          <p:nvPr/>
        </p:nvSpPr>
        <p:spPr>
          <a:xfrm>
            <a:off x="708720" y="929432"/>
            <a:ext cx="2646878" cy="584775"/>
          </a:xfrm>
          <a:prstGeom prst="rect">
            <a:avLst/>
          </a:prstGeom>
        </p:spPr>
        <p:txBody>
          <a:bodyPr wrap="none">
            <a:spAutoFit/>
          </a:bodyPr>
          <a:lstStyle/>
          <a:p>
            <a:pPr defTabSz="914400" fontAlgn="base">
              <a:spcBef>
                <a:spcPct val="0"/>
              </a:spcBef>
              <a:spcAft>
                <a:spcPct val="0"/>
              </a:spcAft>
              <a:defRPr/>
            </a:pPr>
            <a:r>
              <a:rPr lang="zh-CN" altLang="en-US" sz="3200" b="1" dirty="0" smtClean="0">
                <a:solidFill>
                  <a:prstClr val="white"/>
                </a:solidFill>
                <a:latin typeface="Times New Roman" panose="02020603050405020304" pitchFamily="18" charset="0"/>
                <a:ea typeface="微软雅黑" panose="020B0503020204020204" charset="-122"/>
                <a:cs typeface="Times New Roman" panose="02020603050405020304" pitchFamily="18" charset="0"/>
              </a:rPr>
              <a:t>收敛时间比较</a:t>
            </a:r>
            <a:endParaRPr lang="zh-CN" altLang="en-US" sz="3200" b="1" dirty="0">
              <a:solidFill>
                <a:prstClr val="white"/>
              </a:solidFill>
              <a:latin typeface="Times New Roman" panose="02020603050405020304" pitchFamily="18" charset="0"/>
              <a:ea typeface="微软雅黑" panose="020B050302020402020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本框 4"/>
              <p:cNvSpPr txBox="1"/>
              <p:nvPr/>
            </p:nvSpPr>
            <p:spPr>
              <a:xfrm>
                <a:off x="1947848" y="5858315"/>
                <a:ext cx="6840760" cy="462947"/>
              </a:xfrm>
              <a:prstGeom prst="rect">
                <a:avLst/>
              </a:prstGeom>
              <a:gradFill rotWithShape="1">
                <a:gsLst>
                  <a:gs pos="0">
                    <a:srgbClr val="820D7F">
                      <a:tint val="65000"/>
                      <a:shade val="92000"/>
                      <a:satMod val="130000"/>
                    </a:srgbClr>
                  </a:gs>
                  <a:gs pos="45000">
                    <a:srgbClr val="820D7F">
                      <a:tint val="60000"/>
                      <a:shade val="99000"/>
                      <a:satMod val="120000"/>
                    </a:srgbClr>
                  </a:gs>
                  <a:gs pos="100000">
                    <a:srgbClr val="820D7F">
                      <a:tint val="55000"/>
                      <a:satMod val="140000"/>
                    </a:srgbClr>
                  </a:gs>
                </a:gsLst>
                <a:path path="circle">
                  <a:fillToRect l="100000" t="100000" r="100000" b="100000"/>
                </a:path>
              </a:gradFill>
              <a:ln w="12700" cap="flat" cmpd="sng" algn="ctr">
                <a:solidFill>
                  <a:srgbClr val="820D7F"/>
                </a:solidFill>
                <a:prstDash val="solid"/>
              </a:ln>
              <a:effectLst/>
            </p:spPr>
            <p:txBody>
              <a:bodyPr wrap="square" rtlCol="0">
                <a:spAutoFit/>
              </a:bodyPr>
              <a:lstStyle/>
              <a:p>
                <a:pPr algn="ctr" defTabSz="914400">
                  <a:defRPr/>
                </a:pPr>
                <a:r>
                  <a:rPr lang="zh-CN" altLang="en-US" sz="2400" kern="0" dirty="0" smtClean="0">
                    <a:solidFill>
                      <a:srgbClr val="000000"/>
                    </a:solidFill>
                    <a:latin typeface="宋体" panose="02010600030101010101" pitchFamily="2" charset="-122"/>
                    <a:ea typeface="宋体" panose="02010600030101010101" pitchFamily="2" charset="-122"/>
                  </a:rPr>
                  <a:t>给定关系：</a:t>
                </a:r>
                <a14:m>
                  <m:oMath xmlns:m="http://schemas.openxmlformats.org/officeDocument/2006/math">
                    <m:nary>
                      <m:naryPr>
                        <m:chr m:val="∑"/>
                        <m:limLoc m:val="subSup"/>
                        <m:ctrlPr>
                          <a:rPr lang="zh-CN" altLang="en-US" sz="2400" i="1" kern="0" smtClean="0">
                            <a:solidFill>
                              <a:srgbClr val="000000"/>
                            </a:solidFill>
                            <a:latin typeface="Cambria Math" panose="02040503050406030204" pitchFamily="18" charset="0"/>
                          </a:rPr>
                        </m:ctrlPr>
                      </m:naryPr>
                      <m:sub>
                        <m:r>
                          <m:rPr>
                            <m:brk m:alnAt="25"/>
                          </m:rPr>
                          <a:rPr lang="en-US" altLang="zh-CN" sz="2400" i="1" kern="0" smtClean="0">
                            <a:solidFill>
                              <a:srgbClr val="000000"/>
                            </a:solidFill>
                            <a:latin typeface="Cambria Math" panose="02040503050406030204" pitchFamily="18" charset="0"/>
                          </a:rPr>
                          <m:t>𝑖</m:t>
                        </m:r>
                        <m:r>
                          <a:rPr lang="en-US" altLang="zh-CN" sz="2400" i="1" kern="0" smtClean="0">
                            <a:solidFill>
                              <a:srgbClr val="000000"/>
                            </a:solidFill>
                            <a:latin typeface="Cambria Math" panose="02040503050406030204" pitchFamily="18" charset="0"/>
                          </a:rPr>
                          <m:t>=1</m:t>
                        </m:r>
                      </m:sub>
                      <m:sup>
                        <m:r>
                          <a:rPr lang="en-US" altLang="zh-CN" sz="2400" i="1" kern="0" smtClean="0">
                            <a:solidFill>
                              <a:srgbClr val="000000"/>
                            </a:solidFill>
                            <a:latin typeface="Cambria Math" panose="02040503050406030204" pitchFamily="18" charset="0"/>
                          </a:rPr>
                          <m:t>𝑛</m:t>
                        </m:r>
                      </m:sup>
                      <m:e>
                        <m:sSub>
                          <m:sSubPr>
                            <m:ctrlPr>
                              <a:rPr lang="en-US" altLang="zh-CN" sz="2400" i="1" kern="0" smtClean="0">
                                <a:solidFill>
                                  <a:srgbClr val="000000"/>
                                </a:solidFill>
                                <a:latin typeface="Cambria Math" panose="02040503050406030204" pitchFamily="18" charset="0"/>
                              </a:rPr>
                            </m:ctrlPr>
                          </m:sSubPr>
                          <m:e>
                            <m:r>
                              <a:rPr lang="en-US" altLang="zh-CN" sz="2400" i="1" kern="0" smtClean="0">
                                <a:solidFill>
                                  <a:srgbClr val="000000"/>
                                </a:solidFill>
                                <a:latin typeface="Cambria Math" panose="02040503050406030204" pitchFamily="18" charset="0"/>
                              </a:rPr>
                              <m:t>𝑑</m:t>
                            </m:r>
                          </m:e>
                          <m:sub>
                            <m:r>
                              <a:rPr lang="en-US" altLang="zh-CN" sz="2400" i="1" kern="0" smtClean="0">
                                <a:solidFill>
                                  <a:srgbClr val="000000"/>
                                </a:solidFill>
                                <a:latin typeface="Cambria Math" panose="02040503050406030204" pitchFamily="18" charset="0"/>
                              </a:rPr>
                              <m:t>𝑖</m:t>
                            </m:r>
                          </m:sub>
                        </m:sSub>
                        <m:r>
                          <a:rPr lang="en-US" altLang="zh-CN" sz="2400" i="1" kern="0" smtClean="0">
                            <a:solidFill>
                              <a:srgbClr val="000000"/>
                            </a:solidFill>
                            <a:latin typeface="Cambria Math" panose="02040503050406030204" pitchFamily="18" charset="0"/>
                            <a:ea typeface="Cambria Math" panose="02040503050406030204" pitchFamily="18" charset="0"/>
                          </a:rPr>
                          <m:t>≥</m:t>
                        </m:r>
                        <m:nary>
                          <m:naryPr>
                            <m:chr m:val="∑"/>
                            <m:limLoc m:val="subSup"/>
                            <m:ctrlPr>
                              <a:rPr lang="zh-CN" altLang="en-US" sz="2400" i="1" kern="0" smtClean="0">
                                <a:solidFill>
                                  <a:srgbClr val="000000"/>
                                </a:solidFill>
                                <a:latin typeface="Cambria Math" panose="02040503050406030204" pitchFamily="18" charset="0"/>
                              </a:rPr>
                            </m:ctrlPr>
                          </m:naryPr>
                          <m:sub>
                            <m:r>
                              <m:rPr>
                                <m:brk m:alnAt="25"/>
                              </m:rPr>
                              <a:rPr lang="en-US" altLang="zh-CN" sz="2400" i="1" kern="0" smtClean="0">
                                <a:solidFill>
                                  <a:srgbClr val="000000"/>
                                </a:solidFill>
                                <a:latin typeface="Cambria Math" panose="02040503050406030204" pitchFamily="18" charset="0"/>
                              </a:rPr>
                              <m:t>𝑖</m:t>
                            </m:r>
                            <m:r>
                              <a:rPr lang="en-US" altLang="zh-CN" sz="2400" i="1" kern="0" smtClean="0">
                                <a:solidFill>
                                  <a:srgbClr val="000000"/>
                                </a:solidFill>
                                <a:latin typeface="Cambria Math" panose="02040503050406030204" pitchFamily="18" charset="0"/>
                              </a:rPr>
                              <m:t>=1</m:t>
                            </m:r>
                          </m:sub>
                          <m:sup>
                            <m:r>
                              <a:rPr lang="en-US" altLang="zh-CN" sz="2400" i="1" kern="0" smtClean="0">
                                <a:solidFill>
                                  <a:srgbClr val="000000"/>
                                </a:solidFill>
                                <a:latin typeface="Cambria Math" panose="02040503050406030204" pitchFamily="18" charset="0"/>
                              </a:rPr>
                              <m:t>𝑛</m:t>
                            </m:r>
                          </m:sup>
                          <m:e>
                            <m:r>
                              <a:rPr lang="en-US" altLang="zh-CN" sz="2400" i="1" kern="0" smtClean="0">
                                <a:solidFill>
                                  <a:srgbClr val="000000"/>
                                </a:solidFill>
                                <a:latin typeface="Cambria Math" panose="02040503050406030204" pitchFamily="18" charset="0"/>
                              </a:rPr>
                              <m:t>1=</m:t>
                            </m:r>
                            <m:r>
                              <a:rPr lang="en-US" altLang="zh-CN" sz="2400" i="1" kern="0" smtClean="0">
                                <a:solidFill>
                                  <a:srgbClr val="000000"/>
                                </a:solidFill>
                                <a:latin typeface="Cambria Math" panose="02040503050406030204" pitchFamily="18" charset="0"/>
                              </a:rPr>
                              <m:t>𝑛</m:t>
                            </m:r>
                          </m:e>
                        </m:nary>
                      </m:e>
                    </m:nary>
                    <m:r>
                      <a:rPr lang="en-US" altLang="zh-CN" sz="2400" i="1" kern="0" smtClean="0">
                        <a:solidFill>
                          <a:srgbClr val="000000"/>
                        </a:solidFill>
                        <a:latin typeface="Cambria Math" panose="02040503050406030204" pitchFamily="18" charset="0"/>
                      </a:rPr>
                      <m:t> </m:t>
                    </m:r>
                    <m:r>
                      <a:rPr lang="zh-CN" altLang="en-US" sz="2400" i="1" kern="0" smtClean="0">
                        <a:solidFill>
                          <a:srgbClr val="000000"/>
                        </a:solidFill>
                        <a:latin typeface="Cambria Math" panose="02040503050406030204" pitchFamily="18" charset="0"/>
                      </a:rPr>
                      <m:t>和</m:t>
                    </m:r>
                    <m:nary>
                      <m:naryPr>
                        <m:chr m:val="∑"/>
                        <m:limLoc m:val="subSup"/>
                        <m:ctrlPr>
                          <a:rPr lang="zh-CN" altLang="en-US" sz="2400" i="1" kern="0" smtClean="0">
                            <a:solidFill>
                              <a:srgbClr val="000000"/>
                            </a:solidFill>
                            <a:latin typeface="Cambria Math" panose="02040503050406030204" pitchFamily="18" charset="0"/>
                          </a:rPr>
                        </m:ctrlPr>
                      </m:naryPr>
                      <m:sub>
                        <m:r>
                          <m:rPr>
                            <m:brk m:alnAt="25"/>
                          </m:rPr>
                          <a:rPr lang="en-US" altLang="zh-CN" sz="2400" i="1" kern="0" smtClean="0">
                            <a:solidFill>
                              <a:srgbClr val="000000"/>
                            </a:solidFill>
                            <a:latin typeface="Cambria Math" panose="02040503050406030204" pitchFamily="18" charset="0"/>
                          </a:rPr>
                          <m:t>𝑖</m:t>
                        </m:r>
                        <m:r>
                          <a:rPr lang="en-US" altLang="zh-CN" sz="2400" i="1" kern="0" smtClean="0">
                            <a:solidFill>
                              <a:srgbClr val="000000"/>
                            </a:solidFill>
                            <a:latin typeface="Cambria Math" panose="02040503050406030204" pitchFamily="18" charset="0"/>
                          </a:rPr>
                          <m:t>=1</m:t>
                        </m:r>
                      </m:sub>
                      <m:sup>
                        <m:r>
                          <a:rPr lang="en-US" altLang="zh-CN" sz="2400" i="1" kern="0" smtClean="0">
                            <a:solidFill>
                              <a:srgbClr val="000000"/>
                            </a:solidFill>
                            <a:latin typeface="Cambria Math" panose="02040503050406030204" pitchFamily="18" charset="0"/>
                          </a:rPr>
                          <m:t>𝑛</m:t>
                        </m:r>
                      </m:sup>
                      <m:e>
                        <m:sSub>
                          <m:sSubPr>
                            <m:ctrlPr>
                              <a:rPr lang="en-US" altLang="zh-CN" sz="2400" i="1" kern="0" smtClean="0">
                                <a:solidFill>
                                  <a:srgbClr val="000000"/>
                                </a:solidFill>
                                <a:latin typeface="Cambria Math" panose="02040503050406030204" pitchFamily="18" charset="0"/>
                              </a:rPr>
                            </m:ctrlPr>
                          </m:sSubPr>
                          <m:e>
                            <m:r>
                              <a:rPr lang="en-US" altLang="zh-CN" sz="2400" i="1" kern="0" smtClean="0">
                                <a:solidFill>
                                  <a:srgbClr val="000000"/>
                                </a:solidFill>
                                <a:latin typeface="Cambria Math" panose="02040503050406030204" pitchFamily="18" charset="0"/>
                              </a:rPr>
                              <m:t>𝑑</m:t>
                            </m:r>
                          </m:e>
                          <m:sub>
                            <m:r>
                              <a:rPr lang="en-US" altLang="zh-CN" sz="2400" i="1" kern="0" smtClean="0">
                                <a:solidFill>
                                  <a:srgbClr val="000000"/>
                                </a:solidFill>
                                <a:latin typeface="Cambria Math" panose="02040503050406030204" pitchFamily="18" charset="0"/>
                              </a:rPr>
                              <m:t>𝑖</m:t>
                            </m:r>
                          </m:sub>
                        </m:sSub>
                        <m:r>
                          <a:rPr lang="en-US" altLang="zh-CN" sz="2400" i="1" kern="0" smtClean="0">
                            <a:solidFill>
                              <a:srgbClr val="000000"/>
                            </a:solidFill>
                            <a:latin typeface="Cambria Math" panose="02040503050406030204" pitchFamily="18" charset="0"/>
                            <a:ea typeface="Cambria Math" panose="02040503050406030204" pitchFamily="18" charset="0"/>
                          </a:rPr>
                          <m:t>=</m:t>
                        </m:r>
                        <m:r>
                          <a:rPr lang="en-US" altLang="zh-CN" sz="2400" b="1" i="1" kern="0" smtClean="0">
                            <a:solidFill>
                              <a:srgbClr val="000000"/>
                            </a:solidFill>
                            <a:latin typeface="Cambria Math" panose="02040503050406030204" pitchFamily="18" charset="0"/>
                          </a:rPr>
                          <m:t>𝟐</m:t>
                        </m:r>
                        <m:d>
                          <m:dPr>
                            <m:begChr m:val="|"/>
                            <m:endChr m:val="|"/>
                            <m:ctrlPr>
                              <a:rPr lang="en-US" altLang="zh-CN" sz="2400" b="1" i="1" kern="0" smtClean="0">
                                <a:solidFill>
                                  <a:srgbClr val="000000"/>
                                </a:solidFill>
                                <a:latin typeface="Cambria Math" panose="02040503050406030204" pitchFamily="18" charset="0"/>
                              </a:rPr>
                            </m:ctrlPr>
                          </m:dPr>
                          <m:e>
                            <m:r>
                              <a:rPr lang="zh-CN" altLang="en-US" sz="2400" b="1" i="1" kern="0" smtClean="0">
                                <a:solidFill>
                                  <a:srgbClr val="000000"/>
                                </a:solidFill>
                                <a:latin typeface="Cambria Math" panose="02040503050406030204" pitchFamily="18" charset="0"/>
                              </a:rPr>
                              <m:t>𝜺</m:t>
                            </m:r>
                          </m:e>
                        </m:d>
                      </m:e>
                    </m:nary>
                  </m:oMath>
                </a14:m>
                <a:endParaRPr lang="zh-CN" altLang="en-US" sz="2400" kern="0" dirty="0" smtClean="0">
                  <a:solidFill>
                    <a:srgbClr val="000000"/>
                  </a:solidFill>
                  <a:latin typeface="宋体" panose="02010600030101010101" pitchFamily="2" charset="-122"/>
                  <a:ea typeface="宋体" panose="02010600030101010101" pitchFamily="2" charset="-122"/>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1947848" y="5858315"/>
                <a:ext cx="6840760" cy="462947"/>
              </a:xfrm>
              <a:prstGeom prst="rect">
                <a:avLst/>
              </a:prstGeom>
              <a:blipFill>
                <a:blip r:embed="rId2"/>
                <a:stretch>
                  <a:fillRect l="-534" t="-124359" b="-189744"/>
                </a:stretch>
              </a:blipFill>
              <a:ln w="12700" cap="flat" cmpd="sng" algn="ctr">
                <a:solidFill>
                  <a:srgbClr val="820D7F"/>
                </a:solidFill>
                <a:prstDash val="solid"/>
              </a:ln>
              <a:effectLst/>
            </p:spPr>
            <p:txBody>
              <a:bodyPr/>
              <a:lstStyle/>
              <a:p>
                <a:r>
                  <a:rPr lang="zh-CN" altLang="en-US">
                    <a:noFill/>
                  </a:rPr>
                  <a:t> </a:t>
                </a:r>
              </a:p>
            </p:txBody>
          </p:sp>
        </mc:Fallback>
      </mc:AlternateContent>
      <p:pic>
        <p:nvPicPr>
          <p:cNvPr id="6" name="图片 5"/>
          <p:cNvPicPr>
            <a:picLocks noChangeAspect="1"/>
          </p:cNvPicPr>
          <p:nvPr/>
        </p:nvPicPr>
        <p:blipFill>
          <a:blip r:embed="rId3"/>
          <a:stretch>
            <a:fillRect/>
          </a:stretch>
        </p:blipFill>
        <p:spPr>
          <a:xfrm>
            <a:off x="1875840" y="1969883"/>
            <a:ext cx="7025853" cy="963140"/>
          </a:xfrm>
          <a:prstGeom prst="rect">
            <a:avLst/>
          </a:prstGeom>
        </p:spPr>
      </p:pic>
      <mc:AlternateContent xmlns:mc="http://schemas.openxmlformats.org/markup-compatibility/2006" xmlns:a14="http://schemas.microsoft.com/office/drawing/2010/main">
        <mc:Choice Requires="a14">
          <p:sp>
            <p:nvSpPr>
              <p:cNvPr id="7" name="文本框 6"/>
              <p:cNvSpPr txBox="1"/>
              <p:nvPr/>
            </p:nvSpPr>
            <p:spPr>
              <a:xfrm>
                <a:off x="1875840" y="3261483"/>
                <a:ext cx="5616624" cy="2308324"/>
              </a:xfrm>
              <a:prstGeom prst="rect">
                <a:avLst/>
              </a:prstGeom>
              <a:noFill/>
            </p:spPr>
            <p:txBody>
              <a:bodyPr wrap="square" rtlCol="0">
                <a:spAutoFit/>
              </a:bodyPr>
              <a:lstStyle/>
              <a:p>
                <a:pPr defTabSz="914400">
                  <a:lnSpc>
                    <a:spcPct val="200000"/>
                  </a:lnSpc>
                </a:pPr>
                <a:r>
                  <a:rPr lang="zh-CN" altLang="en-US" sz="2400" dirty="0" smtClean="0">
                    <a:solidFill>
                      <a:srgbClr val="000000"/>
                    </a:solidFill>
                    <a:latin typeface="宋体" panose="02010600030101010101" pitchFamily="2" charset="-122"/>
                    <a:ea typeface="宋体" panose="02010600030101010101" pitchFamily="2" charset="-122"/>
                  </a:rPr>
                  <a:t>得到的收敛时间上界：</a:t>
                </a:r>
                <a14:m>
                  <m:oMath xmlns:m="http://schemas.openxmlformats.org/officeDocument/2006/math">
                    <m:r>
                      <a:rPr lang="en-US" altLang="zh-CN" sz="2400" b="1" i="1" smtClean="0">
                        <a:solidFill>
                          <a:srgbClr val="00B0F0"/>
                        </a:solidFill>
                        <a:latin typeface="Cambria Math" panose="02040503050406030204" pitchFamily="18" charset="0"/>
                      </a:rPr>
                      <m:t>𝒏</m:t>
                    </m:r>
                    <m:r>
                      <a:rPr lang="en-US" altLang="zh-CN" sz="2400" b="1" i="1" smtClean="0">
                        <a:solidFill>
                          <a:srgbClr val="00B0F0"/>
                        </a:solidFill>
                        <a:latin typeface="Cambria Math" panose="02040503050406030204" pitchFamily="18" charset="0"/>
                      </a:rPr>
                      <m:t>+</m:t>
                    </m:r>
                    <m:r>
                      <a:rPr lang="en-US" altLang="zh-CN" sz="2400" b="1" i="1" smtClean="0">
                        <a:solidFill>
                          <a:srgbClr val="00B0F0"/>
                        </a:solidFill>
                        <a:latin typeface="Cambria Math" panose="02040503050406030204" pitchFamily="18" charset="0"/>
                      </a:rPr>
                      <m:t>𝟑</m:t>
                    </m:r>
                    <m:d>
                      <m:dPr>
                        <m:begChr m:val="|"/>
                        <m:endChr m:val="|"/>
                        <m:ctrlPr>
                          <a:rPr lang="en-US" altLang="zh-CN" sz="2400" b="1" i="1" smtClean="0">
                            <a:solidFill>
                              <a:srgbClr val="00B0F0"/>
                            </a:solidFill>
                            <a:latin typeface="Cambria Math" panose="02040503050406030204" pitchFamily="18" charset="0"/>
                          </a:rPr>
                        </m:ctrlPr>
                      </m:dPr>
                      <m:e>
                        <m:r>
                          <a:rPr lang="zh-CN" altLang="en-US" sz="2400" b="1" i="1" smtClean="0">
                            <a:solidFill>
                              <a:srgbClr val="00B0F0"/>
                            </a:solidFill>
                            <a:latin typeface="Cambria Math" panose="02040503050406030204" pitchFamily="18" charset="0"/>
                          </a:rPr>
                          <m:t>𝜺</m:t>
                        </m:r>
                      </m:e>
                    </m:d>
                  </m:oMath>
                </a14:m>
                <a:endParaRPr lang="en-US" altLang="zh-CN" sz="2400" b="1" dirty="0" smtClean="0">
                  <a:solidFill>
                    <a:srgbClr val="000000"/>
                  </a:solidFill>
                  <a:latin typeface="宋体" panose="02010600030101010101" pitchFamily="2" charset="-122"/>
                  <a:ea typeface="宋体" panose="02010600030101010101" pitchFamily="2" charset="-122"/>
                </a:endParaRPr>
              </a:p>
              <a:p>
                <a:pPr defTabSz="914400">
                  <a:lnSpc>
                    <a:spcPct val="200000"/>
                  </a:lnSpc>
                </a:pPr>
                <a:r>
                  <a:rPr lang="zh-CN" altLang="en-US" sz="2400" dirty="0" smtClean="0">
                    <a:solidFill>
                      <a:srgbClr val="000000"/>
                    </a:solidFill>
                    <a:latin typeface="宋体" panose="02010600030101010101" pitchFamily="2" charset="-122"/>
                    <a:ea typeface="宋体" panose="02010600030101010101" pitchFamily="2" charset="-122"/>
                  </a:rPr>
                  <a:t>与参考文献中的情况进行比较：</a:t>
                </a:r>
                <a:r>
                  <a:rPr lang="en-US" altLang="zh-CN" sz="2400" dirty="0">
                    <a:solidFill>
                      <a:srgbClr val="000000"/>
                    </a:solidFill>
                    <a:latin typeface="宋体" panose="02010600030101010101" pitchFamily="2" charset="-122"/>
                    <a:ea typeface="宋体" panose="02010600030101010101" pitchFamily="2" charset="-122"/>
                  </a:rPr>
                  <a:t> </a:t>
                </a:r>
                <a14:m>
                  <m:oMath xmlns:m="http://schemas.openxmlformats.org/officeDocument/2006/math">
                    <m:r>
                      <a:rPr lang="en-US" altLang="zh-CN" sz="2400" b="1" i="1" smtClean="0">
                        <a:solidFill>
                          <a:srgbClr val="00B0F0"/>
                        </a:solidFill>
                        <a:latin typeface="Cambria Math" panose="02040503050406030204" pitchFamily="18" charset="0"/>
                      </a:rPr>
                      <m:t>𝟔</m:t>
                    </m:r>
                    <m:d>
                      <m:dPr>
                        <m:begChr m:val="|"/>
                        <m:endChr m:val="|"/>
                        <m:ctrlPr>
                          <a:rPr lang="en-US" altLang="zh-CN" sz="2400" b="1" i="1">
                            <a:solidFill>
                              <a:srgbClr val="00B0F0"/>
                            </a:solidFill>
                            <a:latin typeface="Cambria Math" panose="02040503050406030204" pitchFamily="18" charset="0"/>
                          </a:rPr>
                        </m:ctrlPr>
                      </m:dPr>
                      <m:e>
                        <m:r>
                          <a:rPr lang="zh-CN" altLang="en-US" sz="2400" b="1" i="1">
                            <a:solidFill>
                              <a:srgbClr val="00B0F0"/>
                            </a:solidFill>
                            <a:latin typeface="Cambria Math" panose="02040503050406030204" pitchFamily="18" charset="0"/>
                          </a:rPr>
                          <m:t>𝜺</m:t>
                        </m:r>
                      </m:e>
                    </m:d>
                  </m:oMath>
                </a14:m>
                <a:endParaRPr lang="en-US" altLang="zh-CN" sz="2400" b="1" dirty="0" smtClean="0">
                  <a:solidFill>
                    <a:srgbClr val="000000"/>
                  </a:solidFill>
                  <a:latin typeface="宋体" panose="02010600030101010101" pitchFamily="2" charset="-122"/>
                  <a:ea typeface="宋体" panose="02010600030101010101" pitchFamily="2" charset="-122"/>
                </a:endParaRPr>
              </a:p>
              <a:p>
                <a:pPr defTabSz="914400">
                  <a:lnSpc>
                    <a:spcPct val="200000"/>
                  </a:lnSpc>
                </a:pPr>
                <a:r>
                  <a:rPr lang="zh-CN" altLang="en-US" sz="2400" dirty="0" smtClean="0">
                    <a:solidFill>
                      <a:srgbClr val="000000"/>
                    </a:solidFill>
                    <a:latin typeface="宋体" panose="02010600030101010101" pitchFamily="2" charset="-122"/>
                    <a:ea typeface="宋体" panose="02010600030101010101" pitchFamily="2" charset="-122"/>
                  </a:rPr>
                  <a:t>显然有：</a:t>
                </a:r>
                <a14:m>
                  <m:oMath xmlns:m="http://schemas.openxmlformats.org/officeDocument/2006/math">
                    <m:r>
                      <a:rPr lang="en-US" altLang="zh-CN" sz="2400" b="1" i="1" smtClean="0">
                        <a:solidFill>
                          <a:srgbClr val="00B0F0"/>
                        </a:solidFill>
                        <a:latin typeface="Cambria Math" panose="02040503050406030204" pitchFamily="18" charset="0"/>
                      </a:rPr>
                      <m:t>𝟔</m:t>
                    </m:r>
                    <m:d>
                      <m:dPr>
                        <m:begChr m:val="|"/>
                        <m:endChr m:val="|"/>
                        <m:ctrlPr>
                          <a:rPr lang="en-US" altLang="zh-CN" sz="2400" b="1" i="1">
                            <a:solidFill>
                              <a:srgbClr val="00B0F0"/>
                            </a:solidFill>
                            <a:latin typeface="Cambria Math" panose="02040503050406030204" pitchFamily="18" charset="0"/>
                          </a:rPr>
                        </m:ctrlPr>
                      </m:dPr>
                      <m:e>
                        <m:r>
                          <a:rPr lang="zh-CN" altLang="en-US" sz="2400" b="1" i="1">
                            <a:solidFill>
                              <a:srgbClr val="00B0F0"/>
                            </a:solidFill>
                            <a:latin typeface="Cambria Math" panose="02040503050406030204" pitchFamily="18" charset="0"/>
                          </a:rPr>
                          <m:t>𝜺</m:t>
                        </m:r>
                      </m:e>
                    </m:d>
                    <m:r>
                      <a:rPr lang="en-US" altLang="zh-CN" sz="2400" b="1" i="1">
                        <a:solidFill>
                          <a:srgbClr val="00B0F0"/>
                        </a:solidFill>
                        <a:latin typeface="Cambria Math" panose="02040503050406030204" pitchFamily="18" charset="0"/>
                        <a:ea typeface="Cambria Math" panose="02040503050406030204" pitchFamily="18" charset="0"/>
                      </a:rPr>
                      <m:t>−</m:t>
                    </m:r>
                    <m:r>
                      <a:rPr lang="en-US" altLang="zh-CN" sz="2400" b="1" i="1" smtClean="0">
                        <a:solidFill>
                          <a:srgbClr val="00B0F0"/>
                        </a:solidFill>
                        <a:latin typeface="Cambria Math" panose="02040503050406030204" pitchFamily="18" charset="0"/>
                        <a:ea typeface="Cambria Math" panose="02040503050406030204" pitchFamily="18" charset="0"/>
                      </a:rPr>
                      <m:t>(</m:t>
                    </m:r>
                    <m:r>
                      <a:rPr lang="en-US" altLang="zh-CN" sz="2400" b="1" i="1">
                        <a:solidFill>
                          <a:srgbClr val="00B0F0"/>
                        </a:solidFill>
                        <a:latin typeface="Cambria Math" panose="02040503050406030204" pitchFamily="18" charset="0"/>
                      </a:rPr>
                      <m:t>𝒏</m:t>
                    </m:r>
                    <m:r>
                      <a:rPr lang="en-US" altLang="zh-CN" sz="2400" b="1" i="1" smtClean="0">
                        <a:solidFill>
                          <a:srgbClr val="00B0F0"/>
                        </a:solidFill>
                        <a:latin typeface="Cambria Math" panose="02040503050406030204" pitchFamily="18" charset="0"/>
                        <a:ea typeface="Cambria Math" panose="02040503050406030204" pitchFamily="18" charset="0"/>
                      </a:rPr>
                      <m:t>+</m:t>
                    </m:r>
                    <m:r>
                      <a:rPr lang="en-US" altLang="zh-CN" sz="2400" b="1" i="1">
                        <a:solidFill>
                          <a:srgbClr val="00B0F0"/>
                        </a:solidFill>
                        <a:latin typeface="Cambria Math" panose="02040503050406030204" pitchFamily="18" charset="0"/>
                      </a:rPr>
                      <m:t>𝟑</m:t>
                    </m:r>
                    <m:d>
                      <m:dPr>
                        <m:begChr m:val="|"/>
                        <m:endChr m:val="|"/>
                        <m:ctrlPr>
                          <a:rPr lang="en-US" altLang="zh-CN" sz="2400" b="1" i="1">
                            <a:solidFill>
                              <a:srgbClr val="00B0F0"/>
                            </a:solidFill>
                            <a:latin typeface="Cambria Math" panose="02040503050406030204" pitchFamily="18" charset="0"/>
                          </a:rPr>
                        </m:ctrlPr>
                      </m:dPr>
                      <m:e>
                        <m:r>
                          <a:rPr lang="zh-CN" altLang="en-US" sz="2400" b="1" i="1">
                            <a:solidFill>
                              <a:srgbClr val="00B0F0"/>
                            </a:solidFill>
                            <a:latin typeface="Cambria Math" panose="02040503050406030204" pitchFamily="18" charset="0"/>
                          </a:rPr>
                          <m:t>𝜺</m:t>
                        </m:r>
                      </m:e>
                    </m:d>
                    <m:r>
                      <a:rPr lang="en-US" altLang="zh-CN" sz="2400" b="1" i="1" smtClean="0">
                        <a:solidFill>
                          <a:srgbClr val="00B0F0"/>
                        </a:solidFill>
                        <a:latin typeface="Cambria Math" panose="02040503050406030204" pitchFamily="18" charset="0"/>
                      </a:rPr>
                      <m:t>)</m:t>
                    </m:r>
                    <m:r>
                      <a:rPr lang="en-US" altLang="zh-CN" sz="2400" b="1" i="1" smtClean="0">
                        <a:solidFill>
                          <a:srgbClr val="00B0F0"/>
                        </a:solidFill>
                        <a:latin typeface="Cambria Math" panose="02040503050406030204" pitchFamily="18" charset="0"/>
                        <a:ea typeface="Cambria Math" panose="02040503050406030204" pitchFamily="18" charset="0"/>
                      </a:rPr>
                      <m:t>≥</m:t>
                    </m:r>
                    <m:d>
                      <m:dPr>
                        <m:begChr m:val="|"/>
                        <m:endChr m:val="|"/>
                        <m:ctrlPr>
                          <a:rPr lang="en-US" altLang="zh-CN" sz="2400" b="1" i="1">
                            <a:solidFill>
                              <a:srgbClr val="00B0F0"/>
                            </a:solidFill>
                            <a:latin typeface="Cambria Math" panose="02040503050406030204" pitchFamily="18" charset="0"/>
                          </a:rPr>
                        </m:ctrlPr>
                      </m:dPr>
                      <m:e>
                        <m:r>
                          <a:rPr lang="zh-CN" altLang="en-US" sz="2400" b="1" i="1">
                            <a:solidFill>
                              <a:srgbClr val="00B0F0"/>
                            </a:solidFill>
                            <a:latin typeface="Cambria Math" panose="02040503050406030204" pitchFamily="18" charset="0"/>
                          </a:rPr>
                          <m:t>𝜺</m:t>
                        </m:r>
                      </m:e>
                    </m:d>
                  </m:oMath>
                </a14:m>
                <a:endParaRPr lang="zh-CN" altLang="en-US" sz="2400" b="1" dirty="0">
                  <a:solidFill>
                    <a:srgbClr val="000000"/>
                  </a:solidFill>
                  <a:latin typeface="宋体" panose="02010600030101010101" pitchFamily="2" charset="-122"/>
                  <a:ea typeface="宋体" panose="02010600030101010101" pitchFamily="2" charset="-122"/>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1875840" y="3261483"/>
                <a:ext cx="5616624" cy="2308324"/>
              </a:xfrm>
              <a:prstGeom prst="rect">
                <a:avLst/>
              </a:prstGeom>
              <a:blipFill>
                <a:blip r:embed="rId4"/>
                <a:stretch>
                  <a:fillRect l="-173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372899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10932154" y="6280800"/>
            <a:ext cx="1052510" cy="365125"/>
          </a:xfrm>
        </p:spPr>
        <p:txBody>
          <a:bodyPr/>
          <a:lstStyle/>
          <a:p>
            <a:fld id="{D57F1E4F-1CFF-5643-939E-217C01CDF565}" type="slidenum">
              <a:rPr lang="en-US" smtClean="0"/>
              <a:pPr/>
              <a:t>117</a:t>
            </a:fld>
            <a:endParaRPr lang="en-US" dirty="0"/>
          </a:p>
        </p:txBody>
      </p:sp>
      <p:sp>
        <p:nvSpPr>
          <p:cNvPr id="4" name="矩形 3"/>
          <p:cNvSpPr/>
          <p:nvPr/>
        </p:nvSpPr>
        <p:spPr>
          <a:xfrm>
            <a:off x="424240" y="605151"/>
            <a:ext cx="2646878" cy="584775"/>
          </a:xfrm>
          <a:prstGeom prst="rect">
            <a:avLst/>
          </a:prstGeom>
        </p:spPr>
        <p:txBody>
          <a:bodyPr wrap="none">
            <a:spAutoFit/>
          </a:bodyPr>
          <a:lstStyle/>
          <a:p>
            <a:pPr defTabSz="914400" fontAlgn="base">
              <a:spcBef>
                <a:spcPct val="0"/>
              </a:spcBef>
              <a:spcAft>
                <a:spcPct val="0"/>
              </a:spcAft>
              <a:defRPr/>
            </a:pPr>
            <a:r>
              <a:rPr lang="zh-CN" altLang="en-US"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rPr>
              <a:t>加权网络结论</a:t>
            </a:r>
            <a:endParaRPr lang="zh-CN" altLang="en-US" sz="3200" b="1" dirty="0">
              <a:solidFill>
                <a:srgbClr val="1010E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 name="矩形 4"/>
          <p:cNvSpPr/>
          <p:nvPr/>
        </p:nvSpPr>
        <p:spPr>
          <a:xfrm>
            <a:off x="657920" y="1322006"/>
            <a:ext cx="10707397" cy="1615827"/>
          </a:xfrm>
          <a:prstGeom prst="rect">
            <a:avLst/>
          </a:prstGeom>
          <a:solidFill>
            <a:schemeClr val="accent5">
              <a:lumMod val="20000"/>
              <a:lumOff val="80000"/>
            </a:schemeClr>
          </a:solidFill>
          <a:ln>
            <a:solidFill>
              <a:schemeClr val="accent1">
                <a:lumMod val="75000"/>
                <a:lumOff val="25000"/>
              </a:schemeClr>
            </a:solidFill>
          </a:ln>
        </p:spPr>
        <p:txBody>
          <a:bodyPr wrap="square">
            <a:spAutoFit/>
          </a:bodyPr>
          <a:lstStyle/>
          <a:p>
            <a:pPr algn="just" defTabSz="914400" fontAlgn="base">
              <a:lnSpc>
                <a:spcPct val="150000"/>
              </a:lnSpc>
              <a:spcBef>
                <a:spcPct val="0"/>
              </a:spcBef>
              <a:spcAft>
                <a:spcPct val="0"/>
              </a:spcAft>
            </a:pPr>
            <a:r>
              <a:rPr lang="en-US" altLang="zh-CN" sz="2200" b="1"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Theorem </a:t>
            </a:r>
            <a:r>
              <a:rPr lang="en-US" altLang="zh-CN" sz="2200" b="1" dirty="0" smtClean="0">
                <a:solidFill>
                  <a:srgbClr val="7030A0"/>
                </a:solidFill>
                <a:latin typeface="Times New Roman" panose="02020603050405020304" pitchFamily="18" charset="0"/>
                <a:ea typeface="宋体" panose="02010600030101010101" pitchFamily="2" charset="-122"/>
                <a:cs typeface="Times New Roman" panose="02020603050405020304" pitchFamily="18" charset="0"/>
              </a:rPr>
              <a:t>1*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ure coordinating/</a:t>
            </a:r>
            <a:r>
              <a:rPr lang="en-US" altLang="zh-CN" sz="2200"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anticoordinating</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asynchronous </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best-response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game dynamics on weighted network </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is </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generalized ordinal potential </a:t>
            </a:r>
            <a:r>
              <a:rPr lang="en-US" altLang="zh-CN" sz="2200" i="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game, </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which</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converges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to </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equilibrium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in finite </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time.</a:t>
            </a:r>
            <a:endPar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p:cNvSpPr/>
          <p:nvPr/>
        </p:nvSpPr>
        <p:spPr>
          <a:xfrm>
            <a:off x="657920" y="3079587"/>
            <a:ext cx="10729369" cy="1615827"/>
          </a:xfrm>
          <a:prstGeom prst="rect">
            <a:avLst/>
          </a:prstGeom>
          <a:solidFill>
            <a:schemeClr val="accent5">
              <a:lumMod val="20000"/>
              <a:lumOff val="80000"/>
            </a:schemeClr>
          </a:solidFill>
          <a:ln>
            <a:solidFill>
              <a:srgbClr val="7E0C6E"/>
            </a:solidFill>
          </a:ln>
        </p:spPr>
        <p:txBody>
          <a:bodyPr wrap="square">
            <a:spAutoFit/>
          </a:bodyPr>
          <a:lstStyle/>
          <a:p>
            <a:pPr algn="just" defTabSz="914400" fontAlgn="base">
              <a:lnSpc>
                <a:spcPct val="150000"/>
              </a:lnSpc>
              <a:spcBef>
                <a:spcPct val="0"/>
              </a:spcBef>
              <a:spcAft>
                <a:spcPct val="0"/>
              </a:spcAft>
            </a:pPr>
            <a:r>
              <a:rPr lang="en-US" altLang="zh-CN" sz="2200" b="1" dirty="0" smtClean="0">
                <a:solidFill>
                  <a:srgbClr val="7030A0"/>
                </a:solidFill>
                <a:latin typeface="Times New Roman" panose="02020603050405020304" pitchFamily="18" charset="0"/>
                <a:ea typeface="宋体" panose="02010600030101010101" pitchFamily="2" charset="-122"/>
                <a:cs typeface="Times New Roman" panose="02020603050405020304" pitchFamily="18" charset="0"/>
              </a:rPr>
              <a:t>Corollary 1*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eterogeneous-threshold coordinating/</a:t>
            </a:r>
            <a:r>
              <a:rPr lang="en-US" altLang="zh-CN" sz="2200"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anticoordinating</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agents who update </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according to the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asynchronous best-response rule will </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converge to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Nash equilibrium </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state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in finite time.</a:t>
            </a:r>
            <a:endPar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矩形 6"/>
          <p:cNvSpPr/>
          <p:nvPr/>
        </p:nvSpPr>
        <p:spPr>
          <a:xfrm>
            <a:off x="657920" y="4837515"/>
            <a:ext cx="10729369" cy="1615827"/>
          </a:xfrm>
          <a:prstGeom prst="rect">
            <a:avLst/>
          </a:prstGeom>
          <a:solidFill>
            <a:schemeClr val="accent5">
              <a:lumMod val="20000"/>
              <a:lumOff val="80000"/>
            </a:schemeClr>
          </a:solidFill>
          <a:ln>
            <a:solidFill>
              <a:srgbClr val="7E0C6E"/>
            </a:solidFill>
          </a:ln>
        </p:spPr>
        <p:txBody>
          <a:bodyPr wrap="square">
            <a:spAutoFit/>
          </a:bodyPr>
          <a:lstStyle/>
          <a:p>
            <a:pPr algn="just" defTabSz="914400" fontAlgn="base">
              <a:lnSpc>
                <a:spcPct val="150000"/>
              </a:lnSpc>
              <a:spcBef>
                <a:spcPct val="0"/>
              </a:spcBef>
              <a:spcAft>
                <a:spcPct val="0"/>
              </a:spcAft>
            </a:pPr>
            <a:r>
              <a:rPr lang="en-US" altLang="zh-CN" sz="2200" b="1"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Corollary </a:t>
            </a:r>
            <a:r>
              <a:rPr lang="en-US" altLang="zh-CN" sz="2200" b="1" dirty="0" smtClean="0">
                <a:solidFill>
                  <a:srgbClr val="7030A0"/>
                </a:solidFill>
                <a:latin typeface="Times New Roman" panose="02020603050405020304" pitchFamily="18" charset="0"/>
                <a:ea typeface="宋体" panose="02010600030101010101" pitchFamily="2" charset="-122"/>
                <a:cs typeface="Times New Roman" panose="02020603050405020304" pitchFamily="18" charset="0"/>
              </a:rPr>
              <a:t>2*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Weighted networks under coordinating or </a:t>
            </a:r>
            <a:r>
              <a:rPr lang="en-US" altLang="zh-CN" sz="2200"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anticoordinating</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decision-making dynamics will converge to Nash equilibrium state after no more than                                   </a:t>
            </a: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p>
          <a:p>
            <a:pPr algn="just" defTabSz="914400" fontAlgn="base">
              <a:lnSpc>
                <a:spcPct val="150000"/>
              </a:lnSpc>
              <a:spcBef>
                <a:spcPct val="0"/>
              </a:spcBef>
              <a:spcAft>
                <a:spcPct val="0"/>
              </a:spcAft>
            </a:pPr>
            <a:r>
              <a:rPr lang="en-US" altLang="zh-CN"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strategy switches.</a:t>
            </a:r>
            <a:endPar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8" name="对象 7"/>
          <p:cNvGraphicFramePr>
            <a:graphicFrameLocks noChangeAspect="1"/>
          </p:cNvGraphicFramePr>
          <p:nvPr>
            <p:extLst>
              <p:ext uri="{D42A27DB-BD31-4B8C-83A1-F6EECF244321}">
                <p14:modId xmlns:p14="http://schemas.microsoft.com/office/powerpoint/2010/main" val="1100131828"/>
              </p:ext>
            </p:extLst>
          </p:nvPr>
        </p:nvGraphicFramePr>
        <p:xfrm>
          <a:off x="8523640" y="5378991"/>
          <a:ext cx="2711450" cy="638175"/>
        </p:xfrm>
        <a:graphic>
          <a:graphicData uri="http://schemas.openxmlformats.org/presentationml/2006/ole">
            <mc:AlternateContent xmlns:mc="http://schemas.openxmlformats.org/markup-compatibility/2006">
              <mc:Choice xmlns:v="urn:schemas-microsoft-com:vml" Requires="v">
                <p:oleObj spid="_x0000_s48185" name="Equation" r:id="rId3" imgW="1295280" imgH="393480" progId="Equation.DSMT4">
                  <p:embed/>
                </p:oleObj>
              </mc:Choice>
              <mc:Fallback>
                <p:oleObj name="Equation" r:id="rId3" imgW="1295280" imgH="393480" progId="Equation.DSMT4">
                  <p:embed/>
                  <p:pic>
                    <p:nvPicPr>
                      <p:cNvPr id="9" name="对象 8"/>
                      <p:cNvPicPr/>
                      <p:nvPr/>
                    </p:nvPicPr>
                    <p:blipFill>
                      <a:blip r:embed="rId4"/>
                      <a:stretch>
                        <a:fillRect/>
                      </a:stretch>
                    </p:blipFill>
                    <p:spPr>
                      <a:xfrm>
                        <a:off x="8523640" y="5378991"/>
                        <a:ext cx="2711450" cy="638175"/>
                      </a:xfrm>
                      <a:prstGeom prst="rect">
                        <a:avLst/>
                      </a:prstGeom>
                    </p:spPr>
                  </p:pic>
                </p:oleObj>
              </mc:Fallback>
            </mc:AlternateContent>
          </a:graphicData>
        </a:graphic>
      </p:graphicFrame>
    </p:spTree>
    <p:extLst>
      <p:ext uri="{BB962C8B-B14F-4D97-AF65-F5344CB8AC3E}">
        <p14:creationId xmlns:p14="http://schemas.microsoft.com/office/powerpoint/2010/main" val="137131597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118</a:t>
            </a:fld>
            <a:endParaRPr lang="en-US" dirty="0"/>
          </a:p>
        </p:txBody>
      </p:sp>
      <p:sp>
        <p:nvSpPr>
          <p:cNvPr id="4" name="矩形 3"/>
          <p:cNvSpPr/>
          <p:nvPr/>
        </p:nvSpPr>
        <p:spPr>
          <a:xfrm>
            <a:off x="596960" y="878632"/>
            <a:ext cx="5633273" cy="584775"/>
          </a:xfrm>
          <a:prstGeom prst="rect">
            <a:avLst/>
          </a:prstGeom>
        </p:spPr>
        <p:txBody>
          <a:bodyPr wrap="none">
            <a:spAutoFit/>
          </a:bodyPr>
          <a:lstStyle/>
          <a:p>
            <a:pPr defTabSz="914400" fontAlgn="base">
              <a:spcBef>
                <a:spcPct val="0"/>
              </a:spcBef>
              <a:spcAft>
                <a:spcPct val="0"/>
              </a:spcAft>
              <a:defRPr/>
            </a:pPr>
            <a:r>
              <a:rPr lang="zh-CN" altLang="en-US" sz="3200" b="1" dirty="0" smtClean="0">
                <a:solidFill>
                  <a:prstClr val="white"/>
                </a:solidFill>
                <a:latin typeface="Times New Roman" panose="02020603050405020304" pitchFamily="18" charset="0"/>
                <a:ea typeface="微软雅黑" panose="020B0503020204020204" charset="-122"/>
                <a:cs typeface="Times New Roman" panose="02020603050405020304" pitchFamily="18" charset="0"/>
              </a:rPr>
              <a:t>加权网络（协调</a:t>
            </a:r>
            <a:r>
              <a:rPr lang="en-US" altLang="zh-CN" sz="3200" b="1" dirty="0" smtClean="0">
                <a:solidFill>
                  <a:prstClr val="white"/>
                </a:solidFill>
                <a:latin typeface="Times New Roman" panose="02020603050405020304" pitchFamily="18" charset="0"/>
                <a:ea typeface="微软雅黑" panose="020B0503020204020204" charset="-122"/>
                <a:cs typeface="Times New Roman" panose="02020603050405020304" pitchFamily="18" charset="0"/>
              </a:rPr>
              <a:t>/</a:t>
            </a:r>
            <a:r>
              <a:rPr lang="zh-CN" altLang="en-US" sz="3200" b="1" dirty="0" smtClean="0">
                <a:solidFill>
                  <a:prstClr val="white"/>
                </a:solidFill>
                <a:latin typeface="Times New Roman" panose="02020603050405020304" pitchFamily="18" charset="0"/>
                <a:ea typeface="微软雅黑" panose="020B0503020204020204" charset="-122"/>
                <a:cs typeface="Times New Roman" panose="02020603050405020304" pitchFamily="18" charset="0"/>
              </a:rPr>
              <a:t>反协调混合）</a:t>
            </a:r>
            <a:endParaRPr lang="zh-CN" altLang="en-US" sz="3200" b="1" dirty="0">
              <a:solidFill>
                <a:prstClr val="white"/>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 name="文本框 4"/>
          <p:cNvSpPr txBox="1"/>
          <p:nvPr/>
        </p:nvSpPr>
        <p:spPr bwMode="auto">
          <a:xfrm>
            <a:off x="596960" y="2099822"/>
            <a:ext cx="5544616" cy="430887"/>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200" b="0" i="0" u="none" strike="noStrike" kern="0" cap="none" spc="0" normalizeH="0" baseline="0" noProof="0" dirty="0" smtClean="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Hybrid game dynamics on weighted networks</a:t>
            </a:r>
            <a:endParaRPr kumimoji="0" lang="zh-CN" altLang="en-US" sz="2200" b="0" i="0" u="none" strike="noStrike" kern="0" cap="none" spc="0" normalizeH="0" baseline="0" noProof="0" dirty="0" smtClean="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 name="图片 5"/>
          <p:cNvPicPr>
            <a:picLocks noChangeAspect="1"/>
          </p:cNvPicPr>
          <p:nvPr/>
        </p:nvPicPr>
        <p:blipFill>
          <a:blip r:embed="rId2"/>
          <a:stretch>
            <a:fillRect/>
          </a:stretch>
        </p:blipFill>
        <p:spPr>
          <a:xfrm>
            <a:off x="914400" y="2714640"/>
            <a:ext cx="9036496" cy="2952328"/>
          </a:xfrm>
          <a:prstGeom prst="rect">
            <a:avLst/>
          </a:prstGeom>
        </p:spPr>
      </p:pic>
      <p:sp>
        <p:nvSpPr>
          <p:cNvPr id="7" name="下弧形箭头 6"/>
          <p:cNvSpPr/>
          <p:nvPr/>
        </p:nvSpPr>
        <p:spPr bwMode="auto">
          <a:xfrm rot="3020560" flipV="1">
            <a:off x="9128939" y="3025768"/>
            <a:ext cx="1643913" cy="761429"/>
          </a:xfrm>
          <a:prstGeom prst="curvedUpArrow">
            <a:avLst/>
          </a:prstGeom>
          <a:solidFill>
            <a:srgbClr val="641866"/>
          </a:solidFill>
          <a:ln w="9525" cap="flat" cmpd="sng" algn="ctr">
            <a:solidFill>
              <a:srgbClr val="8971E1">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Overflow="overflow" horzOverflow="overflow" vert="horz" wrap="none" lIns="91440" tIns="45720" rIns="91440" bIns="45720" numCol="1" spcCol="0" rtlCol="0" fromWordArt="0" anchor="ctr" anchorCtr="0" forceAA="0" compatLnSpc="1">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prstClr val="black"/>
              </a:solidFill>
              <a:effectLst/>
              <a:uLnTx/>
              <a:uFillTx/>
              <a:latin typeface="Arial" panose="020B0604020202020204" pitchFamily="34" charset="0"/>
              <a:ea typeface="黑体" panose="02010609060101010101" pitchFamily="49" charset="-122"/>
              <a:cs typeface="+mn-cs"/>
            </a:endParaRPr>
          </a:p>
        </p:txBody>
      </p:sp>
      <p:sp>
        <p:nvSpPr>
          <p:cNvPr id="8" name="文本框 7"/>
          <p:cNvSpPr txBox="1"/>
          <p:nvPr/>
        </p:nvSpPr>
        <p:spPr bwMode="auto">
          <a:xfrm>
            <a:off x="814943" y="5956137"/>
            <a:ext cx="5544616" cy="461665"/>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0000FF"/>
                </a:solidFill>
                <a:effectLst/>
                <a:uLnTx/>
                <a:uFillTx/>
                <a:latin typeface="宋体" panose="02010600030101010101" pitchFamily="2" charset="-122"/>
                <a:ea typeface="宋体" panose="02010600030101010101" pitchFamily="2" charset="-122"/>
                <a:cs typeface="+mn-cs"/>
              </a:rPr>
              <a:t>协调、反协调混合导致无法收敛的结果！</a:t>
            </a:r>
          </a:p>
        </p:txBody>
      </p:sp>
    </p:spTree>
    <p:extLst>
      <p:ext uri="{BB962C8B-B14F-4D97-AF65-F5344CB8AC3E}">
        <p14:creationId xmlns:p14="http://schemas.microsoft.com/office/powerpoint/2010/main" val="339333496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119</a:t>
            </a:fld>
            <a:endParaRPr lang="en-US" dirty="0"/>
          </a:p>
        </p:txBody>
      </p:sp>
      <p:sp>
        <p:nvSpPr>
          <p:cNvPr id="4" name="矩形 3"/>
          <p:cNvSpPr/>
          <p:nvPr/>
        </p:nvSpPr>
        <p:spPr>
          <a:xfrm>
            <a:off x="687512" y="944059"/>
            <a:ext cx="4032448" cy="584775"/>
          </a:xfrm>
          <a:prstGeom prst="rect">
            <a:avLst/>
          </a:prstGeom>
        </p:spPr>
        <p:txBody>
          <a:bodyPr wrap="square">
            <a:spAutoFit/>
          </a:bodyPr>
          <a:lstStyle/>
          <a:p>
            <a:pPr algn="ctr" defTabSz="914400" eaLnBrk="0" fontAlgn="base" hangingPunct="0">
              <a:spcBef>
                <a:spcPct val="0"/>
              </a:spcBef>
              <a:spcAft>
                <a:spcPct val="0"/>
              </a:spcAft>
            </a:pPr>
            <a:r>
              <a:rPr lang="zh-CN" altLang="en-US" sz="3200" b="1" dirty="0">
                <a:solidFill>
                  <a:prstClr val="white"/>
                </a:solidFill>
                <a:latin typeface="Arial Black"/>
                <a:ea typeface="微软雅黑" panose="020B0503020204020204" pitchFamily="34" charset="-122"/>
              </a:rPr>
              <a:t>基于收益奖励的机制</a:t>
            </a:r>
            <a:endParaRPr lang="en-US" altLang="zh-CN" sz="3200" b="1" dirty="0">
              <a:solidFill>
                <a:prstClr val="white"/>
              </a:solidFill>
              <a:latin typeface="Arial Black"/>
              <a:ea typeface="微软雅黑" panose="020B0503020204020204" pitchFamily="34" charset="-122"/>
            </a:endParaRPr>
          </a:p>
        </p:txBody>
      </p:sp>
      <p:pic>
        <p:nvPicPr>
          <p:cNvPr id="5" name="图片 4"/>
          <p:cNvPicPr>
            <a:picLocks noChangeAspect="1"/>
          </p:cNvPicPr>
          <p:nvPr/>
        </p:nvPicPr>
        <p:blipFill rotWithShape="1">
          <a:blip r:embed="rId2"/>
          <a:srcRect l="23480" t="66203" r="17177" b="3418"/>
          <a:stretch/>
        </p:blipFill>
        <p:spPr>
          <a:xfrm>
            <a:off x="3928767" y="3395103"/>
            <a:ext cx="3838575" cy="1000125"/>
          </a:xfrm>
          <a:prstGeom prst="rect">
            <a:avLst/>
          </a:prstGeom>
        </p:spPr>
      </p:pic>
      <p:sp>
        <p:nvSpPr>
          <p:cNvPr id="6" name="文本框 5"/>
          <p:cNvSpPr txBox="1"/>
          <p:nvPr/>
        </p:nvSpPr>
        <p:spPr>
          <a:xfrm>
            <a:off x="875715" y="1963819"/>
            <a:ext cx="10208840" cy="1107996"/>
          </a:xfrm>
          <a:prstGeom prst="rect">
            <a:avLst/>
          </a:prstGeom>
          <a:noFill/>
        </p:spPr>
        <p:txBody>
          <a:bodyPr wrap="square" rtlCol="0">
            <a:spAutoFit/>
          </a:bodyPr>
          <a:lstStyle/>
          <a:p>
            <a:pPr algn="just" defTabSz="914400">
              <a:lnSpc>
                <a:spcPct val="150000"/>
              </a:lnSpc>
            </a:pPr>
            <a:r>
              <a:rPr lang="zh-CN" altLang="en-US" sz="2200" dirty="0" smtClean="0">
                <a:solidFill>
                  <a:srgbClr val="000000"/>
                </a:solidFill>
                <a:latin typeface="宋体" panose="02010600030101010101" pitchFamily="2" charset="-122"/>
                <a:ea typeface="宋体" panose="02010600030101010101" pitchFamily="2" charset="-122"/>
              </a:rPr>
              <a:t>从个体层面对收益进行调整。考虑针对个体所施加的奖励机制，假如网络中的所有个体，如果其采取策略</a:t>
            </a:r>
            <a:r>
              <a:rPr lang="en-US" altLang="zh-CN" sz="22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a:t>
            </a:r>
            <a:r>
              <a:rPr lang="zh-CN" altLang="en-US" sz="2200" dirty="0" smtClean="0">
                <a:solidFill>
                  <a:srgbClr val="000000"/>
                </a:solidFill>
                <a:latin typeface="宋体" panose="02010600030101010101" pitchFamily="2" charset="-122"/>
                <a:ea typeface="宋体" panose="02010600030101010101" pitchFamily="2" charset="-122"/>
              </a:rPr>
              <a:t>，就会收到奖励</a:t>
            </a:r>
            <a:r>
              <a:rPr lang="zh-CN" altLang="en-US" sz="2200" i="1" dirty="0" smtClean="0">
                <a:solidFill>
                  <a:srgbClr val="000000"/>
                </a:solidFill>
                <a:latin typeface="宋体" panose="02010600030101010101" pitchFamily="2" charset="-122"/>
                <a:ea typeface="宋体" panose="02010600030101010101" pitchFamily="2" charset="-122"/>
              </a:rPr>
              <a:t> </a:t>
            </a:r>
            <a:r>
              <a:rPr lang="en-US" altLang="zh-CN" sz="2200"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r </a:t>
            </a:r>
            <a:r>
              <a:rPr lang="en-US" altLang="zh-CN" sz="22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&gt; 0</a:t>
            </a:r>
            <a:r>
              <a:rPr lang="zh-CN" altLang="en-US" sz="2200" dirty="0" smtClean="0">
                <a:solidFill>
                  <a:srgbClr val="000000"/>
                </a:solidFill>
                <a:latin typeface="宋体" panose="02010600030101010101" pitchFamily="2" charset="-122"/>
                <a:ea typeface="宋体" panose="02010600030101010101" pitchFamily="2" charset="-122"/>
              </a:rPr>
              <a:t>，那么就有相应的收益矩阵：</a:t>
            </a:r>
            <a:endParaRPr lang="zh-CN" altLang="en-US" sz="2200" dirty="0">
              <a:solidFill>
                <a:srgbClr val="000000"/>
              </a:solidFill>
              <a:latin typeface="宋体" panose="02010600030101010101" pitchFamily="2" charset="-122"/>
              <a:ea typeface="宋体" panose="02010600030101010101" pitchFamily="2" charset="-122"/>
            </a:endParaRPr>
          </a:p>
        </p:txBody>
      </p:sp>
      <p:sp>
        <p:nvSpPr>
          <p:cNvPr id="7" name="文本占位符 3">
            <a:extLst>
              <a:ext uri="{FF2B5EF4-FFF2-40B4-BE49-F238E27FC236}">
                <a16:creationId xmlns:a16="http://schemas.microsoft.com/office/drawing/2014/main" id="{1268433D-0334-4A91-8775-50E1B20A61A9}"/>
              </a:ext>
            </a:extLst>
          </p:cNvPr>
          <p:cNvSpPr txBox="1">
            <a:spLocks/>
          </p:cNvSpPr>
          <p:nvPr/>
        </p:nvSpPr>
        <p:spPr>
          <a:xfrm>
            <a:off x="875715" y="4799865"/>
            <a:ext cx="3462984" cy="436618"/>
          </a:xfrm>
          <a:prstGeom prst="rect">
            <a:avLst/>
          </a:prstGeom>
        </p:spPr>
        <p:txBody>
          <a:bodyPr vert="horz" rtlCol="0">
            <a:normAutofit lnSpcReduction="10000"/>
          </a:bodyPr>
          <a:lstStyle>
            <a:lvl1pPr marL="365760" indent="-256032" algn="l" rtl="0" eaLnBrk="1" latinLnBrk="0" hangingPunct="1">
              <a:spcBef>
                <a:spcPts val="300"/>
              </a:spcBef>
              <a:buClr>
                <a:schemeClr val="accent3">
                  <a:lumMod val="75000"/>
                </a:schemeClr>
              </a:buClr>
              <a:buFont typeface="Georgia"/>
              <a:buChar char="•"/>
              <a:defRPr kumimoji="0" sz="2000" kern="1200">
                <a:solidFill>
                  <a:schemeClr val="tx2"/>
                </a:solidFill>
                <a:latin typeface="微软雅黑" panose="020B0503020204020204" pitchFamily="34" charset="-122"/>
                <a:ea typeface="微软雅黑" panose="020B0503020204020204" pitchFamily="34" charset="-122"/>
                <a:cs typeface="+mn-cs"/>
              </a:defRPr>
            </a:lvl1pPr>
            <a:lvl2pPr marL="658368" indent="-246888" algn="l" rtl="0" eaLnBrk="1" latinLnBrk="0" hangingPunct="1">
              <a:spcBef>
                <a:spcPts val="300"/>
              </a:spcBef>
              <a:buClr>
                <a:schemeClr val="accent2">
                  <a:lumMod val="75000"/>
                </a:schemeClr>
              </a:buClr>
              <a:buFont typeface="Georgia"/>
              <a:buChar char="▫"/>
              <a:defRPr kumimoji="0" sz="1900" kern="1200">
                <a:solidFill>
                  <a:schemeClr val="tx2"/>
                </a:solidFill>
                <a:latin typeface="微软雅黑" panose="020B0503020204020204" pitchFamily="34" charset="-122"/>
                <a:ea typeface="微软雅黑" panose="020B0503020204020204" pitchFamily="34" charset="-122"/>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微软雅黑" panose="020B0503020204020204" pitchFamily="34" charset="-122"/>
                <a:ea typeface="微软雅黑" panose="020B0503020204020204" pitchFamily="34" charset="-122"/>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微软雅黑" panose="020B0503020204020204" pitchFamily="34" charset="-122"/>
                <a:ea typeface="微软雅黑" panose="020B0503020204020204" pitchFamily="34" charset="-122"/>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微软雅黑" panose="020B0503020204020204" pitchFamily="34" charset="-122"/>
                <a:ea typeface="微软雅黑" panose="020B0503020204020204" pitchFamily="34" charset="-122"/>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defTabSz="914400">
              <a:buClr>
                <a:srgbClr val="865640">
                  <a:lumMod val="75000"/>
                </a:srgbClr>
              </a:buClr>
              <a:defRPr/>
            </a:pPr>
            <a:r>
              <a:rPr lang="zh-CN" altLang="en-US" sz="2400" dirty="0">
                <a:solidFill>
                  <a:srgbClr val="1123AA"/>
                </a:solidFill>
                <a:latin typeface="宋体" panose="02010600030101010101" pitchFamily="2" charset="-122"/>
                <a:ea typeface="宋体" panose="02010600030101010101" pitchFamily="2" charset="-122"/>
              </a:rPr>
              <a:t>奖励对应的阈值增长</a:t>
            </a:r>
            <a:endParaRPr lang="zh-cn" altLang="en-US" sz="2400" dirty="0">
              <a:solidFill>
                <a:srgbClr val="1123AA"/>
              </a:solidFill>
              <a:latin typeface="宋体" panose="02010600030101010101" pitchFamily="2" charset="-122"/>
              <a:ea typeface="宋体" panose="02010600030101010101" pitchFamily="2" charset="-122"/>
            </a:endParaRPr>
          </a:p>
        </p:txBody>
      </p:sp>
      <p:pic>
        <p:nvPicPr>
          <p:cNvPr id="8" name="图片 7">
            <a:extLst>
              <a:ext uri="{FF2B5EF4-FFF2-40B4-BE49-F238E27FC236}">
                <a16:creationId xmlns:a16="http://schemas.microsoft.com/office/drawing/2014/main" id="{10F3028B-834D-49BE-856C-0BE6A954EE3C}"/>
              </a:ext>
            </a:extLst>
          </p:cNvPr>
          <p:cNvPicPr>
            <a:picLocks noChangeAspect="1"/>
          </p:cNvPicPr>
          <p:nvPr/>
        </p:nvPicPr>
        <p:blipFill rotWithShape="1">
          <a:blip r:embed="rId3"/>
          <a:srcRect l="1143" r="27467"/>
          <a:stretch/>
        </p:blipFill>
        <p:spPr>
          <a:xfrm>
            <a:off x="2960683" y="5559771"/>
            <a:ext cx="3949517" cy="761491"/>
          </a:xfrm>
          <a:prstGeom prst="rect">
            <a:avLst/>
          </a:prstGeom>
        </p:spPr>
      </p:pic>
    </p:spTree>
    <p:extLst>
      <p:ext uri="{BB962C8B-B14F-4D97-AF65-F5344CB8AC3E}">
        <p14:creationId xmlns:p14="http://schemas.microsoft.com/office/powerpoint/2010/main" val="3208855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12</a:t>
            </a:fld>
            <a:endParaRPr lang="en-US" dirty="0"/>
          </a:p>
        </p:txBody>
      </p:sp>
      <p:sp>
        <p:nvSpPr>
          <p:cNvPr id="3" name="文本框 2"/>
          <p:cNvSpPr txBox="1"/>
          <p:nvPr/>
        </p:nvSpPr>
        <p:spPr>
          <a:xfrm>
            <a:off x="997212" y="2099587"/>
            <a:ext cx="9965427" cy="2238241"/>
          </a:xfrm>
          <a:prstGeom prst="rect">
            <a:avLst/>
          </a:prstGeom>
          <a:solidFill>
            <a:sysClr val="window" lastClr="FFFFFF">
              <a:lumMod val="95000"/>
            </a:sysClr>
          </a:solidFill>
          <a:ln w="9525" cap="flat" cmpd="sng" algn="ctr">
            <a:solidFill>
              <a:srgbClr val="AECCBC"/>
            </a:solidFill>
            <a:prstDash val="solid"/>
          </a:ln>
          <a:effectLst>
            <a:outerShdw blurRad="40000" dist="20000" dir="5400000" rotWithShape="0">
              <a:srgbClr val="000000">
                <a:alpha val="38000"/>
              </a:srgbClr>
            </a:outerShdw>
          </a:effectLst>
        </p:spPr>
        <p:txBody>
          <a:bodyPr wrap="square" rtlCol="0" anchor="t">
            <a:spAutoFit/>
          </a:bodyPr>
          <a:lstStyle/>
          <a:p>
            <a:pPr marL="0" marR="0" lvl="0" indent="0" algn="just" defTabSz="914400" eaLnBrk="1" fontAlgn="base" latinLnBrk="0" hangingPunct="1">
              <a:lnSpc>
                <a:spcPct val="150000"/>
              </a:lnSpc>
              <a:spcBef>
                <a:spcPct val="0"/>
              </a:spcBef>
              <a:spcAft>
                <a:spcPct val="0"/>
              </a:spcAft>
              <a:buClrTx/>
              <a:buSzTx/>
              <a:buFontTx/>
              <a:buNone/>
              <a:tabLst/>
              <a:defRPr/>
            </a:pPr>
            <a:r>
              <a:rPr kumimoji="0" lang="en-US" altLang="zh-CN" sz="2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Evolutionary game theory, </a:t>
            </a:r>
            <a:r>
              <a:rPr kumimoji="0" lang="zh-CN"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不再将人模型化为超级理性的博弈方，认为人类通常是通过</a:t>
            </a:r>
            <a:r>
              <a:rPr kumimoji="0" lang="zh-CN" altLang="en-US" sz="24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试错的</a:t>
            </a:r>
            <a:r>
              <a:rPr kumimoji="0" lang="zh-CN"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方法达到博弈均衡的，与</a:t>
            </a:r>
            <a:r>
              <a:rPr kumimoji="0" lang="zh-CN" altLang="en-US" sz="2400" b="0" i="0" u="none" strike="noStrike" kern="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生物演化具有共性，即有限理性</a:t>
            </a:r>
            <a:r>
              <a:rPr kumimoji="0" lang="zh-CN"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所选择的均衡是达到均衡的均衡过程的函数，因而历史、制度因素以及均衡过程的某些细节都会对博弈的多重均衡的选择产生影响</a:t>
            </a:r>
            <a:r>
              <a:rPr kumimoji="0" lang="zh-CN"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2400" b="0" i="0" u="none" strike="noStrike" kern="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标题 1"/>
          <p:cNvSpPr txBox="1">
            <a:spLocks noChangeArrowheads="1"/>
          </p:cNvSpPr>
          <p:nvPr/>
        </p:nvSpPr>
        <p:spPr>
          <a:xfrm>
            <a:off x="387876" y="844885"/>
            <a:ext cx="7435324" cy="629816"/>
          </a:xfrm>
          <a:prstGeom prst="rect">
            <a:avLst/>
          </a:prstGeom>
        </p:spPr>
        <p:txBody>
          <a:bodyPr/>
          <a:lst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5pPr>
            <a:lvl6pPr marL="457200" algn="ctr" rtl="0" eaLnBrk="1" fontAlgn="base" hangingPunct="1">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6pPr>
            <a:lvl7pPr marL="914400" algn="ctr" rtl="0" eaLnBrk="1" fontAlgn="base" hangingPunct="1">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7pPr>
            <a:lvl8pPr marL="1371600" algn="ctr" rtl="0" eaLnBrk="1" fontAlgn="base" hangingPunct="1">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8pPr>
            <a:lvl9pPr marL="1828800" algn="ctr" rtl="0" eaLnBrk="1" fontAlgn="base" hangingPunct="1">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9pPr>
          </a:lstStyle>
          <a:p>
            <a:pPr defTabSz="914400" eaLnBrk="1" hangingPunct="1"/>
            <a:r>
              <a:rPr lang="zh-CN" altLang="en-US" sz="3600" kern="0" dirty="0" smtClean="0">
                <a:solidFill>
                  <a:prstClr val="black"/>
                </a:solidFill>
                <a:latin typeface="Arial Black"/>
                <a:ea typeface="微软雅黑" panose="020B0503020204020204" pitchFamily="34" charset="-122"/>
              </a:rPr>
              <a:t>演化博弈论</a:t>
            </a:r>
            <a:r>
              <a:rPr lang="en-US" altLang="zh-CN" sz="3600" kern="0" dirty="0" smtClean="0">
                <a:solidFill>
                  <a:prstClr val="black"/>
                </a:solidFill>
                <a:latin typeface="Arial Black"/>
                <a:ea typeface="微软雅黑" panose="020B0503020204020204" pitchFamily="34" charset="-122"/>
              </a:rPr>
              <a:t>——</a:t>
            </a:r>
            <a:r>
              <a:rPr lang="zh-CN" altLang="en-US" sz="3600" kern="0" dirty="0" smtClean="0">
                <a:solidFill>
                  <a:prstClr val="black"/>
                </a:solidFill>
                <a:latin typeface="Arial Black"/>
                <a:ea typeface="微软雅黑" panose="020B0503020204020204" pitchFamily="34" charset="-122"/>
              </a:rPr>
              <a:t>多学科融合的理论</a:t>
            </a:r>
            <a:endParaRPr lang="zh-CN" altLang="en-US" sz="3600" kern="0" dirty="0">
              <a:solidFill>
                <a:prstClr val="black"/>
              </a:solidFill>
              <a:latin typeface="Arial Black"/>
              <a:ea typeface="微软雅黑" panose="020B0503020204020204" pitchFamily="34" charset="-122"/>
            </a:endParaRPr>
          </a:p>
        </p:txBody>
      </p:sp>
      <p:sp>
        <p:nvSpPr>
          <p:cNvPr id="5" name="矩形 4"/>
          <p:cNvSpPr/>
          <p:nvPr/>
        </p:nvSpPr>
        <p:spPr bwMode="auto">
          <a:xfrm>
            <a:off x="997212" y="5202595"/>
            <a:ext cx="9711428" cy="936104"/>
          </a:xfrm>
          <a:prstGeom prst="rect">
            <a:avLst/>
          </a:prstGeom>
          <a:gradFill rotWithShape="1">
            <a:gsLst>
              <a:gs pos="0">
                <a:srgbClr val="99CCFF"/>
              </a:gs>
              <a:gs pos="100000">
                <a:srgbClr val="99CCFF"/>
              </a:gs>
            </a:gsLst>
            <a:lin ang="5400000" scaled="1"/>
          </a:gradFill>
          <a:ln w="19050" cap="flat" cmpd="sng" algn="ctr">
            <a:solidFill>
              <a:srgbClr val="3F3FFF"/>
            </a:solidFill>
            <a:prstDash val="solid"/>
            <a:round/>
            <a:headEnd type="none" w="med" len="med"/>
            <a:tailEnd type="none" w="med" len="med"/>
          </a:ln>
        </p:spPr>
        <p:txBody>
          <a:bodyPr rot="0" spcFirstLastPara="0" vertOverflow="overflow" horzOverflow="overflow" vert="horz" wrap="none" lIns="91440" tIns="45720" rIns="91440" bIns="45720" numCol="1" spcCol="0" rtlCol="0" fromWordArt="0" anchor="ctr" anchorCtr="0" forceAA="0" compatLnSpc="1">
            <a:noAutofit/>
          </a:bodyPr>
          <a:lstStyle/>
          <a:p>
            <a:pPr defTabSz="914400" fontAlgn="base">
              <a:spcBef>
                <a:spcPct val="0"/>
              </a:spcBef>
              <a:spcAft>
                <a:spcPct val="0"/>
              </a:spcAft>
            </a:pPr>
            <a:r>
              <a:rPr lang="en-US" altLang="zh-CN"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[3] Weibull</a:t>
            </a:r>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J. W. (1995) Evolutionary game theory, MIT Press</a:t>
            </a:r>
          </a:p>
          <a:p>
            <a:pPr defTabSz="914400" fontAlgn="base">
              <a:spcBef>
                <a:spcPct val="0"/>
              </a:spcBef>
              <a:spcAft>
                <a:spcPct val="0"/>
              </a:spcAft>
            </a:pPr>
            <a:r>
              <a:rPr lang="en-US" altLang="zh-CN"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[4]Maynard </a:t>
            </a:r>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Smith, J. (1982) Evolution and the Theory of Games", Cambridge University Press</a:t>
            </a:r>
          </a:p>
          <a:p>
            <a:pPr defTabSz="914400" fontAlgn="base">
              <a:spcBef>
                <a:spcPct val="0"/>
              </a:spcBef>
              <a:spcAft>
                <a:spcPct val="0"/>
              </a:spcAft>
            </a:pPr>
            <a:r>
              <a:rPr lang="en-US" altLang="zh-CN"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[5]Axelrod </a:t>
            </a:r>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 (2006) The Evolution of Cooperation, Basic Books, New York.</a:t>
            </a:r>
          </a:p>
        </p:txBody>
      </p:sp>
    </p:spTree>
    <p:extLst>
      <p:ext uri="{BB962C8B-B14F-4D97-AF65-F5344CB8AC3E}">
        <p14:creationId xmlns:p14="http://schemas.microsoft.com/office/powerpoint/2010/main" val="298441383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120</a:t>
            </a:fld>
            <a:endParaRPr lang="en-US" dirty="0"/>
          </a:p>
        </p:txBody>
      </p:sp>
      <p:sp>
        <p:nvSpPr>
          <p:cNvPr id="4" name="矩形 3"/>
          <p:cNvSpPr/>
          <p:nvPr/>
        </p:nvSpPr>
        <p:spPr>
          <a:xfrm>
            <a:off x="667192" y="907341"/>
            <a:ext cx="4032448" cy="584775"/>
          </a:xfrm>
          <a:prstGeom prst="rect">
            <a:avLst/>
          </a:prstGeom>
        </p:spPr>
        <p:txBody>
          <a:bodyPr wrap="square">
            <a:spAutoFit/>
          </a:bodyPr>
          <a:lstStyle/>
          <a:p>
            <a:pPr algn="ctr" defTabSz="914400" eaLnBrk="0" fontAlgn="base" hangingPunct="0">
              <a:spcBef>
                <a:spcPct val="0"/>
              </a:spcBef>
              <a:spcAft>
                <a:spcPct val="0"/>
              </a:spcAft>
            </a:pPr>
            <a:r>
              <a:rPr lang="zh-CN" altLang="en-US" sz="3200" b="1" dirty="0">
                <a:solidFill>
                  <a:prstClr val="white"/>
                </a:solidFill>
                <a:latin typeface="Arial Black"/>
                <a:ea typeface="微软雅黑" panose="020B0503020204020204" pitchFamily="34" charset="-122"/>
              </a:rPr>
              <a:t>基于</a:t>
            </a:r>
            <a:r>
              <a:rPr lang="zh-CN" altLang="en-US" sz="3200" b="1" dirty="0" smtClean="0">
                <a:solidFill>
                  <a:prstClr val="white"/>
                </a:solidFill>
                <a:latin typeface="Arial Black"/>
                <a:ea typeface="微软雅黑" panose="020B0503020204020204" pitchFamily="34" charset="-122"/>
              </a:rPr>
              <a:t>收益惩罚的</a:t>
            </a:r>
            <a:r>
              <a:rPr lang="zh-CN" altLang="en-US" sz="3200" b="1" dirty="0">
                <a:solidFill>
                  <a:prstClr val="white"/>
                </a:solidFill>
                <a:latin typeface="Arial Black"/>
                <a:ea typeface="微软雅黑" panose="020B0503020204020204" pitchFamily="34" charset="-122"/>
              </a:rPr>
              <a:t>机制</a:t>
            </a:r>
            <a:endParaRPr lang="en-US" altLang="zh-CN" sz="3200" b="1" dirty="0">
              <a:solidFill>
                <a:prstClr val="white"/>
              </a:solidFill>
              <a:latin typeface="Arial Black"/>
              <a:ea typeface="微软雅黑" panose="020B0503020204020204" pitchFamily="34" charset="-122"/>
            </a:endParaRPr>
          </a:p>
        </p:txBody>
      </p:sp>
      <p:sp>
        <p:nvSpPr>
          <p:cNvPr id="5" name="文本框 4"/>
          <p:cNvSpPr txBox="1"/>
          <p:nvPr/>
        </p:nvSpPr>
        <p:spPr>
          <a:xfrm>
            <a:off x="934720" y="1973969"/>
            <a:ext cx="10120934" cy="1107996"/>
          </a:xfrm>
          <a:prstGeom prst="rect">
            <a:avLst/>
          </a:prstGeom>
          <a:noFill/>
        </p:spPr>
        <p:txBody>
          <a:bodyPr wrap="square" rtlCol="0">
            <a:spAutoFit/>
          </a:bodyPr>
          <a:lstStyle/>
          <a:p>
            <a:pPr algn="just" defTabSz="914400">
              <a:lnSpc>
                <a:spcPct val="150000"/>
              </a:lnSpc>
            </a:pPr>
            <a:r>
              <a:rPr lang="zh-CN" altLang="en-US" sz="22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另一方面，还可以考虑</a:t>
            </a:r>
            <a:r>
              <a:rPr lang="zh-CN" altLang="en-US" sz="2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使用惩罚方案来控制反协调</a:t>
            </a:r>
            <a:r>
              <a:rPr lang="zh-CN" altLang="en-US" sz="22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网络状态的演化。</a:t>
            </a:r>
            <a:r>
              <a:rPr lang="zh-CN" altLang="en-US" sz="2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在这种情况下，</a:t>
            </a:r>
            <a:r>
              <a:rPr lang="zh-CN" altLang="en-US" sz="22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每个网络个体在采取 </a:t>
            </a:r>
            <a:r>
              <a:rPr lang="en-US" altLang="zh-CN" sz="22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 </a:t>
            </a:r>
            <a:r>
              <a:rPr lang="zh-CN" altLang="en-US" sz="22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策略时均会受到惩罚 </a:t>
            </a:r>
            <a:r>
              <a:rPr lang="en-US" altLang="zh-CN" sz="2200"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α </a:t>
            </a:r>
            <a:r>
              <a:rPr lang="en-US" altLang="zh-CN" sz="22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&gt; 0</a:t>
            </a:r>
            <a:r>
              <a:rPr lang="zh-CN" altLang="en-US" sz="22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487AA33A-CD35-4B4A-8BB3-F19496807E25}"/>
              </a:ext>
            </a:extLst>
          </p:cNvPr>
          <p:cNvPicPr>
            <a:picLocks noChangeAspect="1"/>
          </p:cNvPicPr>
          <p:nvPr/>
        </p:nvPicPr>
        <p:blipFill rotWithShape="1">
          <a:blip r:embed="rId2"/>
          <a:srcRect l="23365" t="38043" r="24840" b="10939"/>
          <a:stretch/>
        </p:blipFill>
        <p:spPr>
          <a:xfrm>
            <a:off x="3602203" y="3524705"/>
            <a:ext cx="3481398" cy="1020568"/>
          </a:xfrm>
          <a:prstGeom prst="rect">
            <a:avLst/>
          </a:prstGeom>
        </p:spPr>
      </p:pic>
      <p:sp>
        <p:nvSpPr>
          <p:cNvPr id="7" name="文本占位符 3">
            <a:extLst>
              <a:ext uri="{FF2B5EF4-FFF2-40B4-BE49-F238E27FC236}">
                <a16:creationId xmlns:a16="http://schemas.microsoft.com/office/drawing/2014/main" id="{E2D78995-3E6C-4CFD-8FAF-608733BD94B1}"/>
              </a:ext>
            </a:extLst>
          </p:cNvPr>
          <p:cNvSpPr txBox="1">
            <a:spLocks/>
          </p:cNvSpPr>
          <p:nvPr/>
        </p:nvSpPr>
        <p:spPr>
          <a:xfrm>
            <a:off x="1119174" y="4988013"/>
            <a:ext cx="3714751" cy="514836"/>
          </a:xfrm>
          <a:prstGeom prst="rect">
            <a:avLst/>
          </a:prstGeom>
        </p:spPr>
        <p:txBody>
          <a:bodyPr vert="horz" rtlCol="0">
            <a:normAutofit/>
          </a:bodyPr>
          <a:lstStyle>
            <a:lvl1pPr marL="365760" indent="-256032" algn="l" rtl="0" eaLnBrk="1" latinLnBrk="0" hangingPunct="1">
              <a:spcBef>
                <a:spcPts val="300"/>
              </a:spcBef>
              <a:buClr>
                <a:schemeClr val="accent3">
                  <a:lumMod val="75000"/>
                </a:schemeClr>
              </a:buClr>
              <a:buFont typeface="Georgia"/>
              <a:buChar char="•"/>
              <a:defRPr kumimoji="0" sz="2000" kern="1200">
                <a:solidFill>
                  <a:schemeClr val="tx2"/>
                </a:solidFill>
                <a:latin typeface="微软雅黑" panose="020B0503020204020204" pitchFamily="34" charset="-122"/>
                <a:ea typeface="微软雅黑" panose="020B0503020204020204" pitchFamily="34" charset="-122"/>
                <a:cs typeface="+mn-cs"/>
              </a:defRPr>
            </a:lvl1pPr>
            <a:lvl2pPr marL="658368" indent="-246888" algn="l" rtl="0" eaLnBrk="1" latinLnBrk="0" hangingPunct="1">
              <a:spcBef>
                <a:spcPts val="300"/>
              </a:spcBef>
              <a:buClr>
                <a:schemeClr val="accent2">
                  <a:lumMod val="75000"/>
                </a:schemeClr>
              </a:buClr>
              <a:buFont typeface="Georgia"/>
              <a:buChar char="▫"/>
              <a:defRPr kumimoji="0" sz="1900" kern="1200">
                <a:solidFill>
                  <a:schemeClr val="tx2"/>
                </a:solidFill>
                <a:latin typeface="微软雅黑" panose="020B0503020204020204" pitchFamily="34" charset="-122"/>
                <a:ea typeface="微软雅黑" panose="020B0503020204020204" pitchFamily="34" charset="-122"/>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微软雅黑" panose="020B0503020204020204" pitchFamily="34" charset="-122"/>
                <a:ea typeface="微软雅黑" panose="020B0503020204020204" pitchFamily="34" charset="-122"/>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微软雅黑" panose="020B0503020204020204" pitchFamily="34" charset="-122"/>
                <a:ea typeface="微软雅黑" panose="020B0503020204020204" pitchFamily="34" charset="-122"/>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微软雅黑" panose="020B0503020204020204" pitchFamily="34" charset="-122"/>
                <a:ea typeface="微软雅黑" panose="020B0503020204020204" pitchFamily="34" charset="-122"/>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defTabSz="914400">
              <a:buClr>
                <a:srgbClr val="865640">
                  <a:lumMod val="75000"/>
                </a:srgbClr>
              </a:buClr>
              <a:defRPr/>
            </a:pPr>
            <a:r>
              <a:rPr lang="zh-CN" altLang="en-US" sz="2400" dirty="0">
                <a:solidFill>
                  <a:srgbClr val="1123AA"/>
                </a:solidFill>
                <a:latin typeface="宋体" panose="02010600030101010101" pitchFamily="2" charset="-122"/>
                <a:ea typeface="宋体" panose="02010600030101010101" pitchFamily="2" charset="-122"/>
              </a:rPr>
              <a:t>惩罚对应的阈值降低</a:t>
            </a:r>
            <a:endParaRPr lang="zh-cn" altLang="en-US" sz="2400" dirty="0">
              <a:solidFill>
                <a:srgbClr val="1123AA"/>
              </a:solidFill>
              <a:latin typeface="宋体" panose="02010600030101010101" pitchFamily="2" charset="-122"/>
              <a:ea typeface="宋体" panose="02010600030101010101" pitchFamily="2" charset="-122"/>
            </a:endParaRPr>
          </a:p>
        </p:txBody>
      </p:sp>
      <p:pic>
        <p:nvPicPr>
          <p:cNvPr id="8" name="图片 7">
            <a:extLst>
              <a:ext uri="{FF2B5EF4-FFF2-40B4-BE49-F238E27FC236}">
                <a16:creationId xmlns:a16="http://schemas.microsoft.com/office/drawing/2014/main" id="{1CB22676-E6AE-459F-A699-239D0520CE6F}"/>
              </a:ext>
            </a:extLst>
          </p:cNvPr>
          <p:cNvPicPr>
            <a:picLocks noChangeAspect="1"/>
          </p:cNvPicPr>
          <p:nvPr/>
        </p:nvPicPr>
        <p:blipFill>
          <a:blip r:embed="rId3"/>
          <a:stretch>
            <a:fillRect/>
          </a:stretch>
        </p:blipFill>
        <p:spPr>
          <a:xfrm>
            <a:off x="2983628" y="5625856"/>
            <a:ext cx="4099973" cy="809659"/>
          </a:xfrm>
          <a:prstGeom prst="rect">
            <a:avLst/>
          </a:prstGeom>
        </p:spPr>
      </p:pic>
    </p:spTree>
    <p:extLst>
      <p:ext uri="{BB962C8B-B14F-4D97-AF65-F5344CB8AC3E}">
        <p14:creationId xmlns:p14="http://schemas.microsoft.com/office/powerpoint/2010/main" val="66563880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121</a:t>
            </a:fld>
            <a:endParaRPr lang="en-US" dirty="0"/>
          </a:p>
        </p:txBody>
      </p:sp>
      <p:sp>
        <p:nvSpPr>
          <p:cNvPr id="4" name="标题 1"/>
          <p:cNvSpPr txBox="1">
            <a:spLocks/>
          </p:cNvSpPr>
          <p:nvPr/>
        </p:nvSpPr>
        <p:spPr>
          <a:xfrm>
            <a:off x="798384" y="918384"/>
            <a:ext cx="7560839" cy="768350"/>
          </a:xfrm>
          <a:prstGeom prst="rect">
            <a:avLst/>
          </a:prstGeom>
        </p:spPr>
        <p:txBody>
          <a:bodyPr/>
          <a:lst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5pPr>
            <a:lvl6pPr marL="457200" algn="ctr" rtl="0" eaLnBrk="1" fontAlgn="base" hangingPunct="1">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6pPr>
            <a:lvl7pPr marL="914400" algn="ctr" rtl="0" eaLnBrk="1" fontAlgn="base" hangingPunct="1">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7pPr>
            <a:lvl8pPr marL="1371600" algn="ctr" rtl="0" eaLnBrk="1" fontAlgn="base" hangingPunct="1">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8pPr>
            <a:lvl9pPr marL="1828800" algn="ctr" rtl="0" eaLnBrk="1" fontAlgn="base" hangingPunct="1">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dirty="0" smtClean="0">
                <a:ln>
                  <a:noFill/>
                </a:ln>
                <a:solidFill>
                  <a:sysClr val="window" lastClr="FFFFFF"/>
                </a:solidFill>
                <a:effectLst/>
                <a:uLnTx/>
                <a:uFillTx/>
                <a:latin typeface="Arial Black"/>
                <a:ea typeface="微软雅黑" panose="020B0503020204020204" pitchFamily="34" charset="-122"/>
                <a:cs typeface="+mj-cs"/>
              </a:rPr>
              <a:t>收益激励形式（惩罚</a:t>
            </a:r>
            <a:r>
              <a:rPr kumimoji="0" lang="en-US" altLang="zh-CN" sz="3200" b="1" i="0" u="none" strike="noStrike" kern="0" cap="none" spc="0" normalizeH="0" baseline="0" noProof="0" dirty="0" smtClean="0">
                <a:ln>
                  <a:noFill/>
                </a:ln>
                <a:solidFill>
                  <a:sysClr val="window" lastClr="FFFFFF"/>
                </a:solidFill>
                <a:effectLst/>
                <a:uLnTx/>
                <a:uFillTx/>
                <a:latin typeface="Arial Black"/>
                <a:ea typeface="微软雅黑" panose="020B0503020204020204" pitchFamily="34" charset="-122"/>
                <a:cs typeface="+mj-cs"/>
              </a:rPr>
              <a:t>/</a:t>
            </a:r>
            <a:r>
              <a:rPr kumimoji="0" lang="zh-CN" altLang="en-US" sz="3200" b="1" i="0" u="none" strike="noStrike" kern="0" cap="none" spc="0" normalizeH="0" baseline="0" noProof="0" dirty="0" smtClean="0">
                <a:ln>
                  <a:noFill/>
                </a:ln>
                <a:solidFill>
                  <a:sysClr val="window" lastClr="FFFFFF"/>
                </a:solidFill>
                <a:effectLst/>
                <a:uLnTx/>
                <a:uFillTx/>
                <a:latin typeface="Arial Black"/>
                <a:ea typeface="微软雅黑" panose="020B0503020204020204" pitchFamily="34" charset="-122"/>
                <a:cs typeface="+mj-cs"/>
              </a:rPr>
              <a:t>奖励） </a:t>
            </a:r>
            <a:br>
              <a:rPr kumimoji="0" lang="zh-CN" altLang="en-US" sz="3200" b="1" i="0" u="none" strike="noStrike" kern="0" cap="none" spc="0" normalizeH="0" baseline="0" noProof="0" dirty="0" smtClean="0">
                <a:ln>
                  <a:noFill/>
                </a:ln>
                <a:solidFill>
                  <a:sysClr val="window" lastClr="FFFFFF"/>
                </a:solidFill>
                <a:effectLst/>
                <a:uLnTx/>
                <a:uFillTx/>
                <a:latin typeface="Arial Black"/>
                <a:ea typeface="微软雅黑" panose="020B0503020204020204" pitchFamily="34" charset="-122"/>
                <a:cs typeface="+mj-cs"/>
              </a:rPr>
            </a:br>
            <a:endParaRPr kumimoji="0" lang="zh-CN" altLang="en-US" sz="3200" b="1" i="0" u="none" strike="noStrike" kern="0" cap="none" spc="0" normalizeH="0" baseline="0" noProof="0" dirty="0">
              <a:ln>
                <a:noFill/>
              </a:ln>
              <a:solidFill>
                <a:sysClr val="window" lastClr="FFFFFF"/>
              </a:solidFill>
              <a:effectLst/>
              <a:uLnTx/>
              <a:uFillTx/>
              <a:latin typeface="Arial Black"/>
              <a:ea typeface="微软雅黑" panose="020B0503020204020204" pitchFamily="34" charset="-122"/>
              <a:cs typeface="+mj-cs"/>
            </a:endParaRPr>
          </a:p>
        </p:txBody>
      </p:sp>
      <p:pic>
        <p:nvPicPr>
          <p:cNvPr id="5" name="图片 4"/>
          <p:cNvPicPr>
            <a:picLocks noChangeAspect="1"/>
          </p:cNvPicPr>
          <p:nvPr/>
        </p:nvPicPr>
        <p:blipFill>
          <a:blip r:embed="rId2"/>
          <a:stretch>
            <a:fillRect/>
          </a:stretch>
        </p:blipFill>
        <p:spPr>
          <a:xfrm>
            <a:off x="2140888" y="2215416"/>
            <a:ext cx="6562725" cy="1619250"/>
          </a:xfrm>
          <a:prstGeom prst="rect">
            <a:avLst/>
          </a:prstGeom>
        </p:spPr>
      </p:pic>
      <p:sp>
        <p:nvSpPr>
          <p:cNvPr id="6" name="文本框 5">
            <a:extLst>
              <a:ext uri="{FF2B5EF4-FFF2-40B4-BE49-F238E27FC236}">
                <a16:creationId xmlns:a16="http://schemas.microsoft.com/office/drawing/2014/main" id="{CEDABC7D-AC7C-E9AB-FFB8-5E1DE14C82E9}"/>
              </a:ext>
            </a:extLst>
          </p:cNvPr>
          <p:cNvSpPr txBox="1"/>
          <p:nvPr/>
        </p:nvSpPr>
        <p:spPr>
          <a:xfrm>
            <a:off x="1312063" y="4595265"/>
            <a:ext cx="8090298" cy="1477328"/>
          </a:xfrm>
          <a:prstGeom prst="rect">
            <a:avLst/>
          </a:prstGeom>
          <a:noFill/>
        </p:spPr>
        <p:txBody>
          <a:bodyPr wrap="square">
            <a:spAutoFit/>
          </a:bodyPr>
          <a:lstStyle/>
          <a:p>
            <a:pPr defTabSz="914400">
              <a:lnSpc>
                <a:spcPct val="150000"/>
              </a:lnSpc>
            </a:pPr>
            <a:r>
              <a:rPr lang="en-US" altLang="zh-CN" sz="2000" b="1" dirty="0">
                <a:solidFill>
                  <a:srgbClr val="000000"/>
                </a:solidFill>
                <a:latin typeface="Times New Roman" panose="02020603050405020304" pitchFamily="18" charset="0"/>
                <a:ea typeface="微软雅黑"/>
                <a:cs typeface="Times New Roman" panose="02020603050405020304" pitchFamily="18" charset="0"/>
              </a:rPr>
              <a:t>Lemma 1 </a:t>
            </a:r>
            <a:r>
              <a:rPr lang="en-US" altLang="zh-CN" sz="2000" dirty="0">
                <a:solidFill>
                  <a:srgbClr val="000000"/>
                </a:solidFill>
                <a:latin typeface="Times New Roman" panose="02020603050405020304" pitchFamily="18" charset="0"/>
                <a:ea typeface="微软雅黑"/>
                <a:cs typeface="Times New Roman" panose="02020603050405020304" pitchFamily="18" charset="0"/>
              </a:rPr>
              <a:t>The threshold of </a:t>
            </a:r>
            <a:r>
              <a:rPr lang="en-US" altLang="zh-CN" sz="2000" dirty="0" err="1">
                <a:solidFill>
                  <a:srgbClr val="000000"/>
                </a:solidFill>
                <a:latin typeface="Times New Roman" panose="02020603050405020304" pitchFamily="18" charset="0"/>
                <a:ea typeface="微软雅黑"/>
                <a:cs typeface="Times New Roman" panose="02020603050405020304" pitchFamily="18" charset="0"/>
              </a:rPr>
              <a:t>anticoordinating</a:t>
            </a:r>
            <a:r>
              <a:rPr lang="en-US" altLang="zh-CN" sz="2000" dirty="0">
                <a:solidFill>
                  <a:srgbClr val="000000"/>
                </a:solidFill>
                <a:latin typeface="Times New Roman" panose="02020603050405020304" pitchFamily="18" charset="0"/>
                <a:ea typeface="微软雅黑"/>
                <a:cs typeface="Times New Roman" panose="02020603050405020304" pitchFamily="18" charset="0"/>
              </a:rPr>
              <a:t> games</a:t>
            </a:r>
          </a:p>
          <a:p>
            <a:pPr defTabSz="914400">
              <a:lnSpc>
                <a:spcPct val="150000"/>
              </a:lnSpc>
            </a:pPr>
            <a:r>
              <a:rPr lang="en-US" altLang="zh-CN" sz="2000" dirty="0">
                <a:solidFill>
                  <a:srgbClr val="000000"/>
                </a:solidFill>
                <a:latin typeface="Times New Roman" panose="02020603050405020304" pitchFamily="18" charset="0"/>
                <a:ea typeface="微软雅黑"/>
                <a:cs typeface="Times New Roman" panose="02020603050405020304" pitchFamily="18" charset="0"/>
              </a:rPr>
              <a:t>1) increases if the agents are rewarded (</a:t>
            </a:r>
            <a:r>
              <a:rPr lang="en-US" altLang="zh-CN" sz="2000" i="1" dirty="0">
                <a:solidFill>
                  <a:srgbClr val="000000"/>
                </a:solidFill>
                <a:latin typeface="Times New Roman" panose="02020603050405020304" pitchFamily="18" charset="0"/>
                <a:ea typeface="微软雅黑"/>
                <a:cs typeface="Times New Roman" panose="02020603050405020304" pitchFamily="18" charset="0"/>
              </a:rPr>
              <a:t>p </a:t>
            </a:r>
            <a:r>
              <a:rPr lang="en-US" altLang="zh-CN" sz="2000" dirty="0">
                <a:solidFill>
                  <a:srgbClr val="000000"/>
                </a:solidFill>
                <a:latin typeface="Times New Roman" panose="02020603050405020304" pitchFamily="18" charset="0"/>
                <a:ea typeface="微软雅黑"/>
                <a:cs typeface="Times New Roman" panose="02020603050405020304" pitchFamily="18" charset="0"/>
              </a:rPr>
              <a:t>= </a:t>
            </a:r>
            <a:r>
              <a:rPr lang="en-US" altLang="zh-CN" sz="2000" i="1" dirty="0">
                <a:solidFill>
                  <a:srgbClr val="000000"/>
                </a:solidFill>
                <a:latin typeface="Times New Roman" panose="02020603050405020304" pitchFamily="18" charset="0"/>
                <a:ea typeface="微软雅黑"/>
                <a:cs typeface="Times New Roman" panose="02020603050405020304" pitchFamily="18" charset="0"/>
              </a:rPr>
              <a:t>r</a:t>
            </a:r>
            <a:r>
              <a:rPr lang="en-US" altLang="zh-CN" sz="2000" dirty="0">
                <a:solidFill>
                  <a:srgbClr val="000000"/>
                </a:solidFill>
                <a:latin typeface="Times New Roman" panose="02020603050405020304" pitchFamily="18" charset="0"/>
                <a:ea typeface="微软雅黑"/>
                <a:cs typeface="Times New Roman" panose="02020603050405020304" pitchFamily="18" charset="0"/>
              </a:rPr>
              <a:t>  &gt; 0) for playing strategy A;</a:t>
            </a:r>
          </a:p>
          <a:p>
            <a:pPr defTabSz="914400">
              <a:lnSpc>
                <a:spcPct val="150000"/>
              </a:lnSpc>
            </a:pPr>
            <a:r>
              <a:rPr lang="en-US" altLang="zh-CN" sz="2000" dirty="0">
                <a:solidFill>
                  <a:srgbClr val="000000"/>
                </a:solidFill>
                <a:latin typeface="Times New Roman" panose="02020603050405020304" pitchFamily="18" charset="0"/>
                <a:ea typeface="微软雅黑"/>
                <a:cs typeface="Times New Roman" panose="02020603050405020304" pitchFamily="18" charset="0"/>
              </a:rPr>
              <a:t>2) decreases if the agents are punished (</a:t>
            </a:r>
            <a:r>
              <a:rPr lang="en-US" altLang="zh-CN" sz="2000" i="1" dirty="0">
                <a:solidFill>
                  <a:srgbClr val="000000"/>
                </a:solidFill>
                <a:latin typeface="Times New Roman" panose="02020603050405020304" pitchFamily="18" charset="0"/>
                <a:ea typeface="微软雅黑"/>
                <a:cs typeface="Times New Roman" panose="02020603050405020304" pitchFamily="18" charset="0"/>
              </a:rPr>
              <a:t>p</a:t>
            </a:r>
            <a:r>
              <a:rPr lang="en-US" altLang="zh-CN" sz="2000" dirty="0">
                <a:solidFill>
                  <a:srgbClr val="000000"/>
                </a:solidFill>
                <a:latin typeface="Times New Roman" panose="02020603050405020304" pitchFamily="18" charset="0"/>
                <a:ea typeface="微软雅黑"/>
                <a:cs typeface="Times New Roman" panose="02020603050405020304" pitchFamily="18" charset="0"/>
              </a:rPr>
              <a:t> =</a:t>
            </a:r>
            <a:r>
              <a:rPr lang="en-US" altLang="zh-CN" sz="2000" dirty="0">
                <a:solidFill>
                  <a:srgbClr val="000000"/>
                </a:solidFill>
                <a:latin typeface="Times New Roman" panose="02020603050405020304" pitchFamily="18" charset="0"/>
                <a:ea typeface="微软雅黑"/>
                <a:cs typeface="Times New Roman" panose="02020603050405020304" pitchFamily="18" charset="0"/>
                <a:sym typeface="Symbol" panose="05050102010706020507" pitchFamily="18" charset="2"/>
              </a:rPr>
              <a:t> </a:t>
            </a:r>
            <a:r>
              <a:rPr lang="en-US" altLang="zh-CN" sz="2000" i="1" dirty="0">
                <a:solidFill>
                  <a:srgbClr val="000000"/>
                </a:solidFill>
                <a:latin typeface="Times New Roman" panose="02020603050405020304" pitchFamily="18" charset="0"/>
                <a:ea typeface="微软雅黑"/>
                <a:cs typeface="Times New Roman" panose="02020603050405020304" pitchFamily="18" charset="0"/>
                <a:sym typeface="Symbol" panose="05050102010706020507" pitchFamily="18" charset="2"/>
              </a:rPr>
              <a:t> </a:t>
            </a:r>
            <a:r>
              <a:rPr lang="en-US" altLang="zh-CN" sz="2000" dirty="0">
                <a:solidFill>
                  <a:srgbClr val="000000"/>
                </a:solidFill>
                <a:latin typeface="Times New Roman" panose="02020603050405020304" pitchFamily="18" charset="0"/>
                <a:ea typeface="微软雅黑"/>
                <a:cs typeface="Times New Roman" panose="02020603050405020304" pitchFamily="18" charset="0"/>
              </a:rPr>
              <a:t>&lt; 0) for playing strategy </a:t>
            </a:r>
            <a:r>
              <a:rPr lang="en-US" altLang="zh-CN" sz="2000" dirty="0" smtClean="0">
                <a:solidFill>
                  <a:srgbClr val="000000"/>
                </a:solidFill>
                <a:latin typeface="Times New Roman" panose="02020603050405020304" pitchFamily="18" charset="0"/>
                <a:ea typeface="微软雅黑"/>
                <a:cs typeface="Times New Roman" panose="02020603050405020304" pitchFamily="18" charset="0"/>
              </a:rPr>
              <a:t>A</a:t>
            </a:r>
            <a:r>
              <a:rPr lang="en-US" altLang="zh-CN" sz="2000" dirty="0">
                <a:solidFill>
                  <a:srgbClr val="000000"/>
                </a:solidFill>
                <a:latin typeface="Times New Roman" panose="02020603050405020304" pitchFamily="18" charset="0"/>
                <a:ea typeface="微软雅黑"/>
                <a:cs typeface="Times New Roman" panose="02020603050405020304" pitchFamily="18" charset="0"/>
              </a:rPr>
              <a:t>.</a:t>
            </a:r>
            <a:endParaRPr lang="zh-CN" altLang="en-US" sz="2000" dirty="0">
              <a:solidFill>
                <a:srgbClr val="00000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29615151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122</a:t>
            </a:fld>
            <a:endParaRPr lang="en-US" dirty="0"/>
          </a:p>
        </p:txBody>
      </p:sp>
      <p:sp>
        <p:nvSpPr>
          <p:cNvPr id="4" name="矩形 3"/>
          <p:cNvSpPr/>
          <p:nvPr/>
        </p:nvSpPr>
        <p:spPr>
          <a:xfrm>
            <a:off x="778952" y="931604"/>
            <a:ext cx="3057247" cy="584775"/>
          </a:xfrm>
          <a:prstGeom prst="rect">
            <a:avLst/>
          </a:prstGeom>
        </p:spPr>
        <p:txBody>
          <a:bodyPr wrap="none">
            <a:spAutoFit/>
          </a:bodyPr>
          <a:lstStyle/>
          <a:p>
            <a:pPr defTabSz="914400" fontAlgn="base">
              <a:spcBef>
                <a:spcPct val="0"/>
              </a:spcBef>
              <a:spcAft>
                <a:spcPct val="0"/>
              </a:spcAft>
            </a:pPr>
            <a:r>
              <a:rPr lang="zh-CN" altLang="en-US" sz="3200" b="1" dirty="0">
                <a:solidFill>
                  <a:prstClr val="white"/>
                </a:solidFill>
                <a:latin typeface="Arial Black"/>
                <a:ea typeface="微软雅黑" panose="020B0503020204020204" pitchFamily="34" charset="-122"/>
              </a:rPr>
              <a:t>网络平衡点讨论</a:t>
            </a:r>
          </a:p>
        </p:txBody>
      </p:sp>
      <p:sp>
        <p:nvSpPr>
          <p:cNvPr id="5" name="矩形 4"/>
          <p:cNvSpPr/>
          <p:nvPr/>
        </p:nvSpPr>
        <p:spPr>
          <a:xfrm>
            <a:off x="1248028" y="1927139"/>
            <a:ext cx="7992888" cy="369332"/>
          </a:xfrm>
          <a:prstGeom prst="rect">
            <a:avLst/>
          </a:prstGeom>
        </p:spPr>
        <p:txBody>
          <a:bodyPr wrap="square">
            <a:spAutoFit/>
          </a:bodyPr>
          <a:lstStyle/>
          <a:p>
            <a:pPr defTabSz="914400" fontAlgn="base">
              <a:spcBef>
                <a:spcPct val="0"/>
              </a:spcBef>
              <a:spcAft>
                <a:spcPct val="0"/>
              </a:spcAft>
            </a:pPr>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Corollary 2</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With the best-response </a:t>
            </a:r>
            <a:r>
              <a:rPr lang="en-US" altLang="zh-CN"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dynamics,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equilibrium </a:t>
            </a:r>
            <a:r>
              <a:rPr lang="en-US" altLang="zh-CN"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strategy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profile </a:t>
            </a:r>
            <a:r>
              <a:rPr lang="en-US" altLang="zh-CN"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is</a:t>
            </a:r>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2"/>
          <a:stretch>
            <a:fillRect/>
          </a:stretch>
        </p:blipFill>
        <p:spPr>
          <a:xfrm>
            <a:off x="2658963" y="2533217"/>
            <a:ext cx="4955628" cy="1485900"/>
          </a:xfrm>
          <a:prstGeom prst="rect">
            <a:avLst/>
          </a:prstGeom>
        </p:spPr>
      </p:pic>
      <p:pic>
        <p:nvPicPr>
          <p:cNvPr id="7" name="图片 6"/>
          <p:cNvPicPr>
            <a:picLocks noChangeAspect="1"/>
          </p:cNvPicPr>
          <p:nvPr/>
        </p:nvPicPr>
        <p:blipFill>
          <a:blip r:embed="rId3"/>
          <a:stretch>
            <a:fillRect/>
          </a:stretch>
        </p:blipFill>
        <p:spPr>
          <a:xfrm>
            <a:off x="1354341" y="4512078"/>
            <a:ext cx="5146596" cy="390525"/>
          </a:xfrm>
          <a:prstGeom prst="rect">
            <a:avLst/>
          </a:prstGeom>
        </p:spPr>
      </p:pic>
      <p:sp>
        <p:nvSpPr>
          <p:cNvPr id="8" name="矩形 7"/>
          <p:cNvSpPr/>
          <p:nvPr/>
        </p:nvSpPr>
        <p:spPr>
          <a:xfrm>
            <a:off x="1248028" y="5272065"/>
            <a:ext cx="9812600" cy="369332"/>
          </a:xfrm>
          <a:prstGeom prst="rect">
            <a:avLst/>
          </a:prstGeom>
        </p:spPr>
        <p:txBody>
          <a:bodyPr wrap="square">
            <a:spAutoFit/>
          </a:bodyPr>
          <a:lstStyle/>
          <a:p>
            <a:pPr defTabSz="914400" fontAlgn="base">
              <a:spcBef>
                <a:spcPct val="0"/>
              </a:spcBef>
              <a:spcAft>
                <a:spcPct val="0"/>
              </a:spcAft>
            </a:pPr>
            <a:r>
              <a:rPr lang="en-US" altLang="zh-CN"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The maximum </a:t>
            </a:r>
            <a:r>
              <a:rPr lang="en-US" altLang="zh-CN"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anticoordinating</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equilibrium </a:t>
            </a:r>
            <a:r>
              <a:rPr lang="en-US" altLang="zh-CN"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means that neighboring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agents have opposite strategies:</a:t>
            </a:r>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4"/>
          <a:stretch>
            <a:fillRect/>
          </a:stretch>
        </p:blipFill>
        <p:spPr>
          <a:xfrm>
            <a:off x="2557363" y="5940262"/>
            <a:ext cx="5633565" cy="381000"/>
          </a:xfrm>
          <a:prstGeom prst="rect">
            <a:avLst/>
          </a:prstGeom>
        </p:spPr>
      </p:pic>
    </p:spTree>
    <p:extLst>
      <p:ext uri="{BB962C8B-B14F-4D97-AF65-F5344CB8AC3E}">
        <p14:creationId xmlns:p14="http://schemas.microsoft.com/office/powerpoint/2010/main" val="93469423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123</a:t>
            </a:fld>
            <a:endParaRPr lang="en-US" dirty="0"/>
          </a:p>
        </p:txBody>
      </p:sp>
      <p:sp>
        <p:nvSpPr>
          <p:cNvPr id="4" name="矩形 3"/>
          <p:cNvSpPr/>
          <p:nvPr/>
        </p:nvSpPr>
        <p:spPr>
          <a:xfrm>
            <a:off x="717992" y="905391"/>
            <a:ext cx="4288353" cy="584775"/>
          </a:xfrm>
          <a:prstGeom prst="rect">
            <a:avLst/>
          </a:prstGeom>
        </p:spPr>
        <p:txBody>
          <a:bodyPr wrap="none">
            <a:spAutoFit/>
          </a:bodyPr>
          <a:lstStyle/>
          <a:p>
            <a:pPr defTabSz="914400" fontAlgn="base">
              <a:spcBef>
                <a:spcPct val="0"/>
              </a:spcBef>
              <a:spcAft>
                <a:spcPct val="0"/>
              </a:spcAft>
            </a:pPr>
            <a:r>
              <a:rPr lang="zh-CN" altLang="en-US" sz="3200" b="1" dirty="0" smtClean="0">
                <a:solidFill>
                  <a:prstClr val="white"/>
                </a:solidFill>
                <a:latin typeface="Arial Black"/>
                <a:ea typeface="微软雅黑" panose="020B0503020204020204" pitchFamily="34" charset="-122"/>
              </a:rPr>
              <a:t>收益激励下网络平衡点</a:t>
            </a:r>
            <a:endParaRPr lang="zh-CN" altLang="en-US" sz="3200" b="1" dirty="0">
              <a:solidFill>
                <a:prstClr val="white"/>
              </a:solidFill>
              <a:latin typeface="Arial Black"/>
              <a:ea typeface="微软雅黑" panose="020B0503020204020204" pitchFamily="34" charset="-122"/>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F6D17263-BB02-4F84-B790-FF1F294486DC}"/>
                  </a:ext>
                </a:extLst>
              </p:cNvPr>
              <p:cNvSpPr txBox="1"/>
              <p:nvPr/>
            </p:nvSpPr>
            <p:spPr>
              <a:xfrm>
                <a:off x="814760" y="1981726"/>
                <a:ext cx="10460770" cy="3140090"/>
              </a:xfrm>
              <a:prstGeom prst="rect">
                <a:avLst/>
              </a:prstGeom>
              <a:noFill/>
            </p:spPr>
            <p:txBody>
              <a:bodyPr wrap="square">
                <a:spAutoFit/>
              </a:bodyPr>
              <a:lstStyle/>
              <a:p>
                <a:pPr defTabSz="914400">
                  <a:lnSpc>
                    <a:spcPts val="3000"/>
                  </a:lnSpc>
                  <a:defRPr/>
                </a:pPr>
                <a:r>
                  <a:rPr lang="en-US" altLang="zh-CN" sz="2200" b="1" dirty="0">
                    <a:solidFill>
                      <a:srgbClr val="000000"/>
                    </a:solidFill>
                    <a:latin typeface="Times New Roman" panose="02020603050405020304" pitchFamily="18" charset="0"/>
                    <a:ea typeface="微软雅黑"/>
                    <a:cs typeface="Times New Roman" panose="02020603050405020304" pitchFamily="18" charset="0"/>
                  </a:rPr>
                  <a:t>Proposition 1 </a:t>
                </a:r>
                <a:r>
                  <a:rPr lang="en-US" altLang="zh-CN" sz="2200" dirty="0" smtClean="0">
                    <a:solidFill>
                      <a:srgbClr val="000000"/>
                    </a:solidFill>
                    <a:latin typeface="Times New Roman" panose="02020603050405020304" pitchFamily="18" charset="0"/>
                    <a:ea typeface="微软雅黑"/>
                    <a:cs typeface="Times New Roman" panose="02020603050405020304" pitchFamily="18" charset="0"/>
                  </a:rPr>
                  <a:t>With </a:t>
                </a:r>
                <a:r>
                  <a:rPr lang="en-US" altLang="zh-CN" sz="2200" dirty="0">
                    <a:solidFill>
                      <a:srgbClr val="000000"/>
                    </a:solidFill>
                    <a:latin typeface="Times New Roman" panose="02020603050405020304" pitchFamily="18" charset="0"/>
                    <a:ea typeface="微软雅黑"/>
                    <a:cs typeface="Times New Roman" panose="02020603050405020304" pitchFamily="18" charset="0"/>
                  </a:rPr>
                  <a:t>the threshold change </a:t>
                </a:r>
                <a:r>
                  <a:rPr lang="en-US" altLang="zh-CN" sz="2200" dirty="0" err="1">
                    <a:solidFill>
                      <a:srgbClr val="000000"/>
                    </a:solidFill>
                    <a:latin typeface="Times New Roman" panose="02020603050405020304" pitchFamily="18" charset="0"/>
                    <a:ea typeface="微软雅黑"/>
                    <a:cs typeface="Times New Roman" panose="02020603050405020304" pitchFamily="18" charset="0"/>
                  </a:rPr>
                  <a:t>Δτ</a:t>
                </a:r>
                <a:r>
                  <a:rPr lang="en-US" altLang="zh-CN" sz="2200" dirty="0">
                    <a:solidFill>
                      <a:srgbClr val="000000"/>
                    </a:solidFill>
                    <a:latin typeface="Times New Roman" panose="02020603050405020304" pitchFamily="18" charset="0"/>
                    <a:ea typeface="微软雅黑"/>
                    <a:cs typeface="Times New Roman" panose="02020603050405020304" pitchFamily="18" charset="0"/>
                  </a:rPr>
                  <a:t>,</a:t>
                </a:r>
              </a:p>
              <a:p>
                <a:pPr marL="457200" indent="-457200" defTabSz="914400">
                  <a:lnSpc>
                    <a:spcPts val="3000"/>
                  </a:lnSpc>
                  <a:buFontTx/>
                  <a:buAutoNum type="arabicParenR"/>
                </a:pPr>
                <a:r>
                  <a:rPr lang="en-US" altLang="zh-CN" sz="2200" dirty="0" smtClean="0">
                    <a:solidFill>
                      <a:srgbClr val="000000"/>
                    </a:solidFill>
                    <a:latin typeface="Times New Roman" panose="02020603050405020304" pitchFamily="18" charset="0"/>
                    <a:ea typeface="微软雅黑"/>
                    <a:cs typeface="Times New Roman" panose="02020603050405020304" pitchFamily="18" charset="0"/>
                  </a:rPr>
                  <a:t>the </a:t>
                </a:r>
                <a:r>
                  <a:rPr lang="en-US" altLang="zh-CN" sz="2200" dirty="0" smtClean="0">
                    <a:solidFill>
                      <a:srgbClr val="1010E0"/>
                    </a:solidFill>
                    <a:latin typeface="Times New Roman" panose="02020603050405020304" pitchFamily="18" charset="0"/>
                    <a:ea typeface="微软雅黑"/>
                    <a:cs typeface="Times New Roman" panose="02020603050405020304" pitchFamily="18" charset="0"/>
                  </a:rPr>
                  <a:t>maximum </a:t>
                </a:r>
                <a:r>
                  <a:rPr lang="en-US" altLang="zh-CN" sz="2200" dirty="0" err="1">
                    <a:solidFill>
                      <a:srgbClr val="1010E0"/>
                    </a:solidFill>
                    <a:latin typeface="Times New Roman" panose="02020603050405020304" pitchFamily="18" charset="0"/>
                    <a:ea typeface="微软雅黑"/>
                    <a:cs typeface="Times New Roman" panose="02020603050405020304" pitchFamily="18" charset="0"/>
                  </a:rPr>
                  <a:t>anticoordinating</a:t>
                </a:r>
                <a:r>
                  <a:rPr lang="en-US" altLang="zh-CN" sz="2200" dirty="0">
                    <a:solidFill>
                      <a:srgbClr val="1010E0"/>
                    </a:solidFill>
                    <a:latin typeface="Times New Roman" panose="02020603050405020304" pitchFamily="18" charset="0"/>
                    <a:ea typeface="微软雅黑"/>
                    <a:cs typeface="Times New Roman" panose="02020603050405020304" pitchFamily="18" charset="0"/>
                  </a:rPr>
                  <a:t> equilibrium </a:t>
                </a:r>
                <a14:m>
                  <m:oMath xmlns:m="http://schemas.openxmlformats.org/officeDocument/2006/math">
                    <m:sSubSup>
                      <m:sSubSupPr>
                        <m:ctrlPr>
                          <a:rPr lang="en-US" altLang="zh-CN" sz="2200" i="1" smtClean="0">
                            <a:solidFill>
                              <a:srgbClr val="1010E0"/>
                            </a:solidFill>
                            <a:latin typeface="Cambria Math" panose="02040503050406030204" pitchFamily="18" charset="0"/>
                          </a:rPr>
                        </m:ctrlPr>
                      </m:sSubSupPr>
                      <m:e>
                        <m:r>
                          <a:rPr lang="en-US" altLang="zh-CN" sz="2200" i="1" smtClean="0">
                            <a:solidFill>
                              <a:srgbClr val="1010E0"/>
                            </a:solidFill>
                            <a:latin typeface="Cambria Math" panose="02040503050406030204" pitchFamily="18" charset="0"/>
                          </a:rPr>
                          <m:t>𝑥</m:t>
                        </m:r>
                      </m:e>
                      <m:sub>
                        <m:r>
                          <a:rPr lang="en-US" altLang="zh-CN" sz="2200" i="1" smtClean="0">
                            <a:solidFill>
                              <a:srgbClr val="1010E0"/>
                            </a:solidFill>
                            <a:latin typeface="Cambria Math" panose="02040503050406030204" pitchFamily="18" charset="0"/>
                          </a:rPr>
                          <m:t>h</m:t>
                        </m:r>
                      </m:sub>
                      <m:sup>
                        <m:r>
                          <a:rPr lang="en-US" altLang="zh-CN" sz="2200" i="1" smtClean="0">
                            <a:solidFill>
                              <a:srgbClr val="1010E0"/>
                            </a:solidFill>
                            <a:latin typeface="Cambria Math" panose="02040503050406030204" pitchFamily="18" charset="0"/>
                          </a:rPr>
                          <m:t>∗</m:t>
                        </m:r>
                      </m:sup>
                    </m:sSubSup>
                  </m:oMath>
                </a14:m>
                <a:r>
                  <a:rPr lang="en-US" altLang="zh-CN" sz="2200" dirty="0">
                    <a:solidFill>
                      <a:srgbClr val="000000"/>
                    </a:solidFill>
                    <a:latin typeface="Times New Roman" panose="02020603050405020304" pitchFamily="18" charset="0"/>
                    <a:ea typeface="微软雅黑"/>
                    <a:cs typeface="Times New Roman" panose="02020603050405020304" pitchFamily="18" charset="0"/>
                  </a:rPr>
                  <a:t> is </a:t>
                </a:r>
                <a:r>
                  <a:rPr lang="en-US" altLang="zh-CN" sz="2200" dirty="0" smtClean="0">
                    <a:solidFill>
                      <a:srgbClr val="000000"/>
                    </a:solidFill>
                    <a:latin typeface="Times New Roman" panose="02020603050405020304" pitchFamily="18" charset="0"/>
                    <a:ea typeface="微软雅黑"/>
                    <a:cs typeface="Times New Roman" panose="02020603050405020304" pitchFamily="18" charset="0"/>
                  </a:rPr>
                  <a:t>invariant.</a:t>
                </a:r>
                <a:endParaRPr lang="en-US" altLang="zh-CN" sz="2200" dirty="0">
                  <a:solidFill>
                    <a:srgbClr val="000000"/>
                  </a:solidFill>
                  <a:latin typeface="Times New Roman" panose="02020603050405020304" pitchFamily="18" charset="0"/>
                  <a:ea typeface="微软雅黑"/>
                  <a:cs typeface="Times New Roman" panose="02020603050405020304" pitchFamily="18" charset="0"/>
                </a:endParaRPr>
              </a:p>
              <a:p>
                <a:pPr defTabSz="914400">
                  <a:lnSpc>
                    <a:spcPts val="3000"/>
                  </a:lnSpc>
                </a:pPr>
                <a:r>
                  <a:rPr lang="en-US" altLang="zh-CN" sz="2200" dirty="0">
                    <a:solidFill>
                      <a:srgbClr val="000000"/>
                    </a:solidFill>
                    <a:latin typeface="Times New Roman" panose="02020603050405020304" pitchFamily="18" charset="0"/>
                    <a:ea typeface="微软雅黑"/>
                    <a:cs typeface="Times New Roman" panose="02020603050405020304" pitchFamily="18" charset="0"/>
                  </a:rPr>
                  <a:t>2)   if </a:t>
                </a:r>
                <a:r>
                  <a:rPr lang="en-US" altLang="zh-CN" sz="2200" dirty="0" err="1">
                    <a:solidFill>
                      <a:srgbClr val="000000"/>
                    </a:solidFill>
                    <a:latin typeface="Times New Roman" panose="02020603050405020304" pitchFamily="18" charset="0"/>
                    <a:ea typeface="微软雅黑"/>
                    <a:cs typeface="Times New Roman" panose="02020603050405020304" pitchFamily="18" charset="0"/>
                  </a:rPr>
                  <a:t>Δτ</a:t>
                </a:r>
                <a:r>
                  <a:rPr lang="en-US" altLang="zh-CN" sz="2200" dirty="0">
                    <a:solidFill>
                      <a:srgbClr val="000000"/>
                    </a:solidFill>
                    <a:latin typeface="Times New Roman" panose="02020603050405020304" pitchFamily="18" charset="0"/>
                    <a:ea typeface="微软雅黑"/>
                    <a:cs typeface="Times New Roman" panose="02020603050405020304" pitchFamily="18" charset="0"/>
                  </a:rPr>
                  <a:t> &gt; 0, the equilibrium where all B-agents have the A-neighbors: </a:t>
                </a:r>
              </a:p>
              <a:p>
                <a:pPr algn="ctr" defTabSz="914400">
                  <a:lnSpc>
                    <a:spcPts val="3000"/>
                  </a:lnSpc>
                </a:pPr>
                <a14:m>
                  <m:oMath xmlns:m="http://schemas.openxmlformats.org/officeDocument/2006/math">
                    <m:sSubSup>
                      <m:sSubSupPr>
                        <m:ctrlPr>
                          <a:rPr lang="en-US" altLang="zh-CN" sz="2200" i="1" smtClean="0">
                            <a:solidFill>
                              <a:srgbClr val="000000"/>
                            </a:solidFill>
                            <a:latin typeface="Cambria Math" panose="02040503050406030204" pitchFamily="18" charset="0"/>
                          </a:rPr>
                        </m:ctrlPr>
                      </m:sSubSupPr>
                      <m:e>
                        <m:r>
                          <a:rPr lang="en-US" altLang="zh-CN" sz="2200" i="1" smtClean="0">
                            <a:solidFill>
                              <a:srgbClr val="000000"/>
                            </a:solidFill>
                            <a:latin typeface="Cambria Math" panose="02040503050406030204" pitchFamily="18" charset="0"/>
                          </a:rPr>
                          <m:t>𝑥</m:t>
                        </m:r>
                      </m:e>
                      <m:sub>
                        <m:r>
                          <a:rPr lang="en-US" altLang="zh-CN" sz="2200" i="1" smtClean="0">
                            <a:solidFill>
                              <a:srgbClr val="000000"/>
                            </a:solidFill>
                            <a:latin typeface="Cambria Math" panose="02040503050406030204" pitchFamily="18" charset="0"/>
                          </a:rPr>
                          <m:t>𝐵</m:t>
                        </m:r>
                      </m:sub>
                      <m:sup>
                        <m:r>
                          <a:rPr lang="en-US" altLang="zh-CN" sz="2200" i="1" smtClean="0">
                            <a:solidFill>
                              <a:srgbClr val="000000"/>
                            </a:solidFill>
                            <a:latin typeface="Cambria Math" panose="02040503050406030204" pitchFamily="18" charset="0"/>
                          </a:rPr>
                          <m:t>∗</m:t>
                        </m:r>
                      </m:sup>
                    </m:sSubSup>
                    <m:r>
                      <a:rPr lang="en-US" altLang="zh-CN" sz="2200" i="1" smtClean="0">
                        <a:solidFill>
                          <a:srgbClr val="000000"/>
                        </a:solidFill>
                        <a:latin typeface="Cambria Math" panose="02040503050406030204" pitchFamily="18" charset="0"/>
                      </a:rPr>
                      <m:t>=</m:t>
                    </m:r>
                    <m:sSub>
                      <m:sSubPr>
                        <m:ctrlPr>
                          <a:rPr lang="en-US" altLang="zh-CN" sz="2200" i="1" smtClean="0">
                            <a:solidFill>
                              <a:srgbClr val="000000"/>
                            </a:solidFill>
                            <a:latin typeface="Cambria Math" panose="02040503050406030204" pitchFamily="18" charset="0"/>
                          </a:rPr>
                        </m:ctrlPr>
                      </m:sSubPr>
                      <m:e>
                        <m:r>
                          <a:rPr lang="en-US" altLang="zh-CN" sz="2200" i="1" smtClean="0">
                            <a:solidFill>
                              <a:srgbClr val="000000"/>
                            </a:solidFill>
                            <a:latin typeface="Cambria Math" panose="02040503050406030204" pitchFamily="18" charset="0"/>
                          </a:rPr>
                          <m:t>{(</m:t>
                        </m:r>
                        <m:r>
                          <a:rPr lang="en-US" altLang="zh-CN" sz="2200" i="1" smtClean="0">
                            <a:solidFill>
                              <a:srgbClr val="000000"/>
                            </a:solidFill>
                            <a:latin typeface="Cambria Math" panose="02040503050406030204" pitchFamily="18" charset="0"/>
                          </a:rPr>
                          <m:t>𝑥</m:t>
                        </m:r>
                      </m:e>
                      <m:sub>
                        <m:r>
                          <a:rPr lang="en-US" altLang="zh-CN" sz="2200" i="1" smtClean="0">
                            <a:solidFill>
                              <a:srgbClr val="000000"/>
                            </a:solidFill>
                            <a:latin typeface="Cambria Math" panose="02040503050406030204" pitchFamily="18" charset="0"/>
                          </a:rPr>
                          <m:t>1</m:t>
                        </m:r>
                      </m:sub>
                    </m:sSub>
                    <m:r>
                      <a:rPr lang="en-US" altLang="zh-CN" sz="2200" i="1" smtClean="0">
                        <a:solidFill>
                          <a:srgbClr val="000000"/>
                        </a:solidFill>
                        <a:latin typeface="Cambria Math" panose="02040503050406030204" pitchFamily="18" charset="0"/>
                      </a:rPr>
                      <m:t>,</m:t>
                    </m:r>
                    <m:sSub>
                      <m:sSubPr>
                        <m:ctrlPr>
                          <a:rPr lang="en-US" altLang="zh-CN" sz="2200" i="1">
                            <a:solidFill>
                              <a:srgbClr val="000000"/>
                            </a:solidFill>
                            <a:latin typeface="Cambria Math" panose="02040503050406030204" pitchFamily="18" charset="0"/>
                          </a:rPr>
                        </m:ctrlPr>
                      </m:sSubPr>
                      <m:e>
                        <m:r>
                          <a:rPr lang="en-US" altLang="zh-CN" sz="2200" i="1">
                            <a:solidFill>
                              <a:srgbClr val="000000"/>
                            </a:solidFill>
                            <a:latin typeface="Cambria Math" panose="02040503050406030204" pitchFamily="18" charset="0"/>
                          </a:rPr>
                          <m:t>𝑥</m:t>
                        </m:r>
                      </m:e>
                      <m:sub>
                        <m:r>
                          <a:rPr lang="en-US" altLang="zh-CN" sz="2200" i="1" smtClean="0">
                            <a:solidFill>
                              <a:srgbClr val="000000"/>
                            </a:solidFill>
                            <a:latin typeface="Cambria Math" panose="02040503050406030204" pitchFamily="18" charset="0"/>
                          </a:rPr>
                          <m:t>2</m:t>
                        </m:r>
                      </m:sub>
                    </m:sSub>
                    <m:r>
                      <a:rPr lang="en-US" altLang="zh-CN" sz="2200" i="1" smtClean="0">
                        <a:solidFill>
                          <a:srgbClr val="000000"/>
                        </a:solidFill>
                        <a:latin typeface="Cambria Math" panose="02040503050406030204" pitchFamily="18" charset="0"/>
                      </a:rPr>
                      <m:t>,…,</m:t>
                    </m:r>
                    <m:sSub>
                      <m:sSubPr>
                        <m:ctrlPr>
                          <a:rPr lang="en-US" altLang="zh-CN" sz="2200" i="1">
                            <a:solidFill>
                              <a:srgbClr val="000000"/>
                            </a:solidFill>
                            <a:latin typeface="Cambria Math" panose="02040503050406030204" pitchFamily="18" charset="0"/>
                          </a:rPr>
                        </m:ctrlPr>
                      </m:sSubPr>
                      <m:e>
                        <m:r>
                          <a:rPr lang="en-US" altLang="zh-CN" sz="2200" i="1">
                            <a:solidFill>
                              <a:srgbClr val="000000"/>
                            </a:solidFill>
                            <a:latin typeface="Cambria Math" panose="02040503050406030204" pitchFamily="18" charset="0"/>
                          </a:rPr>
                          <m:t>𝑥</m:t>
                        </m:r>
                      </m:e>
                      <m:sub>
                        <m:r>
                          <a:rPr lang="en-US" altLang="zh-CN" sz="2200" i="1" smtClean="0">
                            <a:solidFill>
                              <a:srgbClr val="000000"/>
                            </a:solidFill>
                            <a:latin typeface="Cambria Math" panose="02040503050406030204" pitchFamily="18" charset="0"/>
                          </a:rPr>
                          <m:t>𝑛</m:t>
                        </m:r>
                      </m:sub>
                    </m:sSub>
                    <m:r>
                      <a:rPr lang="en-US" altLang="zh-CN" sz="2200" i="1" smtClean="0">
                        <a:solidFill>
                          <a:srgbClr val="000000"/>
                        </a:solidFill>
                        <a:latin typeface="Cambria Math" panose="02040503050406030204" pitchFamily="18" charset="0"/>
                      </a:rPr>
                      <m:t>)|</m:t>
                    </m:r>
                    <m:sSubSup>
                      <m:sSubSupPr>
                        <m:ctrlPr>
                          <a:rPr lang="en-US" altLang="zh-CN" sz="2200" i="1" smtClean="0">
                            <a:solidFill>
                              <a:srgbClr val="000000"/>
                            </a:solidFill>
                            <a:latin typeface="Cambria Math" panose="02040503050406030204" pitchFamily="18" charset="0"/>
                          </a:rPr>
                        </m:ctrlPr>
                      </m:sSubSupPr>
                      <m:e>
                        <m:r>
                          <a:rPr lang="en-US" altLang="zh-CN" sz="2200" i="1" smtClean="0">
                            <a:solidFill>
                              <a:srgbClr val="000000"/>
                            </a:solidFill>
                            <a:latin typeface="Cambria Math" panose="02040503050406030204" pitchFamily="18" charset="0"/>
                          </a:rPr>
                          <m:t>𝑛</m:t>
                        </m:r>
                      </m:e>
                      <m:sub>
                        <m:r>
                          <a:rPr lang="en-US" altLang="zh-CN" sz="2200" i="1" smtClean="0">
                            <a:solidFill>
                              <a:srgbClr val="000000"/>
                            </a:solidFill>
                            <a:latin typeface="Cambria Math" panose="02040503050406030204" pitchFamily="18" charset="0"/>
                          </a:rPr>
                          <m:t>𝑖</m:t>
                        </m:r>
                      </m:sub>
                      <m:sup>
                        <m:r>
                          <a:rPr lang="en-US" altLang="zh-CN" sz="2200" i="1" smtClean="0">
                            <a:solidFill>
                              <a:srgbClr val="000000"/>
                            </a:solidFill>
                            <a:latin typeface="Cambria Math" panose="02040503050406030204" pitchFamily="18" charset="0"/>
                          </a:rPr>
                          <m:t>𝐴</m:t>
                        </m:r>
                      </m:sup>
                    </m:sSubSup>
                    <m:r>
                      <a:rPr lang="en-US" altLang="zh-CN" sz="2200" i="1" smtClean="0">
                        <a:solidFill>
                          <a:srgbClr val="000000"/>
                        </a:solidFill>
                        <a:latin typeface="Cambria Math" panose="02040503050406030204" pitchFamily="18" charset="0"/>
                      </a:rPr>
                      <m:t>=</m:t>
                    </m:r>
                    <m:sSub>
                      <m:sSubPr>
                        <m:ctrlPr>
                          <a:rPr lang="en-US" altLang="zh-CN" sz="2200" i="1" smtClean="0">
                            <a:solidFill>
                              <a:srgbClr val="000000"/>
                            </a:solidFill>
                            <a:latin typeface="Cambria Math" panose="02040503050406030204" pitchFamily="18" charset="0"/>
                          </a:rPr>
                        </m:ctrlPr>
                      </m:sSubPr>
                      <m:e>
                        <m:r>
                          <a:rPr lang="en-US" altLang="zh-CN" sz="2200" i="1" smtClean="0">
                            <a:solidFill>
                              <a:srgbClr val="000000"/>
                            </a:solidFill>
                            <a:latin typeface="Cambria Math" panose="02040503050406030204" pitchFamily="18" charset="0"/>
                          </a:rPr>
                          <m:t>𝑑</m:t>
                        </m:r>
                      </m:e>
                      <m:sub>
                        <m:r>
                          <a:rPr lang="en-US" altLang="zh-CN" sz="2200" i="1" smtClean="0">
                            <a:solidFill>
                              <a:srgbClr val="000000"/>
                            </a:solidFill>
                            <a:latin typeface="Cambria Math" panose="02040503050406030204" pitchFamily="18" charset="0"/>
                          </a:rPr>
                          <m:t>𝑖</m:t>
                        </m:r>
                      </m:sub>
                    </m:sSub>
                  </m:oMath>
                </a14:m>
                <a:r>
                  <a:rPr lang="en-US" altLang="zh-CN" sz="2200" dirty="0">
                    <a:solidFill>
                      <a:srgbClr val="000000"/>
                    </a:solidFill>
                    <a:latin typeface="Times New Roman" panose="02020603050405020304" pitchFamily="18" charset="0"/>
                    <a:ea typeface="微软雅黑"/>
                    <a:cs typeface="Times New Roman" panose="02020603050405020304" pitchFamily="18" charset="0"/>
                  </a:rPr>
                  <a:t>, for </a:t>
                </a:r>
                <a14:m>
                  <m:oMath xmlns:m="http://schemas.openxmlformats.org/officeDocument/2006/math">
                    <m:r>
                      <a:rPr lang="en-US" altLang="zh-CN" sz="2200" i="1" dirty="0" smtClean="0">
                        <a:solidFill>
                          <a:srgbClr val="000000"/>
                        </a:solidFill>
                        <a:latin typeface="Cambria Math" panose="02040503050406030204" pitchFamily="18" charset="0"/>
                      </a:rPr>
                      <m:t>𝑖</m:t>
                    </m:r>
                    <m:r>
                      <a:rPr lang="en-US" altLang="zh-CN" sz="2200" i="1" dirty="0" smtClean="0">
                        <a:solidFill>
                          <a:srgbClr val="000000"/>
                        </a:solidFill>
                        <a:latin typeface="Cambria Math" panose="02040503050406030204" pitchFamily="18" charset="0"/>
                        <a:ea typeface="Cambria Math" panose="02040503050406030204" pitchFamily="18" charset="0"/>
                      </a:rPr>
                      <m:t>∈</m:t>
                    </m:r>
                    <m:sSub>
                      <m:sSubPr>
                        <m:ctrlPr>
                          <a:rPr lang="en-US" altLang="zh-CN" sz="2200" i="1" dirty="0" smtClean="0">
                            <a:solidFill>
                              <a:srgbClr val="000000"/>
                            </a:solidFill>
                            <a:latin typeface="Cambria Math" panose="02040503050406030204" pitchFamily="18" charset="0"/>
                            <a:ea typeface="Cambria Math" panose="02040503050406030204" pitchFamily="18" charset="0"/>
                          </a:rPr>
                        </m:ctrlPr>
                      </m:sSubPr>
                      <m:e>
                        <m:r>
                          <a:rPr lang="zh-CN" altLang="en-US" sz="2200" i="1" dirty="0">
                            <a:solidFill>
                              <a:srgbClr val="000000"/>
                            </a:solidFill>
                            <a:latin typeface="Cambria Math" panose="02040503050406030204" pitchFamily="18" charset="0"/>
                            <a:ea typeface="Cambria Math" panose="02040503050406030204" pitchFamily="18" charset="0"/>
                          </a:rPr>
                          <m:t>𝒱</m:t>
                        </m:r>
                      </m:e>
                      <m:sub>
                        <m:r>
                          <a:rPr lang="en-US" altLang="zh-CN" sz="2200" i="1" dirty="0" smtClean="0">
                            <a:solidFill>
                              <a:srgbClr val="000000"/>
                            </a:solidFill>
                            <a:latin typeface="Cambria Math" panose="02040503050406030204" pitchFamily="18" charset="0"/>
                            <a:ea typeface="Cambria Math" panose="02040503050406030204" pitchFamily="18" charset="0"/>
                          </a:rPr>
                          <m:t>𝐵</m:t>
                        </m:r>
                      </m:sub>
                    </m:sSub>
                    <m:r>
                      <a:rPr lang="en-US" altLang="zh-CN" sz="2200" i="1" dirty="0" smtClean="0">
                        <a:solidFill>
                          <a:srgbClr val="000000"/>
                        </a:solidFill>
                        <a:latin typeface="Cambria Math" panose="02040503050406030204" pitchFamily="18" charset="0"/>
                      </a:rPr>
                      <m:t> }</m:t>
                    </m:r>
                  </m:oMath>
                </a14:m>
                <a:endParaRPr lang="en-US" altLang="zh-CN" sz="2200" dirty="0">
                  <a:solidFill>
                    <a:srgbClr val="000000"/>
                  </a:solidFill>
                  <a:latin typeface="Times New Roman" panose="02020603050405020304" pitchFamily="18" charset="0"/>
                  <a:ea typeface="微软雅黑"/>
                  <a:cs typeface="Times New Roman" panose="02020603050405020304" pitchFamily="18" charset="0"/>
                </a:endParaRPr>
              </a:p>
              <a:p>
                <a:pPr defTabSz="914400">
                  <a:lnSpc>
                    <a:spcPts val="3000"/>
                  </a:lnSpc>
                </a:pPr>
                <a:r>
                  <a:rPr lang="en-US" altLang="zh-CN" sz="2200" dirty="0">
                    <a:solidFill>
                      <a:srgbClr val="000000"/>
                    </a:solidFill>
                    <a:latin typeface="Times New Roman" panose="02020603050405020304" pitchFamily="18" charset="0"/>
                    <a:ea typeface="微软雅黑"/>
                    <a:cs typeface="Times New Roman" panose="02020603050405020304" pitchFamily="18" charset="0"/>
                  </a:rPr>
                  <a:t>is invariant.</a:t>
                </a:r>
              </a:p>
              <a:p>
                <a:pPr defTabSz="914400">
                  <a:lnSpc>
                    <a:spcPts val="3000"/>
                  </a:lnSpc>
                </a:pPr>
                <a:r>
                  <a:rPr lang="en-US" altLang="zh-CN"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200" dirty="0">
                    <a:solidFill>
                      <a:srgbClr val="000000"/>
                    </a:solidFill>
                    <a:latin typeface="Times New Roman" panose="02020603050405020304" pitchFamily="18" charset="0"/>
                    <a:ea typeface="微软雅黑"/>
                    <a:cs typeface="Times New Roman" panose="02020603050405020304" pitchFamily="18" charset="0"/>
                  </a:rPr>
                  <a:t> if </a:t>
                </a:r>
                <a:r>
                  <a:rPr lang="en-US" altLang="zh-CN" sz="2200" dirty="0" err="1">
                    <a:solidFill>
                      <a:srgbClr val="000000"/>
                    </a:solidFill>
                    <a:latin typeface="Times New Roman" panose="02020603050405020304" pitchFamily="18" charset="0"/>
                    <a:ea typeface="微软雅黑"/>
                    <a:cs typeface="Times New Roman" panose="02020603050405020304" pitchFamily="18" charset="0"/>
                  </a:rPr>
                  <a:t>Δτ</a:t>
                </a:r>
                <a:r>
                  <a:rPr lang="en-US" altLang="zh-CN" sz="2200" dirty="0">
                    <a:solidFill>
                      <a:srgbClr val="000000"/>
                    </a:solidFill>
                    <a:latin typeface="Times New Roman" panose="02020603050405020304" pitchFamily="18" charset="0"/>
                    <a:ea typeface="微软雅黑"/>
                    <a:cs typeface="Times New Roman" panose="02020603050405020304" pitchFamily="18" charset="0"/>
                  </a:rPr>
                  <a:t> &lt; 0, the equilibrium where all A-agents have the B-neighbors: </a:t>
                </a:r>
              </a:p>
              <a:p>
                <a:pPr algn="ctr" defTabSz="914400">
                  <a:lnSpc>
                    <a:spcPts val="3000"/>
                  </a:lnSpc>
                </a:pPr>
                <a14:m>
                  <m:oMath xmlns:m="http://schemas.openxmlformats.org/officeDocument/2006/math">
                    <m:sSubSup>
                      <m:sSubSupPr>
                        <m:ctrlPr>
                          <a:rPr lang="en-US" altLang="zh-CN" sz="2200" i="1" smtClean="0">
                            <a:solidFill>
                              <a:srgbClr val="000000"/>
                            </a:solidFill>
                            <a:latin typeface="Cambria Math" panose="02040503050406030204" pitchFamily="18" charset="0"/>
                          </a:rPr>
                        </m:ctrlPr>
                      </m:sSubSupPr>
                      <m:e>
                        <m:r>
                          <a:rPr lang="en-US" altLang="zh-CN" sz="2200" i="1" smtClean="0">
                            <a:solidFill>
                              <a:srgbClr val="000000"/>
                            </a:solidFill>
                            <a:latin typeface="Cambria Math" panose="02040503050406030204" pitchFamily="18" charset="0"/>
                          </a:rPr>
                          <m:t>𝑥</m:t>
                        </m:r>
                      </m:e>
                      <m:sub>
                        <m:r>
                          <a:rPr lang="en-US" altLang="zh-CN" sz="2200" i="1" smtClean="0">
                            <a:solidFill>
                              <a:srgbClr val="000000"/>
                            </a:solidFill>
                            <a:latin typeface="Cambria Math" panose="02040503050406030204" pitchFamily="18" charset="0"/>
                          </a:rPr>
                          <m:t>𝐴</m:t>
                        </m:r>
                      </m:sub>
                      <m:sup>
                        <m:r>
                          <a:rPr lang="en-US" altLang="zh-CN" sz="2200" i="1" smtClean="0">
                            <a:solidFill>
                              <a:srgbClr val="000000"/>
                            </a:solidFill>
                            <a:latin typeface="Cambria Math" panose="02040503050406030204" pitchFamily="18" charset="0"/>
                          </a:rPr>
                          <m:t>∗</m:t>
                        </m:r>
                      </m:sup>
                    </m:sSubSup>
                    <m:r>
                      <a:rPr lang="en-US" altLang="zh-CN" sz="2200" i="1" smtClean="0">
                        <a:solidFill>
                          <a:srgbClr val="000000"/>
                        </a:solidFill>
                        <a:latin typeface="Cambria Math" panose="02040503050406030204" pitchFamily="18" charset="0"/>
                      </a:rPr>
                      <m:t>=</m:t>
                    </m:r>
                    <m:sSub>
                      <m:sSubPr>
                        <m:ctrlPr>
                          <a:rPr lang="en-US" altLang="zh-CN" sz="2200" i="1" smtClean="0">
                            <a:solidFill>
                              <a:srgbClr val="000000"/>
                            </a:solidFill>
                            <a:latin typeface="Cambria Math" panose="02040503050406030204" pitchFamily="18" charset="0"/>
                          </a:rPr>
                        </m:ctrlPr>
                      </m:sSubPr>
                      <m:e>
                        <m:r>
                          <a:rPr lang="en-US" altLang="zh-CN" sz="2200" i="1" smtClean="0">
                            <a:solidFill>
                              <a:srgbClr val="000000"/>
                            </a:solidFill>
                            <a:latin typeface="Cambria Math" panose="02040503050406030204" pitchFamily="18" charset="0"/>
                          </a:rPr>
                          <m:t>{(</m:t>
                        </m:r>
                        <m:r>
                          <a:rPr lang="en-US" altLang="zh-CN" sz="2200" i="1" smtClean="0">
                            <a:solidFill>
                              <a:srgbClr val="000000"/>
                            </a:solidFill>
                            <a:latin typeface="Cambria Math" panose="02040503050406030204" pitchFamily="18" charset="0"/>
                          </a:rPr>
                          <m:t>𝑥</m:t>
                        </m:r>
                      </m:e>
                      <m:sub>
                        <m:r>
                          <a:rPr lang="en-US" altLang="zh-CN" sz="2200" i="1" smtClean="0">
                            <a:solidFill>
                              <a:srgbClr val="000000"/>
                            </a:solidFill>
                            <a:latin typeface="Cambria Math" panose="02040503050406030204" pitchFamily="18" charset="0"/>
                          </a:rPr>
                          <m:t>1</m:t>
                        </m:r>
                      </m:sub>
                    </m:sSub>
                    <m:r>
                      <a:rPr lang="en-US" altLang="zh-CN" sz="2200" i="1" smtClean="0">
                        <a:solidFill>
                          <a:srgbClr val="000000"/>
                        </a:solidFill>
                        <a:latin typeface="Cambria Math" panose="02040503050406030204" pitchFamily="18" charset="0"/>
                      </a:rPr>
                      <m:t>,</m:t>
                    </m:r>
                    <m:sSub>
                      <m:sSubPr>
                        <m:ctrlPr>
                          <a:rPr lang="en-US" altLang="zh-CN" sz="2200" i="1">
                            <a:solidFill>
                              <a:srgbClr val="000000"/>
                            </a:solidFill>
                            <a:latin typeface="Cambria Math" panose="02040503050406030204" pitchFamily="18" charset="0"/>
                          </a:rPr>
                        </m:ctrlPr>
                      </m:sSubPr>
                      <m:e>
                        <m:r>
                          <a:rPr lang="en-US" altLang="zh-CN" sz="2200" i="1">
                            <a:solidFill>
                              <a:srgbClr val="000000"/>
                            </a:solidFill>
                            <a:latin typeface="Cambria Math" panose="02040503050406030204" pitchFamily="18" charset="0"/>
                          </a:rPr>
                          <m:t>𝑥</m:t>
                        </m:r>
                      </m:e>
                      <m:sub>
                        <m:r>
                          <a:rPr lang="en-US" altLang="zh-CN" sz="2200" i="1" smtClean="0">
                            <a:solidFill>
                              <a:srgbClr val="000000"/>
                            </a:solidFill>
                            <a:latin typeface="Cambria Math" panose="02040503050406030204" pitchFamily="18" charset="0"/>
                          </a:rPr>
                          <m:t>2</m:t>
                        </m:r>
                      </m:sub>
                    </m:sSub>
                    <m:r>
                      <a:rPr lang="en-US" altLang="zh-CN" sz="2200" i="1" smtClean="0">
                        <a:solidFill>
                          <a:srgbClr val="000000"/>
                        </a:solidFill>
                        <a:latin typeface="Cambria Math" panose="02040503050406030204" pitchFamily="18" charset="0"/>
                      </a:rPr>
                      <m:t>,…,</m:t>
                    </m:r>
                    <m:sSub>
                      <m:sSubPr>
                        <m:ctrlPr>
                          <a:rPr lang="en-US" altLang="zh-CN" sz="2200" i="1">
                            <a:solidFill>
                              <a:srgbClr val="000000"/>
                            </a:solidFill>
                            <a:latin typeface="Cambria Math" panose="02040503050406030204" pitchFamily="18" charset="0"/>
                          </a:rPr>
                        </m:ctrlPr>
                      </m:sSubPr>
                      <m:e>
                        <m:r>
                          <a:rPr lang="en-US" altLang="zh-CN" sz="2200" i="1">
                            <a:solidFill>
                              <a:srgbClr val="000000"/>
                            </a:solidFill>
                            <a:latin typeface="Cambria Math" panose="02040503050406030204" pitchFamily="18" charset="0"/>
                          </a:rPr>
                          <m:t>𝑥</m:t>
                        </m:r>
                      </m:e>
                      <m:sub>
                        <m:r>
                          <a:rPr lang="en-US" altLang="zh-CN" sz="2200" i="1" smtClean="0">
                            <a:solidFill>
                              <a:srgbClr val="000000"/>
                            </a:solidFill>
                            <a:latin typeface="Cambria Math" panose="02040503050406030204" pitchFamily="18" charset="0"/>
                          </a:rPr>
                          <m:t>𝑛</m:t>
                        </m:r>
                      </m:sub>
                    </m:sSub>
                    <m:r>
                      <a:rPr lang="en-US" altLang="zh-CN" sz="2200" i="1" smtClean="0">
                        <a:solidFill>
                          <a:srgbClr val="000000"/>
                        </a:solidFill>
                        <a:latin typeface="Cambria Math" panose="02040503050406030204" pitchFamily="18" charset="0"/>
                      </a:rPr>
                      <m:t>)|</m:t>
                    </m:r>
                    <m:sSubSup>
                      <m:sSubSupPr>
                        <m:ctrlPr>
                          <a:rPr lang="en-US" altLang="zh-CN" sz="2200" i="1" smtClean="0">
                            <a:solidFill>
                              <a:srgbClr val="000000"/>
                            </a:solidFill>
                            <a:latin typeface="Cambria Math" panose="02040503050406030204" pitchFamily="18" charset="0"/>
                          </a:rPr>
                        </m:ctrlPr>
                      </m:sSubSupPr>
                      <m:e>
                        <m:r>
                          <a:rPr lang="en-US" altLang="zh-CN" sz="2200" i="1" smtClean="0">
                            <a:solidFill>
                              <a:srgbClr val="000000"/>
                            </a:solidFill>
                            <a:latin typeface="Cambria Math" panose="02040503050406030204" pitchFamily="18" charset="0"/>
                          </a:rPr>
                          <m:t>𝑛</m:t>
                        </m:r>
                      </m:e>
                      <m:sub>
                        <m:r>
                          <a:rPr lang="en-US" altLang="zh-CN" sz="2200" i="1" smtClean="0">
                            <a:solidFill>
                              <a:srgbClr val="000000"/>
                            </a:solidFill>
                            <a:latin typeface="Cambria Math" panose="02040503050406030204" pitchFamily="18" charset="0"/>
                          </a:rPr>
                          <m:t>𝑖</m:t>
                        </m:r>
                      </m:sub>
                      <m:sup>
                        <m:r>
                          <a:rPr lang="en-US" altLang="zh-CN" sz="2200" i="1" smtClean="0">
                            <a:solidFill>
                              <a:srgbClr val="000000"/>
                            </a:solidFill>
                            <a:latin typeface="Cambria Math" panose="02040503050406030204" pitchFamily="18" charset="0"/>
                          </a:rPr>
                          <m:t>𝐴</m:t>
                        </m:r>
                      </m:sup>
                    </m:sSubSup>
                    <m:r>
                      <a:rPr lang="en-US" altLang="zh-CN" sz="2200" i="1" smtClean="0">
                        <a:solidFill>
                          <a:srgbClr val="000000"/>
                        </a:solidFill>
                        <a:latin typeface="Cambria Math" panose="02040503050406030204" pitchFamily="18" charset="0"/>
                      </a:rPr>
                      <m:t>=0</m:t>
                    </m:r>
                  </m:oMath>
                </a14:m>
                <a:r>
                  <a:rPr lang="en-US" altLang="zh-CN" sz="2200" dirty="0">
                    <a:solidFill>
                      <a:srgbClr val="000000"/>
                    </a:solidFill>
                    <a:latin typeface="Times New Roman" panose="02020603050405020304" pitchFamily="18" charset="0"/>
                    <a:ea typeface="微软雅黑"/>
                    <a:cs typeface="Times New Roman" panose="02020603050405020304" pitchFamily="18" charset="0"/>
                  </a:rPr>
                  <a:t>, for </a:t>
                </a:r>
                <a14:m>
                  <m:oMath xmlns:m="http://schemas.openxmlformats.org/officeDocument/2006/math">
                    <m:r>
                      <a:rPr lang="en-US" altLang="zh-CN" sz="2200" i="1" dirty="0" smtClean="0">
                        <a:solidFill>
                          <a:srgbClr val="000000"/>
                        </a:solidFill>
                        <a:latin typeface="Cambria Math" panose="02040503050406030204" pitchFamily="18" charset="0"/>
                      </a:rPr>
                      <m:t>𝑖</m:t>
                    </m:r>
                    <m:r>
                      <a:rPr lang="en-US" altLang="zh-CN" sz="2200" i="1" dirty="0" smtClean="0">
                        <a:solidFill>
                          <a:srgbClr val="000000"/>
                        </a:solidFill>
                        <a:latin typeface="Cambria Math" panose="02040503050406030204" pitchFamily="18" charset="0"/>
                        <a:ea typeface="Cambria Math" panose="02040503050406030204" pitchFamily="18" charset="0"/>
                      </a:rPr>
                      <m:t>∈</m:t>
                    </m:r>
                    <m:sSub>
                      <m:sSubPr>
                        <m:ctrlPr>
                          <a:rPr lang="en-US" altLang="zh-CN" sz="2200" i="1" dirty="0" smtClean="0">
                            <a:solidFill>
                              <a:srgbClr val="000000"/>
                            </a:solidFill>
                            <a:latin typeface="Cambria Math" panose="02040503050406030204" pitchFamily="18" charset="0"/>
                            <a:ea typeface="Cambria Math" panose="02040503050406030204" pitchFamily="18" charset="0"/>
                          </a:rPr>
                        </m:ctrlPr>
                      </m:sSubPr>
                      <m:e>
                        <m:r>
                          <a:rPr lang="zh-CN" altLang="en-US" sz="2200" i="1" dirty="0">
                            <a:solidFill>
                              <a:srgbClr val="000000"/>
                            </a:solidFill>
                            <a:latin typeface="Cambria Math" panose="02040503050406030204" pitchFamily="18" charset="0"/>
                            <a:ea typeface="Cambria Math" panose="02040503050406030204" pitchFamily="18" charset="0"/>
                          </a:rPr>
                          <m:t>𝒱</m:t>
                        </m:r>
                      </m:e>
                      <m:sub>
                        <m:r>
                          <a:rPr lang="en-US" altLang="zh-CN" sz="2200" i="1" dirty="0" smtClean="0">
                            <a:solidFill>
                              <a:srgbClr val="000000"/>
                            </a:solidFill>
                            <a:latin typeface="Cambria Math" panose="02040503050406030204" pitchFamily="18" charset="0"/>
                            <a:ea typeface="Cambria Math" panose="02040503050406030204" pitchFamily="18" charset="0"/>
                          </a:rPr>
                          <m:t>𝐴</m:t>
                        </m:r>
                      </m:sub>
                    </m:sSub>
                    <m:r>
                      <a:rPr lang="en-US" altLang="zh-CN" sz="2200" i="1" dirty="0" smtClean="0">
                        <a:solidFill>
                          <a:srgbClr val="000000"/>
                        </a:solidFill>
                        <a:latin typeface="Cambria Math" panose="02040503050406030204" pitchFamily="18" charset="0"/>
                      </a:rPr>
                      <m:t> }</m:t>
                    </m:r>
                  </m:oMath>
                </a14:m>
                <a:endParaRPr lang="en-US" altLang="zh-CN" sz="2200" dirty="0">
                  <a:solidFill>
                    <a:srgbClr val="000000"/>
                  </a:solidFill>
                  <a:latin typeface="Times New Roman" panose="02020603050405020304" pitchFamily="18" charset="0"/>
                  <a:ea typeface="微软雅黑"/>
                  <a:cs typeface="Times New Roman" panose="02020603050405020304" pitchFamily="18" charset="0"/>
                </a:endParaRPr>
              </a:p>
              <a:p>
                <a:pPr defTabSz="914400">
                  <a:lnSpc>
                    <a:spcPts val="3000"/>
                  </a:lnSpc>
                </a:pPr>
                <a:r>
                  <a:rPr lang="en-US" altLang="zh-CN" sz="2200" dirty="0">
                    <a:solidFill>
                      <a:srgbClr val="000000"/>
                    </a:solidFill>
                    <a:latin typeface="Times New Roman" panose="02020603050405020304" pitchFamily="18" charset="0"/>
                    <a:ea typeface="微软雅黑"/>
                    <a:cs typeface="Times New Roman" panose="02020603050405020304" pitchFamily="18" charset="0"/>
                  </a:rPr>
                  <a:t>is invariant</a:t>
                </a:r>
                <a:r>
                  <a:rPr lang="en-US" altLang="zh-CN" sz="2200" dirty="0" smtClean="0">
                    <a:solidFill>
                      <a:srgbClr val="000000"/>
                    </a:solidFill>
                    <a:latin typeface="Times New Roman" panose="02020603050405020304" pitchFamily="18" charset="0"/>
                    <a:ea typeface="微软雅黑"/>
                    <a:cs typeface="Times New Roman" panose="02020603050405020304" pitchFamily="18" charset="0"/>
                  </a:rPr>
                  <a:t>.</a:t>
                </a:r>
                <a:endParaRPr lang="en-US" altLang="zh-CN" sz="2200" dirty="0">
                  <a:solidFill>
                    <a:srgbClr val="000000"/>
                  </a:solidFill>
                  <a:latin typeface="Times New Roman" panose="02020603050405020304" pitchFamily="18" charset="0"/>
                  <a:ea typeface="微软雅黑"/>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F6D17263-BB02-4F84-B790-FF1F294486DC}"/>
                  </a:ext>
                </a:extLst>
              </p:cNvPr>
              <p:cNvSpPr txBox="1">
                <a:spLocks noRot="1" noChangeAspect="1" noMove="1" noResize="1" noEditPoints="1" noAdjustHandles="1" noChangeArrowheads="1" noChangeShapeType="1" noTextEdit="1"/>
              </p:cNvSpPr>
              <p:nvPr/>
            </p:nvSpPr>
            <p:spPr>
              <a:xfrm>
                <a:off x="814760" y="1981726"/>
                <a:ext cx="10460770" cy="3140090"/>
              </a:xfrm>
              <a:prstGeom prst="rect">
                <a:avLst/>
              </a:prstGeom>
              <a:blipFill>
                <a:blip r:embed="rId2"/>
                <a:stretch>
                  <a:fillRect l="-758" t="-777" b="-3107"/>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3B374D4F-DBDD-DB4E-BAE4-7759107333D6}"/>
              </a:ext>
            </a:extLst>
          </p:cNvPr>
          <p:cNvSpPr txBox="1"/>
          <p:nvPr/>
        </p:nvSpPr>
        <p:spPr>
          <a:xfrm>
            <a:off x="814760" y="5602194"/>
            <a:ext cx="9812600" cy="707886"/>
          </a:xfrm>
          <a:prstGeom prst="rect">
            <a:avLst/>
          </a:prstGeom>
          <a:noFill/>
        </p:spPr>
        <p:txBody>
          <a:bodyPr wrap="square">
            <a:spAutoFit/>
          </a:bodyPr>
          <a:lstStyle/>
          <a:p>
            <a:pPr marL="342900" indent="-342900" algn="just" defTabSz="914400">
              <a:buFont typeface="Wingdings" panose="05000000000000000000" pitchFamily="2" charset="2"/>
              <a:buChar char="Ø"/>
            </a:pPr>
            <a:r>
              <a:rPr lang="zh-CN" altLang="en-US" sz="2000" dirty="0" smtClean="0">
                <a:solidFill>
                  <a:srgbClr val="000000"/>
                </a:solidFill>
                <a:latin typeface="宋体" panose="02010600030101010101" pitchFamily="2" charset="-122"/>
                <a:ea typeface="宋体" panose="02010600030101010101" pitchFamily="2" charset="-122"/>
                <a:cs typeface="Times New Roman" panose="02020603050405020304" pitchFamily="18" charset="0"/>
              </a:rPr>
              <a:t>阈值的</a:t>
            </a:r>
            <a:r>
              <a:rPr lang="zh-CN" altLang="en-US" sz="2000" dirty="0">
                <a:solidFill>
                  <a:srgbClr val="000000"/>
                </a:solidFill>
                <a:latin typeface="宋体" panose="02010600030101010101" pitchFamily="2" charset="-122"/>
                <a:ea typeface="宋体" panose="02010600030101010101" pitchFamily="2" charset="-122"/>
                <a:cs typeface="Times New Roman" panose="02020603050405020304" pitchFamily="18" charset="0"/>
              </a:rPr>
              <a:t>改变</a:t>
            </a:r>
            <a:r>
              <a:rPr lang="zh-CN" altLang="en-US" sz="2000" dirty="0" smtClean="0">
                <a:solidFill>
                  <a:srgbClr val="000000"/>
                </a:solidFill>
                <a:latin typeface="宋体" panose="02010600030101010101" pitchFamily="2" charset="-122"/>
                <a:ea typeface="宋体" panose="02010600030101010101" pitchFamily="2" charset="-122"/>
                <a:cs typeface="Times New Roman" panose="02020603050405020304" pitchFamily="18" charset="0"/>
              </a:rPr>
              <a:t>是在施加</a:t>
            </a:r>
            <a:r>
              <a:rPr lang="zh-CN" altLang="en-US" sz="2000" dirty="0">
                <a:solidFill>
                  <a:srgbClr val="000000"/>
                </a:solidFill>
                <a:latin typeface="宋体" panose="02010600030101010101" pitchFamily="2" charset="-122"/>
                <a:ea typeface="宋体" panose="02010600030101010101" pitchFamily="2" charset="-122"/>
                <a:cs typeface="Times New Roman" panose="02020603050405020304" pitchFamily="18" charset="0"/>
              </a:rPr>
              <a:t>收益</a:t>
            </a:r>
            <a:r>
              <a:rPr lang="zh-CN" altLang="en-US" sz="2000" dirty="0" smtClean="0">
                <a:solidFill>
                  <a:srgbClr val="000000"/>
                </a:solidFill>
                <a:latin typeface="宋体" panose="02010600030101010101" pitchFamily="2" charset="-122"/>
                <a:ea typeface="宋体" panose="02010600030101010101" pitchFamily="2" charset="-122"/>
                <a:cs typeface="Times New Roman" panose="02020603050405020304" pitchFamily="18" charset="0"/>
              </a:rPr>
              <a:t>激励影响之下的</a:t>
            </a:r>
            <a:r>
              <a:rPr lang="zh-CN" altLang="en-US" sz="2000" dirty="0">
                <a:solidFill>
                  <a:srgbClr val="000000"/>
                </a:solidFill>
                <a:latin typeface="宋体" panose="02010600030101010101" pitchFamily="2" charset="-122"/>
                <a:ea typeface="宋体" panose="02010600030101010101" pitchFamily="2" charset="-122"/>
                <a:cs typeface="Times New Roman" panose="02020603050405020304" pitchFamily="18" charset="0"/>
              </a:rPr>
              <a:t>结果</a:t>
            </a:r>
            <a:r>
              <a:rPr lang="zh-CN" altLang="en-US" sz="2000" dirty="0" smtClean="0">
                <a:solidFill>
                  <a:srgbClr val="000000"/>
                </a:solidFill>
                <a:latin typeface="宋体" panose="02010600030101010101" pitchFamily="2" charset="-122"/>
                <a:ea typeface="宋体" panose="02010600030101010101" pitchFamily="2" charset="-122"/>
                <a:cs typeface="Times New Roman" panose="02020603050405020304" pitchFamily="18" charset="0"/>
              </a:rPr>
              <a:t>。</a:t>
            </a:r>
            <a:endParaRPr lang="en-US" altLang="zh-CN" sz="2000" dirty="0" smtClean="0">
              <a:solidFill>
                <a:srgbClr val="000000"/>
              </a:solidFill>
              <a:latin typeface="宋体" panose="02010600030101010101" pitchFamily="2" charset="-122"/>
              <a:ea typeface="宋体" panose="02010600030101010101" pitchFamily="2" charset="-122"/>
              <a:cs typeface="Times New Roman" panose="02020603050405020304" pitchFamily="18" charset="0"/>
            </a:endParaRPr>
          </a:p>
          <a:p>
            <a:pPr marL="342900" indent="-342900" algn="just" defTabSz="914400">
              <a:buFont typeface="Wingdings" panose="05000000000000000000" pitchFamily="2" charset="2"/>
              <a:buChar char="Ø"/>
            </a:pPr>
            <a:r>
              <a:rPr lang="zh-CN" altLang="en-US" sz="2000" dirty="0" smtClean="0">
                <a:solidFill>
                  <a:srgbClr val="000000"/>
                </a:solidFill>
                <a:latin typeface="宋体" panose="02010600030101010101" pitchFamily="2" charset="-122"/>
                <a:ea typeface="宋体" panose="02010600030101010101" pitchFamily="2" charset="-122"/>
                <a:cs typeface="Times New Roman" panose="02020603050405020304" pitchFamily="18" charset="0"/>
              </a:rPr>
              <a:t>显然，</a:t>
            </a:r>
            <a:r>
              <a:rPr lang="zh-CN" altLang="en-US" sz="2000" dirty="0">
                <a:solidFill>
                  <a:srgbClr val="000000"/>
                </a:solidFill>
                <a:latin typeface="宋体" panose="02010600030101010101" pitchFamily="2" charset="-122"/>
                <a:ea typeface="宋体" panose="02010600030101010101" pitchFamily="2" charset="-122"/>
                <a:cs typeface="Times New Roman" panose="02020603050405020304" pitchFamily="18" charset="0"/>
              </a:rPr>
              <a:t>也有一些特殊的平衡点</a:t>
            </a:r>
            <a:r>
              <a:rPr lang="zh-CN" altLang="en-US" sz="2000" dirty="0" smtClean="0">
                <a:solidFill>
                  <a:srgbClr val="000000"/>
                </a:solidFill>
                <a:latin typeface="宋体" panose="02010600030101010101" pitchFamily="2" charset="-122"/>
                <a:ea typeface="宋体" panose="02010600030101010101" pitchFamily="2" charset="-122"/>
                <a:cs typeface="Times New Roman" panose="02020603050405020304" pitchFamily="18" charset="0"/>
              </a:rPr>
              <a:t>在特定的阈值</a:t>
            </a:r>
            <a:r>
              <a:rPr lang="zh-CN" altLang="en-US" sz="2000" dirty="0">
                <a:solidFill>
                  <a:srgbClr val="000000"/>
                </a:solidFill>
                <a:latin typeface="宋体" panose="02010600030101010101" pitchFamily="2" charset="-122"/>
                <a:ea typeface="宋体" panose="02010600030101010101" pitchFamily="2" charset="-122"/>
                <a:cs typeface="Times New Roman" panose="02020603050405020304" pitchFamily="18" charset="0"/>
              </a:rPr>
              <a:t>变化下是不变的。</a:t>
            </a:r>
          </a:p>
        </p:txBody>
      </p:sp>
    </p:spTree>
    <p:extLst>
      <p:ext uri="{BB962C8B-B14F-4D97-AF65-F5344CB8AC3E}">
        <p14:creationId xmlns:p14="http://schemas.microsoft.com/office/powerpoint/2010/main" val="316165862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124</a:t>
            </a:fld>
            <a:endParaRPr lang="en-US" dirty="0"/>
          </a:p>
        </p:txBody>
      </p:sp>
      <p:sp>
        <p:nvSpPr>
          <p:cNvPr id="4" name="矩形 3"/>
          <p:cNvSpPr/>
          <p:nvPr/>
        </p:nvSpPr>
        <p:spPr>
          <a:xfrm>
            <a:off x="748472" y="996963"/>
            <a:ext cx="2646878" cy="584775"/>
          </a:xfrm>
          <a:prstGeom prst="rect">
            <a:avLst/>
          </a:prstGeom>
        </p:spPr>
        <p:txBody>
          <a:bodyPr wrap="none">
            <a:spAutoFit/>
          </a:bodyPr>
          <a:lstStyle/>
          <a:p>
            <a:pPr defTabSz="914400" fontAlgn="base">
              <a:spcBef>
                <a:spcPct val="0"/>
              </a:spcBef>
              <a:spcAft>
                <a:spcPct val="0"/>
              </a:spcAft>
            </a:pPr>
            <a:r>
              <a:rPr lang="zh-CN" altLang="en-US" sz="3200" b="1" dirty="0" smtClean="0">
                <a:solidFill>
                  <a:prstClr val="white"/>
                </a:solidFill>
                <a:latin typeface="Arial Black"/>
                <a:ea typeface="微软雅黑" panose="020B0503020204020204" pitchFamily="34" charset="-122"/>
              </a:rPr>
              <a:t>平衡点存在性</a:t>
            </a:r>
            <a:endParaRPr lang="zh-CN" altLang="en-US" sz="3200" b="1" dirty="0">
              <a:solidFill>
                <a:prstClr val="white"/>
              </a:solidFill>
              <a:latin typeface="Arial Black"/>
              <a:ea typeface="微软雅黑" panose="020B0503020204020204" pitchFamily="34" charset="-122"/>
            </a:endParaRPr>
          </a:p>
        </p:txBody>
      </p:sp>
      <mc:AlternateContent xmlns:mc="http://schemas.openxmlformats.org/markup-compatibility/2006" xmlns:a14="http://schemas.microsoft.com/office/drawing/2010/main">
        <mc:Choice Requires="a14">
          <p:sp>
            <p:nvSpPr>
              <p:cNvPr id="5" name="文本占位符 3"/>
              <p:cNvSpPr txBox="1">
                <a:spLocks/>
              </p:cNvSpPr>
              <p:nvPr/>
            </p:nvSpPr>
            <p:spPr>
              <a:xfrm>
                <a:off x="626552" y="6147283"/>
                <a:ext cx="8576639" cy="479132"/>
              </a:xfrm>
              <a:prstGeom prst="rect">
                <a:avLst/>
              </a:prstGeom>
            </p:spPr>
            <p:txBody>
              <a:bodyPr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09728" indent="0" fontAlgn="base">
                  <a:buClr>
                    <a:srgbClr val="E32D91"/>
                  </a:buClr>
                  <a:buFont typeface="Calibri" panose="020F0502020204030204" pitchFamily="34" charset="0"/>
                  <a:buNone/>
                </a:pPr>
                <a:r>
                  <a:rPr lang="zh-CN" altLang="en-US" sz="24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含有 </a:t>
                </a:r>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cycles </a:t>
                </a:r>
                <a:r>
                  <a:rPr lang="zh-CN" altLang="en-US"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并且其具有奇数个节点时，网络不存在</a:t>
                </a:r>
                <a:r>
                  <a:rPr lang="zh-CN" altLang="en-US" sz="24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平衡点 </a:t>
                </a:r>
                <a14:m>
                  <m:oMath xmlns:m="http://schemas.openxmlformats.org/officeDocument/2006/math">
                    <m:sSubSup>
                      <m:sSubSupPr>
                        <m:ctrlPr>
                          <a:rPr lang="en-US" altLang="zh-CN" sz="2400" i="1" smtClean="0">
                            <a:solidFill>
                              <a:srgbClr val="0000FF"/>
                            </a:solidFill>
                            <a:latin typeface="Cambria Math" panose="02040503050406030204" pitchFamily="18" charset="0"/>
                          </a:rPr>
                        </m:ctrlPr>
                      </m:sSubSupPr>
                      <m:e>
                        <m:r>
                          <a:rPr lang="en-US" altLang="zh-CN" sz="2400" i="1" smtClean="0">
                            <a:solidFill>
                              <a:srgbClr val="0000FF"/>
                            </a:solidFill>
                            <a:latin typeface="Cambria Math" panose="02040503050406030204" pitchFamily="18" charset="0"/>
                          </a:rPr>
                          <m:t>𝑥</m:t>
                        </m:r>
                      </m:e>
                      <m:sub>
                        <m:r>
                          <a:rPr lang="en-US" altLang="zh-CN" sz="2400" i="1" smtClean="0">
                            <a:solidFill>
                              <a:srgbClr val="0000FF"/>
                            </a:solidFill>
                            <a:latin typeface="Cambria Math" panose="02040503050406030204" pitchFamily="18" charset="0"/>
                          </a:rPr>
                          <m:t>h</m:t>
                        </m:r>
                      </m:sub>
                      <m:sup>
                        <m:r>
                          <a:rPr lang="en-US" altLang="zh-CN" sz="2400" i="1" smtClean="0">
                            <a:solidFill>
                              <a:srgbClr val="0000FF"/>
                            </a:solidFill>
                            <a:latin typeface="Cambria Math" panose="02040503050406030204" pitchFamily="18" charset="0"/>
                          </a:rPr>
                          <m:t>∗</m:t>
                        </m:r>
                      </m:sup>
                    </m:sSubSup>
                    <m:r>
                      <a:rPr lang="en-US" altLang="zh-CN" sz="2400" i="1" smtClean="0">
                        <a:solidFill>
                          <a:srgbClr val="0000FF"/>
                        </a:solidFill>
                        <a:latin typeface="Cambria Math" panose="02040503050406030204" pitchFamily="18" charset="0"/>
                      </a:rPr>
                      <m:t> </m:t>
                    </m:r>
                  </m:oMath>
                </a14:m>
                <a:endParaRPr lang="zh-cn" altLang="en-US"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5" name="文本占位符 3"/>
              <p:cNvSpPr txBox="1">
                <a:spLocks noRot="1" noChangeAspect="1" noMove="1" noResize="1" noEditPoints="1" noAdjustHandles="1" noChangeArrowheads="1" noChangeShapeType="1" noTextEdit="1"/>
              </p:cNvSpPr>
              <p:nvPr/>
            </p:nvSpPr>
            <p:spPr>
              <a:xfrm>
                <a:off x="626552" y="6147283"/>
                <a:ext cx="8576639" cy="479132"/>
              </a:xfrm>
              <a:prstGeom prst="rect">
                <a:avLst/>
              </a:prstGeom>
              <a:blipFill>
                <a:blip r:embed="rId2"/>
                <a:stretch>
                  <a:fillRect t="-21519" b="-177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D594F76C-2087-CE5F-90E2-12A65F3ECD90}"/>
                  </a:ext>
                </a:extLst>
              </p:cNvPr>
              <p:cNvSpPr txBox="1"/>
              <p:nvPr/>
            </p:nvSpPr>
            <p:spPr>
              <a:xfrm>
                <a:off x="1045272" y="1991626"/>
                <a:ext cx="9622728" cy="707886"/>
              </a:xfrm>
              <a:prstGeom prst="rect">
                <a:avLst/>
              </a:prstGeom>
              <a:noFill/>
            </p:spPr>
            <p:txBody>
              <a:bodyPr wrap="square">
                <a:spAutoFit/>
              </a:bodyPr>
              <a:lstStyle/>
              <a:p>
                <a:pPr algn="just" defTabSz="914400" fontAlgn="base">
                  <a:spcBef>
                    <a:spcPct val="0"/>
                  </a:spcBef>
                  <a:spcAft>
                    <a:spcPct val="0"/>
                  </a:spcAft>
                </a:pPr>
                <a:r>
                  <a:rPr lang="en-US" altLang="zh-CN"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Definition 4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path (or chain) with the sequence of nodes </a:t>
                </a:r>
                <a14:m>
                  <m:oMath xmlns:m="http://schemas.openxmlformats.org/officeDocument/2006/math">
                    <m:sSub>
                      <m:sSubPr>
                        <m:ctrlPr>
                          <a:rPr lang="en-US" altLang="zh-CN" sz="2000" i="1" smtClean="0">
                            <a:solidFill>
                              <a:prstClr val="black"/>
                            </a:solidFill>
                            <a:latin typeface="Cambria Math" panose="02040503050406030204" pitchFamily="18" charset="0"/>
                          </a:rPr>
                        </m:ctrlPr>
                      </m:sSubPr>
                      <m:e>
                        <m:r>
                          <a:rPr lang="en-US" altLang="zh-CN" sz="2000" i="1" smtClean="0">
                            <a:solidFill>
                              <a:prstClr val="black"/>
                            </a:solidFill>
                            <a:latin typeface="Cambria Math" panose="02040503050406030204" pitchFamily="18" charset="0"/>
                          </a:rPr>
                          <m:t>𝑣</m:t>
                        </m:r>
                      </m:e>
                      <m:sub>
                        <m:r>
                          <a:rPr lang="en-US" altLang="zh-CN" sz="2000" i="1" smtClean="0">
                            <a:solidFill>
                              <a:prstClr val="black"/>
                            </a:solidFill>
                            <a:latin typeface="Cambria Math" panose="02040503050406030204" pitchFamily="18" charset="0"/>
                          </a:rPr>
                          <m:t>1</m:t>
                        </m:r>
                      </m:sub>
                    </m:sSub>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𝑣</m:t>
                        </m:r>
                      </m:e>
                      <m:sub>
                        <m:r>
                          <a:rPr lang="en-US" altLang="zh-CN" sz="2000" i="1" smtClean="0">
                            <a:solidFill>
                              <a:prstClr val="black"/>
                            </a:solidFill>
                            <a:latin typeface="Cambria Math" panose="02040503050406030204" pitchFamily="18" charset="0"/>
                          </a:rPr>
                          <m:t>2</m:t>
                        </m:r>
                      </m:sub>
                    </m:sSub>
                    <m:r>
                      <a:rPr lang="en-US" altLang="zh-CN" sz="2000" i="1">
                        <a:solidFill>
                          <a:prstClr val="black"/>
                        </a:solidFill>
                        <a:latin typeface="Cambria Math" panose="02040503050406030204" pitchFamily="18" charset="0"/>
                      </a:rPr>
                      <m:t> </m:t>
                    </m:r>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r>
                      <a:rPr lang="en-US" altLang="zh-CN" sz="2000" smtClean="0">
                        <a:solidFill>
                          <a:prstClr val="black"/>
                        </a:solidFill>
                        <a:latin typeface="Cambria Math" panose="02040503050406030204" pitchFamily="18" charset="0"/>
                      </a:rPr>
                      <m:t>…</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𝑣</m:t>
                        </m:r>
                      </m:e>
                      <m:sub>
                        <m:r>
                          <a:rPr lang="en-US" altLang="zh-CN" sz="2000" i="1" smtClean="0">
                            <a:solidFill>
                              <a:prstClr val="black"/>
                            </a:solidFill>
                            <a:latin typeface="Cambria Math" panose="02040503050406030204" pitchFamily="18" charset="0"/>
                          </a:rPr>
                          <m:t>𝑚</m:t>
                        </m:r>
                      </m:sub>
                    </m:sSub>
                    <m:r>
                      <a:rPr lang="en-US" altLang="zh-CN" sz="2000" i="1">
                        <a:solidFill>
                          <a:prstClr val="black"/>
                        </a:solidFill>
                        <a:latin typeface="Cambria Math" panose="02040503050406030204" pitchFamily="18" charset="0"/>
                      </a:rPr>
                      <m:t> </m:t>
                    </m:r>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satisfying: 1) </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&gt; 2; 2) </a:t>
                </a:r>
                <a14:m>
                  <m:oMath xmlns:m="http://schemas.openxmlformats.org/officeDocument/2006/math">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𝑣</m:t>
                        </m:r>
                      </m:e>
                      <m:sub>
                        <m:r>
                          <a:rPr lang="en-US" altLang="zh-CN" sz="2000" i="1">
                            <a:solidFill>
                              <a:prstClr val="black"/>
                            </a:solidFill>
                            <a:latin typeface="Cambria Math" panose="02040503050406030204" pitchFamily="18" charset="0"/>
                          </a:rPr>
                          <m:t>1</m:t>
                        </m:r>
                      </m:sub>
                    </m:sSub>
                    <m:r>
                      <a:rPr lang="en-US" altLang="zh-CN" sz="2000" dirty="0">
                        <a:solidFill>
                          <a:prstClr val="black"/>
                        </a:solidFill>
                        <a:latin typeface="Cambria Math" panose="02040503050406030204" pitchFamily="18" charset="0"/>
                        <a:ea typeface="Cambria Math" panose="02040503050406030204" pitchFamily="18" charset="0"/>
                      </a:rPr>
                      <m:t>≠</m:t>
                    </m:r>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𝑣</m:t>
                        </m:r>
                      </m:e>
                      <m:sub>
                        <m:r>
                          <a:rPr lang="en-US" altLang="zh-CN" sz="2000" i="1">
                            <a:solidFill>
                              <a:prstClr val="black"/>
                            </a:solidFill>
                            <a:latin typeface="Cambria Math" panose="02040503050406030204" pitchFamily="18" charset="0"/>
                          </a:rPr>
                          <m:t>2</m:t>
                        </m:r>
                      </m:sub>
                    </m:sSub>
                    <m:r>
                      <a:rPr lang="en-US" altLang="zh-CN" sz="2000" i="1">
                        <a:solidFill>
                          <a:prstClr val="black"/>
                        </a:solidFill>
                        <a:latin typeface="Cambria Math" panose="02040503050406030204" pitchFamily="18" charset="0"/>
                      </a:rPr>
                      <m:t> </m:t>
                    </m:r>
                    <m:r>
                      <a:rPr lang="en-US" altLang="zh-CN" sz="2000" dirty="0">
                        <a:solidFill>
                          <a:prstClr val="black"/>
                        </a:solidFill>
                        <a:latin typeface="Cambria Math" panose="02040503050406030204" pitchFamily="18" charset="0"/>
                        <a:ea typeface="Cambria Math" panose="02040503050406030204" pitchFamily="18" charset="0"/>
                      </a:rPr>
                      <m:t>≠</m:t>
                    </m:r>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r>
                      <a:rPr lang="en-US" altLang="zh-CN" sz="2000" dirty="0" smtClean="0">
                        <a:solidFill>
                          <a:prstClr val="black"/>
                        </a:solidFill>
                        <a:latin typeface="Cambria Math" panose="02040503050406030204" pitchFamily="18" charset="0"/>
                        <a:ea typeface="Cambria Math" panose="02040503050406030204" pitchFamily="18" charset="0"/>
                      </a:rPr>
                      <m:t>…,</m:t>
                    </m:r>
                    <m:r>
                      <a:rPr lang="en-US" altLang="zh-CN" sz="2000" dirty="0">
                        <a:solidFill>
                          <a:prstClr val="black"/>
                        </a:solidFill>
                        <a:latin typeface="Cambria Math" panose="02040503050406030204" pitchFamily="18" charset="0"/>
                        <a:ea typeface="Cambria Math" panose="02040503050406030204" pitchFamily="18" charset="0"/>
                      </a:rPr>
                      <m:t>≠</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𝑣</m:t>
                        </m:r>
                      </m:e>
                      <m:sub>
                        <m:r>
                          <a:rPr lang="en-US" altLang="zh-CN" sz="2000" i="1">
                            <a:solidFill>
                              <a:prstClr val="black"/>
                            </a:solidFill>
                            <a:latin typeface="Cambria Math" panose="02040503050406030204" pitchFamily="18" charset="0"/>
                          </a:rPr>
                          <m:t>𝑚</m:t>
                        </m:r>
                        <m:r>
                          <a:rPr lang="en-US" altLang="zh-CN" sz="2000" i="1" smtClean="0">
                            <a:solidFill>
                              <a:prstClr val="black"/>
                            </a:solidFill>
                            <a:latin typeface="Cambria Math" panose="02040503050406030204" pitchFamily="18" charset="0"/>
                          </a:rPr>
                          <m:t>−1</m:t>
                        </m:r>
                      </m:sub>
                    </m:sSub>
                    <m:r>
                      <a:rPr lang="en-US" altLang="zh-CN" sz="2000" i="1">
                        <a:solidFill>
                          <a:prstClr val="black"/>
                        </a:solidFill>
                        <a:latin typeface="Cambria Math" panose="02040503050406030204" pitchFamily="18" charset="0"/>
                      </a:rPr>
                      <m:t> </m:t>
                    </m:r>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3) </a:t>
                </a:r>
                <a14:m>
                  <m:oMath xmlns:m="http://schemas.openxmlformats.org/officeDocument/2006/math">
                    <m:sSub>
                      <m:sSubPr>
                        <m:ctrlPr>
                          <a:rPr lang="en-US" altLang="zh-CN" sz="2000" i="1" smtClean="0">
                            <a:solidFill>
                              <a:prstClr val="black"/>
                            </a:solidFill>
                            <a:latin typeface="Cambria Math" panose="02040503050406030204" pitchFamily="18" charset="0"/>
                          </a:rPr>
                        </m:ctrlPr>
                      </m:sSubPr>
                      <m:e>
                        <m:r>
                          <a:rPr lang="en-US" altLang="zh-CN" sz="2000" i="1" smtClean="0">
                            <a:solidFill>
                              <a:prstClr val="black"/>
                            </a:solidFill>
                            <a:latin typeface="Cambria Math" panose="02040503050406030204" pitchFamily="18" charset="0"/>
                          </a:rPr>
                          <m:t>𝑣</m:t>
                        </m:r>
                      </m:e>
                      <m:sub>
                        <m:r>
                          <a:rPr lang="en-US" altLang="zh-CN" sz="2000" i="1" smtClean="0">
                            <a:solidFill>
                              <a:prstClr val="black"/>
                            </a:solidFill>
                            <a:latin typeface="Cambria Math" panose="02040503050406030204" pitchFamily="18" charset="0"/>
                          </a:rPr>
                          <m:t>1</m:t>
                        </m:r>
                      </m:sub>
                    </m:sSub>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𝑣</m:t>
                        </m:r>
                      </m:e>
                      <m:sub>
                        <m:r>
                          <a:rPr lang="en-US" altLang="zh-CN" sz="2000" i="1">
                            <a:solidFill>
                              <a:prstClr val="black"/>
                            </a:solidFill>
                            <a:latin typeface="Cambria Math" panose="02040503050406030204" pitchFamily="18" charset="0"/>
                          </a:rPr>
                          <m:t>𝑚</m:t>
                        </m:r>
                      </m:sub>
                    </m:sSub>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a cycle (or loop).</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D594F76C-2087-CE5F-90E2-12A65F3ECD90}"/>
                  </a:ext>
                </a:extLst>
              </p:cNvPr>
              <p:cNvSpPr txBox="1">
                <a:spLocks noRot="1" noChangeAspect="1" noMove="1" noResize="1" noEditPoints="1" noAdjustHandles="1" noChangeArrowheads="1" noChangeShapeType="1" noTextEdit="1"/>
              </p:cNvSpPr>
              <p:nvPr/>
            </p:nvSpPr>
            <p:spPr>
              <a:xfrm>
                <a:off x="1045272" y="1991626"/>
                <a:ext cx="9622728" cy="707886"/>
              </a:xfrm>
              <a:prstGeom prst="rect">
                <a:avLst/>
              </a:prstGeom>
              <a:blipFill>
                <a:blip r:embed="rId3"/>
                <a:stretch>
                  <a:fillRect l="-633" t="-5172" r="-633" b="-146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2F2EF71-F18C-6A51-F073-8D4EBE0455B7}"/>
                  </a:ext>
                </a:extLst>
              </p:cNvPr>
              <p:cNvSpPr txBox="1"/>
              <p:nvPr/>
            </p:nvSpPr>
            <p:spPr>
              <a:xfrm>
                <a:off x="1045272" y="3052370"/>
                <a:ext cx="9622728" cy="707886"/>
              </a:xfrm>
              <a:prstGeom prst="rect">
                <a:avLst/>
              </a:prstGeom>
              <a:noFill/>
            </p:spPr>
            <p:txBody>
              <a:bodyPr wrap="square">
                <a:spAutoFit/>
              </a:bodyPr>
              <a:lstStyle/>
              <a:p>
                <a:pPr algn="just" defTabSz="914400" fontAlgn="base">
                  <a:spcBef>
                    <a:spcPct val="0"/>
                  </a:spcBef>
                  <a:spcAft>
                    <a:spcPct val="0"/>
                  </a:spcAft>
                </a:pPr>
                <a:r>
                  <a:rPr lang="en-US" altLang="zh-CN"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Lemma 3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Networks excluding cycles or including cycles (</a:t>
                </a:r>
                <a14:m>
                  <m:oMath xmlns:m="http://schemas.openxmlformats.org/officeDocument/2006/math">
                    <m:sSub>
                      <m:sSubPr>
                        <m:ctrlPr>
                          <a:rPr lang="en-US" altLang="zh-CN" sz="2000" i="1" smtClean="0">
                            <a:solidFill>
                              <a:prstClr val="black"/>
                            </a:solidFill>
                            <a:latin typeface="Cambria Math" panose="02040503050406030204" pitchFamily="18" charset="0"/>
                          </a:rPr>
                        </m:ctrlPr>
                      </m:sSubPr>
                      <m:e>
                        <m:r>
                          <a:rPr lang="en-US" altLang="zh-CN" sz="2000" i="1" smtClean="0">
                            <a:solidFill>
                              <a:prstClr val="black"/>
                            </a:solidFill>
                            <a:latin typeface="Cambria Math" panose="02040503050406030204" pitchFamily="18" charset="0"/>
                          </a:rPr>
                          <m:t>𝑣</m:t>
                        </m:r>
                      </m:e>
                      <m:sub>
                        <m:r>
                          <a:rPr lang="en-US" altLang="zh-CN" sz="2000" i="1" smtClean="0">
                            <a:solidFill>
                              <a:prstClr val="black"/>
                            </a:solidFill>
                            <a:latin typeface="Cambria Math" panose="02040503050406030204" pitchFamily="18" charset="0"/>
                          </a:rPr>
                          <m:t>1</m:t>
                        </m:r>
                      </m:sub>
                    </m:sSub>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𝑣</m:t>
                        </m:r>
                      </m:e>
                      <m:sub>
                        <m:r>
                          <a:rPr lang="en-US" altLang="zh-CN" sz="2000" i="1" smtClean="0">
                            <a:solidFill>
                              <a:prstClr val="black"/>
                            </a:solidFill>
                            <a:latin typeface="Cambria Math" panose="02040503050406030204" pitchFamily="18" charset="0"/>
                          </a:rPr>
                          <m:t>2</m:t>
                        </m:r>
                      </m:sub>
                    </m:sSub>
                    <m:r>
                      <a:rPr lang="en-US" altLang="zh-CN" sz="2000" i="1">
                        <a:solidFill>
                          <a:prstClr val="black"/>
                        </a:solidFill>
                        <a:latin typeface="Cambria Math" panose="02040503050406030204" pitchFamily="18" charset="0"/>
                      </a:rPr>
                      <m:t> </m:t>
                    </m:r>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r>
                      <a:rPr lang="en-US" altLang="zh-CN" sz="2000" smtClean="0">
                        <a:solidFill>
                          <a:prstClr val="black"/>
                        </a:solidFill>
                        <a:latin typeface="Cambria Math" panose="02040503050406030204" pitchFamily="18" charset="0"/>
                      </a:rPr>
                      <m:t>…</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𝑣</m:t>
                        </m:r>
                      </m:e>
                      <m:sub>
                        <m:r>
                          <a:rPr lang="en-US" altLang="zh-CN" sz="2000" i="1" smtClean="0">
                            <a:solidFill>
                              <a:prstClr val="black"/>
                            </a:solidFill>
                            <a:latin typeface="Cambria Math" panose="02040503050406030204" pitchFamily="18" charset="0"/>
                          </a:rPr>
                          <m:t>𝑚</m:t>
                        </m:r>
                      </m:sub>
                    </m:sSub>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𝑣</m:t>
                        </m:r>
                      </m:e>
                      <m:sub>
                        <m:r>
                          <a:rPr lang="en-US" altLang="zh-CN" sz="2000" i="1">
                            <a:solidFill>
                              <a:prstClr val="black"/>
                            </a:solidFill>
                            <a:latin typeface="Cambria Math" panose="02040503050406030204" pitchFamily="18" charset="0"/>
                          </a:rPr>
                          <m:t>1</m:t>
                        </m:r>
                      </m:sub>
                    </m:sSub>
                    <m:r>
                      <a:rPr lang="en-US" altLang="zh-CN" sz="2000" smtClean="0">
                        <a:solidFill>
                          <a:prstClr val="black"/>
                        </a:solidFill>
                        <a:latin typeface="Cambria Math" panose="02040503050406030204" pitchFamily="18" charset="0"/>
                      </a:rPr>
                      <m:t>=</m:t>
                    </m:r>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𝑣</m:t>
                        </m:r>
                      </m:e>
                      <m:sub>
                        <m:r>
                          <a:rPr lang="en-US" altLang="zh-CN" sz="2000" i="1">
                            <a:solidFill>
                              <a:prstClr val="black"/>
                            </a:solidFill>
                            <a:latin typeface="Cambria Math" panose="02040503050406030204" pitchFamily="18" charset="0"/>
                          </a:rPr>
                          <m:t>𝑚</m:t>
                        </m:r>
                      </m:sub>
                    </m:sSub>
                    <m:r>
                      <a:rPr lang="en-US" altLang="zh-CN" sz="2000" i="1">
                        <a:solidFill>
                          <a:prstClr val="black"/>
                        </a:solidFill>
                        <a:latin typeface="Cambria Math" panose="02040503050406030204" pitchFamily="18" charset="0"/>
                      </a:rPr>
                      <m:t> </m:t>
                    </m:r>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satisfying </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2</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z</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z</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1, 2, ...) have the equilibrium</a:t>
                </a:r>
                <a14:m>
                  <m:oMath xmlns:m="http://schemas.openxmlformats.org/officeDocument/2006/math">
                    <m:r>
                      <a:rPr lang="en-US" altLang="zh-CN" sz="2000" smtClean="0">
                        <a:solidFill>
                          <a:prstClr val="black"/>
                        </a:solidFill>
                        <a:latin typeface="Cambria Math" panose="02040503050406030204" pitchFamily="18" charset="0"/>
                      </a:rPr>
                      <m:t> </m:t>
                    </m:r>
                    <m:sSubSup>
                      <m:sSubSupPr>
                        <m:ctrlPr>
                          <a:rPr lang="en-US" altLang="zh-CN" sz="2000" i="1" smtClean="0">
                            <a:solidFill>
                              <a:prstClr val="black"/>
                            </a:solidFill>
                            <a:latin typeface="Cambria Math" panose="02040503050406030204" pitchFamily="18" charset="0"/>
                          </a:rPr>
                        </m:ctrlPr>
                      </m:sSubSupPr>
                      <m:e>
                        <m:r>
                          <a:rPr lang="en-US" altLang="zh-CN" sz="2000" i="1" smtClean="0">
                            <a:solidFill>
                              <a:prstClr val="black"/>
                            </a:solidFill>
                            <a:latin typeface="Cambria Math" panose="02040503050406030204" pitchFamily="18" charset="0"/>
                          </a:rPr>
                          <m:t> </m:t>
                        </m:r>
                        <m:r>
                          <a:rPr lang="en-US" altLang="zh-CN" sz="2000" i="1" smtClean="0">
                            <a:solidFill>
                              <a:prstClr val="black"/>
                            </a:solidFill>
                            <a:latin typeface="Cambria Math" panose="02040503050406030204" pitchFamily="18" charset="0"/>
                          </a:rPr>
                          <m:t>𝑥</m:t>
                        </m:r>
                      </m:e>
                      <m:sub>
                        <m:r>
                          <a:rPr lang="en-US" altLang="zh-CN" sz="2000" i="1" smtClean="0">
                            <a:solidFill>
                              <a:prstClr val="black"/>
                            </a:solidFill>
                            <a:latin typeface="Cambria Math" panose="02040503050406030204" pitchFamily="18" charset="0"/>
                          </a:rPr>
                          <m:t>h</m:t>
                        </m:r>
                      </m:sub>
                      <m:sup>
                        <m:r>
                          <a:rPr lang="en-US" altLang="zh-CN" sz="2000" i="1" smtClean="0">
                            <a:solidFill>
                              <a:prstClr val="black"/>
                            </a:solidFill>
                            <a:latin typeface="Cambria Math" panose="02040503050406030204" pitchFamily="18" charset="0"/>
                          </a:rPr>
                          <m:t>∗</m:t>
                        </m:r>
                      </m:sup>
                    </m:sSubSup>
                    <m:r>
                      <a:rPr lang="en-US" altLang="zh-CN" sz="2000" smtClean="0">
                        <a:solidFill>
                          <a:prstClr val="black"/>
                        </a:solidFill>
                        <a:latin typeface="Cambria Math" panose="02040503050406030204" pitchFamily="18" charset="0"/>
                      </a:rPr>
                      <m:t>.</m:t>
                    </m:r>
                  </m:oMath>
                </a14:m>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F2F2EF71-F18C-6A51-F073-8D4EBE0455B7}"/>
                  </a:ext>
                </a:extLst>
              </p:cNvPr>
              <p:cNvSpPr txBox="1">
                <a:spLocks noRot="1" noChangeAspect="1" noMove="1" noResize="1" noEditPoints="1" noAdjustHandles="1" noChangeArrowheads="1" noChangeShapeType="1" noTextEdit="1"/>
              </p:cNvSpPr>
              <p:nvPr/>
            </p:nvSpPr>
            <p:spPr>
              <a:xfrm>
                <a:off x="1045272" y="3052370"/>
                <a:ext cx="9622728" cy="707886"/>
              </a:xfrm>
              <a:prstGeom prst="rect">
                <a:avLst/>
              </a:prstGeom>
              <a:blipFill>
                <a:blip r:embed="rId4"/>
                <a:stretch>
                  <a:fillRect l="-633" t="-5172" r="-633" b="-14655"/>
                </a:stretch>
              </a:blipFill>
            </p:spPr>
            <p:txBody>
              <a:bodyPr/>
              <a:lstStyle/>
              <a:p>
                <a:r>
                  <a:rPr lang="zh-CN" altLang="en-US">
                    <a:noFill/>
                  </a:rPr>
                  <a:t> </a:t>
                </a:r>
              </a:p>
            </p:txBody>
          </p:sp>
        </mc:Fallback>
      </mc:AlternateContent>
      <p:pic>
        <p:nvPicPr>
          <p:cNvPr id="8" name="图片 7"/>
          <p:cNvPicPr>
            <a:picLocks noChangeAspect="1"/>
          </p:cNvPicPr>
          <p:nvPr/>
        </p:nvPicPr>
        <p:blipFill rotWithShape="1">
          <a:blip r:embed="rId5"/>
          <a:srcRect b="4191"/>
          <a:stretch/>
        </p:blipFill>
        <p:spPr>
          <a:xfrm>
            <a:off x="1509887" y="4470428"/>
            <a:ext cx="1514475" cy="529296"/>
          </a:xfrm>
          <a:prstGeom prst="rect">
            <a:avLst/>
          </a:prstGeom>
        </p:spPr>
      </p:pic>
      <p:sp>
        <p:nvSpPr>
          <p:cNvPr id="9" name="文本框 8"/>
          <p:cNvSpPr txBox="1"/>
          <p:nvPr/>
        </p:nvSpPr>
        <p:spPr>
          <a:xfrm>
            <a:off x="1259281" y="4156252"/>
            <a:ext cx="503922" cy="369332"/>
          </a:xfrm>
          <a:prstGeom prst="rect">
            <a:avLst/>
          </a:prstGeom>
          <a:noFill/>
        </p:spPr>
        <p:txBody>
          <a:bodyPr wrap="square" rtlCol="0">
            <a:spAutoFit/>
          </a:bodyPr>
          <a:lstStyle/>
          <a:p>
            <a:pPr defTabSz="914400" fontAlgn="base">
              <a:spcBef>
                <a:spcPct val="0"/>
              </a:spcBef>
              <a:spcAft>
                <a:spcPct val="0"/>
              </a:spcAft>
            </a:pPr>
            <a:r>
              <a:rPr lang="en-US" altLang="zh-CN"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4800043" y="4157079"/>
            <a:ext cx="503922" cy="369332"/>
          </a:xfrm>
          <a:prstGeom prst="rect">
            <a:avLst/>
          </a:prstGeom>
          <a:noFill/>
        </p:spPr>
        <p:txBody>
          <a:bodyPr wrap="square" rtlCol="0">
            <a:spAutoFit/>
          </a:bodyPr>
          <a:lstStyle/>
          <a:p>
            <a:pPr defTabSz="914400" fontAlgn="base">
              <a:spcBef>
                <a:spcPct val="0"/>
              </a:spcBef>
              <a:spcAft>
                <a:spcPct val="0"/>
              </a:spcAft>
            </a:pPr>
            <a:r>
              <a:rPr lang="en-US" altLang="zh-CN"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图片 10"/>
          <p:cNvPicPr>
            <a:picLocks noChangeAspect="1"/>
          </p:cNvPicPr>
          <p:nvPr/>
        </p:nvPicPr>
        <p:blipFill rotWithShape="1">
          <a:blip r:embed="rId6"/>
          <a:srcRect b="28006"/>
          <a:stretch/>
        </p:blipFill>
        <p:spPr>
          <a:xfrm>
            <a:off x="5490147" y="4156252"/>
            <a:ext cx="1724025" cy="1755499"/>
          </a:xfrm>
          <a:prstGeom prst="rect">
            <a:avLst/>
          </a:prstGeom>
        </p:spPr>
      </p:pic>
      <p:pic>
        <p:nvPicPr>
          <p:cNvPr id="12" name="图片 11"/>
          <p:cNvPicPr>
            <a:picLocks noChangeAspect="1"/>
          </p:cNvPicPr>
          <p:nvPr/>
        </p:nvPicPr>
        <p:blipFill>
          <a:blip r:embed="rId7"/>
          <a:stretch>
            <a:fillRect/>
          </a:stretch>
        </p:blipFill>
        <p:spPr>
          <a:xfrm>
            <a:off x="7378487" y="5147381"/>
            <a:ext cx="1628775" cy="695325"/>
          </a:xfrm>
          <a:prstGeom prst="rect">
            <a:avLst/>
          </a:prstGeom>
        </p:spPr>
      </p:pic>
    </p:spTree>
    <p:extLst>
      <p:ext uri="{BB962C8B-B14F-4D97-AF65-F5344CB8AC3E}">
        <p14:creationId xmlns:p14="http://schemas.microsoft.com/office/powerpoint/2010/main" val="270792313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125</a:t>
            </a:fld>
            <a:endParaRPr lang="en-US" dirty="0"/>
          </a:p>
        </p:txBody>
      </p:sp>
      <p:sp>
        <p:nvSpPr>
          <p:cNvPr id="3" name="矩形 2"/>
          <p:cNvSpPr/>
          <p:nvPr/>
        </p:nvSpPr>
        <p:spPr>
          <a:xfrm>
            <a:off x="695770" y="1136440"/>
            <a:ext cx="10632174" cy="1015663"/>
          </a:xfrm>
          <a:prstGeom prst="rect">
            <a:avLst/>
          </a:prstGeom>
        </p:spPr>
        <p:txBody>
          <a:bodyPr wrap="square">
            <a:spAutoFit/>
          </a:bodyPr>
          <a:lstStyle/>
          <a:p>
            <a:pPr algn="just" defTabSz="914400"/>
            <a:r>
              <a:rPr lang="zh-CN" altLang="en-US" sz="2000" dirty="0" smtClean="0">
                <a:solidFill>
                  <a:srgbClr val="000000"/>
                </a:solidFill>
                <a:latin typeface="宋体" panose="02010600030101010101" pitchFamily="2" charset="-122"/>
                <a:ea typeface="宋体" panose="02010600030101010101" pitchFamily="2" charset="-122"/>
              </a:rPr>
              <a:t>   考虑流行病</a:t>
            </a:r>
            <a:r>
              <a:rPr lang="zh-CN" altLang="en-US" sz="2000" dirty="0">
                <a:solidFill>
                  <a:srgbClr val="000000"/>
                </a:solidFill>
                <a:latin typeface="宋体" panose="02010600030101010101" pitchFamily="2" charset="-122"/>
                <a:ea typeface="宋体" panose="02010600030101010101" pitchFamily="2" charset="-122"/>
              </a:rPr>
              <a:t>在人群中传播期间的个人行为，在人群中，个体类型是健康的和生病的，行动代表所采取的预防措施的</a:t>
            </a:r>
            <a:r>
              <a:rPr lang="zh-CN" altLang="en-US" sz="2000" dirty="0" smtClean="0">
                <a:solidFill>
                  <a:srgbClr val="000000"/>
                </a:solidFill>
                <a:latin typeface="宋体" panose="02010600030101010101" pitchFamily="2" charset="-122"/>
                <a:ea typeface="宋体" panose="02010600030101010101" pitchFamily="2" charset="-122"/>
              </a:rPr>
              <a:t>水平（例如</a:t>
            </a:r>
            <a:r>
              <a:rPr lang="en-US" altLang="zh-CN" sz="2000" dirty="0" smtClean="0">
                <a:solidFill>
                  <a:srgbClr val="000000"/>
                </a:solidFill>
                <a:latin typeface="宋体" panose="02010600030101010101" pitchFamily="2" charset="-122"/>
                <a:ea typeface="宋体" panose="02010600030101010101" pitchFamily="2" charset="-122"/>
              </a:rPr>
              <a:t>0</a:t>
            </a:r>
            <a:r>
              <a:rPr lang="zh-CN" altLang="en-US" sz="2000" dirty="0" smtClean="0">
                <a:solidFill>
                  <a:srgbClr val="000000"/>
                </a:solidFill>
                <a:latin typeface="宋体" panose="02010600030101010101" pitchFamily="2" charset="-122"/>
                <a:ea typeface="宋体" panose="02010600030101010101" pitchFamily="2" charset="-122"/>
              </a:rPr>
              <a:t>表示自我隔离，</a:t>
            </a:r>
            <a:r>
              <a:rPr lang="en-US" altLang="zh-CN" sz="2000" dirty="0" smtClean="0">
                <a:solidFill>
                  <a:srgbClr val="000000"/>
                </a:solidFill>
                <a:latin typeface="宋体" panose="02010600030101010101" pitchFamily="2" charset="-122"/>
                <a:ea typeface="宋体" panose="02010600030101010101" pitchFamily="2" charset="-122"/>
              </a:rPr>
              <a:t>1</a:t>
            </a:r>
            <a:r>
              <a:rPr lang="zh-CN" altLang="en-US" sz="2000" dirty="0" smtClean="0">
                <a:solidFill>
                  <a:srgbClr val="000000"/>
                </a:solidFill>
                <a:latin typeface="宋体" panose="02010600030101010101" pitchFamily="2" charset="-122"/>
                <a:ea typeface="宋体" panose="02010600030101010101" pitchFamily="2" charset="-122"/>
              </a:rPr>
              <a:t>表示正常活动），正常活动是人们所期望的，但可能会带来疾病传播风险。用收益去衡量疾病</a:t>
            </a:r>
            <a:r>
              <a:rPr lang="zh-CN" altLang="en-US" sz="2000" dirty="0">
                <a:solidFill>
                  <a:srgbClr val="000000"/>
                </a:solidFill>
                <a:latin typeface="宋体" panose="02010600030101010101" pitchFamily="2" charset="-122"/>
                <a:ea typeface="宋体" panose="02010600030101010101" pitchFamily="2" charset="-122"/>
              </a:rPr>
              <a:t>从生病的个体传播给健康人的风险</a:t>
            </a:r>
            <a:r>
              <a:rPr lang="zh-CN" altLang="en-US" sz="2000" dirty="0" smtClean="0">
                <a:solidFill>
                  <a:srgbClr val="000000"/>
                </a:solidFill>
                <a:latin typeface="宋体" panose="02010600030101010101" pitchFamily="2" charset="-122"/>
                <a:ea typeface="宋体" panose="02010600030101010101" pitchFamily="2" charset="-122"/>
              </a:rPr>
              <a:t>。</a:t>
            </a:r>
            <a:endParaRPr lang="zh-CN" altLang="en-US" sz="2000" dirty="0">
              <a:solidFill>
                <a:srgbClr val="000000"/>
              </a:solidFill>
              <a:latin typeface="宋体" panose="02010600030101010101" pitchFamily="2" charset="-122"/>
              <a:ea typeface="宋体" panose="02010600030101010101" pitchFamily="2" charset="-122"/>
            </a:endParaRPr>
          </a:p>
        </p:txBody>
      </p:sp>
      <p:pic>
        <p:nvPicPr>
          <p:cNvPr id="4" name="图片 3"/>
          <p:cNvPicPr>
            <a:picLocks noChangeAspect="1"/>
          </p:cNvPicPr>
          <p:nvPr/>
        </p:nvPicPr>
        <p:blipFill rotWithShape="1">
          <a:blip r:embed="rId2"/>
          <a:srcRect t="16942"/>
          <a:stretch/>
        </p:blipFill>
        <p:spPr>
          <a:xfrm>
            <a:off x="6649593" y="2330427"/>
            <a:ext cx="3238500" cy="1827501"/>
          </a:xfrm>
          <a:prstGeom prst="rect">
            <a:avLst/>
          </a:prstGeom>
        </p:spPr>
      </p:pic>
      <p:sp>
        <p:nvSpPr>
          <p:cNvPr id="5" name="矩形 4"/>
          <p:cNvSpPr/>
          <p:nvPr/>
        </p:nvSpPr>
        <p:spPr>
          <a:xfrm>
            <a:off x="951857" y="5475489"/>
            <a:ext cx="10253905" cy="1077218"/>
          </a:xfrm>
          <a:prstGeom prst="rect">
            <a:avLst/>
          </a:prstGeom>
          <a:solidFill>
            <a:srgbClr val="99CCFF"/>
          </a:solidFill>
          <a:ln>
            <a:solidFill>
              <a:srgbClr val="3F3FFF"/>
            </a:solidFill>
          </a:ln>
        </p:spPr>
        <p:txBody>
          <a:bodyPr wrap="square" rtlCol="0">
            <a:spAutoFit/>
          </a:bodyPr>
          <a:lstStyle/>
          <a:p>
            <a:pPr algn="just" defTabSz="914400" fontAlgn="base">
              <a:spcBef>
                <a:spcPct val="0"/>
              </a:spcBef>
              <a:spcAft>
                <a:spcPct val="0"/>
              </a:spcAft>
            </a:pPr>
            <a:r>
              <a:rPr lang="en-US"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[7] </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Yang, Y., &amp; Li, X. (2013). Towards a snowdrift game optimization to vertex cover of networks. IEEE Transactions on Cybernetics, 43 (3), 948-956.</a:t>
            </a:r>
          </a:p>
          <a:p>
            <a:pPr algn="just" defTabSz="914400" fontAlgn="base">
              <a:spcBef>
                <a:spcPct val="0"/>
              </a:spcBef>
              <a:spcAft>
                <a:spcPct val="0"/>
              </a:spcAft>
            </a:pPr>
            <a:r>
              <a:rPr lang="en-US"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[8] </a:t>
            </a:r>
            <a:r>
              <a:rPr lang="en-US" altLang="zh-CN" sz="16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Eksin</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C., </a:t>
            </a:r>
            <a:r>
              <a:rPr lang="en-US" altLang="zh-CN" sz="16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Shamma</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J. S., &amp; </a:t>
            </a:r>
            <a:r>
              <a:rPr lang="en-US" altLang="zh-CN" sz="16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Weitz</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J. S. (2017). Disease dynamics in a stochastic network game: a little empathy goes a long way in averting outbreaks. Scientific reports, 7 , 44122.</a:t>
            </a:r>
          </a:p>
        </p:txBody>
      </p:sp>
      <p:pic>
        <p:nvPicPr>
          <p:cNvPr id="6" name="图片 5"/>
          <p:cNvPicPr>
            <a:picLocks noChangeAspect="1"/>
          </p:cNvPicPr>
          <p:nvPr/>
        </p:nvPicPr>
        <p:blipFill>
          <a:blip r:embed="rId3"/>
          <a:stretch>
            <a:fillRect/>
          </a:stretch>
        </p:blipFill>
        <p:spPr>
          <a:xfrm>
            <a:off x="1345744" y="2311042"/>
            <a:ext cx="4666113" cy="2162175"/>
          </a:xfrm>
          <a:prstGeom prst="rect">
            <a:avLst/>
          </a:prstGeom>
        </p:spPr>
      </p:pic>
      <p:sp>
        <p:nvSpPr>
          <p:cNvPr id="7" name="矩形 6"/>
          <p:cNvSpPr/>
          <p:nvPr/>
        </p:nvSpPr>
        <p:spPr>
          <a:xfrm>
            <a:off x="839183" y="4536158"/>
            <a:ext cx="10366580" cy="707886"/>
          </a:xfrm>
          <a:prstGeom prst="rect">
            <a:avLst/>
          </a:prstGeom>
        </p:spPr>
        <p:txBody>
          <a:bodyPr wrap="square">
            <a:spAutoFit/>
          </a:bodyPr>
          <a:lstStyle/>
          <a:p>
            <a:pPr algn="just" defTabSz="914400"/>
            <a:r>
              <a:rPr lang="zh-CN" altLang="en-US" sz="2000" dirty="0" smtClean="0">
                <a:solidFill>
                  <a:srgbClr val="000000"/>
                </a:solidFill>
                <a:latin typeface="宋体" panose="02010600030101010101" pitchFamily="2" charset="-122"/>
                <a:ea typeface="宋体" panose="02010600030101010101" pitchFamily="2" charset="-122"/>
              </a:rPr>
              <a:t>   在最小顶点覆盖这一问题上，有两个要点：覆盖率和成本，未被覆盖的顶点更倾向于和覆盖的节点成为邻居。</a:t>
            </a:r>
            <a:endParaRPr lang="zh-CN" altLang="en-US" sz="2000" dirty="0">
              <a:solidFill>
                <a:srgbClr val="000000"/>
              </a:solidFill>
              <a:latin typeface="宋体" panose="02010600030101010101" pitchFamily="2" charset="-122"/>
              <a:ea typeface="宋体" panose="02010600030101010101" pitchFamily="2" charset="-122"/>
            </a:endParaRPr>
          </a:p>
        </p:txBody>
      </p:sp>
      <p:sp>
        <p:nvSpPr>
          <p:cNvPr id="8" name="矩形 7"/>
          <p:cNvSpPr/>
          <p:nvPr/>
        </p:nvSpPr>
        <p:spPr>
          <a:xfrm>
            <a:off x="5511737" y="4137036"/>
            <a:ext cx="437940" cy="307777"/>
          </a:xfrm>
          <a:prstGeom prst="rect">
            <a:avLst/>
          </a:prstGeom>
        </p:spPr>
        <p:txBody>
          <a:bodyPr wrap="none">
            <a:spAutoFit/>
          </a:bodyPr>
          <a:lstStyle/>
          <a:p>
            <a:pPr defTabSz="914400"/>
            <a:r>
              <a:rPr lang="en-US" altLang="zh-CN" sz="1400" dirty="0">
                <a:solidFill>
                  <a:srgbClr val="000000"/>
                </a:solidFill>
                <a:latin typeface="Times New Roman" panose="02020603050405020304" pitchFamily="18" charset="0"/>
                <a:ea typeface="微软雅黑"/>
                <a:cs typeface="Times New Roman" panose="02020603050405020304" pitchFamily="18" charset="0"/>
              </a:rPr>
              <a:t>[1] </a:t>
            </a:r>
            <a:endParaRPr lang="zh-CN" altLang="en-US" sz="1400" dirty="0">
              <a:solidFill>
                <a:srgbClr val="000000"/>
              </a:solidFill>
              <a:latin typeface="Verdana"/>
              <a:ea typeface="微软雅黑"/>
            </a:endParaRPr>
          </a:p>
        </p:txBody>
      </p:sp>
      <p:sp>
        <p:nvSpPr>
          <p:cNvPr id="9" name="矩形 8"/>
          <p:cNvSpPr/>
          <p:nvPr/>
        </p:nvSpPr>
        <p:spPr>
          <a:xfrm>
            <a:off x="9113894" y="3813233"/>
            <a:ext cx="437940" cy="307777"/>
          </a:xfrm>
          <a:prstGeom prst="rect">
            <a:avLst/>
          </a:prstGeom>
        </p:spPr>
        <p:txBody>
          <a:bodyPr wrap="none">
            <a:spAutoFit/>
          </a:bodyPr>
          <a:lstStyle/>
          <a:p>
            <a:pPr defTabSz="914400"/>
            <a:r>
              <a:rPr lang="en-US" altLang="zh-CN" sz="1400" dirty="0" smtClean="0">
                <a:solidFill>
                  <a:srgbClr val="000000"/>
                </a:solidFill>
                <a:latin typeface="Times New Roman" panose="02020603050405020304" pitchFamily="18" charset="0"/>
                <a:ea typeface="微软雅黑"/>
                <a:cs typeface="Times New Roman" panose="02020603050405020304" pitchFamily="18" charset="0"/>
              </a:rPr>
              <a:t>[2] </a:t>
            </a:r>
            <a:endParaRPr lang="zh-CN" altLang="en-US" sz="1400" dirty="0">
              <a:solidFill>
                <a:srgbClr val="000000"/>
              </a:solidFill>
              <a:latin typeface="Verdana"/>
              <a:ea typeface="微软雅黑"/>
            </a:endParaRPr>
          </a:p>
        </p:txBody>
      </p:sp>
      <p:sp>
        <p:nvSpPr>
          <p:cNvPr id="10" name="矩形 9"/>
          <p:cNvSpPr/>
          <p:nvPr/>
        </p:nvSpPr>
        <p:spPr>
          <a:xfrm>
            <a:off x="706386" y="522533"/>
            <a:ext cx="1826141" cy="584775"/>
          </a:xfrm>
          <a:prstGeom prst="rect">
            <a:avLst/>
          </a:prstGeom>
        </p:spPr>
        <p:txBody>
          <a:bodyPr wrap="none">
            <a:spAutoFit/>
          </a:bodyPr>
          <a:lstStyle/>
          <a:p>
            <a:pPr defTabSz="914400" fontAlgn="base">
              <a:spcBef>
                <a:spcPct val="0"/>
              </a:spcBef>
              <a:spcAft>
                <a:spcPct val="0"/>
              </a:spcAft>
            </a:pPr>
            <a:r>
              <a:rPr lang="zh-CN" altLang="en-US" sz="3200" b="1" dirty="0" smtClean="0">
                <a:solidFill>
                  <a:srgbClr val="1010E0"/>
                </a:solidFill>
                <a:latin typeface="Arial Black"/>
                <a:ea typeface="微软雅黑" panose="020B0503020204020204" pitchFamily="34" charset="-122"/>
              </a:rPr>
              <a:t>实例分析</a:t>
            </a:r>
            <a:endParaRPr lang="zh-CN" altLang="en-US" sz="3200" b="1" dirty="0">
              <a:solidFill>
                <a:srgbClr val="1010E0"/>
              </a:solidFill>
              <a:latin typeface="Arial Black"/>
              <a:ea typeface="微软雅黑" panose="020B0503020204020204" pitchFamily="34" charset="-122"/>
            </a:endParaRPr>
          </a:p>
        </p:txBody>
      </p:sp>
    </p:spTree>
    <p:extLst>
      <p:ext uri="{BB962C8B-B14F-4D97-AF65-F5344CB8AC3E}">
        <p14:creationId xmlns:p14="http://schemas.microsoft.com/office/powerpoint/2010/main" val="32503604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126</a:t>
            </a:fld>
            <a:endParaRPr lang="en-US" dirty="0"/>
          </a:p>
        </p:txBody>
      </p:sp>
      <p:sp>
        <p:nvSpPr>
          <p:cNvPr id="4" name="文本框 3"/>
          <p:cNvSpPr txBox="1"/>
          <p:nvPr/>
        </p:nvSpPr>
        <p:spPr>
          <a:xfrm>
            <a:off x="1973915" y="1090515"/>
            <a:ext cx="3335827" cy="461665"/>
          </a:xfrm>
          <a:prstGeom prst="rect">
            <a:avLst/>
          </a:prstGeom>
          <a:noFill/>
        </p:spPr>
        <p:txBody>
          <a:bodyPr wrap="square" rtlCol="0">
            <a:spAutoFit/>
          </a:bodyPr>
          <a:lstStyle/>
          <a:p>
            <a:pPr fontAlgn="auto">
              <a:spcBef>
                <a:spcPts val="0"/>
              </a:spcBef>
              <a:spcAft>
                <a:spcPts val="0"/>
              </a:spcAft>
            </a:pPr>
            <a:r>
              <a:rPr lang="zh-CN" altLang="en-US" sz="2400" dirty="0" smtClean="0">
                <a:solidFill>
                  <a:srgbClr val="000000"/>
                </a:solidFill>
                <a:latin typeface="宋体" panose="02010600030101010101" pitchFamily="2" charset="-122"/>
              </a:rPr>
              <a:t>针对以下问题</a:t>
            </a:r>
            <a:r>
              <a:rPr lang="en-US" altLang="zh-CN" sz="2400" dirty="0" smtClean="0">
                <a:solidFill>
                  <a:srgbClr val="000000"/>
                </a:solidFill>
                <a:latin typeface="宋体" panose="02010600030101010101" pitchFamily="2" charset="-122"/>
              </a:rPr>
              <a:t>1</a:t>
            </a:r>
            <a:endParaRPr lang="zh-CN" altLang="en-US" sz="2400" dirty="0">
              <a:solidFill>
                <a:srgbClr val="000000"/>
              </a:solidFill>
              <a:latin typeface="宋体" panose="02010600030101010101" pitchFamily="2" charset="-122"/>
            </a:endParaRPr>
          </a:p>
        </p:txBody>
      </p:sp>
      <p:pic>
        <p:nvPicPr>
          <p:cNvPr id="5" name="图片 4"/>
          <p:cNvPicPr>
            <a:picLocks noChangeAspect="1"/>
          </p:cNvPicPr>
          <p:nvPr/>
        </p:nvPicPr>
        <p:blipFill rotWithShape="1">
          <a:blip r:embed="rId2"/>
          <a:srcRect t="3251" b="5302"/>
          <a:stretch/>
        </p:blipFill>
        <p:spPr>
          <a:xfrm>
            <a:off x="3399420" y="1597628"/>
            <a:ext cx="5999358" cy="1223615"/>
          </a:xfrm>
          <a:prstGeom prst="rect">
            <a:avLst/>
          </a:prstGeom>
        </p:spPr>
      </p:pic>
      <p:pic>
        <p:nvPicPr>
          <p:cNvPr id="6" name="图片 5"/>
          <p:cNvPicPr>
            <a:picLocks noChangeAspect="1"/>
          </p:cNvPicPr>
          <p:nvPr/>
        </p:nvPicPr>
        <p:blipFill rotWithShape="1">
          <a:blip r:embed="rId3"/>
          <a:srcRect b="2283"/>
          <a:stretch/>
        </p:blipFill>
        <p:spPr>
          <a:xfrm>
            <a:off x="3242355" y="3768167"/>
            <a:ext cx="6178407" cy="2805865"/>
          </a:xfrm>
          <a:prstGeom prst="rect">
            <a:avLst/>
          </a:prstGeom>
        </p:spPr>
      </p:pic>
      <p:sp>
        <p:nvSpPr>
          <p:cNvPr id="7" name="文本框 6"/>
          <p:cNvSpPr txBox="1"/>
          <p:nvPr/>
        </p:nvSpPr>
        <p:spPr>
          <a:xfrm>
            <a:off x="1973916" y="3204937"/>
            <a:ext cx="3335827" cy="461665"/>
          </a:xfrm>
          <a:prstGeom prst="rect">
            <a:avLst/>
          </a:prstGeom>
          <a:noFill/>
        </p:spPr>
        <p:txBody>
          <a:bodyPr wrap="square" rtlCol="0">
            <a:spAutoFit/>
          </a:bodyPr>
          <a:lstStyle/>
          <a:p>
            <a:pPr fontAlgn="auto">
              <a:spcBef>
                <a:spcPts val="0"/>
              </a:spcBef>
              <a:spcAft>
                <a:spcPts val="0"/>
              </a:spcAft>
            </a:pPr>
            <a:r>
              <a:rPr lang="zh-CN" altLang="en-US" sz="2400" dirty="0" smtClean="0">
                <a:solidFill>
                  <a:srgbClr val="0000FF"/>
                </a:solidFill>
                <a:latin typeface="宋体" panose="02010600030101010101" pitchFamily="2" charset="-122"/>
              </a:rPr>
              <a:t>提出控制协议：</a:t>
            </a:r>
            <a:endParaRPr lang="zh-CN" altLang="en-US" sz="2400" dirty="0">
              <a:solidFill>
                <a:srgbClr val="0000FF"/>
              </a:solidFill>
              <a:latin typeface="宋体" panose="02010600030101010101" pitchFamily="2" charset="-122"/>
            </a:endParaRPr>
          </a:p>
        </p:txBody>
      </p:sp>
      <p:sp>
        <p:nvSpPr>
          <p:cNvPr id="8" name="矩形 7"/>
          <p:cNvSpPr/>
          <p:nvPr/>
        </p:nvSpPr>
        <p:spPr>
          <a:xfrm>
            <a:off x="466259" y="544725"/>
            <a:ext cx="1826141" cy="584775"/>
          </a:xfrm>
          <a:prstGeom prst="rect">
            <a:avLst/>
          </a:prstGeom>
        </p:spPr>
        <p:txBody>
          <a:bodyPr wrap="none">
            <a:spAutoFit/>
          </a:bodyPr>
          <a:lstStyle/>
          <a:p>
            <a:pPr defTabSz="914400" fontAlgn="base">
              <a:spcBef>
                <a:spcPct val="0"/>
              </a:spcBef>
              <a:spcAft>
                <a:spcPct val="0"/>
              </a:spcAft>
            </a:pPr>
            <a:r>
              <a:rPr lang="zh-CN" altLang="en-US" sz="3200" b="1" dirty="0" smtClean="0">
                <a:solidFill>
                  <a:srgbClr val="1010E0"/>
                </a:solidFill>
                <a:latin typeface="Arial Black"/>
                <a:ea typeface="微软雅黑" panose="020B0503020204020204" pitchFamily="34" charset="-122"/>
              </a:rPr>
              <a:t>收益激励</a:t>
            </a:r>
            <a:endParaRPr lang="zh-CN" altLang="en-US" sz="3200" b="1" dirty="0">
              <a:solidFill>
                <a:srgbClr val="1010E0"/>
              </a:solidFill>
              <a:latin typeface="Arial Black"/>
              <a:ea typeface="微软雅黑" panose="020B0503020204020204" pitchFamily="34" charset="-122"/>
            </a:endParaRPr>
          </a:p>
        </p:txBody>
      </p:sp>
    </p:spTree>
    <p:extLst>
      <p:ext uri="{BB962C8B-B14F-4D97-AF65-F5344CB8AC3E}">
        <p14:creationId xmlns:p14="http://schemas.microsoft.com/office/powerpoint/2010/main" val="75345352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127</a:t>
            </a:fld>
            <a:endParaRPr lang="en-US" dirty="0"/>
          </a:p>
        </p:txBody>
      </p:sp>
      <p:sp>
        <p:nvSpPr>
          <p:cNvPr id="3" name="矩形 2"/>
          <p:cNvSpPr/>
          <p:nvPr/>
        </p:nvSpPr>
        <p:spPr>
          <a:xfrm>
            <a:off x="456099" y="626657"/>
            <a:ext cx="1826141" cy="584775"/>
          </a:xfrm>
          <a:prstGeom prst="rect">
            <a:avLst/>
          </a:prstGeom>
        </p:spPr>
        <p:txBody>
          <a:bodyPr wrap="none">
            <a:spAutoFit/>
          </a:bodyPr>
          <a:lstStyle/>
          <a:p>
            <a:pPr defTabSz="914400" fontAlgn="base">
              <a:spcBef>
                <a:spcPct val="0"/>
              </a:spcBef>
              <a:spcAft>
                <a:spcPct val="0"/>
              </a:spcAft>
            </a:pPr>
            <a:r>
              <a:rPr lang="zh-CN" altLang="en-US" sz="3200" b="1" dirty="0" smtClean="0">
                <a:solidFill>
                  <a:srgbClr val="1010E0"/>
                </a:solidFill>
                <a:latin typeface="Arial Black"/>
                <a:ea typeface="微软雅黑" panose="020B0503020204020204" pitchFamily="34" charset="-122"/>
              </a:rPr>
              <a:t>收益激励</a:t>
            </a:r>
            <a:endParaRPr lang="zh-CN" altLang="en-US" sz="3200" b="1" dirty="0">
              <a:solidFill>
                <a:srgbClr val="1010E0"/>
              </a:solidFill>
              <a:latin typeface="Arial Black"/>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2526080" y="1211432"/>
            <a:ext cx="6534150" cy="1333500"/>
          </a:xfrm>
          <a:prstGeom prst="rect">
            <a:avLst/>
          </a:prstGeom>
        </p:spPr>
      </p:pic>
      <p:sp>
        <p:nvSpPr>
          <p:cNvPr id="5" name="文本框 4"/>
          <p:cNvSpPr txBox="1"/>
          <p:nvPr/>
        </p:nvSpPr>
        <p:spPr>
          <a:xfrm>
            <a:off x="2022024" y="2732078"/>
            <a:ext cx="3885060" cy="461665"/>
          </a:xfrm>
          <a:prstGeom prst="rect">
            <a:avLst/>
          </a:prstGeom>
          <a:noFill/>
        </p:spPr>
        <p:txBody>
          <a:bodyPr wrap="square" rtlCol="0">
            <a:spAutoFit/>
          </a:bodyPr>
          <a:lstStyle/>
          <a:p>
            <a:pPr defTabSz="914400"/>
            <a:r>
              <a:rPr lang="zh-CN" altLang="en-US" sz="2400" dirty="0" smtClean="0">
                <a:solidFill>
                  <a:srgbClr val="0000FF"/>
                </a:solidFill>
                <a:latin typeface="宋体" panose="02010600030101010101" pitchFamily="2" charset="-122"/>
                <a:ea typeface="宋体" panose="02010600030101010101" pitchFamily="2" charset="-122"/>
              </a:rPr>
              <a:t>控制协议（有限时间）：</a:t>
            </a:r>
            <a:endParaRPr lang="zh-CN" altLang="en-US" sz="2400" dirty="0">
              <a:solidFill>
                <a:srgbClr val="0000FF"/>
              </a:solidFill>
              <a:latin typeface="宋体" panose="02010600030101010101" pitchFamily="2" charset="-122"/>
              <a:ea typeface="宋体" panose="02010600030101010101" pitchFamily="2" charset="-122"/>
            </a:endParaRPr>
          </a:p>
        </p:txBody>
      </p:sp>
      <p:pic>
        <p:nvPicPr>
          <p:cNvPr id="6" name="图片 5"/>
          <p:cNvPicPr>
            <a:picLocks noChangeAspect="1"/>
          </p:cNvPicPr>
          <p:nvPr/>
        </p:nvPicPr>
        <p:blipFill>
          <a:blip r:embed="rId3"/>
          <a:stretch>
            <a:fillRect/>
          </a:stretch>
        </p:blipFill>
        <p:spPr>
          <a:xfrm>
            <a:off x="2526080" y="3380889"/>
            <a:ext cx="6039209" cy="2940373"/>
          </a:xfrm>
          <a:prstGeom prst="rect">
            <a:avLst/>
          </a:prstGeom>
        </p:spPr>
      </p:pic>
    </p:spTree>
    <p:extLst>
      <p:ext uri="{BB962C8B-B14F-4D97-AF65-F5344CB8AC3E}">
        <p14:creationId xmlns:p14="http://schemas.microsoft.com/office/powerpoint/2010/main" val="238293074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128</a:t>
            </a:fld>
            <a:endParaRPr lang="en-US" dirty="0"/>
          </a:p>
        </p:txBody>
      </p:sp>
      <p:sp>
        <p:nvSpPr>
          <p:cNvPr id="4" name="矩形 3"/>
          <p:cNvSpPr/>
          <p:nvPr/>
        </p:nvSpPr>
        <p:spPr>
          <a:xfrm>
            <a:off x="909586" y="1002318"/>
            <a:ext cx="1141659" cy="584775"/>
          </a:xfrm>
          <a:prstGeom prst="rect">
            <a:avLst/>
          </a:prstGeom>
        </p:spPr>
        <p:txBody>
          <a:bodyPr wrap="none">
            <a:spAutoFit/>
          </a:bodyPr>
          <a:lstStyle/>
          <a:p>
            <a:pPr defTabSz="914400" fontAlgn="base">
              <a:spcBef>
                <a:spcPct val="0"/>
              </a:spcBef>
              <a:spcAft>
                <a:spcPct val="0"/>
              </a:spcAft>
            </a:pPr>
            <a:r>
              <a:rPr lang="zh-CN" altLang="en-US" sz="3200" b="1" dirty="0" smtClean="0">
                <a:solidFill>
                  <a:schemeClr val="bg1"/>
                </a:solidFill>
                <a:latin typeface="Arial Black"/>
                <a:ea typeface="微软雅黑" panose="020B0503020204020204" pitchFamily="34" charset="-122"/>
              </a:rPr>
              <a:t>例 子</a:t>
            </a:r>
            <a:endParaRPr lang="zh-CN" altLang="en-US" sz="3200" b="1" dirty="0">
              <a:solidFill>
                <a:schemeClr val="bg1"/>
              </a:solidFill>
              <a:latin typeface="Arial Black"/>
              <a:ea typeface="微软雅黑" panose="020B0503020204020204" pitchFamily="34" charset="-122"/>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781D15A3-6721-49B1-AD91-3A91E1753406}"/>
                  </a:ext>
                </a:extLst>
              </p:cNvPr>
              <p:cNvSpPr txBox="1"/>
              <p:nvPr/>
            </p:nvSpPr>
            <p:spPr>
              <a:xfrm>
                <a:off x="1910787" y="2575661"/>
                <a:ext cx="7436682" cy="1051635"/>
              </a:xfrm>
              <a:prstGeom prst="rect">
                <a:avLst/>
              </a:prstGeom>
              <a:noFill/>
            </p:spPr>
            <p:txBody>
              <a:bodyPr wrap="square" rtlCol="0">
                <a:spAutoFit/>
              </a:bodyPr>
              <a:lstStyle/>
              <a:p>
                <a:pPr defTabSz="914400">
                  <a:spcBef>
                    <a:spcPct val="0"/>
                  </a:spcBef>
                </a:pPr>
                <a:r>
                  <a:rPr lang="zh-CN" altLang="en-US" sz="22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给定前提条件：博弈参数 </a:t>
                </a:r>
                <a14:m>
                  <m:oMath xmlns:m="http://schemas.openxmlformats.org/officeDocument/2006/math">
                    <m:r>
                      <a:rPr lang="en-US" altLang="zh-CN" sz="2200" i="1" dirty="0"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𝑅</m:t>
                    </m:r>
                    <m:r>
                      <a:rPr lang="en-US" altLang="zh-CN" sz="2200" i="1" dirty="0"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2200" i="1" dirty="0"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𝑇</m:t>
                    </m:r>
                    <m:r>
                      <a:rPr lang="en-US" altLang="zh-CN" sz="2200" i="1" dirty="0"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2200" i="1" dirty="0"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𝑃</m:t>
                    </m:r>
                    <m:r>
                      <a:rPr lang="en-US" altLang="zh-CN" sz="2200" i="1" dirty="0"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2200" i="1" dirty="0"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𝑆</m:t>
                    </m:r>
                    <m:r>
                      <a:rPr lang="en-US" altLang="zh-CN" sz="2200" i="1" dirty="0"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 −</m:t>
                    </m:r>
                    <m:f>
                      <m:fPr>
                        <m:ctrlPr>
                          <a:rPr lang="en-US" altLang="zh-CN" sz="2200" i="1" smtClean="0">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ctrlPr>
                      </m:fPr>
                      <m:num>
                        <m:r>
                          <a:rPr lang="en-US" altLang="zh-CN" sz="2200" i="1">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3</m:t>
                        </m:r>
                      </m:num>
                      <m:den>
                        <m:r>
                          <a:rPr lang="en-US" altLang="zh-CN" sz="2200" i="1">
                            <a:solidFill>
                              <a:prstClr val="black"/>
                            </a:solidFill>
                            <a:latin typeface="Cambria Math" panose="02040503050406030204" pitchFamily="18" charset="0"/>
                            <a:ea typeface="微软雅黑" panose="020B0503020204020204" pitchFamily="34" charset="-122"/>
                            <a:cs typeface="Times New Roman" panose="02020603050405020304" pitchFamily="18" charset="0"/>
                          </a:rPr>
                          <m:t>2</m:t>
                        </m:r>
                      </m:den>
                    </m:f>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网络总边数</a:t>
                </a:r>
                <a14:m>
                  <m:oMath xmlns:m="http://schemas.openxmlformats.org/officeDocument/2006/math">
                    <m:d>
                      <m:dPr>
                        <m:begChr m:val="|"/>
                        <m:endChr m:val="|"/>
                        <m:ctrlPr>
                          <a:rPr lang="en-US" altLang="zh-CN" sz="2200" i="1" smtClean="0">
                            <a:solidFill>
                              <a:prstClr val="black"/>
                            </a:solidFill>
                            <a:latin typeface="Cambria Math" panose="02040503050406030204" pitchFamily="18" charset="0"/>
                            <a:ea typeface="微软雅黑" panose="020B0503020204020204" pitchFamily="34" charset="-122"/>
                          </a:rPr>
                        </m:ctrlPr>
                      </m:dPr>
                      <m:e>
                        <m:r>
                          <a:rPr lang="zh-CN" altLang="en-US" sz="2200" i="1" smtClean="0">
                            <a:solidFill>
                              <a:prstClr val="black"/>
                            </a:solidFill>
                            <a:latin typeface="Cambria Math" panose="02040503050406030204" pitchFamily="18" charset="0"/>
                            <a:ea typeface="微软雅黑" panose="020B0503020204020204" pitchFamily="34" charset="-122"/>
                          </a:rPr>
                          <m:t>𝜀</m:t>
                        </m:r>
                      </m:e>
                    </m:d>
                    <m:r>
                      <a:rPr lang="en-US" altLang="zh-CN" sz="2200" i="1">
                        <a:solidFill>
                          <a:prstClr val="black"/>
                        </a:solidFill>
                        <a:latin typeface="Cambria Math" panose="02040503050406030204" pitchFamily="18" charset="0"/>
                        <a:ea typeface="微软雅黑" panose="020B0503020204020204" pitchFamily="34" charset="-122"/>
                      </a:rPr>
                      <m:t>=</m:t>
                    </m:r>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15</a:t>
                </a:r>
                <a:r>
                  <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，初始</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a:t>
                </a:r>
                <a:r>
                  <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边数</a:t>
                </a:r>
                <a14:m>
                  <m:oMath xmlns:m="http://schemas.openxmlformats.org/officeDocument/2006/math">
                    <m:d>
                      <m:dPr>
                        <m:begChr m:val="|"/>
                        <m:endChr m:val="|"/>
                        <m:ctrlPr>
                          <a:rPr lang="en-US" altLang="zh-CN" sz="2200" i="1" smtClean="0">
                            <a:solidFill>
                              <a:prstClr val="black"/>
                            </a:solidFill>
                            <a:latin typeface="Cambria Math" panose="02040503050406030204" pitchFamily="18" charset="0"/>
                            <a:ea typeface="微软雅黑" panose="020B0503020204020204" pitchFamily="34" charset="-122"/>
                          </a:rPr>
                        </m:ctrlPr>
                      </m:dPr>
                      <m:e>
                        <m:sSub>
                          <m:sSubPr>
                            <m:ctrlPr>
                              <a:rPr lang="en-US" altLang="zh-CN" sz="2200" i="1" smtClean="0">
                                <a:solidFill>
                                  <a:prstClr val="black"/>
                                </a:solidFill>
                                <a:latin typeface="Cambria Math" panose="02040503050406030204" pitchFamily="18" charset="0"/>
                                <a:ea typeface="微软雅黑" panose="020B0503020204020204" pitchFamily="34" charset="-122"/>
                              </a:rPr>
                            </m:ctrlPr>
                          </m:sSubPr>
                          <m:e>
                            <m:r>
                              <a:rPr lang="zh-CN" altLang="en-US" sz="2200" i="1" smtClean="0">
                                <a:solidFill>
                                  <a:prstClr val="black"/>
                                </a:solidFill>
                                <a:latin typeface="Cambria Math" panose="02040503050406030204" pitchFamily="18" charset="0"/>
                                <a:ea typeface="微软雅黑" panose="020B0503020204020204" pitchFamily="34" charset="-122"/>
                              </a:rPr>
                              <m:t>𝜀</m:t>
                            </m:r>
                          </m:e>
                          <m:sub>
                            <m:r>
                              <a:rPr lang="en-US" altLang="zh-CN" sz="2200" i="1" smtClean="0">
                                <a:solidFill>
                                  <a:prstClr val="black"/>
                                </a:solidFill>
                                <a:latin typeface="Cambria Math" panose="02040503050406030204" pitchFamily="18" charset="0"/>
                                <a:ea typeface="微软雅黑" panose="020B0503020204020204" pitchFamily="34" charset="-122"/>
                              </a:rPr>
                              <m:t>𝐴𝐴</m:t>
                            </m:r>
                          </m:sub>
                        </m:sSub>
                      </m:e>
                    </m:d>
                    <m:r>
                      <a:rPr lang="en-US" altLang="zh-CN" sz="2200" i="1">
                        <a:solidFill>
                          <a:prstClr val="black"/>
                        </a:solidFill>
                        <a:latin typeface="Cambria Math" panose="02040503050406030204" pitchFamily="18" charset="0"/>
                        <a:ea typeface="微软雅黑" panose="020B0503020204020204" pitchFamily="34" charset="-122"/>
                      </a:rPr>
                      <m:t>=</m:t>
                    </m:r>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4</a:t>
                </a:r>
                <a:r>
                  <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，初始阈值设定：</a:t>
                </a:r>
                <a14:m>
                  <m:oMath xmlns:m="http://schemas.openxmlformats.org/officeDocument/2006/math">
                    <m:r>
                      <m:rPr>
                        <m:sty m:val="p"/>
                      </m:rPr>
                      <a:rPr lang="el-GR" altLang="zh-CN" sz="2200" i="1" dirty="0" smtClean="0">
                        <a:solidFill>
                          <a:prstClr val="black"/>
                        </a:solidFill>
                        <a:latin typeface="Cambria Math" panose="02040503050406030204" pitchFamily="18" charset="0"/>
                        <a:ea typeface="Cambria Math" panose="02040503050406030204" pitchFamily="18" charset="0"/>
                      </a:rPr>
                      <m:t>τ</m:t>
                    </m:r>
                    <m:r>
                      <a:rPr lang="en-US" altLang="zh-CN" sz="2200" i="1" dirty="0">
                        <a:solidFill>
                          <a:prstClr val="black"/>
                        </a:solidFill>
                        <a:latin typeface="Cambria Math" panose="02040503050406030204" pitchFamily="18" charset="0"/>
                        <a:ea typeface="微软雅黑" panose="020B0503020204020204" pitchFamily="34" charset="-122"/>
                      </a:rPr>
                      <m:t>=</m:t>
                    </m:r>
                    <m:f>
                      <m:fPr>
                        <m:ctrlPr>
                          <a:rPr lang="en-US" altLang="zh-CN" sz="2200" i="1" smtClean="0">
                            <a:solidFill>
                              <a:prstClr val="black"/>
                            </a:solidFill>
                            <a:latin typeface="Cambria Math" panose="02040503050406030204" pitchFamily="18" charset="0"/>
                            <a:ea typeface="微软雅黑" panose="020B0503020204020204" pitchFamily="34" charset="-122"/>
                          </a:rPr>
                        </m:ctrlPr>
                      </m:fPr>
                      <m:num>
                        <m:r>
                          <a:rPr lang="en-US" altLang="zh-CN" sz="2200" i="1" smtClean="0">
                            <a:solidFill>
                              <a:prstClr val="black"/>
                            </a:solidFill>
                            <a:latin typeface="Cambria Math" panose="02040503050406030204" pitchFamily="18" charset="0"/>
                            <a:ea typeface="微软雅黑" panose="020B0503020204020204" pitchFamily="34" charset="-122"/>
                          </a:rPr>
                          <m:t>2</m:t>
                        </m:r>
                      </m:num>
                      <m:den>
                        <m:r>
                          <a:rPr lang="en-US" altLang="zh-CN" sz="2200" i="1" smtClean="0">
                            <a:solidFill>
                              <a:prstClr val="black"/>
                            </a:solidFill>
                            <a:latin typeface="Cambria Math" panose="02040503050406030204" pitchFamily="18" charset="0"/>
                            <a:ea typeface="微软雅黑" panose="020B0503020204020204" pitchFamily="34" charset="-122"/>
                          </a:rPr>
                          <m:t>3</m:t>
                        </m:r>
                      </m:den>
                    </m:f>
                  </m:oMath>
                </a14:m>
                <a:endPar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781D15A3-6721-49B1-AD91-3A91E1753406}"/>
                  </a:ext>
                </a:extLst>
              </p:cNvPr>
              <p:cNvSpPr txBox="1">
                <a:spLocks noRot="1" noChangeAspect="1" noMove="1" noResize="1" noEditPoints="1" noAdjustHandles="1" noChangeArrowheads="1" noChangeShapeType="1" noTextEdit="1"/>
              </p:cNvSpPr>
              <p:nvPr/>
            </p:nvSpPr>
            <p:spPr>
              <a:xfrm>
                <a:off x="1910787" y="2575661"/>
                <a:ext cx="7436682" cy="1051635"/>
              </a:xfrm>
              <a:prstGeom prst="rect">
                <a:avLst/>
              </a:prstGeom>
              <a:blipFill>
                <a:blip r:embed="rId2"/>
                <a:stretch>
                  <a:fillRect l="-1066" b="-4070"/>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B5931938-251D-4F87-A7AC-A3DF993175D9}"/>
              </a:ext>
            </a:extLst>
          </p:cNvPr>
          <p:cNvPicPr>
            <a:picLocks noChangeAspect="1"/>
          </p:cNvPicPr>
          <p:nvPr/>
        </p:nvPicPr>
        <p:blipFill>
          <a:blip r:embed="rId3"/>
          <a:stretch>
            <a:fillRect/>
          </a:stretch>
        </p:blipFill>
        <p:spPr>
          <a:xfrm>
            <a:off x="4064632" y="3783640"/>
            <a:ext cx="3557537" cy="2926142"/>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6855794B-0C02-4829-B34C-DB638F1B1599}"/>
                  </a:ext>
                </a:extLst>
              </p:cNvPr>
              <p:cNvSpPr txBox="1"/>
              <p:nvPr/>
            </p:nvSpPr>
            <p:spPr>
              <a:xfrm>
                <a:off x="1884494" y="1957652"/>
                <a:ext cx="4360277" cy="461665"/>
              </a:xfrm>
              <a:prstGeom prst="rect">
                <a:avLst/>
              </a:prstGeom>
              <a:noFill/>
            </p:spPr>
            <p:txBody>
              <a:bodyPr wrap="square" rtlCol="0">
                <a:spAutoFit/>
              </a:bodyPr>
              <a:lstStyle/>
              <a:p>
                <a:pPr defTabSz="914400">
                  <a:spcBef>
                    <a:spcPct val="0"/>
                  </a:spcBef>
                </a:pPr>
                <a:r>
                  <a:rPr lang="zh-CN" altLang="en-US" sz="2400" dirty="0" smtClean="0">
                    <a:solidFill>
                      <a:srgbClr val="903163"/>
                    </a:solidFill>
                    <a:latin typeface="Times New Roman" panose="02020603050405020304" pitchFamily="18" charset="0"/>
                    <a:ea typeface="宋体" panose="02010600030101010101" pitchFamily="2" charset="-122"/>
                    <a:cs typeface="Times New Roman" panose="02020603050405020304" pitchFamily="18" charset="0"/>
                  </a:rPr>
                  <a:t>目标</a:t>
                </a:r>
                <a:r>
                  <a:rPr lang="zh-CN" altLang="en-US" sz="2400" dirty="0">
                    <a:solidFill>
                      <a:srgbClr val="903163"/>
                    </a:solidFill>
                    <a:latin typeface="Times New Roman" panose="02020603050405020304" pitchFamily="18" charset="0"/>
                    <a:ea typeface="宋体" panose="02010600030101010101" pitchFamily="2" charset="-122"/>
                    <a:cs typeface="Times New Roman" panose="02020603050405020304" pitchFamily="18" charset="0"/>
                  </a:rPr>
                  <a:t>：网络状态演化至</a:t>
                </a:r>
                <a14:m>
                  <m:oMath xmlns:m="http://schemas.openxmlformats.org/officeDocument/2006/math">
                    <m:sSubSup>
                      <m:sSubSupPr>
                        <m:ctrlPr>
                          <a:rPr lang="en-US" altLang="zh-CN" sz="2400" i="1">
                            <a:solidFill>
                              <a:srgbClr val="903163"/>
                            </a:solidFill>
                            <a:latin typeface="Cambria Math" panose="02040503050406030204" pitchFamily="18" charset="0"/>
                            <a:ea typeface="微软雅黑" panose="020B0503020204020204" pitchFamily="34" charset="-122"/>
                          </a:rPr>
                        </m:ctrlPr>
                      </m:sSubSupPr>
                      <m:e>
                        <m:r>
                          <a:rPr lang="en-US" altLang="zh-CN" sz="2400" smtClean="0">
                            <a:solidFill>
                              <a:srgbClr val="903163"/>
                            </a:solidFill>
                            <a:latin typeface="Cambria Math" panose="02040503050406030204" pitchFamily="18" charset="0"/>
                            <a:ea typeface="微软雅黑" panose="020B0503020204020204" pitchFamily="34" charset="-122"/>
                          </a:rPr>
                          <m:t> </m:t>
                        </m:r>
                        <m:r>
                          <a:rPr lang="en-US" altLang="zh-CN" sz="2400">
                            <a:solidFill>
                              <a:srgbClr val="903163"/>
                            </a:solidFill>
                            <a:latin typeface="Cambria Math" panose="02040503050406030204" pitchFamily="18" charset="0"/>
                            <a:ea typeface="微软雅黑" panose="020B0503020204020204" pitchFamily="34" charset="-122"/>
                          </a:rPr>
                          <m:t>𝑥</m:t>
                        </m:r>
                      </m:e>
                      <m:sub>
                        <m:r>
                          <a:rPr lang="en-US" altLang="zh-CN" sz="2400">
                            <a:solidFill>
                              <a:srgbClr val="903163"/>
                            </a:solidFill>
                            <a:latin typeface="Cambria Math" panose="02040503050406030204" pitchFamily="18" charset="0"/>
                            <a:ea typeface="微软雅黑" panose="020B0503020204020204" pitchFamily="34" charset="-122"/>
                          </a:rPr>
                          <m:t>h</m:t>
                        </m:r>
                      </m:sub>
                      <m:sup>
                        <m:r>
                          <a:rPr lang="en-US" altLang="zh-CN" sz="2400">
                            <a:solidFill>
                              <a:srgbClr val="903163"/>
                            </a:solidFill>
                            <a:latin typeface="Cambria Math" panose="02040503050406030204" pitchFamily="18" charset="0"/>
                            <a:ea typeface="微软雅黑" panose="020B0503020204020204" pitchFamily="34" charset="-122"/>
                          </a:rPr>
                          <m:t>∗</m:t>
                        </m:r>
                      </m:sup>
                    </m:sSubSup>
                  </m:oMath>
                </a14:m>
                <a:r>
                  <a:rPr lang="en-US" altLang="zh-CN" sz="2400" dirty="0">
                    <a:solidFill>
                      <a:srgbClr val="903163"/>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400" dirty="0">
                  <a:solidFill>
                    <a:srgbClr val="903163"/>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6855794B-0C02-4829-B34C-DB638F1B1599}"/>
                  </a:ext>
                </a:extLst>
              </p:cNvPr>
              <p:cNvSpPr txBox="1">
                <a:spLocks noRot="1" noChangeAspect="1" noMove="1" noResize="1" noEditPoints="1" noAdjustHandles="1" noChangeArrowheads="1" noChangeShapeType="1" noTextEdit="1"/>
              </p:cNvSpPr>
              <p:nvPr/>
            </p:nvSpPr>
            <p:spPr>
              <a:xfrm>
                <a:off x="1884494" y="1957652"/>
                <a:ext cx="4360277" cy="461665"/>
              </a:xfrm>
              <a:prstGeom prst="rect">
                <a:avLst/>
              </a:prstGeom>
              <a:blipFill>
                <a:blip r:embed="rId4"/>
                <a:stretch>
                  <a:fillRect l="-2098" t="-14474" b="-25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5882063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129</a:t>
            </a:fld>
            <a:endParaRPr lang="en-US" dirty="0"/>
          </a:p>
        </p:txBody>
      </p:sp>
      <p:pic>
        <p:nvPicPr>
          <p:cNvPr id="4" name="图片 3">
            <a:extLst>
              <a:ext uri="{FF2B5EF4-FFF2-40B4-BE49-F238E27FC236}">
                <a16:creationId xmlns:a16="http://schemas.microsoft.com/office/drawing/2014/main" id="{B1425F6A-09BB-3759-7641-CC0875A16A2C}"/>
              </a:ext>
            </a:extLst>
          </p:cNvPr>
          <p:cNvPicPr>
            <a:picLocks noChangeAspect="1"/>
          </p:cNvPicPr>
          <p:nvPr/>
        </p:nvPicPr>
        <p:blipFill rotWithShape="1">
          <a:blip r:embed="rId2"/>
          <a:srcRect t="1875" b="1018"/>
          <a:stretch/>
        </p:blipFill>
        <p:spPr>
          <a:xfrm>
            <a:off x="1345750" y="1951355"/>
            <a:ext cx="7790945" cy="2076824"/>
          </a:xfrm>
          <a:prstGeom prst="rect">
            <a:avLst/>
          </a:prstGeom>
        </p:spPr>
      </p:pic>
      <p:pic>
        <p:nvPicPr>
          <p:cNvPr id="5" name="图片 4">
            <a:extLst>
              <a:ext uri="{FF2B5EF4-FFF2-40B4-BE49-F238E27FC236}">
                <a16:creationId xmlns:a16="http://schemas.microsoft.com/office/drawing/2014/main" id="{D35156BA-6DED-4ED5-9B64-FF25D7398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4642" y="4176040"/>
            <a:ext cx="2945785" cy="2372504"/>
          </a:xfrm>
          <a:prstGeom prst="rect">
            <a:avLst/>
          </a:prstGeom>
        </p:spPr>
      </p:pic>
      <p:sp>
        <p:nvSpPr>
          <p:cNvPr id="7" name="矩形 6"/>
          <p:cNvSpPr/>
          <p:nvPr/>
        </p:nvSpPr>
        <p:spPr bwMode="auto">
          <a:xfrm>
            <a:off x="6741904" y="2099216"/>
            <a:ext cx="2322783" cy="432048"/>
          </a:xfrm>
          <a:prstGeom prst="rect">
            <a:avLst/>
          </a:prstGeom>
          <a:noFill/>
          <a:ln w="19050" cap="flat" cmpd="sng" algn="ctr">
            <a:solidFill>
              <a:srgbClr val="3F3FFF"/>
            </a:solidFill>
            <a:prstDash val="solid"/>
            <a:round/>
            <a:headEnd type="none" w="med" len="med"/>
            <a:tailEnd type="none" w="med" len="med"/>
          </a:ln>
        </p:spPr>
        <p:txBody>
          <a:bodyPr rot="0" spcFirstLastPara="0" vertOverflow="overflow" horzOverflow="overflow" vert="horz" wrap="none" lIns="91440" tIns="45720" rIns="91440" bIns="45720" numCol="1" spcCol="0" rtlCol="0" fromWordArt="0" anchor="ctr" anchorCtr="0" forceAA="0" compatLnSpc="1">
            <a:noAutofit/>
          </a:bodyPr>
          <a:lstStyle/>
          <a:p>
            <a:pPr algn="ctr" defTabSz="914400" fontAlgn="base">
              <a:spcBef>
                <a:spcPct val="0"/>
              </a:spcBef>
              <a:spcAft>
                <a:spcPct val="0"/>
              </a:spcAft>
            </a:pPr>
            <a:endParaRPr lang="zh-CN" altLang="en-US" b="1" smtClean="0">
              <a:solidFill>
                <a:prstClr val="black"/>
              </a:solidFill>
              <a:latin typeface="Arial" panose="020B0604020202020204" pitchFamily="34" charset="0"/>
              <a:ea typeface="宋体" panose="02010600030101010101" pitchFamily="2" charset="-122"/>
            </a:endParaRPr>
          </a:p>
        </p:txBody>
      </p:sp>
      <p:sp>
        <p:nvSpPr>
          <p:cNvPr id="8" name="矩形 7"/>
          <p:cNvSpPr/>
          <p:nvPr/>
        </p:nvSpPr>
        <p:spPr>
          <a:xfrm>
            <a:off x="909586" y="1002318"/>
            <a:ext cx="1141659" cy="584775"/>
          </a:xfrm>
          <a:prstGeom prst="rect">
            <a:avLst/>
          </a:prstGeom>
        </p:spPr>
        <p:txBody>
          <a:bodyPr wrap="none">
            <a:spAutoFit/>
          </a:bodyPr>
          <a:lstStyle/>
          <a:p>
            <a:pPr defTabSz="914400" fontAlgn="base">
              <a:spcBef>
                <a:spcPct val="0"/>
              </a:spcBef>
              <a:spcAft>
                <a:spcPct val="0"/>
              </a:spcAft>
            </a:pPr>
            <a:r>
              <a:rPr lang="zh-CN" altLang="en-US" sz="3200" b="1" dirty="0" smtClean="0">
                <a:solidFill>
                  <a:schemeClr val="bg1"/>
                </a:solidFill>
                <a:latin typeface="Arial Black"/>
                <a:ea typeface="微软雅黑" panose="020B0503020204020204" pitchFamily="34" charset="-122"/>
              </a:rPr>
              <a:t>例 子</a:t>
            </a:r>
            <a:endParaRPr lang="zh-CN" altLang="en-US" sz="3200" b="1" dirty="0">
              <a:solidFill>
                <a:schemeClr val="bg1"/>
              </a:solidFill>
              <a:latin typeface="Arial Black"/>
              <a:ea typeface="微软雅黑" panose="020B0503020204020204" pitchFamily="34" charset="-122"/>
            </a:endParaRPr>
          </a:p>
        </p:txBody>
      </p:sp>
    </p:spTree>
    <p:extLst>
      <p:ext uri="{BB962C8B-B14F-4D97-AF65-F5344CB8AC3E}">
        <p14:creationId xmlns:p14="http://schemas.microsoft.com/office/powerpoint/2010/main" val="18606745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13</a:t>
            </a:fld>
            <a:endParaRPr lang="en-US" dirty="0"/>
          </a:p>
        </p:txBody>
      </p:sp>
      <p:sp>
        <p:nvSpPr>
          <p:cNvPr id="3" name="标题 1"/>
          <p:cNvSpPr txBox="1">
            <a:spLocks noChangeArrowheads="1"/>
          </p:cNvSpPr>
          <p:nvPr/>
        </p:nvSpPr>
        <p:spPr>
          <a:xfrm>
            <a:off x="274320" y="625128"/>
            <a:ext cx="5577840" cy="670967"/>
          </a:xfrm>
          <a:prstGeom prst="rect">
            <a:avLst/>
          </a:prstGeom>
        </p:spPr>
        <p:txBody>
          <a:bodyPr/>
          <a:lst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5pPr>
            <a:lvl6pPr marL="457200" algn="ctr" rtl="0" eaLnBrk="1" fontAlgn="base" hangingPunct="1">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6pPr>
            <a:lvl7pPr marL="914400" algn="ctr" rtl="0" eaLnBrk="1" fontAlgn="base" hangingPunct="1">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7pPr>
            <a:lvl8pPr marL="1371600" algn="ctr" rtl="0" eaLnBrk="1" fontAlgn="base" hangingPunct="1">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8pPr>
            <a:lvl9pPr marL="1828800" algn="ctr" rtl="0" eaLnBrk="1" fontAlgn="base" hangingPunct="1">
              <a:spcBef>
                <a:spcPct val="0"/>
              </a:spcBef>
              <a:spcAft>
                <a:spcPct val="0"/>
              </a:spcAft>
              <a:defRPr sz="3200" b="1">
                <a:solidFill>
                  <a:schemeClr val="tx1"/>
                </a:solidFill>
                <a:latin typeface="Times New Roman" panose="02020603050405020304" pitchFamily="18" charset="0"/>
                <a:ea typeface="宋体" panose="02010600030101010101" pitchFamily="2" charset="-122"/>
              </a:defRPr>
            </a:lvl9pPr>
          </a:lstStyle>
          <a:p>
            <a:pPr defTabSz="914400" eaLnBrk="1" hangingPunct="1"/>
            <a:r>
              <a:rPr lang="zh-CN" altLang="en-US" sz="3600" kern="0" dirty="0" smtClean="0">
                <a:solidFill>
                  <a:prstClr val="black"/>
                </a:solidFill>
                <a:latin typeface="Arial Black"/>
                <a:ea typeface="微软雅黑" panose="020B0503020204020204" pitchFamily="34" charset="-122"/>
              </a:rPr>
              <a:t>影响博弈合作水平的因素</a:t>
            </a:r>
            <a:endParaRPr lang="zh-CN" altLang="en-US" sz="3600" kern="0" dirty="0">
              <a:solidFill>
                <a:prstClr val="black"/>
              </a:solidFill>
              <a:latin typeface="Arial Black"/>
              <a:ea typeface="微软雅黑" panose="020B0503020204020204" pitchFamily="34" charset="-122"/>
            </a:endParaRPr>
          </a:p>
        </p:txBody>
      </p:sp>
      <p:sp>
        <p:nvSpPr>
          <p:cNvPr id="4" name="内容占位符 2"/>
          <p:cNvSpPr txBox="1">
            <a:spLocks/>
          </p:cNvSpPr>
          <p:nvPr/>
        </p:nvSpPr>
        <p:spPr>
          <a:xfrm>
            <a:off x="670744" y="1377375"/>
            <a:ext cx="8930456" cy="5226975"/>
          </a:xfrm>
          <a:prstGeom prst="rect">
            <a:avLst/>
          </a:prstGeom>
        </p:spPr>
        <p:txBody>
          <a:bodyPr>
            <a:noAutofit/>
          </a:bodyPr>
          <a:lstStyle>
            <a:lvl1pPr marL="342900" indent="-342900" algn="l" rtl="0" eaLnBrk="0" fontAlgn="base" hangingPunct="0">
              <a:spcBef>
                <a:spcPct val="20000"/>
              </a:spcBef>
              <a:spcAft>
                <a:spcPct val="0"/>
              </a:spcAft>
              <a:buClr>
                <a:srgbClr val="0066FF"/>
              </a:buClr>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rgbClr val="6699FF"/>
              </a:buClr>
              <a:buSzPct val="80000"/>
              <a:buFont typeface="Wingdings" panose="05000000000000000000" pitchFamily="2" charset="2"/>
              <a:buChar char="u"/>
              <a:defRPr sz="2600">
                <a:solidFill>
                  <a:schemeClr val="tx2"/>
                </a:solidFill>
                <a:latin typeface="+mn-lt"/>
                <a:ea typeface="+mn-ea"/>
              </a:defRPr>
            </a:lvl2pPr>
            <a:lvl3pPr marL="1143000" indent="-228600" algn="l" rtl="0" eaLnBrk="0" fontAlgn="base" hangingPunct="0">
              <a:spcBef>
                <a:spcPct val="20000"/>
              </a:spcBef>
              <a:spcAft>
                <a:spcPct val="0"/>
              </a:spcAft>
              <a:buClr>
                <a:srgbClr val="99CCFF"/>
              </a:buClr>
              <a:buSzPct val="65000"/>
              <a:buFont typeface="Wingdings" panose="05000000000000000000" pitchFamily="2" charset="2"/>
              <a:buChar char="l"/>
              <a:defRPr sz="2400">
                <a:solidFill>
                  <a:schemeClr val="tx2"/>
                </a:solidFill>
                <a:latin typeface="+mn-lt"/>
                <a:ea typeface="+mn-ea"/>
              </a:defRPr>
            </a:lvl3pPr>
            <a:lvl4pPr marL="1600200" indent="-228600" algn="l" rtl="0" eaLnBrk="0" fontAlgn="base" hangingPunct="0">
              <a:spcBef>
                <a:spcPct val="20000"/>
              </a:spcBef>
              <a:spcAft>
                <a:spcPct val="0"/>
              </a:spcAft>
              <a:buChar char="–"/>
              <a:defRPr sz="2000">
                <a:solidFill>
                  <a:schemeClr val="tx2"/>
                </a:solidFill>
                <a:latin typeface="+mn-lt"/>
                <a:ea typeface="+mn-ea"/>
              </a:defRPr>
            </a:lvl4pPr>
            <a:lvl5pPr marL="2057400" indent="-228600" algn="l" rtl="0" eaLnBrk="0" fontAlgn="base" hangingPunct="0">
              <a:spcBef>
                <a:spcPct val="20000"/>
              </a:spcBef>
              <a:spcAft>
                <a:spcPct val="0"/>
              </a:spcAft>
              <a:buChar char="»"/>
              <a:defRPr sz="2000">
                <a:solidFill>
                  <a:schemeClr val="tx2"/>
                </a:solidFill>
                <a:latin typeface="+mn-lt"/>
                <a:ea typeface="+mn-ea"/>
              </a:defRPr>
            </a:lvl5pPr>
            <a:lvl6pPr marL="2514600" indent="-228600" algn="l" rtl="0" eaLnBrk="1" fontAlgn="base" hangingPunct="1">
              <a:spcBef>
                <a:spcPct val="20000"/>
              </a:spcBef>
              <a:spcAft>
                <a:spcPct val="0"/>
              </a:spcAft>
              <a:buChar char="»"/>
              <a:defRPr sz="2000">
                <a:solidFill>
                  <a:schemeClr val="tx2"/>
                </a:solidFill>
                <a:latin typeface="+mn-lt"/>
                <a:ea typeface="+mn-ea"/>
              </a:defRPr>
            </a:lvl6pPr>
            <a:lvl7pPr marL="2971800" indent="-228600" algn="l" rtl="0" eaLnBrk="1" fontAlgn="base" hangingPunct="1">
              <a:spcBef>
                <a:spcPct val="20000"/>
              </a:spcBef>
              <a:spcAft>
                <a:spcPct val="0"/>
              </a:spcAft>
              <a:buChar char="»"/>
              <a:defRPr sz="2000">
                <a:solidFill>
                  <a:schemeClr val="tx2"/>
                </a:solidFill>
                <a:latin typeface="+mn-lt"/>
                <a:ea typeface="+mn-ea"/>
              </a:defRPr>
            </a:lvl7pPr>
            <a:lvl8pPr marL="3429000" indent="-228600" algn="l" rtl="0" eaLnBrk="1" fontAlgn="base" hangingPunct="1">
              <a:spcBef>
                <a:spcPct val="20000"/>
              </a:spcBef>
              <a:spcAft>
                <a:spcPct val="0"/>
              </a:spcAft>
              <a:buChar char="»"/>
              <a:defRPr sz="2000">
                <a:solidFill>
                  <a:schemeClr val="tx2"/>
                </a:solidFill>
                <a:latin typeface="+mn-lt"/>
                <a:ea typeface="+mn-ea"/>
              </a:defRPr>
            </a:lvl8pPr>
            <a:lvl9pPr marL="3886200" indent="-228600" algn="l" rtl="0" eaLnBrk="1" fontAlgn="base" hangingPunct="1">
              <a:spcBef>
                <a:spcPct val="20000"/>
              </a:spcBef>
              <a:spcAft>
                <a:spcPct val="0"/>
              </a:spcAft>
              <a:buChar char="»"/>
              <a:defRPr sz="2000">
                <a:solidFill>
                  <a:schemeClr val="tx2"/>
                </a:solidFill>
                <a:latin typeface="+mn-lt"/>
                <a:ea typeface="+mn-ea"/>
              </a:defRPr>
            </a:lvl9pPr>
          </a:lstStyle>
          <a:p>
            <a:pPr defTabSz="914400" eaLnBrk="1" hangingPunct="1">
              <a:buClr>
                <a:srgbClr val="E32D91">
                  <a:lumMod val="50000"/>
                </a:srgbClr>
              </a:buClr>
              <a:defRPr/>
            </a:pPr>
            <a:r>
              <a:rPr lang="zh-CN" altLang="en-US" kern="0" dirty="0">
                <a:solidFill>
                  <a:srgbClr val="1123AA"/>
                </a:solidFill>
                <a:latin typeface="Times New Roman" panose="02020603050405020304" pitchFamily="18" charset="0"/>
                <a:ea typeface="宋体" panose="02010600030101010101" pitchFamily="2" charset="-122"/>
                <a:cs typeface="Times New Roman" panose="02020603050405020304" pitchFamily="18" charset="0"/>
              </a:rPr>
              <a:t>群体</a:t>
            </a:r>
            <a:r>
              <a:rPr lang="zh-CN" altLang="en-US" kern="0" dirty="0" smtClean="0">
                <a:solidFill>
                  <a:srgbClr val="1123AA"/>
                </a:solidFill>
                <a:latin typeface="Times New Roman" panose="02020603050405020304" pitchFamily="18" charset="0"/>
                <a:ea typeface="宋体" panose="02010600030101010101" pitchFamily="2" charset="-122"/>
                <a:cs typeface="Times New Roman" panose="02020603050405020304" pitchFamily="18" charset="0"/>
              </a:rPr>
              <a:t>结构</a:t>
            </a:r>
            <a:endParaRPr lang="en-US" altLang="zh-CN" kern="0" dirty="0" smtClean="0">
              <a:solidFill>
                <a:srgbClr val="1123AA"/>
              </a:solidFill>
              <a:latin typeface="Times New Roman" panose="02020603050405020304" pitchFamily="18" charset="0"/>
              <a:ea typeface="宋体" panose="02010600030101010101" pitchFamily="2" charset="-122"/>
              <a:cs typeface="Times New Roman" panose="02020603050405020304" pitchFamily="18" charset="0"/>
            </a:endParaRPr>
          </a:p>
          <a:p>
            <a:pPr lvl="1" defTabSz="914400">
              <a:buClr>
                <a:srgbClr val="E32D91">
                  <a:lumMod val="50000"/>
                </a:srgbClr>
              </a:buClr>
              <a:defRPr/>
            </a:pPr>
            <a:r>
              <a:rPr lang="en-US" altLang="zh-CN" sz="2800" kern="0" dirty="0" smtClean="0">
                <a:solidFill>
                  <a:srgbClr val="454551"/>
                </a:solidFill>
                <a:latin typeface="Times New Roman" panose="02020603050405020304" pitchFamily="18" charset="0"/>
                <a:ea typeface="宋体" panose="02010600030101010101" pitchFamily="2" charset="-122"/>
                <a:cs typeface="Times New Roman" panose="02020603050405020304" pitchFamily="18" charset="0"/>
              </a:rPr>
              <a:t>Well-mixed</a:t>
            </a:r>
          </a:p>
          <a:p>
            <a:pPr lvl="1" defTabSz="914400">
              <a:buClr>
                <a:srgbClr val="E32D91">
                  <a:lumMod val="50000"/>
                </a:srgbClr>
              </a:buClr>
              <a:defRPr/>
            </a:pPr>
            <a:r>
              <a:rPr lang="zh-CN" altLang="en-US" sz="2800" kern="0" dirty="0" smtClean="0">
                <a:solidFill>
                  <a:srgbClr val="454551"/>
                </a:solidFill>
                <a:latin typeface="Times New Roman" panose="02020603050405020304" pitchFamily="18" charset="0"/>
                <a:ea typeface="宋体" panose="02010600030101010101" pitchFamily="2" charset="-122"/>
                <a:cs typeface="Times New Roman" panose="02020603050405020304" pitchFamily="18" charset="0"/>
              </a:rPr>
              <a:t>特定的拓扑：网络</a:t>
            </a:r>
            <a:endParaRPr lang="en-US" altLang="zh-CN" sz="2800" kern="0" dirty="0" smtClean="0">
              <a:solidFill>
                <a:srgbClr val="454551"/>
              </a:solidFill>
              <a:latin typeface="Times New Roman" panose="02020603050405020304" pitchFamily="18" charset="0"/>
              <a:ea typeface="宋体" panose="02010600030101010101" pitchFamily="2" charset="-122"/>
              <a:cs typeface="Times New Roman" panose="02020603050405020304" pitchFamily="18" charset="0"/>
            </a:endParaRPr>
          </a:p>
          <a:p>
            <a:pPr marL="109855" indent="0" defTabSz="914400" eaLnBrk="1" hangingPunct="1">
              <a:buFont typeface="Wingdings" panose="05000000000000000000" pitchFamily="2" charset="2"/>
              <a:buNone/>
              <a:defRPr/>
            </a:pPr>
            <a:endParaRPr lang="en-US" altLang="zh-CN" sz="2400" kern="0"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defTabSz="914400" eaLnBrk="1" hangingPunct="1">
              <a:buClr>
                <a:srgbClr val="E32D91">
                  <a:lumMod val="50000"/>
                </a:srgbClr>
              </a:buClr>
              <a:defRPr/>
            </a:pPr>
            <a:r>
              <a:rPr lang="zh-CN" altLang="en-US" kern="0" dirty="0">
                <a:solidFill>
                  <a:srgbClr val="1123AA"/>
                </a:solidFill>
                <a:latin typeface="Times New Roman" panose="02020603050405020304" pitchFamily="18" charset="0"/>
                <a:ea typeface="宋体" panose="02010600030101010101" pitchFamily="2" charset="-122"/>
                <a:cs typeface="Times New Roman" panose="02020603050405020304" pitchFamily="18" charset="0"/>
              </a:rPr>
              <a:t>博弈规则</a:t>
            </a:r>
            <a:endParaRPr lang="en-US" altLang="zh-CN" kern="0" dirty="0">
              <a:solidFill>
                <a:srgbClr val="1123AA"/>
              </a:solidFill>
              <a:latin typeface="Times New Roman" panose="02020603050405020304" pitchFamily="18" charset="0"/>
              <a:ea typeface="宋体" panose="02010600030101010101" pitchFamily="2" charset="-122"/>
              <a:cs typeface="Times New Roman" panose="02020603050405020304" pitchFamily="18" charset="0"/>
            </a:endParaRPr>
          </a:p>
          <a:p>
            <a:pPr lvl="1" defTabSz="914400">
              <a:buClr>
                <a:srgbClr val="E32D91">
                  <a:lumMod val="50000"/>
                </a:srgbClr>
              </a:buClr>
              <a:defRPr/>
            </a:pPr>
            <a:r>
              <a:rPr lang="zh-CN" altLang="en-US" sz="2800" kern="0" dirty="0" smtClean="0">
                <a:solidFill>
                  <a:srgbClr val="454551"/>
                </a:solidFill>
                <a:latin typeface="Times New Roman" panose="02020603050405020304" pitchFamily="18" charset="0"/>
                <a:ea typeface="宋体" panose="02010600030101010101" pitchFamily="2" charset="-122"/>
                <a:cs typeface="Times New Roman" panose="02020603050405020304" pitchFamily="18" charset="0"/>
              </a:rPr>
              <a:t>博弈模型：</a:t>
            </a:r>
            <a:r>
              <a:rPr lang="en-US" altLang="zh-CN" sz="2800" kern="0" dirty="0" smtClean="0">
                <a:solidFill>
                  <a:srgbClr val="454551"/>
                </a:solidFill>
                <a:latin typeface="Times New Roman" panose="02020603050405020304" pitchFamily="18" charset="0"/>
                <a:ea typeface="宋体" panose="02010600030101010101" pitchFamily="2" charset="-122"/>
                <a:cs typeface="Times New Roman" panose="02020603050405020304" pitchFamily="18" charset="0"/>
              </a:rPr>
              <a:t>PD/SD/PGG</a:t>
            </a:r>
          </a:p>
          <a:p>
            <a:pPr defTabSz="914400" eaLnBrk="1" hangingPunct="1">
              <a:buFont typeface="Wingdings" panose="05000000000000000000" pitchFamily="2" charset="2"/>
              <a:buNone/>
              <a:defRPr/>
            </a:pPr>
            <a:r>
              <a:rPr lang="en-US" altLang="zh-CN" kern="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p>
          <a:p>
            <a:pPr defTabSz="914400" eaLnBrk="1" hangingPunct="1">
              <a:buClr>
                <a:srgbClr val="E32D91">
                  <a:lumMod val="50000"/>
                </a:srgbClr>
              </a:buClr>
              <a:defRPr/>
            </a:pPr>
            <a:r>
              <a:rPr lang="zh-CN" altLang="en-US" kern="0" dirty="0">
                <a:solidFill>
                  <a:srgbClr val="1123AA"/>
                </a:solidFill>
                <a:latin typeface="Times New Roman" panose="02020603050405020304" pitchFamily="18" charset="0"/>
                <a:ea typeface="宋体" panose="02010600030101010101" pitchFamily="2" charset="-122"/>
                <a:cs typeface="Times New Roman" panose="02020603050405020304" pitchFamily="18" charset="0"/>
              </a:rPr>
              <a:t>策略更新机制</a:t>
            </a:r>
            <a:endParaRPr lang="en-US" altLang="zh-CN" kern="0" dirty="0">
              <a:solidFill>
                <a:srgbClr val="1123AA"/>
              </a:solidFill>
              <a:latin typeface="Times New Roman" panose="02020603050405020304" pitchFamily="18" charset="0"/>
              <a:ea typeface="宋体" panose="02010600030101010101" pitchFamily="2" charset="-122"/>
              <a:cs typeface="Times New Roman" panose="02020603050405020304" pitchFamily="18" charset="0"/>
            </a:endParaRPr>
          </a:p>
          <a:p>
            <a:pPr lvl="1" defTabSz="914400" eaLnBrk="1" hangingPunct="1">
              <a:buClr>
                <a:srgbClr val="E32D91">
                  <a:lumMod val="50000"/>
                </a:srgbClr>
              </a:buClr>
              <a:defRPr/>
            </a:pPr>
            <a:r>
              <a:rPr lang="zh-CN" altLang="en-US" sz="2800" kern="0" dirty="0" smtClean="0">
                <a:solidFill>
                  <a:srgbClr val="454551"/>
                </a:solidFill>
                <a:latin typeface="Times New Roman" panose="02020603050405020304" pitchFamily="18" charset="0"/>
                <a:ea typeface="宋体" panose="02010600030101010101" pitchFamily="2" charset="-122"/>
                <a:cs typeface="Times New Roman" panose="02020603050405020304" pitchFamily="18" charset="0"/>
              </a:rPr>
              <a:t>同步</a:t>
            </a:r>
            <a:r>
              <a:rPr lang="en-US" altLang="zh-CN" sz="2800" kern="0" dirty="0" smtClean="0">
                <a:solidFill>
                  <a:srgbClr val="45455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800" kern="0" dirty="0" smtClean="0">
                <a:solidFill>
                  <a:srgbClr val="454551"/>
                </a:solidFill>
                <a:latin typeface="Times New Roman" panose="02020603050405020304" pitchFamily="18" charset="0"/>
                <a:ea typeface="宋体" panose="02010600030101010101" pitchFamily="2" charset="-122"/>
                <a:cs typeface="Times New Roman" panose="02020603050405020304" pitchFamily="18" charset="0"/>
              </a:rPr>
              <a:t>异步</a:t>
            </a:r>
            <a:endParaRPr lang="en-US" altLang="zh-CN" sz="2800" kern="0" dirty="0" smtClean="0">
              <a:solidFill>
                <a:srgbClr val="454551"/>
              </a:solidFill>
              <a:latin typeface="Times New Roman" panose="02020603050405020304" pitchFamily="18" charset="0"/>
              <a:ea typeface="宋体" panose="02010600030101010101" pitchFamily="2" charset="-122"/>
              <a:cs typeface="Times New Roman" panose="02020603050405020304" pitchFamily="18" charset="0"/>
            </a:endParaRPr>
          </a:p>
          <a:p>
            <a:pPr lvl="1" defTabSz="914400">
              <a:buClr>
                <a:srgbClr val="E32D91">
                  <a:lumMod val="50000"/>
                </a:srgbClr>
              </a:buClr>
              <a:defRPr/>
            </a:pPr>
            <a:r>
              <a:rPr lang="zh-CN" altLang="en-US" sz="2800" kern="0" dirty="0" smtClean="0">
                <a:solidFill>
                  <a:srgbClr val="454551"/>
                </a:solidFill>
                <a:latin typeface="Times New Roman" panose="02020603050405020304" pitchFamily="18" charset="0"/>
                <a:ea typeface="宋体" panose="02010600030101010101" pitchFamily="2" charset="-122"/>
                <a:cs typeface="Times New Roman" panose="02020603050405020304" pitchFamily="18" charset="0"/>
              </a:rPr>
              <a:t>规则：</a:t>
            </a:r>
            <a:r>
              <a:rPr lang="en-US" altLang="zh-CN" sz="2800" kern="0" dirty="0" smtClean="0">
                <a:solidFill>
                  <a:srgbClr val="454551"/>
                </a:solidFill>
                <a:latin typeface="Times New Roman" panose="02020603050405020304" pitchFamily="18" charset="0"/>
                <a:ea typeface="宋体" panose="02010600030101010101" pitchFamily="2" charset="-122"/>
                <a:cs typeface="Times New Roman" panose="02020603050405020304" pitchFamily="18" charset="0"/>
              </a:rPr>
              <a:t>RD, UI, Fermi, Moran, Myopic best-response</a:t>
            </a:r>
          </a:p>
          <a:p>
            <a:pPr lvl="1" defTabSz="914400" eaLnBrk="1" hangingPunct="1">
              <a:defRPr/>
            </a:pPr>
            <a:endParaRPr lang="zh-CN" altLang="en-US" sz="2800" kern="0" dirty="0">
              <a:solidFill>
                <a:srgbClr val="454551"/>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906582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130</a:t>
            </a:fld>
            <a:endParaRPr lang="en-US" dirty="0"/>
          </a:p>
        </p:txBody>
      </p:sp>
      <p:sp>
        <p:nvSpPr>
          <p:cNvPr id="8" name="矩形 7"/>
          <p:cNvSpPr/>
          <p:nvPr/>
        </p:nvSpPr>
        <p:spPr>
          <a:xfrm>
            <a:off x="909586" y="1002318"/>
            <a:ext cx="1141659" cy="584775"/>
          </a:xfrm>
          <a:prstGeom prst="rect">
            <a:avLst/>
          </a:prstGeom>
        </p:spPr>
        <p:txBody>
          <a:bodyPr wrap="none">
            <a:spAutoFit/>
          </a:bodyPr>
          <a:lstStyle/>
          <a:p>
            <a:pPr defTabSz="914400" fontAlgn="base">
              <a:spcBef>
                <a:spcPct val="0"/>
              </a:spcBef>
              <a:spcAft>
                <a:spcPct val="0"/>
              </a:spcAft>
            </a:pPr>
            <a:r>
              <a:rPr lang="zh-CN" altLang="en-US" sz="3200" b="1" dirty="0" smtClean="0">
                <a:solidFill>
                  <a:schemeClr val="bg1"/>
                </a:solidFill>
                <a:latin typeface="Arial Black"/>
                <a:ea typeface="微软雅黑" panose="020B0503020204020204" pitchFamily="34" charset="-122"/>
              </a:rPr>
              <a:t>例 子</a:t>
            </a:r>
            <a:endParaRPr lang="zh-CN" altLang="en-US" sz="3200" b="1" dirty="0">
              <a:solidFill>
                <a:schemeClr val="bg1"/>
              </a:solidFill>
              <a:latin typeface="Arial Black"/>
              <a:ea typeface="微软雅黑" panose="020B0503020204020204" pitchFamily="34" charset="-122"/>
            </a:endParaRPr>
          </a:p>
        </p:txBody>
      </p:sp>
      <p:pic>
        <p:nvPicPr>
          <p:cNvPr id="9" name="图片 8">
            <a:extLst>
              <a:ext uri="{FF2B5EF4-FFF2-40B4-BE49-F238E27FC236}">
                <a16:creationId xmlns:a16="http://schemas.microsoft.com/office/drawing/2014/main" id="{66AF54AA-4AA4-A897-6729-E6B309369D60}"/>
              </a:ext>
            </a:extLst>
          </p:cNvPr>
          <p:cNvPicPr>
            <a:picLocks noChangeAspect="1"/>
          </p:cNvPicPr>
          <p:nvPr/>
        </p:nvPicPr>
        <p:blipFill rotWithShape="1">
          <a:blip r:embed="rId2"/>
          <a:srcRect t="1149" b="1"/>
          <a:stretch/>
        </p:blipFill>
        <p:spPr>
          <a:xfrm>
            <a:off x="1283272" y="2028334"/>
            <a:ext cx="7753350" cy="2184404"/>
          </a:xfrm>
          <a:prstGeom prst="rect">
            <a:avLst/>
          </a:prstGeom>
        </p:spPr>
      </p:pic>
      <p:pic>
        <p:nvPicPr>
          <p:cNvPr id="10" name="图片 9">
            <a:extLst>
              <a:ext uri="{FF2B5EF4-FFF2-40B4-BE49-F238E27FC236}">
                <a16:creationId xmlns:a16="http://schemas.microsoft.com/office/drawing/2014/main" id="{A8477032-7F32-42E1-BDDF-AE9DF7E587EC}"/>
              </a:ext>
            </a:extLst>
          </p:cNvPr>
          <p:cNvPicPr>
            <a:picLocks noChangeAspect="1"/>
          </p:cNvPicPr>
          <p:nvPr/>
        </p:nvPicPr>
        <p:blipFill>
          <a:blip r:embed="rId3"/>
          <a:stretch>
            <a:fillRect/>
          </a:stretch>
        </p:blipFill>
        <p:spPr>
          <a:xfrm>
            <a:off x="6952133" y="4112895"/>
            <a:ext cx="3171825" cy="2562225"/>
          </a:xfrm>
          <a:prstGeom prst="rect">
            <a:avLst/>
          </a:prstGeom>
        </p:spPr>
      </p:pic>
      <p:sp>
        <p:nvSpPr>
          <p:cNvPr id="12" name="矩形 11"/>
          <p:cNvSpPr/>
          <p:nvPr/>
        </p:nvSpPr>
        <p:spPr bwMode="auto">
          <a:xfrm>
            <a:off x="3305276" y="2651676"/>
            <a:ext cx="1872208" cy="360040"/>
          </a:xfrm>
          <a:prstGeom prst="rect">
            <a:avLst/>
          </a:prstGeom>
          <a:noFill/>
          <a:ln w="19050" cap="flat" cmpd="sng" algn="ctr">
            <a:solidFill>
              <a:srgbClr val="3F3FFF"/>
            </a:solidFill>
            <a:prstDash val="solid"/>
            <a:round/>
            <a:headEnd type="none" w="med" len="med"/>
            <a:tailEnd type="none" w="med" len="med"/>
          </a:ln>
        </p:spPr>
        <p:txBody>
          <a:bodyPr rot="0" spcFirstLastPara="0" vertOverflow="overflow" horzOverflow="overflow" vert="horz" wrap="none" lIns="91440" tIns="45720" rIns="91440" bIns="45720" numCol="1" spcCol="0" rtlCol="0" fromWordArt="0" anchor="ctr" anchorCtr="0" forceAA="0" compatLnSpc="1">
            <a:noAutofit/>
          </a:bodyPr>
          <a:lstStyle/>
          <a:p>
            <a:pPr algn="ctr" defTabSz="914400" fontAlgn="base">
              <a:spcBef>
                <a:spcPct val="0"/>
              </a:spcBef>
              <a:spcAft>
                <a:spcPct val="0"/>
              </a:spcAft>
            </a:pPr>
            <a:endParaRPr lang="zh-CN" altLang="en-US" b="1" smtClean="0">
              <a:solidFill>
                <a:prstClr val="black"/>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26533294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131</a:t>
            </a:fld>
            <a:endParaRPr lang="en-US" dirty="0"/>
          </a:p>
        </p:txBody>
      </p:sp>
      <p:sp>
        <p:nvSpPr>
          <p:cNvPr id="3" name="矩形 2"/>
          <p:cNvSpPr/>
          <p:nvPr/>
        </p:nvSpPr>
        <p:spPr>
          <a:xfrm>
            <a:off x="554516" y="645404"/>
            <a:ext cx="3467616" cy="584775"/>
          </a:xfrm>
          <a:prstGeom prst="rect">
            <a:avLst/>
          </a:prstGeom>
        </p:spPr>
        <p:txBody>
          <a:bodyPr wrap="none">
            <a:spAutoFit/>
          </a:bodyPr>
          <a:lstStyle/>
          <a:p>
            <a:pPr defTabSz="914400" fontAlgn="base">
              <a:spcBef>
                <a:spcPct val="0"/>
              </a:spcBef>
              <a:spcAft>
                <a:spcPct val="0"/>
              </a:spcAft>
              <a:defRPr/>
            </a:pPr>
            <a:r>
              <a:rPr lang="zh-CN" altLang="en-US" sz="3200" b="1" dirty="0" smtClean="0">
                <a:solidFill>
                  <a:srgbClr val="1010E0"/>
                </a:solidFill>
                <a:latin typeface="Times New Roman" panose="02020603050405020304" pitchFamily="18" charset="0"/>
                <a:ea typeface="微软雅黑" panose="020B0503020204020204" charset="-122"/>
                <a:cs typeface="Times New Roman" panose="02020603050405020304" pitchFamily="18" charset="0"/>
              </a:rPr>
              <a:t>加权网络收益激励</a:t>
            </a:r>
            <a:endParaRPr lang="zh-CN" altLang="en-US" sz="3200" b="1" dirty="0">
              <a:solidFill>
                <a:srgbClr val="1010E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 name="文本框 3"/>
          <p:cNvSpPr txBox="1"/>
          <p:nvPr/>
        </p:nvSpPr>
        <p:spPr bwMode="auto">
          <a:xfrm>
            <a:off x="572311" y="1606243"/>
            <a:ext cx="5428634" cy="461665"/>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FF"/>
                </a:solidFill>
                <a:effectLst/>
                <a:uLnTx/>
                <a:uFillTx/>
                <a:latin typeface="宋体" panose="02010600030101010101" pitchFamily="2" charset="-122"/>
                <a:ea typeface="宋体" panose="02010600030101010101" pitchFamily="2" charset="-122"/>
                <a:cs typeface="+mn-cs"/>
              </a:rPr>
              <a:t>协调、反协调混合导致无法收敛的结果！</a:t>
            </a:r>
          </a:p>
        </p:txBody>
      </p:sp>
      <p:pic>
        <p:nvPicPr>
          <p:cNvPr id="5" name="图片 4"/>
          <p:cNvPicPr>
            <a:picLocks noChangeAspect="1"/>
          </p:cNvPicPr>
          <p:nvPr/>
        </p:nvPicPr>
        <p:blipFill rotWithShape="1">
          <a:blip r:embed="rId3"/>
          <a:srcRect r="2901"/>
          <a:stretch/>
        </p:blipFill>
        <p:spPr>
          <a:xfrm>
            <a:off x="6254160" y="1065903"/>
            <a:ext cx="4591538" cy="5336827"/>
          </a:xfrm>
          <a:prstGeom prst="rect">
            <a:avLst/>
          </a:prstGeom>
        </p:spPr>
      </p:pic>
      <p:sp>
        <p:nvSpPr>
          <p:cNvPr id="6" name="矩形 5"/>
          <p:cNvSpPr/>
          <p:nvPr/>
        </p:nvSpPr>
        <p:spPr>
          <a:xfrm>
            <a:off x="832538" y="2495042"/>
            <a:ext cx="4656510" cy="1938992"/>
          </a:xfrm>
          <a:prstGeom prst="rect">
            <a:avLst/>
          </a:prstGeom>
        </p:spPr>
        <p:txBody>
          <a:bodyPr wrap="square">
            <a:spAutoFit/>
          </a:bodyPr>
          <a:lstStyle/>
          <a:p>
            <a:pPr algn="just" defTabSz="914400" fontAlgn="base">
              <a:lnSpc>
                <a:spcPct val="150000"/>
              </a:lnSpc>
              <a:spcBef>
                <a:spcPct val="0"/>
              </a:spcBef>
              <a:spcAft>
                <a:spcPct val="0"/>
              </a:spcAft>
            </a:pPr>
            <a:r>
              <a:rPr lang="en-US" altLang="zh-CN"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Corollary </a:t>
            </a:r>
            <a:r>
              <a:rPr lang="en-US" altLang="zh-CN" sz="2000" dirty="0" smtClean="0">
                <a:solidFill>
                  <a:srgbClr val="0000FF"/>
                </a:solidFill>
                <a:latin typeface="Times New Roman" panose="02020603050405020304" pitchFamily="18" charset="0"/>
                <a:ea typeface="宋体" panose="02010600030101010101" pitchFamily="2" charset="-122"/>
                <a:cs typeface="Times New Roman" panose="02020603050405020304" pitchFamily="18" charset="0"/>
              </a:rPr>
              <a:t>5*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The incentive-based algorithm </a:t>
            </a:r>
            <a:r>
              <a:rPr lang="en-US" altLang="zh-CN" sz="20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requires </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no more than </a:t>
            </a:r>
          </a:p>
          <a:p>
            <a:pPr algn="just" defTabSz="914400" fontAlgn="base">
              <a:lnSpc>
                <a:spcPct val="150000"/>
              </a:lnSpc>
              <a:spcBef>
                <a:spcPct val="0"/>
              </a:spcBef>
              <a:spcAft>
                <a:spcPct val="0"/>
              </a:spcAft>
            </a:pPr>
            <a:r>
              <a:rPr lang="en-US" altLang="zh-CN" sz="20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agents</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strategy switches to reach the convergence </a:t>
            </a:r>
            <a:r>
              <a:rPr lang="en-US" altLang="zh-CN" sz="20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outcome.</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7" name="对象 6"/>
          <p:cNvGraphicFramePr>
            <a:graphicFrameLocks noChangeAspect="1"/>
          </p:cNvGraphicFramePr>
          <p:nvPr>
            <p:extLst>
              <p:ext uri="{D42A27DB-BD31-4B8C-83A1-F6EECF244321}">
                <p14:modId xmlns:p14="http://schemas.microsoft.com/office/powerpoint/2010/main" val="1131050809"/>
              </p:ext>
            </p:extLst>
          </p:nvPr>
        </p:nvGraphicFramePr>
        <p:xfrm>
          <a:off x="3208802" y="2927090"/>
          <a:ext cx="2207910" cy="638175"/>
        </p:xfrm>
        <a:graphic>
          <a:graphicData uri="http://schemas.openxmlformats.org/presentationml/2006/ole">
            <mc:AlternateContent xmlns:mc="http://schemas.openxmlformats.org/markup-compatibility/2006">
              <mc:Choice xmlns:v="urn:schemas-microsoft-com:vml" Requires="v">
                <p:oleObj spid="_x0000_s50221" name="Equation" r:id="rId4" imgW="1295280" imgH="393480" progId="Equation.DSMT4">
                  <p:embed/>
                </p:oleObj>
              </mc:Choice>
              <mc:Fallback>
                <p:oleObj name="Equation" r:id="rId4" imgW="1295280" imgH="393480" progId="Equation.DSMT4">
                  <p:embed/>
                  <p:pic>
                    <p:nvPicPr>
                      <p:cNvPr id="11" name="对象 10"/>
                      <p:cNvPicPr/>
                      <p:nvPr/>
                    </p:nvPicPr>
                    <p:blipFill>
                      <a:blip r:embed="rId5"/>
                      <a:stretch>
                        <a:fillRect/>
                      </a:stretch>
                    </p:blipFill>
                    <p:spPr>
                      <a:xfrm>
                        <a:off x="3208802" y="2927090"/>
                        <a:ext cx="2207910" cy="638175"/>
                      </a:xfrm>
                      <a:prstGeom prst="rect">
                        <a:avLst/>
                      </a:prstGeom>
                    </p:spPr>
                  </p:pic>
                </p:oleObj>
              </mc:Fallback>
            </mc:AlternateContent>
          </a:graphicData>
        </a:graphic>
      </p:graphicFrame>
      <p:sp>
        <p:nvSpPr>
          <p:cNvPr id="8" name="矩形 7"/>
          <p:cNvSpPr/>
          <p:nvPr/>
        </p:nvSpPr>
        <p:spPr>
          <a:xfrm>
            <a:off x="614951" y="4861168"/>
            <a:ext cx="5132778" cy="1384995"/>
          </a:xfrm>
          <a:prstGeom prst="rect">
            <a:avLst/>
          </a:prstGeom>
          <a:ln>
            <a:solidFill>
              <a:srgbClr val="1010E0"/>
            </a:solidFill>
          </a:ln>
        </p:spPr>
        <p:txBody>
          <a:bodyPr wrap="square">
            <a:spAutoFit/>
          </a:bodyPr>
          <a:lstStyle/>
          <a:p>
            <a:pPr algn="just" defTabSz="914400">
              <a:lnSpc>
                <a:spcPct val="200000"/>
              </a:lnSpc>
              <a:spcBef>
                <a:spcPct val="0"/>
              </a:spcBef>
              <a:buClr>
                <a:srgbClr val="641866"/>
              </a:buClr>
              <a:defRPr/>
            </a:pPr>
            <a:r>
              <a:rPr lang="en-US" altLang="zh-CN" sz="1400" dirty="0" smtClean="0">
                <a:solidFill>
                  <a:srgbClr val="641866"/>
                </a:solidFill>
                <a:latin typeface="Times New Roman" panose="02020603050405020304" pitchFamily="18" charset="0"/>
                <a:ea typeface="宋体" panose="02010600030101010101" pitchFamily="2" charset="-122"/>
                <a:cs typeface="Times New Roman" panose="02020603050405020304" pitchFamily="18" charset="0"/>
              </a:rPr>
              <a:t>[9] Y</a:t>
            </a:r>
            <a:r>
              <a:rPr lang="en-US" altLang="zh-CN" sz="1400" dirty="0">
                <a:solidFill>
                  <a:srgbClr val="641866"/>
                </a:solidFill>
                <a:latin typeface="Times New Roman" panose="02020603050405020304" pitchFamily="18" charset="0"/>
                <a:ea typeface="宋体" panose="02010600030101010101" pitchFamily="2" charset="-122"/>
                <a:cs typeface="Times New Roman" panose="02020603050405020304" pitchFamily="18" charset="0"/>
              </a:rPr>
              <a:t>. Zhu, Z. Zhang, C. Xia*, X. Li, Z. Chen. Finite-time convergence of heterogeneous coordinating and </a:t>
            </a:r>
            <a:r>
              <a:rPr lang="en-US" altLang="zh-CN" sz="1400" dirty="0" err="1">
                <a:solidFill>
                  <a:srgbClr val="641866"/>
                </a:solidFill>
                <a:latin typeface="Times New Roman" panose="02020603050405020304" pitchFamily="18" charset="0"/>
                <a:ea typeface="宋体" panose="02010600030101010101" pitchFamily="2" charset="-122"/>
                <a:cs typeface="Times New Roman" panose="02020603050405020304" pitchFamily="18" charset="0"/>
              </a:rPr>
              <a:t>anticoordinating</a:t>
            </a:r>
            <a:r>
              <a:rPr lang="en-US" altLang="zh-CN" sz="1400" dirty="0">
                <a:solidFill>
                  <a:srgbClr val="641866"/>
                </a:solidFill>
                <a:latin typeface="Times New Roman" panose="02020603050405020304" pitchFamily="18" charset="0"/>
                <a:ea typeface="宋体" panose="02010600030101010101" pitchFamily="2" charset="-122"/>
                <a:cs typeface="Times New Roman" panose="02020603050405020304" pitchFamily="18" charset="0"/>
              </a:rPr>
              <a:t> game dynamics on weighted networks.</a:t>
            </a:r>
            <a:r>
              <a:rPr lang="zh-CN" altLang="en-US" sz="1400" dirty="0" smtClean="0">
                <a:solidFill>
                  <a:srgbClr val="64186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smtClean="0">
                <a:solidFill>
                  <a:srgbClr val="641866"/>
                </a:solidFill>
                <a:latin typeface="Times New Roman" panose="02020603050405020304" pitchFamily="18" charset="0"/>
                <a:ea typeface="宋体" panose="02010600030101010101" pitchFamily="2" charset="-122"/>
                <a:cs typeface="Times New Roman" panose="02020603050405020304" pitchFamily="18" charset="0"/>
              </a:rPr>
              <a:t>Automatica </a:t>
            </a:r>
            <a:r>
              <a:rPr lang="zh-CN" altLang="en-US" sz="1400" dirty="0" smtClean="0">
                <a:solidFill>
                  <a:srgbClr val="641866"/>
                </a:solidFill>
                <a:latin typeface="Times New Roman" panose="02020603050405020304" pitchFamily="18" charset="0"/>
                <a:ea typeface="宋体" panose="02010600030101010101" pitchFamily="2" charset="-122"/>
                <a:cs typeface="Times New Roman" panose="02020603050405020304" pitchFamily="18" charset="0"/>
              </a:rPr>
              <a:t>在投，</a:t>
            </a:r>
            <a:r>
              <a:rPr lang="zh-CN" altLang="en-US" sz="1400" dirty="0">
                <a:solidFill>
                  <a:srgbClr val="641866"/>
                </a:solidFill>
                <a:latin typeface="Times New Roman" panose="02020603050405020304" pitchFamily="18" charset="0"/>
                <a:ea typeface="宋体" panose="02010600030101010101" pitchFamily="2" charset="-122"/>
                <a:cs typeface="Times New Roman" panose="02020603050405020304" pitchFamily="18" charset="0"/>
              </a:rPr>
              <a:t>一审）</a:t>
            </a:r>
            <a:endParaRPr lang="en-US" altLang="zh-CN" sz="1400" dirty="0">
              <a:solidFill>
                <a:srgbClr val="641866"/>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1479048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132</a:t>
            </a:fld>
            <a:endParaRPr lang="en-US" dirty="0"/>
          </a:p>
        </p:txBody>
      </p:sp>
      <p:sp>
        <p:nvSpPr>
          <p:cNvPr id="4" name="矩形 3"/>
          <p:cNvSpPr/>
          <p:nvPr/>
        </p:nvSpPr>
        <p:spPr>
          <a:xfrm>
            <a:off x="667053" y="732633"/>
            <a:ext cx="15778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smtClean="0">
                <a:ln>
                  <a:noFill/>
                </a:ln>
                <a:solidFill>
                  <a:srgbClr val="7E0C6E"/>
                </a:solidFill>
                <a:effectLst/>
                <a:uLnTx/>
                <a:uFillTx/>
                <a:latin typeface="罗西钢笔行楷" panose="02010800040101010101" charset="-122"/>
                <a:ea typeface="罗西钢笔行楷" panose="02010800040101010101" charset="-122"/>
                <a:cs typeface="+mn-cs"/>
              </a:rPr>
              <a:t>结  论</a:t>
            </a:r>
            <a:endParaRPr kumimoji="0" lang="zh-CN" altLang="en-US" sz="3600" b="1" i="0" u="none" strike="noStrike" kern="1200" cap="none" spc="0" normalizeH="0" baseline="0" noProof="0" dirty="0">
              <a:ln>
                <a:noFill/>
              </a:ln>
              <a:solidFill>
                <a:srgbClr val="7E0C6E"/>
              </a:solidFill>
              <a:effectLst/>
              <a:uLnTx/>
              <a:uFillTx/>
              <a:latin typeface="罗西钢笔行楷" panose="02010800040101010101" charset="-122"/>
              <a:ea typeface="罗西钢笔行楷" panose="02010800040101010101" charset="-122"/>
              <a:cs typeface="+mn-cs"/>
            </a:endParaRPr>
          </a:p>
        </p:txBody>
      </p:sp>
      <p:sp>
        <p:nvSpPr>
          <p:cNvPr id="5" name="文本框 4"/>
          <p:cNvSpPr txBox="1"/>
          <p:nvPr/>
        </p:nvSpPr>
        <p:spPr>
          <a:xfrm>
            <a:off x="1455993" y="1689760"/>
            <a:ext cx="7850790" cy="3416320"/>
          </a:xfrm>
          <a:prstGeom prst="rect">
            <a:avLst/>
          </a:prstGeom>
          <a:noFill/>
        </p:spPr>
        <p:txBody>
          <a:bodyPr wrap="square" rtlCol="0">
            <a:spAutoFit/>
          </a:bodyPr>
          <a:lstStyle/>
          <a:p>
            <a:pPr marL="285750" indent="-285750" defTabSz="914400" fontAlgn="base">
              <a:lnSpc>
                <a:spcPct val="300000"/>
              </a:lnSpc>
              <a:spcBef>
                <a:spcPct val="0"/>
              </a:spcBef>
              <a:spcAft>
                <a:spcPct val="0"/>
              </a:spcAft>
              <a:buClr>
                <a:srgbClr val="641866"/>
              </a:buClr>
              <a:buFont typeface="Wingdings" panose="05000000000000000000" pitchFamily="2" charset="2"/>
              <a:buChar char="u"/>
            </a:pPr>
            <a:r>
              <a:rPr lang="zh-CN" altLang="en-US" sz="2400" dirty="0" smtClean="0">
                <a:solidFill>
                  <a:prstClr val="black"/>
                </a:solidFill>
                <a:latin typeface="Arial" panose="020B0604020202020204" pitchFamily="34" charset="0"/>
                <a:ea typeface="宋体" panose="02010600030101010101" pitchFamily="2" charset="-122"/>
              </a:rPr>
              <a:t>无权网络收敛性、收敛时间（与阈值、网络规模有关）</a:t>
            </a:r>
            <a:endParaRPr lang="en-US" altLang="zh-CN" sz="2400" dirty="0" smtClean="0">
              <a:solidFill>
                <a:prstClr val="black"/>
              </a:solidFill>
              <a:latin typeface="Arial" panose="020B0604020202020204" pitchFamily="34" charset="0"/>
              <a:ea typeface="宋体" panose="02010600030101010101" pitchFamily="2" charset="-122"/>
            </a:endParaRPr>
          </a:p>
          <a:p>
            <a:pPr marL="285750" indent="-285750" defTabSz="914400" fontAlgn="base">
              <a:lnSpc>
                <a:spcPct val="300000"/>
              </a:lnSpc>
              <a:spcBef>
                <a:spcPct val="0"/>
              </a:spcBef>
              <a:spcAft>
                <a:spcPct val="0"/>
              </a:spcAft>
              <a:buClr>
                <a:srgbClr val="641866"/>
              </a:buClr>
              <a:buFont typeface="Wingdings" panose="05000000000000000000" pitchFamily="2" charset="2"/>
              <a:buChar char="u"/>
            </a:pPr>
            <a:r>
              <a:rPr lang="zh-CN" altLang="en-US" sz="2400" dirty="0" smtClean="0">
                <a:solidFill>
                  <a:prstClr val="black"/>
                </a:solidFill>
                <a:latin typeface="Arial" panose="020B0604020202020204" pitchFamily="34" charset="0"/>
                <a:ea typeface="宋体" panose="02010600030101010101" pitchFamily="2" charset="-122"/>
              </a:rPr>
              <a:t>加权线性阈值网络收敛性、收敛时间</a:t>
            </a:r>
            <a:endParaRPr lang="en-US" altLang="zh-CN" sz="2400" dirty="0" smtClean="0">
              <a:solidFill>
                <a:prstClr val="black"/>
              </a:solidFill>
              <a:latin typeface="Arial" panose="020B0604020202020204" pitchFamily="34" charset="0"/>
              <a:ea typeface="宋体" panose="02010600030101010101" pitchFamily="2" charset="-122"/>
            </a:endParaRPr>
          </a:p>
          <a:p>
            <a:pPr marL="285750" indent="-285750" defTabSz="914400" fontAlgn="base">
              <a:lnSpc>
                <a:spcPct val="300000"/>
              </a:lnSpc>
              <a:spcBef>
                <a:spcPct val="0"/>
              </a:spcBef>
              <a:spcAft>
                <a:spcPct val="0"/>
              </a:spcAft>
              <a:buClr>
                <a:srgbClr val="641866"/>
              </a:buClr>
              <a:buFont typeface="Wingdings" panose="05000000000000000000" pitchFamily="2" charset="2"/>
              <a:buChar char="u"/>
            </a:pPr>
            <a:r>
              <a:rPr lang="zh-CN" altLang="en-US" sz="2400" dirty="0" smtClean="0">
                <a:solidFill>
                  <a:prstClr val="black"/>
                </a:solidFill>
                <a:latin typeface="Arial" panose="020B0604020202020204" pitchFamily="34" charset="0"/>
                <a:ea typeface="宋体" panose="02010600030101010101" pitchFamily="2" charset="-122"/>
              </a:rPr>
              <a:t>基于惩罚、奖励的控制机制与系统状态演化</a:t>
            </a:r>
            <a:endParaRPr lang="en-US" altLang="zh-CN" sz="2400" dirty="0" smtClean="0">
              <a:solidFill>
                <a:prstClr val="black"/>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75101884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57F1E4F-1CFF-5643-939E-217C01CDF565}" type="slidenum">
              <a:rPr lang="en-US" smtClean="0"/>
              <a:pPr/>
              <a:t>133</a:t>
            </a:fld>
            <a:endParaRPr lang="en-US" dirty="0"/>
          </a:p>
        </p:txBody>
      </p:sp>
      <p:sp>
        <p:nvSpPr>
          <p:cNvPr id="4" name="文本框 3"/>
          <p:cNvSpPr txBox="1"/>
          <p:nvPr/>
        </p:nvSpPr>
        <p:spPr>
          <a:xfrm>
            <a:off x="761650" y="836216"/>
            <a:ext cx="4423567" cy="74199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30000"/>
              </a:lnSpc>
              <a:spcBef>
                <a:spcPct val="0"/>
              </a:spcBef>
              <a:spcAft>
                <a:spcPct val="0"/>
              </a:spcAft>
            </a:pPr>
            <a:r>
              <a:rPr lang="en-US" altLang="zh-CN" sz="3600" b="1" dirty="0">
                <a:solidFill>
                  <a:prstClr val="white"/>
                </a:solidFill>
                <a:latin typeface="Times New Roman" panose="02020603050405020304" pitchFamily="18" charset="0"/>
                <a:ea typeface="微软雅黑" panose="020B0503020204020204" charset="-122"/>
                <a:cs typeface="Times New Roman" panose="02020603050405020304" pitchFamily="18" charset="0"/>
              </a:rPr>
              <a:t> </a:t>
            </a:r>
            <a:r>
              <a:rPr lang="zh-CN" altLang="en-US" sz="3600" b="1" dirty="0" smtClean="0">
                <a:solidFill>
                  <a:prstClr val="white"/>
                </a:solidFill>
                <a:latin typeface="Times New Roman" panose="02020603050405020304" pitchFamily="18" charset="0"/>
                <a:ea typeface="微软雅黑" panose="020B0503020204020204" charset="-122"/>
                <a:cs typeface="Times New Roman" panose="02020603050405020304" pitchFamily="18" charset="0"/>
              </a:rPr>
              <a:t>未来工作展望</a:t>
            </a:r>
            <a:endParaRPr lang="zh-CN" altLang="en-US" sz="3600" b="1" dirty="0">
              <a:solidFill>
                <a:prstClr val="white"/>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 name="内容占位符 4"/>
          <p:cNvSpPr txBox="1">
            <a:spLocks/>
          </p:cNvSpPr>
          <p:nvPr/>
        </p:nvSpPr>
        <p:spPr>
          <a:xfrm>
            <a:off x="2113811" y="1207215"/>
            <a:ext cx="7849692" cy="5318472"/>
          </a:xfrm>
          <a:prstGeom prst="rect">
            <a:avLst/>
          </a:prstGeom>
        </p:spPr>
        <p:txBody>
          <a:bodyPr/>
          <a:lstStyle>
            <a:lvl1pPr marL="342900" indent="-342900" algn="l" rtl="0" eaLnBrk="0" fontAlgn="base" hangingPunct="0">
              <a:spcBef>
                <a:spcPct val="20000"/>
              </a:spcBef>
              <a:spcAft>
                <a:spcPct val="0"/>
              </a:spcAft>
              <a:buClr>
                <a:srgbClr val="0066FF"/>
              </a:buClr>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rgbClr val="6699FF"/>
              </a:buClr>
              <a:buSzPct val="80000"/>
              <a:buFont typeface="Wingdings" panose="05000000000000000000" pitchFamily="2" charset="2"/>
              <a:buChar char="u"/>
              <a:defRPr sz="2600">
                <a:solidFill>
                  <a:schemeClr val="tx2"/>
                </a:solidFill>
                <a:latin typeface="+mn-lt"/>
                <a:ea typeface="+mn-ea"/>
              </a:defRPr>
            </a:lvl2pPr>
            <a:lvl3pPr marL="1143000" indent="-228600" algn="l" rtl="0" eaLnBrk="0" fontAlgn="base" hangingPunct="0">
              <a:spcBef>
                <a:spcPct val="20000"/>
              </a:spcBef>
              <a:spcAft>
                <a:spcPct val="0"/>
              </a:spcAft>
              <a:buClr>
                <a:srgbClr val="99CCFF"/>
              </a:buClr>
              <a:buSzPct val="65000"/>
              <a:buFont typeface="Wingdings" panose="05000000000000000000" pitchFamily="2" charset="2"/>
              <a:buChar char="l"/>
              <a:defRPr sz="2400">
                <a:solidFill>
                  <a:schemeClr val="tx2"/>
                </a:solidFill>
                <a:latin typeface="+mn-lt"/>
                <a:ea typeface="+mn-ea"/>
              </a:defRPr>
            </a:lvl3pPr>
            <a:lvl4pPr marL="1600200" indent="-228600" algn="l" rtl="0" eaLnBrk="0" fontAlgn="base" hangingPunct="0">
              <a:spcBef>
                <a:spcPct val="20000"/>
              </a:spcBef>
              <a:spcAft>
                <a:spcPct val="0"/>
              </a:spcAft>
              <a:buChar char="–"/>
              <a:defRPr sz="2000">
                <a:solidFill>
                  <a:schemeClr val="tx2"/>
                </a:solidFill>
                <a:latin typeface="+mn-lt"/>
                <a:ea typeface="+mn-ea"/>
              </a:defRPr>
            </a:lvl4pPr>
            <a:lvl5pPr marL="2057400" indent="-228600" algn="l" rtl="0" eaLnBrk="0" fontAlgn="base" hangingPunct="0">
              <a:spcBef>
                <a:spcPct val="20000"/>
              </a:spcBef>
              <a:spcAft>
                <a:spcPct val="0"/>
              </a:spcAft>
              <a:buChar char="»"/>
              <a:defRPr sz="2000">
                <a:solidFill>
                  <a:schemeClr val="tx2"/>
                </a:solidFill>
                <a:latin typeface="+mn-lt"/>
                <a:ea typeface="+mn-ea"/>
              </a:defRPr>
            </a:lvl5pPr>
            <a:lvl6pPr marL="2514600" indent="-228600" algn="l" rtl="0" eaLnBrk="1" fontAlgn="base" hangingPunct="1">
              <a:spcBef>
                <a:spcPct val="20000"/>
              </a:spcBef>
              <a:spcAft>
                <a:spcPct val="0"/>
              </a:spcAft>
              <a:buChar char="»"/>
              <a:defRPr sz="2000">
                <a:solidFill>
                  <a:schemeClr val="tx2"/>
                </a:solidFill>
                <a:latin typeface="+mn-lt"/>
                <a:ea typeface="+mn-ea"/>
              </a:defRPr>
            </a:lvl6pPr>
            <a:lvl7pPr marL="2971800" indent="-228600" algn="l" rtl="0" eaLnBrk="1" fontAlgn="base" hangingPunct="1">
              <a:spcBef>
                <a:spcPct val="20000"/>
              </a:spcBef>
              <a:spcAft>
                <a:spcPct val="0"/>
              </a:spcAft>
              <a:buChar char="»"/>
              <a:defRPr sz="2000">
                <a:solidFill>
                  <a:schemeClr val="tx2"/>
                </a:solidFill>
                <a:latin typeface="+mn-lt"/>
                <a:ea typeface="+mn-ea"/>
              </a:defRPr>
            </a:lvl7pPr>
            <a:lvl8pPr marL="3429000" indent="-228600" algn="l" rtl="0" eaLnBrk="1" fontAlgn="base" hangingPunct="1">
              <a:spcBef>
                <a:spcPct val="20000"/>
              </a:spcBef>
              <a:spcAft>
                <a:spcPct val="0"/>
              </a:spcAft>
              <a:buChar char="»"/>
              <a:defRPr sz="2000">
                <a:solidFill>
                  <a:schemeClr val="tx2"/>
                </a:solidFill>
                <a:latin typeface="+mn-lt"/>
                <a:ea typeface="+mn-ea"/>
              </a:defRPr>
            </a:lvl8pPr>
            <a:lvl9pPr marL="3886200" indent="-228600" algn="l" rtl="0" eaLnBrk="1" fontAlgn="base" hangingPunct="1">
              <a:spcBef>
                <a:spcPct val="20000"/>
              </a:spcBef>
              <a:spcAft>
                <a:spcPct val="0"/>
              </a:spcAft>
              <a:buChar char="»"/>
              <a:defRPr sz="2000">
                <a:solidFill>
                  <a:schemeClr val="tx2"/>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
                <a:srgbClr val="E32D91">
                  <a:lumMod val="50000"/>
                </a:srgbClr>
              </a:buClr>
              <a:buSzTx/>
              <a:buFont typeface="Wingdings" panose="05000000000000000000" pitchFamily="2" charset="2"/>
              <a:buChar char="Ø"/>
              <a:tabLst/>
              <a:defRPr/>
            </a:pPr>
            <a:endParaRPr kumimoji="0" lang="zh-CN" altLang="en-US" sz="3200" b="1" i="0" u="none" strike="noStrike" kern="0" cap="none" spc="0" normalizeH="0" baseline="0" noProof="0" dirty="0" smtClean="0">
              <a:ln>
                <a:noFill/>
              </a:ln>
              <a:solidFill>
                <a:sysClr val="windowText" lastClr="000000"/>
              </a:solidFill>
              <a:effectLst/>
              <a:uLnTx/>
              <a:uFillTx/>
              <a:latin typeface="Arial"/>
              <a:ea typeface="黑体" panose="02010609060101010101" pitchFamily="49" charset="-122"/>
              <a:cs typeface="+mn-cs"/>
            </a:endParaRPr>
          </a:p>
          <a:p>
            <a:pPr marL="342900" marR="0" lvl="0" indent="-342900" algn="l" defTabSz="914400" rtl="0" eaLnBrk="0" fontAlgn="base" latinLnBrk="0" hangingPunct="0">
              <a:lnSpc>
                <a:spcPct val="250000"/>
              </a:lnSpc>
              <a:spcBef>
                <a:spcPct val="20000"/>
              </a:spcBef>
              <a:spcAft>
                <a:spcPct val="0"/>
              </a:spcAft>
              <a:buClr>
                <a:srgbClr val="E32D91">
                  <a:lumMod val="50000"/>
                </a:srgbClr>
              </a:buClr>
              <a:buSzTx/>
              <a:buFont typeface="Wingdings" panose="05000000000000000000" pitchFamily="2" charset="2"/>
              <a:buChar char="Ø"/>
              <a:tabLst/>
              <a:defRPr/>
            </a:pPr>
            <a:r>
              <a:rPr kumimoji="0" lang="zh-CN" altLang="en-US" sz="2800" b="0" i="0" u="none" strike="noStrike" kern="1200" cap="none" spc="0" normalizeH="0" baseline="0" noProof="0" dirty="0" smtClean="0">
                <a:ln>
                  <a:noFill/>
                </a:ln>
                <a:solidFill>
                  <a:srgbClr val="454551"/>
                </a:solidFill>
                <a:effectLst/>
                <a:uLnTx/>
                <a:uFillTx/>
                <a:latin typeface="Times New Roman" panose="02020603050405020304" pitchFamily="18" charset="0"/>
                <a:ea typeface="楷体" panose="02010609060101010101" pitchFamily="49" charset="-122"/>
                <a:cs typeface="+mn-cs"/>
              </a:rPr>
              <a:t>有向、时序网络的稳定性及平衡点分析</a:t>
            </a:r>
          </a:p>
          <a:p>
            <a:pPr marL="342900" marR="0" lvl="0" indent="-342900" algn="l" defTabSz="914400" rtl="0" eaLnBrk="0" fontAlgn="base" latinLnBrk="0" hangingPunct="0">
              <a:lnSpc>
                <a:spcPct val="250000"/>
              </a:lnSpc>
              <a:spcBef>
                <a:spcPct val="20000"/>
              </a:spcBef>
              <a:spcAft>
                <a:spcPct val="0"/>
              </a:spcAft>
              <a:buClr>
                <a:srgbClr val="E32D91">
                  <a:lumMod val="50000"/>
                </a:srgbClr>
              </a:buClr>
              <a:buSzTx/>
              <a:buFont typeface="Wingdings" panose="05000000000000000000" pitchFamily="2" charset="2"/>
              <a:buChar char="Ø"/>
              <a:tabLst/>
              <a:defRPr/>
            </a:pPr>
            <a:r>
              <a:rPr kumimoji="0" lang="zh-CN" altLang="en-US" sz="2800" b="0" i="0" u="none" strike="noStrike" kern="1200" cap="none" spc="0" normalizeH="0" baseline="0" noProof="0" dirty="0" smtClean="0">
                <a:ln>
                  <a:noFill/>
                </a:ln>
                <a:solidFill>
                  <a:srgbClr val="454551"/>
                </a:solidFill>
                <a:effectLst/>
                <a:uLnTx/>
                <a:uFillTx/>
                <a:latin typeface="Times New Roman" panose="02020603050405020304" pitchFamily="18" charset="0"/>
                <a:ea typeface="楷体" panose="02010609060101010101" pitchFamily="49" charset="-122"/>
                <a:cs typeface="+mn-cs"/>
              </a:rPr>
              <a:t>迭代博弈与网络相结合解析解</a:t>
            </a:r>
            <a:endParaRPr kumimoji="0" lang="en-US" altLang="zh-CN" sz="2800" b="0" i="0" u="none" strike="noStrike" kern="1200" cap="none" spc="0" normalizeH="0" baseline="0" noProof="0" dirty="0" smtClean="0">
              <a:ln>
                <a:noFill/>
              </a:ln>
              <a:solidFill>
                <a:srgbClr val="454551"/>
              </a:solidFill>
              <a:effectLst/>
              <a:uLnTx/>
              <a:uFillTx/>
              <a:latin typeface="Times New Roman" panose="02020603050405020304" pitchFamily="18" charset="0"/>
              <a:ea typeface="楷体" panose="02010609060101010101" pitchFamily="49" charset="-122"/>
              <a:cs typeface="+mn-cs"/>
            </a:endParaRPr>
          </a:p>
          <a:p>
            <a:pPr marL="342900" marR="0" lvl="0" indent="-342900" algn="l" defTabSz="914400" rtl="0" eaLnBrk="0" fontAlgn="base" latinLnBrk="0" hangingPunct="0">
              <a:lnSpc>
                <a:spcPct val="250000"/>
              </a:lnSpc>
              <a:spcBef>
                <a:spcPct val="20000"/>
              </a:spcBef>
              <a:spcAft>
                <a:spcPct val="0"/>
              </a:spcAft>
              <a:buClr>
                <a:srgbClr val="E32D91">
                  <a:lumMod val="50000"/>
                </a:srgbClr>
              </a:buClr>
              <a:buSzTx/>
              <a:buFont typeface="Wingdings" panose="05000000000000000000" pitchFamily="2" charset="2"/>
              <a:buChar char="Ø"/>
              <a:tabLst/>
              <a:defRPr/>
            </a:pPr>
            <a:r>
              <a:rPr kumimoji="0" lang="zh-CN" altLang="en-US" sz="2800" b="0" i="0" u="none" strike="noStrike" kern="1200" cap="none" spc="0" normalizeH="0" baseline="0" noProof="0" dirty="0" smtClean="0">
                <a:ln>
                  <a:noFill/>
                </a:ln>
                <a:solidFill>
                  <a:srgbClr val="454551"/>
                </a:solidFill>
                <a:effectLst/>
                <a:uLnTx/>
                <a:uFillTx/>
                <a:latin typeface="Times New Roman" panose="02020603050405020304" pitchFamily="18" charset="0"/>
                <a:ea typeface="楷体" panose="02010609060101010101" pitchFamily="49" charset="-122"/>
                <a:cs typeface="+mn-cs"/>
              </a:rPr>
              <a:t>设计有针对性的收益激励控制协议</a:t>
            </a:r>
            <a:endParaRPr kumimoji="0" lang="en-US" altLang="zh-CN" sz="2800" b="0" i="0" u="none" strike="noStrike" kern="1200" cap="none" spc="0" normalizeH="0" baseline="0" noProof="0" dirty="0" smtClean="0">
              <a:ln>
                <a:noFill/>
              </a:ln>
              <a:solidFill>
                <a:srgbClr val="454551"/>
              </a:solidFill>
              <a:effectLst/>
              <a:uLnTx/>
              <a:uFillTx/>
              <a:latin typeface="Times New Roman" panose="02020603050405020304" pitchFamily="18" charset="0"/>
              <a:ea typeface="楷体" panose="02010609060101010101" pitchFamily="49" charset="-122"/>
              <a:cs typeface="+mn-cs"/>
            </a:endParaRPr>
          </a:p>
          <a:p>
            <a:pPr marL="342900" marR="0" lvl="0" indent="-342900" algn="l" defTabSz="914400" rtl="0" eaLnBrk="0" fontAlgn="base" latinLnBrk="0" hangingPunct="0">
              <a:lnSpc>
                <a:spcPct val="250000"/>
              </a:lnSpc>
              <a:spcBef>
                <a:spcPct val="20000"/>
              </a:spcBef>
              <a:spcAft>
                <a:spcPct val="0"/>
              </a:spcAft>
              <a:buClr>
                <a:srgbClr val="E32D91">
                  <a:lumMod val="50000"/>
                </a:srgbClr>
              </a:buClr>
              <a:buSzTx/>
              <a:buFont typeface="Wingdings" panose="05000000000000000000" pitchFamily="2" charset="2"/>
              <a:buChar char="Ø"/>
              <a:tabLst/>
              <a:defRPr/>
            </a:pPr>
            <a:r>
              <a:rPr kumimoji="0" lang="zh-CN" altLang="en-US" sz="2800" b="0" i="0" u="none" strike="noStrike" kern="1200" cap="none" spc="0" normalizeH="0" baseline="0" noProof="0" dirty="0" smtClean="0">
                <a:ln>
                  <a:noFill/>
                </a:ln>
                <a:solidFill>
                  <a:srgbClr val="454551"/>
                </a:solidFill>
                <a:effectLst/>
                <a:uLnTx/>
                <a:uFillTx/>
                <a:latin typeface="Times New Roman" panose="02020603050405020304" pitchFamily="18" charset="0"/>
                <a:ea typeface="楷体" panose="02010609060101010101" pitchFamily="49" charset="-122"/>
                <a:cs typeface="+mn-cs"/>
              </a:rPr>
              <a:t>协调</a:t>
            </a:r>
            <a:r>
              <a:rPr kumimoji="0" lang="en-US" altLang="zh-CN" sz="2800" b="0" i="0" u="none" strike="noStrike" kern="1200" cap="none" spc="0" normalizeH="0" baseline="0" noProof="0" dirty="0" smtClean="0">
                <a:ln>
                  <a:noFill/>
                </a:ln>
                <a:solidFill>
                  <a:srgbClr val="454551"/>
                </a:solidFill>
                <a:effectLst/>
                <a:uLnTx/>
                <a:uFillTx/>
                <a:latin typeface="Times New Roman" panose="02020603050405020304" pitchFamily="18" charset="0"/>
                <a:ea typeface="楷体" panose="02010609060101010101" pitchFamily="49" charset="-122"/>
                <a:cs typeface="+mn-cs"/>
              </a:rPr>
              <a:t>+</a:t>
            </a:r>
            <a:r>
              <a:rPr kumimoji="0" lang="zh-CN" altLang="en-US" sz="2800" b="0" i="0" u="none" strike="noStrike" kern="1200" cap="none" spc="0" normalizeH="0" baseline="0" noProof="0" dirty="0" smtClean="0">
                <a:ln>
                  <a:noFill/>
                </a:ln>
                <a:solidFill>
                  <a:srgbClr val="454551"/>
                </a:solidFill>
                <a:effectLst/>
                <a:uLnTx/>
                <a:uFillTx/>
                <a:latin typeface="Times New Roman" panose="02020603050405020304" pitchFamily="18" charset="0"/>
                <a:ea typeface="楷体" panose="02010609060101010101" pitchFamily="49" charset="-122"/>
                <a:cs typeface="+mn-cs"/>
              </a:rPr>
              <a:t>非协调博弈在复杂网络上的共演化</a:t>
            </a:r>
            <a:endParaRPr kumimoji="0" lang="en-US" altLang="zh-CN" sz="2800" b="0" i="0" u="none" strike="noStrike" kern="1200" cap="none" spc="0" normalizeH="0" baseline="0" noProof="0" dirty="0">
              <a:ln>
                <a:noFill/>
              </a:ln>
              <a:solidFill>
                <a:srgbClr val="454551"/>
              </a:solidFill>
              <a:effectLst/>
              <a:uLnTx/>
              <a:uFillTx/>
              <a:latin typeface="Times New Roman" panose="02020603050405020304" pitchFamily="18" charset="0"/>
              <a:ea typeface="楷体" panose="02010609060101010101" pitchFamily="49" charset="-122"/>
              <a:cs typeface="+mn-cs"/>
            </a:endParaRPr>
          </a:p>
        </p:txBody>
      </p:sp>
    </p:spTree>
    <p:extLst>
      <p:ext uri="{BB962C8B-B14F-4D97-AF65-F5344CB8AC3E}">
        <p14:creationId xmlns:p14="http://schemas.microsoft.com/office/powerpoint/2010/main" val="340264286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a:spLocks/>
          </p:cNvSpPr>
          <p:nvPr/>
        </p:nvSpPr>
        <p:spPr>
          <a:xfrm>
            <a:off x="243840" y="534542"/>
            <a:ext cx="11596095" cy="5480178"/>
          </a:xfrm>
          <a:prstGeom prst="rect">
            <a:avLst/>
          </a:prstGeom>
        </p:spPr>
        <p:txBody>
          <a:bodyPr vert="horz" rtlCol="0">
            <a:noAutofit/>
          </a:bodyPr>
          <a:lstStyle>
            <a:lvl1pPr marL="365760" indent="-255905" algn="l" rtl="0" eaLnBrk="1" latinLnBrk="0" hangingPunct="1">
              <a:spcBef>
                <a:spcPts val="300"/>
              </a:spcBef>
              <a:buClr>
                <a:schemeClr val="accent3">
                  <a:lumMod val="75000"/>
                </a:schemeClr>
              </a:buClr>
              <a:buFont typeface="Georgia" panose="02040502050405020303"/>
              <a:buChar char="•"/>
              <a:defRPr kumimoji="0" sz="2800" kern="1200">
                <a:solidFill>
                  <a:schemeClr val="tx2"/>
                </a:solidFill>
                <a:latin typeface="微软雅黑" panose="020B0503020204020204" pitchFamily="34" charset="-122"/>
                <a:ea typeface="微软雅黑" panose="020B0503020204020204" pitchFamily="34" charset="-122"/>
                <a:cs typeface="+mn-cs"/>
              </a:defRPr>
            </a:lvl1pPr>
            <a:lvl2pPr marL="658495" indent="-247015" algn="l" rtl="0" eaLnBrk="1" latinLnBrk="0" hangingPunct="1">
              <a:spcBef>
                <a:spcPts val="300"/>
              </a:spcBef>
              <a:buClr>
                <a:schemeClr val="accent2">
                  <a:lumMod val="75000"/>
                </a:schemeClr>
              </a:buClr>
              <a:buFont typeface="Georgia" panose="02040502050405020303"/>
              <a:buChar char="▫"/>
              <a:defRPr kumimoji="0" sz="2600" kern="1200">
                <a:solidFill>
                  <a:schemeClr val="tx2"/>
                </a:solidFill>
                <a:latin typeface="微软雅黑" panose="020B0503020204020204" pitchFamily="34" charset="-122"/>
                <a:ea typeface="微软雅黑" panose="020B0503020204020204" pitchFamily="34" charset="-122"/>
                <a:cs typeface="+mn-cs"/>
              </a:defRPr>
            </a:lvl2pPr>
            <a:lvl3pPr marL="923290" indent="-219710"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微软雅黑" panose="020B0503020204020204" pitchFamily="34" charset="-122"/>
                <a:ea typeface="微软雅黑" panose="020B0503020204020204" pitchFamily="34" charset="-122"/>
                <a:cs typeface="+mn-cs"/>
              </a:defRPr>
            </a:lvl3pPr>
            <a:lvl4pPr marL="1179830" indent="-201295"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微软雅黑" panose="020B0503020204020204" pitchFamily="34" charset="-122"/>
                <a:ea typeface="微软雅黑" panose="020B0503020204020204" pitchFamily="34" charset="-122"/>
                <a:cs typeface="+mn-cs"/>
              </a:defRPr>
            </a:lvl4pPr>
            <a:lvl5pPr marL="1390015"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微软雅黑" panose="020B0503020204020204" pitchFamily="34" charset="-122"/>
                <a:ea typeface="微软雅黑" panose="020B0503020204020204" pitchFamily="34" charset="-122"/>
                <a:cs typeface="+mn-cs"/>
              </a:defRPr>
            </a:lvl5pPr>
            <a:lvl6pPr marL="1609090"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30095"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algn="just" defTabSz="914400">
              <a:lnSpc>
                <a:spcPct val="200000"/>
              </a:lnSpc>
              <a:buClr>
                <a:srgbClr val="641866"/>
              </a:buClr>
              <a:buFont typeface="Wingdings" panose="05000000000000000000" pitchFamily="2" charset="2"/>
              <a:buChar char="u"/>
              <a:defRPr/>
            </a:pPr>
            <a:r>
              <a:rPr lang="en-US" altLang="zh-CN" sz="1400" dirty="0" smtClean="0">
                <a:solidFill>
                  <a:srgbClr val="641866"/>
                </a:solidFill>
                <a:latin typeface="Times New Roman" panose="02020603050405020304" pitchFamily="18" charset="0"/>
                <a:cs typeface="Times New Roman" panose="02020603050405020304" pitchFamily="18" charset="0"/>
              </a:rPr>
              <a:t>Y. Zhu, C. Xia*, Z. Chen*. Nash equilibrium in Iterated multiplayer games under asynchronous best-response dynamics. </a:t>
            </a:r>
            <a:r>
              <a:rPr lang="en-US" altLang="zh-CN" sz="1400" b="1" dirty="0" smtClean="0">
                <a:solidFill>
                  <a:srgbClr val="641866"/>
                </a:solidFill>
                <a:latin typeface="Times New Roman" panose="02020603050405020304" pitchFamily="18" charset="0"/>
                <a:cs typeface="Times New Roman" panose="02020603050405020304" pitchFamily="18" charset="0"/>
              </a:rPr>
              <a:t>IEEE Trans on Automatic Control</a:t>
            </a:r>
            <a:r>
              <a:rPr lang="en-US" altLang="zh-CN" sz="1400" dirty="0" smtClean="0">
                <a:solidFill>
                  <a:srgbClr val="641866"/>
                </a:solidFill>
                <a:latin typeface="Times New Roman" panose="02020603050405020304" pitchFamily="18" charset="0"/>
                <a:cs typeface="Times New Roman" panose="02020603050405020304" pitchFamily="18" charset="0"/>
              </a:rPr>
              <a:t>, 2023, 68(9): 5798-5805.</a:t>
            </a:r>
            <a:endParaRPr lang="zh-CN" altLang="zh-CN" sz="1400" dirty="0" smtClean="0">
              <a:solidFill>
                <a:srgbClr val="641866"/>
              </a:solidFill>
              <a:latin typeface="Times New Roman" panose="02020603050405020304" pitchFamily="18" charset="0"/>
              <a:cs typeface="Times New Roman" panose="02020603050405020304" pitchFamily="18" charset="0"/>
            </a:endParaRPr>
          </a:p>
          <a:p>
            <a:pPr algn="just" defTabSz="914400">
              <a:lnSpc>
                <a:spcPct val="200000"/>
              </a:lnSpc>
              <a:buClr>
                <a:srgbClr val="641866"/>
              </a:buClr>
              <a:buFont typeface="Wingdings" panose="05000000000000000000" pitchFamily="2" charset="2"/>
              <a:buChar char="u"/>
              <a:defRPr/>
            </a:pPr>
            <a:r>
              <a:rPr lang="en-US" altLang="zh-CN" sz="1400" dirty="0" smtClean="0">
                <a:solidFill>
                  <a:srgbClr val="641866"/>
                </a:solidFill>
                <a:latin typeface="Times New Roman" panose="02020603050405020304" pitchFamily="18" charset="0"/>
                <a:cs typeface="Times New Roman" panose="02020603050405020304" pitchFamily="18" charset="0"/>
              </a:rPr>
              <a:t>Y. Zhu, Z. Zhang, C. Xia*, Z. Chen. Equilibrium </a:t>
            </a:r>
            <a:r>
              <a:rPr lang="en-US" altLang="zh-CN" sz="1400" dirty="0">
                <a:solidFill>
                  <a:srgbClr val="641866"/>
                </a:solidFill>
                <a:latin typeface="Times New Roman" panose="02020603050405020304" pitchFamily="18" charset="0"/>
                <a:cs typeface="Times New Roman" panose="02020603050405020304" pitchFamily="18" charset="0"/>
              </a:rPr>
              <a:t>analysis </a:t>
            </a:r>
            <a:r>
              <a:rPr lang="en-US" altLang="zh-CN" sz="1400" dirty="0" smtClean="0">
                <a:solidFill>
                  <a:srgbClr val="641866"/>
                </a:solidFill>
                <a:latin typeface="Times New Roman" panose="02020603050405020304" pitchFamily="18" charset="0"/>
                <a:cs typeface="Times New Roman" panose="02020603050405020304" pitchFamily="18" charset="0"/>
              </a:rPr>
              <a:t>and incentive-based </a:t>
            </a:r>
            <a:r>
              <a:rPr lang="en-US" altLang="zh-CN" sz="1400" dirty="0">
                <a:solidFill>
                  <a:srgbClr val="641866"/>
                </a:solidFill>
                <a:latin typeface="Times New Roman" panose="02020603050405020304" pitchFamily="18" charset="0"/>
                <a:cs typeface="Times New Roman" panose="02020603050405020304" pitchFamily="18" charset="0"/>
              </a:rPr>
              <a:t>control of the </a:t>
            </a:r>
            <a:r>
              <a:rPr lang="en-US" altLang="zh-CN" sz="1400" dirty="0" err="1">
                <a:solidFill>
                  <a:srgbClr val="641866"/>
                </a:solidFill>
                <a:latin typeface="Times New Roman" panose="02020603050405020304" pitchFamily="18" charset="0"/>
                <a:cs typeface="Times New Roman" panose="02020603050405020304" pitchFamily="18" charset="0"/>
              </a:rPr>
              <a:t>anticoordinating</a:t>
            </a:r>
            <a:r>
              <a:rPr lang="en-US" altLang="zh-CN" sz="1400" dirty="0">
                <a:solidFill>
                  <a:srgbClr val="641866"/>
                </a:solidFill>
                <a:latin typeface="Times New Roman" panose="02020603050405020304" pitchFamily="18" charset="0"/>
                <a:cs typeface="Times New Roman" panose="02020603050405020304" pitchFamily="18" charset="0"/>
              </a:rPr>
              <a:t> networked game </a:t>
            </a:r>
            <a:r>
              <a:rPr lang="en-US" altLang="zh-CN" sz="1400" dirty="0" smtClean="0">
                <a:solidFill>
                  <a:srgbClr val="641866"/>
                </a:solidFill>
                <a:latin typeface="Times New Roman" panose="02020603050405020304" pitchFamily="18" charset="0"/>
                <a:cs typeface="Times New Roman" panose="02020603050405020304" pitchFamily="18" charset="0"/>
              </a:rPr>
              <a:t>dynamics. </a:t>
            </a:r>
            <a:r>
              <a:rPr lang="en-US" altLang="zh-CN" sz="1400" b="1" dirty="0" smtClean="0">
                <a:solidFill>
                  <a:srgbClr val="641866"/>
                </a:solidFill>
                <a:latin typeface="Times New Roman" panose="02020603050405020304" pitchFamily="18" charset="0"/>
                <a:cs typeface="Times New Roman" panose="02020603050405020304" pitchFamily="18" charset="0"/>
              </a:rPr>
              <a:t>Automatica</a:t>
            </a:r>
            <a:r>
              <a:rPr lang="en-US" altLang="zh-CN" sz="1400" dirty="0">
                <a:solidFill>
                  <a:srgbClr val="641866"/>
                </a:solidFill>
                <a:latin typeface="Times New Roman" panose="02020603050405020304" pitchFamily="18" charset="0"/>
                <a:cs typeface="Times New Roman" panose="02020603050405020304" pitchFamily="18" charset="0"/>
              </a:rPr>
              <a:t>, 2023, </a:t>
            </a:r>
            <a:r>
              <a:rPr lang="en-US" altLang="zh-CN" sz="1400" dirty="0" smtClean="0">
                <a:solidFill>
                  <a:srgbClr val="641866"/>
                </a:solidFill>
                <a:latin typeface="Times New Roman" panose="02020603050405020304" pitchFamily="18" charset="0"/>
                <a:cs typeface="Times New Roman" panose="02020603050405020304" pitchFamily="18" charset="0"/>
              </a:rPr>
              <a:t>147(110707).</a:t>
            </a:r>
          </a:p>
          <a:p>
            <a:pPr algn="just" defTabSz="914400">
              <a:lnSpc>
                <a:spcPct val="200000"/>
              </a:lnSpc>
              <a:buClr>
                <a:srgbClr val="641866"/>
              </a:buClr>
              <a:buFont typeface="Wingdings" panose="05000000000000000000" pitchFamily="2" charset="2"/>
              <a:buChar char="u"/>
              <a:defRPr/>
            </a:pPr>
            <a:r>
              <a:rPr lang="en-US" altLang="zh-CN" sz="1400" dirty="0">
                <a:solidFill>
                  <a:srgbClr val="641866"/>
                </a:solidFill>
                <a:latin typeface="Times New Roman" panose="02020603050405020304" pitchFamily="18" charset="0"/>
                <a:cs typeface="Times New Roman" panose="02020603050405020304" pitchFamily="18" charset="0"/>
              </a:rPr>
              <a:t>Y. Zhu, Z. Zhang, C. </a:t>
            </a:r>
            <a:r>
              <a:rPr lang="en-US" altLang="zh-CN" sz="1400" dirty="0" smtClean="0">
                <a:solidFill>
                  <a:srgbClr val="641866"/>
                </a:solidFill>
                <a:latin typeface="Times New Roman" panose="02020603050405020304" pitchFamily="18" charset="0"/>
                <a:cs typeface="Times New Roman" panose="02020603050405020304" pitchFamily="18" charset="0"/>
              </a:rPr>
              <a:t>Xia*, X. Li, Z</a:t>
            </a:r>
            <a:r>
              <a:rPr lang="en-US" altLang="zh-CN" sz="1400" dirty="0">
                <a:solidFill>
                  <a:srgbClr val="641866"/>
                </a:solidFill>
                <a:latin typeface="Times New Roman" panose="02020603050405020304" pitchFamily="18" charset="0"/>
                <a:cs typeface="Times New Roman" panose="02020603050405020304" pitchFamily="18" charset="0"/>
              </a:rPr>
              <a:t>. Chen. Finite-time convergence of heterogeneous coordinating and </a:t>
            </a:r>
            <a:r>
              <a:rPr lang="en-US" altLang="zh-CN" sz="1400" dirty="0" err="1">
                <a:solidFill>
                  <a:srgbClr val="641866"/>
                </a:solidFill>
                <a:latin typeface="Times New Roman" panose="02020603050405020304" pitchFamily="18" charset="0"/>
                <a:cs typeface="Times New Roman" panose="02020603050405020304" pitchFamily="18" charset="0"/>
              </a:rPr>
              <a:t>anticoordinating</a:t>
            </a:r>
            <a:r>
              <a:rPr lang="en-US" altLang="zh-CN" sz="1400" dirty="0">
                <a:solidFill>
                  <a:srgbClr val="641866"/>
                </a:solidFill>
                <a:latin typeface="Times New Roman" panose="02020603050405020304" pitchFamily="18" charset="0"/>
                <a:cs typeface="Times New Roman" panose="02020603050405020304" pitchFamily="18" charset="0"/>
              </a:rPr>
              <a:t> game dynamics on weighted </a:t>
            </a:r>
            <a:r>
              <a:rPr lang="en-US" altLang="zh-CN" sz="1400" dirty="0" smtClean="0">
                <a:solidFill>
                  <a:srgbClr val="641866"/>
                </a:solidFill>
                <a:latin typeface="Times New Roman" panose="02020603050405020304" pitchFamily="18" charset="0"/>
                <a:cs typeface="Times New Roman" panose="02020603050405020304" pitchFamily="18" charset="0"/>
              </a:rPr>
              <a:t>networks.</a:t>
            </a:r>
            <a:r>
              <a:rPr lang="zh-CN" altLang="en-US" sz="1400" dirty="0" smtClean="0">
                <a:solidFill>
                  <a:srgbClr val="641866"/>
                </a:solidFill>
                <a:latin typeface="Times New Roman" panose="02020603050405020304" pitchFamily="18" charset="0"/>
                <a:cs typeface="Times New Roman" panose="02020603050405020304" pitchFamily="18" charset="0"/>
              </a:rPr>
              <a:t>（投 </a:t>
            </a:r>
            <a:r>
              <a:rPr lang="en-US" altLang="zh-CN" sz="1400" dirty="0" smtClean="0">
                <a:solidFill>
                  <a:srgbClr val="641866"/>
                </a:solidFill>
                <a:latin typeface="Times New Roman" panose="02020603050405020304" pitchFamily="18" charset="0"/>
                <a:cs typeface="Times New Roman" panose="02020603050405020304" pitchFamily="18" charset="0"/>
              </a:rPr>
              <a:t>Automatica</a:t>
            </a:r>
            <a:r>
              <a:rPr lang="zh-CN" altLang="en-US" sz="1400" dirty="0" smtClean="0">
                <a:solidFill>
                  <a:srgbClr val="641866"/>
                </a:solidFill>
                <a:latin typeface="Times New Roman" panose="02020603050405020304" pitchFamily="18" charset="0"/>
                <a:cs typeface="Times New Roman" panose="02020603050405020304" pitchFamily="18" charset="0"/>
              </a:rPr>
              <a:t>，一审）</a:t>
            </a:r>
            <a:endParaRPr lang="en-US" altLang="zh-CN" sz="1400" dirty="0" smtClean="0">
              <a:solidFill>
                <a:srgbClr val="641866"/>
              </a:solidFill>
              <a:latin typeface="Times New Roman" panose="02020603050405020304" pitchFamily="18" charset="0"/>
              <a:cs typeface="Times New Roman" panose="02020603050405020304" pitchFamily="18" charset="0"/>
            </a:endParaRPr>
          </a:p>
          <a:p>
            <a:pPr algn="just" defTabSz="914400">
              <a:lnSpc>
                <a:spcPct val="200000"/>
              </a:lnSpc>
              <a:buClr>
                <a:srgbClr val="641866"/>
              </a:buClr>
              <a:buFont typeface="Wingdings" panose="05000000000000000000" pitchFamily="2" charset="2"/>
              <a:buChar char="u"/>
              <a:defRPr/>
            </a:pPr>
            <a:r>
              <a:rPr lang="en-US" altLang="zh-CN" sz="1400" dirty="0" smtClean="0">
                <a:solidFill>
                  <a:srgbClr val="641866"/>
                </a:solidFill>
                <a:latin typeface="Times New Roman" panose="02020603050405020304" pitchFamily="18" charset="0"/>
                <a:cs typeface="Times New Roman" panose="02020603050405020304" pitchFamily="18" charset="0"/>
              </a:rPr>
              <a:t>Y. Zhu, C. Xia*, Z. Wang* and Z. Chen*. Networked decision-making dynamics based on fair, extortionate and generous strategies in iterated public goods games. </a:t>
            </a:r>
            <a:r>
              <a:rPr lang="en-US" altLang="zh-CN" sz="1400" b="1" dirty="0" smtClean="0">
                <a:solidFill>
                  <a:srgbClr val="641866"/>
                </a:solidFill>
                <a:latin typeface="Times New Roman" panose="02020603050405020304" pitchFamily="18" charset="0"/>
                <a:cs typeface="Times New Roman" panose="02020603050405020304" pitchFamily="18" charset="0"/>
              </a:rPr>
              <a:t>IEEE Trans on Network Science and Engineering</a:t>
            </a:r>
            <a:r>
              <a:rPr lang="en-US" altLang="zh-CN" sz="1400" dirty="0" smtClean="0">
                <a:solidFill>
                  <a:srgbClr val="641866"/>
                </a:solidFill>
                <a:latin typeface="Times New Roman" panose="02020603050405020304" pitchFamily="18" charset="0"/>
                <a:cs typeface="Times New Roman" panose="02020603050405020304" pitchFamily="18" charset="0"/>
              </a:rPr>
              <a:t>, 2022,</a:t>
            </a:r>
            <a:r>
              <a:rPr lang="zh-CN" altLang="en-US" sz="1400" dirty="0" smtClean="0">
                <a:solidFill>
                  <a:srgbClr val="641866"/>
                </a:solidFill>
                <a:latin typeface="Times New Roman" panose="02020603050405020304" pitchFamily="18" charset="0"/>
                <a:cs typeface="Times New Roman" panose="02020603050405020304" pitchFamily="18" charset="0"/>
              </a:rPr>
              <a:t> </a:t>
            </a:r>
            <a:r>
              <a:rPr lang="en-US" altLang="zh-CN" sz="1400" dirty="0" smtClean="0">
                <a:solidFill>
                  <a:srgbClr val="641866"/>
                </a:solidFill>
                <a:latin typeface="Times New Roman" panose="02020603050405020304" pitchFamily="18" charset="0"/>
                <a:cs typeface="Times New Roman" panose="02020603050405020304" pitchFamily="18" charset="0"/>
              </a:rPr>
              <a:t>9(4): 2450-2462.</a:t>
            </a:r>
          </a:p>
          <a:p>
            <a:pPr algn="just" defTabSz="914400">
              <a:lnSpc>
                <a:spcPct val="200000"/>
              </a:lnSpc>
              <a:buClr>
                <a:srgbClr val="641866"/>
              </a:buClr>
              <a:buFont typeface="Wingdings" panose="05000000000000000000" pitchFamily="2" charset="2"/>
              <a:buChar char="u"/>
              <a:defRPr/>
            </a:pPr>
            <a:r>
              <a:rPr lang="en-US" altLang="zh-CN" sz="1400" dirty="0" smtClean="0">
                <a:solidFill>
                  <a:srgbClr val="641866"/>
                </a:solidFill>
                <a:latin typeface="Times New Roman" panose="02020603050405020304" pitchFamily="18" charset="0"/>
                <a:cs typeface="Times New Roman" panose="02020603050405020304" pitchFamily="18" charset="0"/>
              </a:rPr>
              <a:t>W. Li, Y. </a:t>
            </a:r>
            <a:r>
              <a:rPr lang="en-US" altLang="zh-CN" sz="1400" dirty="0">
                <a:solidFill>
                  <a:srgbClr val="641866"/>
                </a:solidFill>
                <a:latin typeface="Times New Roman" panose="02020603050405020304" pitchFamily="18" charset="0"/>
                <a:cs typeface="Times New Roman" panose="02020603050405020304" pitchFamily="18" charset="0"/>
              </a:rPr>
              <a:t>Zhu</a:t>
            </a:r>
            <a:r>
              <a:rPr lang="en-US" altLang="zh-CN" sz="1400" dirty="0" smtClean="0">
                <a:solidFill>
                  <a:srgbClr val="641866"/>
                </a:solidFill>
                <a:latin typeface="Times New Roman" panose="02020603050405020304" pitchFamily="18" charset="0"/>
                <a:cs typeface="Times New Roman" panose="02020603050405020304" pitchFamily="18" charset="0"/>
              </a:rPr>
              <a:t>*, C. </a:t>
            </a:r>
            <a:r>
              <a:rPr lang="en-US" altLang="zh-CN" sz="1400" dirty="0">
                <a:solidFill>
                  <a:srgbClr val="641866"/>
                </a:solidFill>
                <a:latin typeface="Times New Roman" panose="02020603050405020304" pitchFamily="18" charset="0"/>
                <a:cs typeface="Times New Roman" panose="02020603050405020304" pitchFamily="18" charset="0"/>
              </a:rPr>
              <a:t>Xia</a:t>
            </a:r>
            <a:r>
              <a:rPr lang="en-US" altLang="zh-CN" sz="1400" dirty="0" smtClean="0">
                <a:solidFill>
                  <a:srgbClr val="641866"/>
                </a:solidFill>
                <a:latin typeface="Times New Roman" panose="02020603050405020304" pitchFamily="18" charset="0"/>
                <a:cs typeface="Times New Roman" panose="02020603050405020304" pitchFamily="18" charset="0"/>
              </a:rPr>
              <a:t>*. Evolutionary </a:t>
            </a:r>
            <a:r>
              <a:rPr lang="en-US" altLang="zh-CN" sz="1400" dirty="0">
                <a:solidFill>
                  <a:srgbClr val="641866"/>
                </a:solidFill>
                <a:latin typeface="Times New Roman" panose="02020603050405020304" pitchFamily="18" charset="0"/>
                <a:cs typeface="Times New Roman" panose="02020603050405020304" pitchFamily="18" charset="0"/>
              </a:rPr>
              <a:t>dynamics of N-player sender-receiver game in networks with community structure. </a:t>
            </a:r>
            <a:r>
              <a:rPr lang="en-US" altLang="zh-CN" sz="1400" b="1" dirty="0">
                <a:solidFill>
                  <a:srgbClr val="641866"/>
                </a:solidFill>
                <a:latin typeface="Times New Roman" panose="02020603050405020304" pitchFamily="18" charset="0"/>
                <a:cs typeface="Times New Roman" panose="02020603050405020304" pitchFamily="18" charset="0"/>
              </a:rPr>
              <a:t>Chaos</a:t>
            </a:r>
            <a:r>
              <a:rPr lang="en-US" altLang="zh-CN" sz="1400" dirty="0">
                <a:solidFill>
                  <a:srgbClr val="641866"/>
                </a:solidFill>
                <a:latin typeface="Times New Roman" panose="02020603050405020304" pitchFamily="18" charset="0"/>
                <a:cs typeface="Times New Roman" panose="02020603050405020304" pitchFamily="18" charset="0"/>
              </a:rPr>
              <a:t>, 2023, </a:t>
            </a:r>
            <a:r>
              <a:rPr lang="en-US" altLang="zh-CN" sz="1400" dirty="0" smtClean="0">
                <a:solidFill>
                  <a:srgbClr val="641866"/>
                </a:solidFill>
                <a:latin typeface="Times New Roman" panose="02020603050405020304" pitchFamily="18" charset="0"/>
                <a:cs typeface="Times New Roman" panose="02020603050405020304" pitchFamily="18" charset="0"/>
              </a:rPr>
              <a:t>33:103117.</a:t>
            </a:r>
          </a:p>
          <a:p>
            <a:pPr algn="just" defTabSz="914400">
              <a:lnSpc>
                <a:spcPct val="200000"/>
              </a:lnSpc>
              <a:buClr>
                <a:srgbClr val="641866"/>
              </a:buClr>
              <a:buFont typeface="Wingdings" panose="05000000000000000000" pitchFamily="2" charset="2"/>
              <a:buChar char="u"/>
              <a:defRPr/>
            </a:pPr>
            <a:r>
              <a:rPr lang="en-US" altLang="zh-CN" sz="1400" dirty="0" smtClean="0">
                <a:solidFill>
                  <a:srgbClr val="641866"/>
                </a:solidFill>
                <a:latin typeface="Times New Roman" panose="02020603050405020304" pitchFamily="18" charset="0"/>
                <a:cs typeface="Times New Roman" panose="02020603050405020304" pitchFamily="18" charset="0"/>
              </a:rPr>
              <a:t>L. Zhu, Y. </a:t>
            </a:r>
            <a:r>
              <a:rPr lang="en-US" altLang="zh-CN" sz="1400" dirty="0">
                <a:solidFill>
                  <a:srgbClr val="641866"/>
                </a:solidFill>
                <a:latin typeface="Times New Roman" panose="02020603050405020304" pitchFamily="18" charset="0"/>
                <a:cs typeface="Times New Roman" panose="02020603050405020304" pitchFamily="18" charset="0"/>
              </a:rPr>
              <a:t>Zhu</a:t>
            </a:r>
            <a:r>
              <a:rPr lang="en-US" altLang="zh-CN" sz="1400" dirty="0" smtClean="0">
                <a:solidFill>
                  <a:srgbClr val="641866"/>
                </a:solidFill>
                <a:latin typeface="Times New Roman" panose="02020603050405020304" pitchFamily="18" charset="0"/>
                <a:cs typeface="Times New Roman" panose="02020603050405020304" pitchFamily="18" charset="0"/>
              </a:rPr>
              <a:t>*, C. Xia. Evolutionary dynamics of memory-one extortion and generosity on scale-free </a:t>
            </a:r>
            <a:r>
              <a:rPr lang="en-US" altLang="zh-CN" sz="1400" dirty="0" err="1" smtClean="0">
                <a:solidFill>
                  <a:srgbClr val="641866"/>
                </a:solidFill>
                <a:latin typeface="Times New Roman" panose="02020603050405020304" pitchFamily="18" charset="0"/>
                <a:cs typeface="Times New Roman" panose="02020603050405020304" pitchFamily="18" charset="0"/>
              </a:rPr>
              <a:t>simplices</a:t>
            </a:r>
            <a:r>
              <a:rPr lang="en-US" altLang="zh-CN" sz="1400" dirty="0" smtClean="0">
                <a:solidFill>
                  <a:srgbClr val="641866"/>
                </a:solidFill>
                <a:latin typeface="Times New Roman" panose="02020603050405020304" pitchFamily="18" charset="0"/>
                <a:cs typeface="Times New Roman" panose="02020603050405020304" pitchFamily="18" charset="0"/>
              </a:rPr>
              <a:t>. </a:t>
            </a:r>
            <a:r>
              <a:rPr lang="en-US" altLang="zh-CN" sz="1400" b="1" dirty="0">
                <a:solidFill>
                  <a:srgbClr val="641866"/>
                </a:solidFill>
                <a:latin typeface="Times New Roman" panose="02020603050405020304" pitchFamily="18" charset="0"/>
                <a:cs typeface="Times New Roman" panose="02020603050405020304" pitchFamily="18" charset="0"/>
              </a:rPr>
              <a:t>EPL</a:t>
            </a:r>
            <a:r>
              <a:rPr lang="en-US" altLang="zh-CN" sz="1400" dirty="0">
                <a:solidFill>
                  <a:srgbClr val="641866"/>
                </a:solidFill>
                <a:latin typeface="Times New Roman" panose="02020603050405020304" pitchFamily="18" charset="0"/>
                <a:cs typeface="Times New Roman" panose="02020603050405020304" pitchFamily="18" charset="0"/>
              </a:rPr>
              <a:t>, </a:t>
            </a:r>
            <a:r>
              <a:rPr lang="en-US" altLang="zh-CN" sz="1400" dirty="0" smtClean="0">
                <a:solidFill>
                  <a:srgbClr val="641866"/>
                </a:solidFill>
                <a:latin typeface="Times New Roman" panose="02020603050405020304" pitchFamily="18" charset="0"/>
                <a:cs typeface="Times New Roman" panose="02020603050405020304" pitchFamily="18" charset="0"/>
              </a:rPr>
              <a:t>2024,146:51002.</a:t>
            </a:r>
          </a:p>
          <a:p>
            <a:pPr algn="just" defTabSz="914400">
              <a:lnSpc>
                <a:spcPct val="200000"/>
              </a:lnSpc>
              <a:buClr>
                <a:srgbClr val="641866"/>
              </a:buClr>
              <a:buFont typeface="Wingdings" panose="05000000000000000000" pitchFamily="2" charset="2"/>
              <a:buChar char="u"/>
              <a:defRPr/>
            </a:pPr>
            <a:r>
              <a:rPr lang="en-US" altLang="zh-CN" sz="1400" dirty="0">
                <a:solidFill>
                  <a:srgbClr val="641866"/>
                </a:solidFill>
                <a:latin typeface="Times New Roman" panose="02020603050405020304" pitchFamily="18" charset="0"/>
                <a:cs typeface="Times New Roman" panose="02020603050405020304" pitchFamily="18" charset="0"/>
              </a:rPr>
              <a:t>Y. Zhu, J. Zhang, J. Han, Z. Chen. Evolutionary Game Dynamics Based on Local Intervention in Multi-Agent Systems, </a:t>
            </a:r>
            <a:r>
              <a:rPr lang="en-US" altLang="zh-CN" sz="1400" b="1" dirty="0">
                <a:solidFill>
                  <a:srgbClr val="641866"/>
                </a:solidFill>
                <a:latin typeface="Times New Roman" panose="02020603050405020304" pitchFamily="18" charset="0"/>
                <a:cs typeface="Times New Roman" panose="02020603050405020304" pitchFamily="18" charset="0"/>
              </a:rPr>
              <a:t>IEEE Transactions on Circuits and Systems II: Express Briefs</a:t>
            </a:r>
            <a:r>
              <a:rPr lang="en-US" altLang="zh-CN" sz="1400" dirty="0">
                <a:solidFill>
                  <a:srgbClr val="641866"/>
                </a:solidFill>
                <a:latin typeface="Times New Roman" panose="02020603050405020304" pitchFamily="18" charset="0"/>
                <a:cs typeface="Times New Roman" panose="02020603050405020304" pitchFamily="18" charset="0"/>
              </a:rPr>
              <a:t>, 2021, 68(4): 1293-1297. </a:t>
            </a:r>
          </a:p>
          <a:p>
            <a:pPr algn="just" defTabSz="914400">
              <a:lnSpc>
                <a:spcPct val="200000"/>
              </a:lnSpc>
              <a:buClr>
                <a:srgbClr val="641866"/>
              </a:buClr>
              <a:buFont typeface="Wingdings" panose="05000000000000000000" pitchFamily="2" charset="2"/>
              <a:buChar char="u"/>
              <a:defRPr/>
            </a:pPr>
            <a:r>
              <a:rPr lang="en-US" altLang="zh-CN" sz="1400" dirty="0" smtClean="0">
                <a:solidFill>
                  <a:srgbClr val="641866"/>
                </a:solidFill>
                <a:latin typeface="Times New Roman" panose="02020603050405020304" pitchFamily="18" charset="0"/>
                <a:cs typeface="Times New Roman" panose="02020603050405020304" pitchFamily="18" charset="0"/>
              </a:rPr>
              <a:t>J</a:t>
            </a:r>
            <a:r>
              <a:rPr lang="en-US" altLang="zh-CN" sz="1400" dirty="0">
                <a:solidFill>
                  <a:srgbClr val="641866"/>
                </a:solidFill>
                <a:latin typeface="Times New Roman" panose="02020603050405020304" pitchFamily="18" charset="0"/>
                <a:cs typeface="Times New Roman" panose="02020603050405020304" pitchFamily="18" charset="0"/>
              </a:rPr>
              <a:t>. Zhang, Y. Zhu, Z. Chen. Evolutionary Game Dynamics of </a:t>
            </a:r>
            <a:r>
              <a:rPr lang="en-US" altLang="zh-CN" sz="1400" dirty="0" err="1">
                <a:solidFill>
                  <a:srgbClr val="641866"/>
                </a:solidFill>
                <a:latin typeface="Times New Roman" panose="02020603050405020304" pitchFamily="18" charset="0"/>
                <a:cs typeface="Times New Roman" panose="02020603050405020304" pitchFamily="18" charset="0"/>
              </a:rPr>
              <a:t>Multiagent</a:t>
            </a:r>
            <a:r>
              <a:rPr lang="en-US" altLang="zh-CN" sz="1400" dirty="0">
                <a:solidFill>
                  <a:srgbClr val="641866"/>
                </a:solidFill>
                <a:latin typeface="Times New Roman" panose="02020603050405020304" pitchFamily="18" charset="0"/>
                <a:cs typeface="Times New Roman" panose="02020603050405020304" pitchFamily="18" charset="0"/>
              </a:rPr>
              <a:t> Systems on Multiple Community Networks, IEEE Transactions on Systems, Man, and Cybernetics: Systems, 2020, 50(11): 4513-4529</a:t>
            </a:r>
            <a:r>
              <a:rPr lang="en-US" altLang="zh-CN" sz="1400" dirty="0" smtClean="0">
                <a:solidFill>
                  <a:srgbClr val="641866"/>
                </a:solidFill>
                <a:latin typeface="Times New Roman" panose="02020603050405020304" pitchFamily="18" charset="0"/>
                <a:cs typeface="Times New Roman" panose="02020603050405020304" pitchFamily="18" charset="0"/>
              </a:rPr>
              <a:t>.</a:t>
            </a:r>
            <a:endParaRPr lang="en-US" altLang="zh-CN" sz="1400" dirty="0">
              <a:solidFill>
                <a:srgbClr val="641866"/>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325120" y="0"/>
            <a:ext cx="2499360" cy="461665"/>
          </a:xfrm>
          <a:prstGeom prst="rect">
            <a:avLst/>
          </a:prstGeom>
          <a:noFill/>
        </p:spPr>
        <p:txBody>
          <a:bodyPr wrap="square" rtlCol="0">
            <a:spAutoFit/>
          </a:bodyPr>
          <a:lstStyle/>
          <a:p>
            <a:r>
              <a:rPr lang="zh-CN" altLang="en-US" sz="2400" b="1" dirty="0" smtClean="0">
                <a:solidFill>
                  <a:srgbClr val="1010E0"/>
                </a:solidFill>
                <a:latin typeface="微软雅黑" panose="020B0503020204020204" pitchFamily="34" charset="-122"/>
                <a:ea typeface="微软雅黑" panose="020B0503020204020204" pitchFamily="34" charset="-122"/>
              </a:rPr>
              <a:t>相关成果</a:t>
            </a:r>
            <a:endParaRPr lang="zh-CN" altLang="en-US" sz="2400" b="1" dirty="0">
              <a:solidFill>
                <a:srgbClr val="1010E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8502498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5B51CE-E88C-244C-9B6C-F5159798B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8374" y="1615880"/>
            <a:ext cx="4358826" cy="4328556"/>
          </a:xfrm>
          <a:prstGeom prst="rect">
            <a:avLst/>
          </a:prstGeom>
        </p:spPr>
      </p:pic>
      <p:sp>
        <p:nvSpPr>
          <p:cNvPr id="6" name="矩形 5">
            <a:extLst>
              <a:ext uri="{FF2B5EF4-FFF2-40B4-BE49-F238E27FC236}">
                <a16:creationId xmlns:a16="http://schemas.microsoft.com/office/drawing/2014/main" id="{D58EC76F-AF07-4071-AD2C-00B123EEEE62}"/>
              </a:ext>
            </a:extLst>
          </p:cNvPr>
          <p:cNvSpPr/>
          <p:nvPr/>
        </p:nvSpPr>
        <p:spPr>
          <a:xfrm>
            <a:off x="435777" y="1478531"/>
            <a:ext cx="7864020" cy="4603254"/>
          </a:xfrm>
          <a:prstGeom prst="rect">
            <a:avLst/>
          </a:prstGeom>
          <a:gradFill flip="none" rotWithShape="1">
            <a:gsLst>
              <a:gs pos="0">
                <a:sysClr val="window" lastClr="FFFFFF">
                  <a:alpha val="85000"/>
                </a:sysClr>
              </a:gs>
              <a:gs pos="100000">
                <a:sysClr val="window" lastClr="FFFFFF"/>
              </a:gs>
            </a:gsLst>
            <a:lin ang="5400000" scaled="1"/>
            <a:tileRect/>
          </a:gradFill>
          <a:ln w="158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prstClr val="white"/>
              </a:solidFill>
              <a:effectLst/>
              <a:uLnTx/>
              <a:uFillTx/>
              <a:latin typeface="Verdana"/>
              <a:ea typeface="微软雅黑"/>
              <a:cs typeface="+mn-cs"/>
            </a:endParaRPr>
          </a:p>
        </p:txBody>
      </p:sp>
      <p:sp>
        <p:nvSpPr>
          <p:cNvPr id="8" name="文本框 7"/>
          <p:cNvSpPr txBox="1"/>
          <p:nvPr/>
        </p:nvSpPr>
        <p:spPr>
          <a:xfrm>
            <a:off x="1112058" y="2878183"/>
            <a:ext cx="712216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smtClean="0">
                <a:ln>
                  <a:noFill/>
                </a:ln>
                <a:solidFill>
                  <a:srgbClr val="C830CC">
                    <a:lumMod val="50000"/>
                  </a:srgbClr>
                </a:solidFill>
                <a:effectLst/>
                <a:uLnTx/>
                <a:uFillTx/>
                <a:latin typeface="微软雅黑" panose="020B0503020204020204" pitchFamily="34" charset="-122"/>
                <a:ea typeface="微软雅黑" panose="020B0503020204020204" pitchFamily="34" charset="-122"/>
                <a:cs typeface="+mn-ea"/>
                <a:sym typeface="+mn-ea"/>
              </a:rPr>
              <a:t>谢谢，欢迎批评指正</a:t>
            </a:r>
            <a:r>
              <a:rPr kumimoji="0" lang="zh-CN" altLang="en-US" sz="6000" b="1" i="0" u="none" strike="noStrike" kern="1200" cap="none" spc="0" normalizeH="0" baseline="0" noProof="0" dirty="0" smtClean="0">
                <a:ln>
                  <a:noFill/>
                </a:ln>
                <a:solidFill>
                  <a:srgbClr val="C830CC">
                    <a:lumMod val="50000"/>
                  </a:srgbClr>
                </a:solidFill>
                <a:effectLst/>
                <a:uLnTx/>
                <a:uFillTx/>
                <a:latin typeface="微软雅黑" panose="020B0503020204020204" pitchFamily="34" charset="-122"/>
                <a:ea typeface="微软雅黑" panose="020B0503020204020204" pitchFamily="34" charset="-122"/>
                <a:cs typeface="+mn-ea"/>
                <a:sym typeface="+mn-lt"/>
              </a:rPr>
              <a:t>！</a:t>
            </a:r>
            <a:endParaRPr kumimoji="0" lang="zh-CN" altLang="en-US" sz="6000" b="1" i="0" u="none" strike="noStrike" kern="1200" cap="none" spc="0" normalizeH="0" baseline="0" noProof="0" dirty="0">
              <a:ln>
                <a:noFill/>
              </a:ln>
              <a:solidFill>
                <a:srgbClr val="C830CC">
                  <a:lumMod val="50000"/>
                </a:srgb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8798338" y="2924349"/>
            <a:ext cx="3041520" cy="461665"/>
          </a:xfrm>
          <a:prstGeom prst="rect">
            <a:avLst/>
          </a:prstGeom>
          <a:noFill/>
        </p:spPr>
        <p:txBody>
          <a:bodyPr wrap="square" rtlCol="0">
            <a:spAutoFit/>
          </a:bodyPr>
          <a:lstStyle/>
          <a:p>
            <a:r>
              <a:rPr lang="en-US" altLang="zh-CN" sz="2400" dirty="0" smtClean="0">
                <a:solidFill>
                  <a:schemeClr val="bg1"/>
                </a:solidFill>
              </a:rPr>
              <a:t>zhyy@tiangong.edu.cn</a:t>
            </a:r>
            <a:endParaRPr lang="zh-CN" altLang="en-US" sz="2400" dirty="0">
              <a:solidFill>
                <a:schemeClr val="bg1"/>
              </a:solidFill>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10194" t="24444" r="8779" b="17482"/>
          <a:stretch/>
        </p:blipFill>
        <p:spPr>
          <a:xfrm>
            <a:off x="9388538" y="4009056"/>
            <a:ext cx="1621440" cy="1585049"/>
          </a:xfrm>
          <a:prstGeom prst="rect">
            <a:avLst/>
          </a:prstGeom>
        </p:spPr>
      </p:pic>
      <p:sp>
        <p:nvSpPr>
          <p:cNvPr id="11" name="文本框 10"/>
          <p:cNvSpPr txBox="1"/>
          <p:nvPr/>
        </p:nvSpPr>
        <p:spPr>
          <a:xfrm>
            <a:off x="8798338" y="2070474"/>
            <a:ext cx="2204942" cy="461665"/>
          </a:xfrm>
          <a:prstGeom prst="rect">
            <a:avLst/>
          </a:prstGeom>
          <a:noFill/>
        </p:spPr>
        <p:txBody>
          <a:bodyPr wrap="square" rtlCol="0">
            <a:spAutoFit/>
          </a:bodyPr>
          <a:lstStyle/>
          <a:p>
            <a:r>
              <a:rPr lang="zh-CN" altLang="en-US" sz="2400" dirty="0">
                <a:solidFill>
                  <a:schemeClr val="bg1"/>
                </a:solidFill>
              </a:rPr>
              <a:t>联系</a:t>
            </a:r>
            <a:r>
              <a:rPr lang="zh-CN" altLang="en-US" sz="2400" dirty="0" smtClean="0">
                <a:solidFill>
                  <a:schemeClr val="bg1"/>
                </a:solidFill>
              </a:rPr>
              <a:t>方式：</a:t>
            </a:r>
            <a:endParaRPr lang="zh-CN" altLang="en-US" sz="2400" dirty="0">
              <a:solidFill>
                <a:schemeClr val="bg1"/>
              </a:solidFill>
            </a:endParaRPr>
          </a:p>
        </p:txBody>
      </p:sp>
    </p:spTree>
    <p:extLst>
      <p:ext uri="{BB962C8B-B14F-4D97-AF65-F5344CB8AC3E}">
        <p14:creationId xmlns:p14="http://schemas.microsoft.com/office/powerpoint/2010/main" val="18091153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57F1E4F-1CFF-5643-939E-217C01CDF565}" type="slidenum">
              <a:rPr lang="en-US" smtClean="0"/>
              <a:pPr/>
              <a:t>14</a:t>
            </a:fld>
            <a:endParaRPr lang="en-US" dirty="0"/>
          </a:p>
        </p:txBody>
      </p:sp>
      <p:sp>
        <p:nvSpPr>
          <p:cNvPr id="6" name="标题 1">
            <a:extLst>
              <a:ext uri="{FF2B5EF4-FFF2-40B4-BE49-F238E27FC236}">
                <a16:creationId xmlns:a16="http://schemas.microsoft.com/office/drawing/2014/main" id="{3FE5064C-0C77-40EF-B78A-227F2C923485}"/>
              </a:ext>
            </a:extLst>
          </p:cNvPr>
          <p:cNvSpPr txBox="1">
            <a:spLocks/>
          </p:cNvSpPr>
          <p:nvPr/>
        </p:nvSpPr>
        <p:spPr>
          <a:xfrm>
            <a:off x="706370" y="920320"/>
            <a:ext cx="5145790" cy="583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spc="150" baseline="0">
                <a:solidFill>
                  <a:schemeClr val="bg1"/>
                </a:solidFill>
                <a:latin typeface="Microsoft YaHei UI" panose="020B0503020204020204" pitchFamily="34" charset="-122"/>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15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rPr>
              <a:t>网络博弈</a:t>
            </a:r>
            <a:endParaRPr kumimoji="0" lang="zh-CN" altLang="en-US" sz="4000" b="1" i="0" u="none" strike="noStrike" kern="1200" cap="none" spc="15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7" name="内容占位符 2">
            <a:extLst>
              <a:ext uri="{FF2B5EF4-FFF2-40B4-BE49-F238E27FC236}">
                <a16:creationId xmlns:a16="http://schemas.microsoft.com/office/drawing/2014/main" id="{41FFDDD6-E8E3-4FD4-A371-90094C459EEF}"/>
              </a:ext>
            </a:extLst>
          </p:cNvPr>
          <p:cNvSpPr txBox="1">
            <a:spLocks/>
          </p:cNvSpPr>
          <p:nvPr/>
        </p:nvSpPr>
        <p:spPr>
          <a:xfrm>
            <a:off x="706370" y="1881876"/>
            <a:ext cx="10559754" cy="176574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500"/>
              </a:spcBef>
              <a:buClr>
                <a:schemeClr val="accent3">
                  <a:lumMod val="75000"/>
                </a:schemeClr>
              </a:buClr>
              <a:buFont typeface="Wingdings" panose="05000000000000000000" pitchFamily="2" charset="2"/>
              <a:buChar char="§"/>
              <a:defRPr sz="1500" kern="1200" spc="150" baseline="0">
                <a:solidFill>
                  <a:schemeClr val="tx1"/>
                </a:solidFill>
                <a:latin typeface="Microsoft YaHei UI" panose="020B0503020204020204" pitchFamily="34" charset="-122"/>
                <a:ea typeface="Microsoft YaHei UI" panose="020B0503020204020204" pitchFamily="34" charset="-122"/>
                <a:cs typeface="+mn-cs"/>
              </a:defRPr>
            </a:lvl1pPr>
            <a:lvl2pPr marL="6858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500" kern="1200" spc="150" baseline="0">
                <a:solidFill>
                  <a:schemeClr val="tx1"/>
                </a:solidFill>
                <a:latin typeface="Microsoft YaHei UI" panose="020B0503020204020204" pitchFamily="34" charset="-122"/>
                <a:ea typeface="Microsoft YaHei UI" panose="020B0503020204020204" pitchFamily="34" charset="-122"/>
                <a:cs typeface="+mn-cs"/>
              </a:defRPr>
            </a:lvl2pPr>
            <a:lvl3pPr marL="11430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tx1"/>
                </a:solidFill>
                <a:latin typeface="Microsoft YaHei UI" panose="020B0503020204020204" pitchFamily="34" charset="-122"/>
                <a:ea typeface="Microsoft YaHei UI" panose="020B0503020204020204" pitchFamily="34" charset="-122"/>
                <a:cs typeface="+mn-cs"/>
              </a:defRPr>
            </a:lvl3pPr>
            <a:lvl4pPr marL="16002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tx1"/>
                </a:solidFill>
                <a:latin typeface="Microsoft YaHei UI" panose="020B0503020204020204" pitchFamily="34" charset="-122"/>
                <a:ea typeface="Microsoft YaHei UI" panose="020B0503020204020204" pitchFamily="34" charset="-122"/>
                <a:cs typeface="+mn-cs"/>
              </a:defRPr>
            </a:lvl4pPr>
            <a:lvl5pPr marL="20574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50000"/>
              </a:lnSpc>
              <a:spcBef>
                <a:spcPts val="1500"/>
              </a:spcBef>
              <a:spcAft>
                <a:spcPts val="0"/>
              </a:spcAft>
              <a:buClr>
                <a:srgbClr val="969696">
                  <a:lumMod val="75000"/>
                </a:srgbClr>
              </a:buClr>
              <a:buSzTx/>
              <a:buFont typeface="Wingdings" panose="05000000000000000000" pitchFamily="2" charset="2"/>
              <a:buChar char="§"/>
              <a:tabLst/>
              <a:defRPr/>
            </a:pPr>
            <a:r>
              <a:rPr kumimoji="0" lang="zh-CN" altLang="en-US" sz="2000" b="0" i="0" u="none" strike="noStrike" kern="1200" cap="none" spc="15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rPr>
              <a:t>由众多</a:t>
            </a:r>
            <a:r>
              <a:rPr kumimoji="0" lang="zh-CN" altLang="en-US" sz="2000" b="1" i="0" u="none" strike="noStrike" kern="1200" cap="none" spc="150" normalizeH="0" baseline="0" noProof="0" dirty="0" smtClean="0">
                <a:ln>
                  <a:noFill/>
                </a:ln>
                <a:solidFill>
                  <a:srgbClr val="1010E0"/>
                </a:solidFill>
                <a:effectLst/>
                <a:uLnTx/>
                <a:uFillTx/>
                <a:latin typeface="宋体" panose="02010600030101010101" pitchFamily="2" charset="-122"/>
                <a:ea typeface="宋体" panose="02010600030101010101" pitchFamily="2" charset="-122"/>
              </a:rPr>
              <a:t>复杂网络</a:t>
            </a:r>
            <a:r>
              <a:rPr kumimoji="0" lang="zh-CN" altLang="en-US" sz="2000" b="0" i="0" u="none" strike="noStrike" kern="1200" cap="none" spc="15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rPr>
              <a:t>所构成的复杂系统广泛存在于自然界和现实的人类社会中</a:t>
            </a:r>
            <a:endParaRPr kumimoji="0" lang="en-US" altLang="zh-CN" sz="2000" b="0" i="0" u="none" strike="noStrike" kern="1200" cap="none" spc="15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endParaRPr>
          </a:p>
          <a:p>
            <a:pPr marL="228600" marR="0" lvl="0" indent="-228600" algn="just" defTabSz="914400" rtl="0" eaLnBrk="1" fontAlgn="auto" latinLnBrk="0" hangingPunct="1">
              <a:lnSpc>
                <a:spcPct val="150000"/>
              </a:lnSpc>
              <a:spcBef>
                <a:spcPts val="1500"/>
              </a:spcBef>
              <a:spcAft>
                <a:spcPts val="0"/>
              </a:spcAft>
              <a:buClr>
                <a:srgbClr val="969696">
                  <a:lumMod val="75000"/>
                </a:srgbClr>
              </a:buClr>
              <a:buSzTx/>
              <a:buFont typeface="Wingdings" panose="05000000000000000000" pitchFamily="2" charset="2"/>
              <a:buChar char="§"/>
              <a:tabLst/>
              <a:defRPr/>
            </a:pPr>
            <a:r>
              <a:rPr kumimoji="0" lang="zh-CN" altLang="en-US" sz="2000" b="1" i="0" u="none" strike="noStrike" kern="1200" cap="none" spc="150" normalizeH="0" baseline="0" noProof="0" dirty="0" smtClean="0">
                <a:ln>
                  <a:noFill/>
                </a:ln>
                <a:solidFill>
                  <a:srgbClr val="1010E0"/>
                </a:solidFill>
                <a:effectLst/>
                <a:uLnTx/>
                <a:uFillTx/>
                <a:latin typeface="宋体" panose="02010600030101010101" pitchFamily="2" charset="-122"/>
                <a:ea typeface="宋体" panose="02010600030101010101" pitchFamily="2" charset="-122"/>
              </a:rPr>
              <a:t>生物种群食物链</a:t>
            </a:r>
            <a:r>
              <a:rPr kumimoji="0" lang="zh-CN" altLang="en-US" sz="2000" b="0" i="0" u="none" strike="noStrike" kern="1200" cap="none" spc="15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rPr>
              <a:t>、高度社会化的</a:t>
            </a:r>
            <a:r>
              <a:rPr kumimoji="0" lang="zh-CN" altLang="en-US" sz="2000" b="1" i="0" u="none" strike="noStrike" kern="1200" cap="none" spc="150" normalizeH="0" baseline="0" noProof="0" dirty="0" smtClean="0">
                <a:ln>
                  <a:noFill/>
                </a:ln>
                <a:solidFill>
                  <a:srgbClr val="1010E0"/>
                </a:solidFill>
                <a:effectLst/>
                <a:uLnTx/>
                <a:uFillTx/>
                <a:latin typeface="宋体" panose="02010600030101010101" pitchFamily="2" charset="-122"/>
                <a:ea typeface="宋体" panose="02010600030101010101" pitchFamily="2" charset="-122"/>
              </a:rPr>
              <a:t>人类群体</a:t>
            </a:r>
            <a:r>
              <a:rPr kumimoji="0" lang="zh-CN" altLang="en-US" sz="2000" b="0" i="0" u="none" strike="noStrike" kern="1200" cap="none" spc="15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rPr>
              <a:t>中复杂联系</a:t>
            </a:r>
            <a:r>
              <a:rPr lang="zh-CN" altLang="en-US" sz="2000" dirty="0">
                <a:solidFill>
                  <a:sysClr val="windowText" lastClr="000000"/>
                </a:solidFill>
                <a:latin typeface="宋体" panose="02010600030101010101" pitchFamily="2" charset="-122"/>
                <a:ea typeface="宋体" panose="02010600030101010101" pitchFamily="2" charset="-122"/>
              </a:rPr>
              <a:t>、</a:t>
            </a:r>
            <a:r>
              <a:rPr kumimoji="0" lang="zh-CN" altLang="en-US" sz="2000" b="0" i="0" u="none" strike="noStrike" kern="1200" cap="none" spc="15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rPr>
              <a:t>生命体中的</a:t>
            </a:r>
            <a:r>
              <a:rPr kumimoji="0" lang="zh-CN" altLang="en-US" sz="2000" b="1" i="0" u="none" strike="noStrike" kern="1200" cap="none" spc="150" normalizeH="0" baseline="0" noProof="0" dirty="0" smtClean="0">
                <a:ln>
                  <a:noFill/>
                </a:ln>
                <a:solidFill>
                  <a:srgbClr val="1010E0"/>
                </a:solidFill>
                <a:effectLst/>
                <a:uLnTx/>
                <a:uFillTx/>
                <a:latin typeface="宋体" panose="02010600030101010101" pitchFamily="2" charset="-122"/>
                <a:ea typeface="宋体" panose="02010600030101010101" pitchFamily="2" charset="-122"/>
              </a:rPr>
              <a:t>蛋白质</a:t>
            </a:r>
            <a:r>
              <a:rPr kumimoji="0" lang="zh-CN" altLang="en-US" sz="2000" b="0" i="0" u="none" strike="noStrike" kern="1200" cap="none" spc="15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rPr>
              <a:t>和</a:t>
            </a:r>
            <a:r>
              <a:rPr kumimoji="0" lang="zh-CN" altLang="en-US" sz="2000" b="1" i="0" u="none" strike="noStrike" kern="1200" cap="none" spc="150" normalizeH="0" baseline="0" noProof="0" dirty="0" smtClean="0">
                <a:ln>
                  <a:noFill/>
                </a:ln>
                <a:solidFill>
                  <a:srgbClr val="1010E0"/>
                </a:solidFill>
                <a:effectLst/>
                <a:uLnTx/>
                <a:uFillTx/>
                <a:latin typeface="宋体" panose="02010600030101010101" pitchFamily="2" charset="-122"/>
                <a:ea typeface="宋体" panose="02010600030101010101" pitchFamily="2" charset="-122"/>
              </a:rPr>
              <a:t>细胞网络</a:t>
            </a:r>
            <a:r>
              <a:rPr kumimoji="0" lang="zh-CN" altLang="en-US" sz="2000" b="0" i="0" u="none" strike="noStrike" kern="1200" cap="none" spc="15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rPr>
              <a:t>、跨区域甚至跨越国界的</a:t>
            </a:r>
            <a:r>
              <a:rPr kumimoji="0" lang="zh-CN" altLang="en-US" sz="2000" b="1" i="0" u="none" strike="noStrike" kern="1200" cap="none" spc="150" normalizeH="0" baseline="0" noProof="0" dirty="0" smtClean="0">
                <a:ln>
                  <a:noFill/>
                </a:ln>
                <a:solidFill>
                  <a:srgbClr val="1010E0"/>
                </a:solidFill>
                <a:effectLst/>
                <a:uLnTx/>
                <a:uFillTx/>
                <a:latin typeface="宋体" panose="02010600030101010101" pitchFamily="2" charset="-122"/>
                <a:ea typeface="宋体" panose="02010600030101010101" pitchFamily="2" charset="-122"/>
              </a:rPr>
              <a:t>交通运输网络</a:t>
            </a:r>
            <a:endParaRPr kumimoji="0" lang="en-US" sz="2000" b="1" i="0" u="none" strike="noStrike" kern="1200" cap="none" spc="150" normalizeH="0" baseline="0" noProof="0" dirty="0">
              <a:ln>
                <a:noFill/>
              </a:ln>
              <a:solidFill>
                <a:sysClr val="windowText" lastClr="000000"/>
              </a:solidFill>
              <a:effectLst/>
              <a:uLnTx/>
              <a:uFillTx/>
              <a:latin typeface="宋体" panose="02010600030101010101" pitchFamily="2" charset="-122"/>
              <a:ea typeface="宋体" panose="02010600030101010101" pitchFamily="2" charset="-122"/>
            </a:endParaRPr>
          </a:p>
        </p:txBody>
      </p:sp>
      <p:sp>
        <p:nvSpPr>
          <p:cNvPr id="8" name="文本框 7">
            <a:extLst>
              <a:ext uri="{FF2B5EF4-FFF2-40B4-BE49-F238E27FC236}">
                <a16:creationId xmlns:a16="http://schemas.microsoft.com/office/drawing/2014/main" id="{B969BAAA-EA7E-406C-B9AC-E13D0ED4603D}"/>
              </a:ext>
            </a:extLst>
          </p:cNvPr>
          <p:cNvSpPr txBox="1"/>
          <p:nvPr/>
        </p:nvSpPr>
        <p:spPr>
          <a:xfrm>
            <a:off x="975324" y="4155176"/>
            <a:ext cx="3219450" cy="1938992"/>
          </a:xfrm>
          <a:prstGeom prst="rect">
            <a:avLst/>
          </a:prstGeom>
          <a:noFill/>
        </p:spPr>
        <p:txBody>
          <a:bodyPr wrap="square" rtlCol="0">
            <a:spAutoFit/>
          </a:bodyPr>
          <a:lstStyle/>
          <a:p>
            <a:pPr>
              <a:lnSpc>
                <a:spcPct val="150000"/>
              </a:lnSpc>
            </a:pPr>
            <a:r>
              <a:rPr lang="zh-CN" altLang="en-US" sz="2000" dirty="0">
                <a:latin typeface="宋体" panose="02010600030101010101" pitchFamily="2" charset="-122"/>
                <a:ea typeface="宋体" panose="02010600030101010101" pitchFamily="2" charset="-122"/>
              </a:rPr>
              <a:t>网络上的博弈</a:t>
            </a:r>
            <a:endParaRPr lang="en-US" altLang="zh-CN" sz="2000" dirty="0">
              <a:latin typeface="宋体" panose="02010600030101010101" pitchFamily="2" charset="-122"/>
              <a:ea typeface="宋体" panose="02010600030101010101" pitchFamily="2" charset="-122"/>
            </a:endParaRPr>
          </a:p>
          <a:p>
            <a:pPr marL="342900" indent="-342900">
              <a:lnSpc>
                <a:spcPct val="150000"/>
              </a:lnSpc>
              <a:buFont typeface="Arial" panose="020B0604020202020204" pitchFamily="34" charset="0"/>
              <a:buChar char="•"/>
            </a:pPr>
            <a:r>
              <a:rPr lang="zh-CN" altLang="en-US" sz="2000" dirty="0">
                <a:solidFill>
                  <a:srgbClr val="1010E0"/>
                </a:solidFill>
                <a:latin typeface="宋体" panose="02010600030101010101" pitchFamily="2" charset="-122"/>
                <a:ea typeface="宋体" panose="02010600030101010101" pitchFamily="2" charset="-122"/>
              </a:rPr>
              <a:t>博弈过程</a:t>
            </a:r>
            <a:endParaRPr lang="en-US" altLang="zh-CN" sz="2000" dirty="0">
              <a:solidFill>
                <a:srgbClr val="1010E0"/>
              </a:solidFill>
              <a:latin typeface="宋体" panose="02010600030101010101" pitchFamily="2" charset="-122"/>
              <a:ea typeface="宋体" panose="02010600030101010101" pitchFamily="2" charset="-122"/>
            </a:endParaRPr>
          </a:p>
          <a:p>
            <a:pPr marL="342900" indent="-342900">
              <a:lnSpc>
                <a:spcPct val="150000"/>
              </a:lnSpc>
              <a:buFont typeface="Arial" panose="020B0604020202020204" pitchFamily="34" charset="0"/>
              <a:buChar char="•"/>
            </a:pPr>
            <a:r>
              <a:rPr lang="zh-CN" altLang="en-US" sz="2000" dirty="0">
                <a:solidFill>
                  <a:srgbClr val="1010E0"/>
                </a:solidFill>
                <a:latin typeface="宋体" panose="02010600030101010101" pitchFamily="2" charset="-122"/>
                <a:ea typeface="宋体" panose="02010600030101010101" pitchFamily="2" charset="-122"/>
              </a:rPr>
              <a:t>收益计算</a:t>
            </a:r>
            <a:endParaRPr lang="en-US" altLang="zh-CN" sz="2000" dirty="0">
              <a:solidFill>
                <a:srgbClr val="1010E0"/>
              </a:solidFill>
              <a:latin typeface="宋体" panose="02010600030101010101" pitchFamily="2" charset="-122"/>
              <a:ea typeface="宋体" panose="02010600030101010101" pitchFamily="2" charset="-122"/>
            </a:endParaRPr>
          </a:p>
          <a:p>
            <a:pPr marL="342900" indent="-342900">
              <a:lnSpc>
                <a:spcPct val="150000"/>
              </a:lnSpc>
              <a:buFont typeface="Arial" panose="020B0604020202020204" pitchFamily="34" charset="0"/>
              <a:buChar char="•"/>
            </a:pPr>
            <a:r>
              <a:rPr lang="zh-CN" altLang="en-US" sz="2000" dirty="0">
                <a:solidFill>
                  <a:srgbClr val="1010E0"/>
                </a:solidFill>
                <a:latin typeface="宋体" panose="02010600030101010101" pitchFamily="2" charset="-122"/>
                <a:ea typeface="宋体" panose="02010600030101010101" pitchFamily="2" charset="-122"/>
              </a:rPr>
              <a:t>收益比较与决策过程</a:t>
            </a:r>
            <a:endParaRPr lang="en-US" altLang="zh-CN" sz="2000" dirty="0">
              <a:solidFill>
                <a:srgbClr val="1010E0"/>
              </a:solidFill>
              <a:latin typeface="宋体" panose="02010600030101010101" pitchFamily="2" charset="-122"/>
              <a:ea typeface="宋体" panose="02010600030101010101" pitchFamily="2" charset="-122"/>
            </a:endParaRPr>
          </a:p>
        </p:txBody>
      </p:sp>
      <p:graphicFrame>
        <p:nvGraphicFramePr>
          <p:cNvPr id="9" name="对象 8">
            <a:extLst>
              <a:ext uri="{FF2B5EF4-FFF2-40B4-BE49-F238E27FC236}">
                <a16:creationId xmlns:a16="http://schemas.microsoft.com/office/drawing/2014/main" id="{BE894B3D-4430-42A0-8566-6D61D95C42DB}"/>
              </a:ext>
            </a:extLst>
          </p:cNvPr>
          <p:cNvGraphicFramePr>
            <a:graphicFrameLocks noChangeAspect="1"/>
          </p:cNvGraphicFramePr>
          <p:nvPr>
            <p:extLst>
              <p:ext uri="{D42A27DB-BD31-4B8C-83A1-F6EECF244321}">
                <p14:modId xmlns:p14="http://schemas.microsoft.com/office/powerpoint/2010/main" val="1576567474"/>
              </p:ext>
            </p:extLst>
          </p:nvPr>
        </p:nvGraphicFramePr>
        <p:xfrm>
          <a:off x="2951836" y="3201119"/>
          <a:ext cx="6269780" cy="4183111"/>
        </p:xfrm>
        <a:graphic>
          <a:graphicData uri="http://schemas.openxmlformats.org/presentationml/2006/ole">
            <mc:AlternateContent xmlns:mc="http://schemas.openxmlformats.org/markup-compatibility/2006">
              <mc:Choice xmlns:v="urn:schemas-microsoft-com:vml" Requires="v">
                <p:oleObj spid="_x0000_s24802" name="Visio" r:id="rId4" imgW="8145815" imgH="5433242" progId="Visio.Drawing.15">
                  <p:embed/>
                </p:oleObj>
              </mc:Choice>
              <mc:Fallback>
                <p:oleObj name="Visio" r:id="rId4" imgW="8145815" imgH="5433242" progId="Visio.Drawing.15">
                  <p:embed/>
                  <p:pic>
                    <p:nvPicPr>
                      <p:cNvPr id="6" name="对象 5">
                        <a:extLst>
                          <a:ext uri="{FF2B5EF4-FFF2-40B4-BE49-F238E27FC236}">
                            <a16:creationId xmlns:a16="http://schemas.microsoft.com/office/drawing/2014/main" id="{BE894B3D-4430-42A0-8566-6D61D95C42DB}"/>
                          </a:ext>
                        </a:extLst>
                      </p:cNvPr>
                      <p:cNvPicPr/>
                      <p:nvPr/>
                    </p:nvPicPr>
                    <p:blipFill>
                      <a:blip r:embed="rId5"/>
                      <a:stretch>
                        <a:fillRect/>
                      </a:stretch>
                    </p:blipFill>
                    <p:spPr>
                      <a:xfrm>
                        <a:off x="2951836" y="3201119"/>
                        <a:ext cx="6269780" cy="4183111"/>
                      </a:xfrm>
                      <a:prstGeom prst="rect">
                        <a:avLst/>
                      </a:prstGeom>
                    </p:spPr>
                  </p:pic>
                </p:oleObj>
              </mc:Fallback>
            </mc:AlternateContent>
          </a:graphicData>
        </a:graphic>
      </p:graphicFrame>
      <p:pic>
        <p:nvPicPr>
          <p:cNvPr id="11" name="图片 10">
            <a:extLst>
              <a:ext uri="{FF2B5EF4-FFF2-40B4-BE49-F238E27FC236}">
                <a16:creationId xmlns:a16="http://schemas.microsoft.com/office/drawing/2014/main" id="{23EE1B87-0049-46D9-92F3-9101FC81E84B}"/>
              </a:ext>
            </a:extLst>
          </p:cNvPr>
          <p:cNvPicPr>
            <a:picLocks noChangeAspect="1"/>
          </p:cNvPicPr>
          <p:nvPr/>
        </p:nvPicPr>
        <p:blipFill>
          <a:blip r:embed="rId6"/>
          <a:srcRect b="5998"/>
          <a:stretch>
            <a:fillRect/>
          </a:stretch>
        </p:blipFill>
        <p:spPr>
          <a:xfrm>
            <a:off x="10045655" y="4895536"/>
            <a:ext cx="2054528" cy="1870532"/>
          </a:xfrm>
          <a:prstGeom prst="rect">
            <a:avLst/>
          </a:prstGeom>
        </p:spPr>
      </p:pic>
      <p:pic>
        <p:nvPicPr>
          <p:cNvPr id="12" name="图片 11">
            <a:extLst>
              <a:ext uri="{FF2B5EF4-FFF2-40B4-BE49-F238E27FC236}">
                <a16:creationId xmlns:a16="http://schemas.microsoft.com/office/drawing/2014/main" id="{5DF3C3E3-9B48-4F98-B1EB-AA9A70BBDD61}"/>
              </a:ext>
            </a:extLst>
          </p:cNvPr>
          <p:cNvPicPr>
            <a:picLocks noChangeAspect="1"/>
          </p:cNvPicPr>
          <p:nvPr/>
        </p:nvPicPr>
        <p:blipFill rotWithShape="1">
          <a:blip r:embed="rId7"/>
          <a:srcRect t="12522"/>
          <a:stretch/>
        </p:blipFill>
        <p:spPr>
          <a:xfrm>
            <a:off x="8472751" y="4924581"/>
            <a:ext cx="1572904" cy="1327956"/>
          </a:xfrm>
          <a:prstGeom prst="rect">
            <a:avLst/>
          </a:prstGeom>
          <a:ln>
            <a:noFill/>
          </a:ln>
          <a:effectLst>
            <a:softEdge rad="112500"/>
          </a:effectLst>
        </p:spPr>
      </p:pic>
      <p:pic>
        <p:nvPicPr>
          <p:cNvPr id="13" name="Picture 2" descr="食物链网络 的图像结果">
            <a:extLst>
              <a:ext uri="{FF2B5EF4-FFF2-40B4-BE49-F238E27FC236}">
                <a16:creationId xmlns:a16="http://schemas.microsoft.com/office/drawing/2014/main" id="{09A67E2E-C3FE-4B62-BA3B-6D7A49C2DB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50168" y="3201119"/>
            <a:ext cx="2014840" cy="164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513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10757712" y="6314357"/>
            <a:ext cx="1052510" cy="365125"/>
          </a:xfrm>
        </p:spPr>
        <p:txBody>
          <a:bodyPr/>
          <a:lstStyle/>
          <a:p>
            <a:fld id="{D57F1E4F-1CFF-5643-939E-217C01CDF565}" type="slidenum">
              <a:rPr lang="en-US" smtClean="0"/>
              <a:pPr/>
              <a:t>15</a:t>
            </a:fld>
            <a:endParaRPr lang="en-US" dirty="0"/>
          </a:p>
        </p:txBody>
      </p:sp>
      <p:sp>
        <p:nvSpPr>
          <p:cNvPr id="3" name="文本框 2">
            <a:extLst>
              <a:ext uri="{FF2B5EF4-FFF2-40B4-BE49-F238E27FC236}">
                <a16:creationId xmlns:a16="http://schemas.microsoft.com/office/drawing/2014/main" id="{082E3319-9550-4FE3-AA98-CB2F68220C36}"/>
              </a:ext>
            </a:extLst>
          </p:cNvPr>
          <p:cNvSpPr txBox="1"/>
          <p:nvPr/>
        </p:nvSpPr>
        <p:spPr>
          <a:xfrm>
            <a:off x="385414" y="1231777"/>
            <a:ext cx="11102304" cy="400110"/>
          </a:xfrm>
          <a:prstGeom prst="rect">
            <a:avLst/>
          </a:prstGeom>
          <a:noFill/>
        </p:spPr>
        <p:txBody>
          <a:bodyPr wrap="square">
            <a:spAutoFit/>
          </a:bodyPr>
          <a:lstStyle/>
          <a:p>
            <a:pPr defTabSz="914400"/>
            <a:r>
              <a:rPr lang="zh-CN" altLang="en-US" sz="20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早</a:t>
            </a:r>
            <a:r>
              <a:rPr lang="zh-CN" altLang="zh-CN" sz="20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在</a:t>
            </a:r>
            <a:r>
              <a:rPr lang="en-US" altLang="zh-CN" sz="2000" kern="1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1992</a:t>
            </a:r>
            <a:r>
              <a:rPr lang="zh-CN" altLang="zh-CN" sz="20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年，</a:t>
            </a:r>
            <a:r>
              <a:rPr lang="en-US" altLang="zh-CN" sz="2000" kern="1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Nowak</a:t>
            </a:r>
            <a:r>
              <a:rPr lang="zh-CN" altLang="zh-CN" sz="20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2000" kern="1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May </a:t>
            </a:r>
            <a:r>
              <a:rPr lang="zh-CN" altLang="zh-CN" sz="20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研究了二维方格上的囚徒困境博弈以及合作策略在二维方格上的</a:t>
            </a:r>
            <a:r>
              <a:rPr lang="zh-CN" altLang="zh-CN" sz="2000" kern="1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演化</a:t>
            </a:r>
            <a:r>
              <a:rPr lang="zh-CN" altLang="en-US" sz="20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7548910D-0296-4D18-AFA1-B98FB13CD429}"/>
              </a:ext>
            </a:extLst>
          </p:cNvPr>
          <p:cNvPicPr/>
          <p:nvPr/>
        </p:nvPicPr>
        <p:blipFill>
          <a:blip r:embed="rId3"/>
          <a:stretch>
            <a:fillRect/>
          </a:stretch>
        </p:blipFill>
        <p:spPr>
          <a:xfrm>
            <a:off x="934530" y="1799225"/>
            <a:ext cx="4322041" cy="1884618"/>
          </a:xfrm>
          <a:prstGeom prst="rect">
            <a:avLst/>
          </a:prstGeom>
        </p:spPr>
      </p:pic>
      <p:pic>
        <p:nvPicPr>
          <p:cNvPr id="5" name="图片 4">
            <a:extLst>
              <a:ext uri="{FF2B5EF4-FFF2-40B4-BE49-F238E27FC236}">
                <a16:creationId xmlns:a16="http://schemas.microsoft.com/office/drawing/2014/main" id="{5E1139DE-D0DE-4238-A932-C2806E34492A}"/>
              </a:ext>
            </a:extLst>
          </p:cNvPr>
          <p:cNvPicPr/>
          <p:nvPr/>
        </p:nvPicPr>
        <p:blipFill>
          <a:blip r:embed="rId4"/>
          <a:stretch>
            <a:fillRect/>
          </a:stretch>
        </p:blipFill>
        <p:spPr>
          <a:xfrm>
            <a:off x="5449380" y="1799225"/>
            <a:ext cx="4322041" cy="1884618"/>
          </a:xfrm>
          <a:prstGeom prst="rect">
            <a:avLst/>
          </a:prstGeom>
        </p:spPr>
      </p:pic>
      <p:sp>
        <p:nvSpPr>
          <p:cNvPr id="6" name="文本框 5">
            <a:extLst>
              <a:ext uri="{FF2B5EF4-FFF2-40B4-BE49-F238E27FC236}">
                <a16:creationId xmlns:a16="http://schemas.microsoft.com/office/drawing/2014/main" id="{93D0A249-4514-41C1-9EC1-00974F7FBE66}"/>
              </a:ext>
            </a:extLst>
          </p:cNvPr>
          <p:cNvSpPr txBox="1"/>
          <p:nvPr/>
        </p:nvSpPr>
        <p:spPr>
          <a:xfrm>
            <a:off x="583772" y="3692752"/>
            <a:ext cx="4552951" cy="369332"/>
          </a:xfrm>
          <a:prstGeom prst="rect">
            <a:avLst/>
          </a:prstGeom>
          <a:noFill/>
        </p:spPr>
        <p:txBody>
          <a:bodyPr wrap="square">
            <a:spAutoFit/>
          </a:bodyPr>
          <a:lstStyle/>
          <a:p>
            <a:pPr indent="1066800" defTabSz="914400"/>
            <a:r>
              <a:rPr lang="en-US" altLang="zh-CN"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 = 30                           t = 217</a:t>
            </a:r>
            <a:endParaRPr lang="zh-CN" altLang="zh-CN" sz="1400" kern="100" dirty="0">
              <a:solidFill>
                <a:prstClr val="black"/>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617B3A83-ECC3-4FF3-943F-5673E79A910B}"/>
              </a:ext>
            </a:extLst>
          </p:cNvPr>
          <p:cNvSpPr txBox="1"/>
          <p:nvPr/>
        </p:nvSpPr>
        <p:spPr>
          <a:xfrm>
            <a:off x="9964230" y="2181748"/>
            <a:ext cx="1921588" cy="707886"/>
          </a:xfrm>
          <a:prstGeom prst="rect">
            <a:avLst/>
          </a:prstGeom>
          <a:noFill/>
        </p:spPr>
        <p:txBody>
          <a:bodyPr wrap="square" rtlCol="0">
            <a:spAutoFit/>
          </a:bodyPr>
          <a:lstStyle/>
          <a:p>
            <a:pPr defTabSz="914400"/>
            <a:r>
              <a:rPr lang="zh-CN" altLang="en-US" sz="2000" kern="100" dirty="0">
                <a:solidFill>
                  <a:srgbClr val="1010E0"/>
                </a:solidFill>
                <a:latin typeface="宋体" panose="02010600030101010101" pitchFamily="2" charset="-122"/>
                <a:ea typeface="宋体" panose="02010600030101010101" pitchFamily="2" charset="-122"/>
              </a:rPr>
              <a:t>合作在二维方格上得以促进！</a:t>
            </a:r>
          </a:p>
        </p:txBody>
      </p:sp>
      <p:sp>
        <p:nvSpPr>
          <p:cNvPr id="8" name="文本框 7">
            <a:extLst>
              <a:ext uri="{FF2B5EF4-FFF2-40B4-BE49-F238E27FC236}">
                <a16:creationId xmlns:a16="http://schemas.microsoft.com/office/drawing/2014/main" id="{B7B9297C-209A-4FB9-84DD-BC14869B61EF}"/>
              </a:ext>
            </a:extLst>
          </p:cNvPr>
          <p:cNvSpPr txBox="1"/>
          <p:nvPr/>
        </p:nvSpPr>
        <p:spPr>
          <a:xfrm>
            <a:off x="385414" y="4082906"/>
            <a:ext cx="10973466" cy="707886"/>
          </a:xfrm>
          <a:prstGeom prst="rect">
            <a:avLst/>
          </a:prstGeom>
          <a:noFill/>
        </p:spPr>
        <p:txBody>
          <a:bodyPr wrap="square">
            <a:spAutoFit/>
          </a:bodyPr>
          <a:lstStyle/>
          <a:p>
            <a:pPr algn="just" defTabSz="914400"/>
            <a:r>
              <a:rPr lang="en-US" altLang="zh-CN" sz="2000" kern="1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2004</a:t>
            </a:r>
            <a:r>
              <a:rPr lang="en-US" altLang="zh-CN" sz="2000" kern="1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zh-CN" sz="20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年，</a:t>
            </a:r>
            <a:r>
              <a:rPr lang="en-US" altLang="zh-CN" sz="2000" kern="100" dirty="0" err="1">
                <a:solidFill>
                  <a:srgbClr val="1010E0"/>
                </a:solidFill>
                <a:latin typeface="Times New Roman" panose="02020603050405020304" pitchFamily="18" charset="0"/>
                <a:ea typeface="宋体" panose="02010600030101010101" pitchFamily="2" charset="-122"/>
                <a:cs typeface="Times New Roman" panose="02020603050405020304" pitchFamily="18" charset="0"/>
              </a:rPr>
              <a:t>Hauert</a:t>
            </a:r>
            <a:r>
              <a:rPr lang="en-US" altLang="zh-CN" sz="2000" kern="1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zh-CN" sz="20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和 </a:t>
            </a:r>
            <a:r>
              <a:rPr lang="en-US" altLang="zh-CN" sz="2000" kern="100" dirty="0" err="1">
                <a:solidFill>
                  <a:srgbClr val="1010E0"/>
                </a:solidFill>
                <a:latin typeface="Times New Roman" panose="02020603050405020304" pitchFamily="18" charset="0"/>
                <a:ea typeface="宋体" panose="02010600030101010101" pitchFamily="2" charset="-122"/>
                <a:cs typeface="Times New Roman" panose="02020603050405020304" pitchFamily="18" charset="0"/>
              </a:rPr>
              <a:t>Doebeli</a:t>
            </a:r>
            <a:r>
              <a:rPr lang="en-US" altLang="zh-CN" sz="20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zh-CN" altLang="zh-CN" sz="20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使人们重新审视空间结构对于雪堆博弈所起到的作用：在二维正则格子上</a:t>
            </a:r>
            <a:r>
              <a:rPr lang="zh-CN" altLang="zh-CN" sz="2000" kern="1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雪堆博弈的合作低于均匀混合群体</a:t>
            </a:r>
            <a:r>
              <a:rPr lang="zh-CN" altLang="zh-CN" sz="20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中合作策略的</a:t>
            </a:r>
            <a:r>
              <a:rPr lang="zh-CN" altLang="zh-CN" sz="2000" kern="1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比例</a:t>
            </a:r>
            <a:r>
              <a:rPr lang="zh-CN" altLang="en-US" sz="2000" kern="1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26A6416C-2228-4384-9A0F-B70D3526B6C7}"/>
              </a:ext>
            </a:extLst>
          </p:cNvPr>
          <p:cNvPicPr/>
          <p:nvPr/>
        </p:nvPicPr>
        <p:blipFill rotWithShape="1">
          <a:blip r:embed="rId5"/>
          <a:srcRect b="30838"/>
          <a:stretch/>
        </p:blipFill>
        <p:spPr>
          <a:xfrm>
            <a:off x="1175945" y="4790792"/>
            <a:ext cx="3839210" cy="1639369"/>
          </a:xfrm>
          <a:prstGeom prst="rect">
            <a:avLst/>
          </a:prstGeom>
        </p:spPr>
      </p:pic>
      <p:sp>
        <p:nvSpPr>
          <p:cNvPr id="10" name="文本框 9">
            <a:extLst>
              <a:ext uri="{FF2B5EF4-FFF2-40B4-BE49-F238E27FC236}">
                <a16:creationId xmlns:a16="http://schemas.microsoft.com/office/drawing/2014/main" id="{CD371953-9973-46C5-BB77-A9333D4EE3E5}"/>
              </a:ext>
            </a:extLst>
          </p:cNvPr>
          <p:cNvSpPr txBox="1"/>
          <p:nvPr/>
        </p:nvSpPr>
        <p:spPr>
          <a:xfrm>
            <a:off x="6001637" y="3692752"/>
            <a:ext cx="3769784" cy="369332"/>
          </a:xfrm>
          <a:prstGeom prst="rect">
            <a:avLst/>
          </a:prstGeom>
          <a:noFill/>
        </p:spPr>
        <p:txBody>
          <a:bodyPr wrap="square">
            <a:spAutoFit/>
          </a:bodyPr>
          <a:lstStyle/>
          <a:p>
            <a:pPr defTabSz="914400"/>
            <a:r>
              <a:rPr lang="en-US" altLang="zh-CN"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 = 219                            t = 221 </a:t>
            </a:r>
            <a:endParaRPr lang="zh-CN" altLang="en-US" dirty="0">
              <a:solidFill>
                <a:prstClr val="black"/>
              </a:solidFill>
              <a:latin typeface="Meiryo UI"/>
            </a:endParaRPr>
          </a:p>
        </p:txBody>
      </p:sp>
      <p:pic>
        <p:nvPicPr>
          <p:cNvPr id="11" name="图片 10">
            <a:extLst>
              <a:ext uri="{FF2B5EF4-FFF2-40B4-BE49-F238E27FC236}">
                <a16:creationId xmlns:a16="http://schemas.microsoft.com/office/drawing/2014/main" id="{1BDB4590-DB5D-4842-8D7F-E5DDD8D563BC}"/>
              </a:ext>
            </a:extLst>
          </p:cNvPr>
          <p:cNvPicPr/>
          <p:nvPr/>
        </p:nvPicPr>
        <p:blipFill rotWithShape="1">
          <a:blip r:embed="rId5"/>
          <a:srcRect t="71037"/>
          <a:stretch/>
        </p:blipFill>
        <p:spPr>
          <a:xfrm>
            <a:off x="5571563" y="5344183"/>
            <a:ext cx="3839210" cy="724633"/>
          </a:xfrm>
          <a:prstGeom prst="rect">
            <a:avLst/>
          </a:prstGeom>
        </p:spPr>
      </p:pic>
      <p:sp>
        <p:nvSpPr>
          <p:cNvPr id="12" name="文本框 11">
            <a:extLst>
              <a:ext uri="{FF2B5EF4-FFF2-40B4-BE49-F238E27FC236}">
                <a16:creationId xmlns:a16="http://schemas.microsoft.com/office/drawing/2014/main" id="{EBD7D848-F5B9-4FC0-9E27-4AB09FEA9EB7}"/>
              </a:ext>
            </a:extLst>
          </p:cNvPr>
          <p:cNvSpPr txBox="1"/>
          <p:nvPr/>
        </p:nvSpPr>
        <p:spPr>
          <a:xfrm>
            <a:off x="9740673" y="5422485"/>
            <a:ext cx="1797277" cy="707886"/>
          </a:xfrm>
          <a:prstGeom prst="rect">
            <a:avLst/>
          </a:prstGeom>
          <a:noFill/>
        </p:spPr>
        <p:txBody>
          <a:bodyPr wrap="square" rtlCol="0">
            <a:spAutoFit/>
          </a:bodyPr>
          <a:lstStyle/>
          <a:p>
            <a:pPr defTabSz="914400"/>
            <a:r>
              <a:rPr lang="zh-CN" altLang="en-US" sz="2000" kern="100" dirty="0">
                <a:solidFill>
                  <a:srgbClr val="1010E0"/>
                </a:solidFill>
                <a:latin typeface="宋体" panose="02010600030101010101" pitchFamily="2" charset="-122"/>
                <a:ea typeface="宋体" panose="02010600030101010101" pitchFamily="2" charset="-122"/>
              </a:rPr>
              <a:t>合作行为反而被抑制！</a:t>
            </a:r>
          </a:p>
        </p:txBody>
      </p:sp>
      <p:sp>
        <p:nvSpPr>
          <p:cNvPr id="13" name="标题 1">
            <a:extLst>
              <a:ext uri="{FF2B5EF4-FFF2-40B4-BE49-F238E27FC236}">
                <a16:creationId xmlns:a16="http://schemas.microsoft.com/office/drawing/2014/main" id="{3FE5064C-0C77-40EF-B78A-227F2C923485}"/>
              </a:ext>
            </a:extLst>
          </p:cNvPr>
          <p:cNvSpPr txBox="1">
            <a:spLocks/>
          </p:cNvSpPr>
          <p:nvPr/>
        </p:nvSpPr>
        <p:spPr>
          <a:xfrm>
            <a:off x="385414" y="576528"/>
            <a:ext cx="3725020" cy="583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spc="150" baseline="0">
                <a:solidFill>
                  <a:schemeClr val="bg1"/>
                </a:solidFill>
                <a:latin typeface="Microsoft YaHei UI" panose="020B0503020204020204" pitchFamily="34" charset="-122"/>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150" normalizeH="0" baseline="0" noProof="0" dirty="0" smtClean="0">
                <a:ln>
                  <a:noFill/>
                </a:ln>
                <a:solidFill>
                  <a:srgbClr val="4D1434"/>
                </a:solidFill>
                <a:effectLst/>
                <a:uLnTx/>
                <a:uFillTx/>
                <a:latin typeface="微软雅黑" panose="020B0503020204020204" pitchFamily="34" charset="-122"/>
                <a:ea typeface="微软雅黑" panose="020B0503020204020204" pitchFamily="34" charset="-122"/>
              </a:rPr>
              <a:t>网络博弈</a:t>
            </a:r>
            <a:endParaRPr kumimoji="0" lang="zh-CN" altLang="en-US" sz="4000" b="1" i="0" u="none" strike="noStrike" kern="1200" cap="none" spc="150" normalizeH="0" baseline="0" noProof="0" dirty="0">
              <a:ln>
                <a:noFill/>
              </a:ln>
              <a:solidFill>
                <a:srgbClr val="4D1434"/>
              </a:solidFill>
              <a:effectLst/>
              <a:uLnTx/>
              <a:uFillTx/>
              <a:latin typeface="微软雅黑" panose="020B0503020204020204" pitchFamily="34" charset="-122"/>
              <a:ea typeface="微软雅黑" panose="020B0503020204020204" pitchFamily="34" charset="-122"/>
            </a:endParaRPr>
          </a:p>
        </p:txBody>
      </p:sp>
      <p:sp>
        <p:nvSpPr>
          <p:cNvPr id="14" name="矩形 13"/>
          <p:cNvSpPr/>
          <p:nvPr/>
        </p:nvSpPr>
        <p:spPr>
          <a:xfrm>
            <a:off x="4110434" y="666845"/>
            <a:ext cx="7604046" cy="318675"/>
          </a:xfrm>
          <a:prstGeom prst="rect">
            <a:avLst/>
          </a:prstGeom>
          <a:gradFill rotWithShape="1">
            <a:gsLst>
              <a:gs pos="0">
                <a:srgbClr val="99CCFF"/>
              </a:gs>
              <a:gs pos="100000">
                <a:srgbClr val="99CCFF"/>
              </a:gs>
            </a:gsLst>
            <a:lin ang="5400000" scaled="1"/>
          </a:gradFill>
          <a:ln w="19050" cap="flat" cmpd="sng" algn="ctr">
            <a:solidFill>
              <a:srgbClr val="3F3FFF"/>
            </a:solidFill>
            <a:prstDash val="solid"/>
            <a:round/>
            <a:headEnd type="none" w="med" len="med"/>
            <a:tailEnd type="none" w="med" len="med"/>
          </a:ln>
        </p:spPr>
        <p:txBody>
          <a:bodyPr rot="0" spcFirstLastPara="0" vertOverflow="overflow" horzOverflow="overflow" vert="horz" wrap="none" lIns="91440" tIns="45720" rIns="91440" bIns="45720" numCol="1" spcCol="0" rtlCol="0" fromWordArt="0" anchor="ctr" anchorCtr="0" forceAA="0" compatLnSpc="1">
            <a:noAutofit/>
          </a:bodyPr>
          <a:lstStyle/>
          <a:p>
            <a:pPr defTabSz="914400" fontAlgn="base">
              <a:spcBef>
                <a:spcPct val="0"/>
              </a:spcBef>
              <a:spcAft>
                <a:spcPct val="0"/>
              </a:spcAft>
            </a:pP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[6]Nowak</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M., May, R. Evolutionary games and spatial chaos. Nature 359, 826–829 (1992)</a:t>
            </a:r>
            <a:endParaRPr lang="zh-CN" altLang="en-US"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矩形 14"/>
          <p:cNvSpPr/>
          <p:nvPr/>
        </p:nvSpPr>
        <p:spPr>
          <a:xfrm>
            <a:off x="216468" y="6430161"/>
            <a:ext cx="11321482" cy="326885"/>
          </a:xfrm>
          <a:prstGeom prst="rect">
            <a:avLst/>
          </a:prstGeom>
          <a:gradFill rotWithShape="1">
            <a:gsLst>
              <a:gs pos="0">
                <a:srgbClr val="99CCFF"/>
              </a:gs>
              <a:gs pos="100000">
                <a:srgbClr val="99CCFF"/>
              </a:gs>
            </a:gsLst>
            <a:lin ang="5400000" scaled="1"/>
          </a:gradFill>
          <a:ln w="19050" cap="flat" cmpd="sng" algn="ctr">
            <a:solidFill>
              <a:srgbClr val="3F3FFF"/>
            </a:solidFill>
            <a:prstDash val="solid"/>
            <a:round/>
            <a:headEnd type="none" w="med" len="med"/>
            <a:tailEnd type="none" w="med" len="med"/>
          </a:ln>
        </p:spPr>
        <p:txBody>
          <a:bodyPr rot="0" spcFirstLastPara="0" vertOverflow="overflow" horzOverflow="overflow" vert="horz" wrap="none" lIns="91440" tIns="45720" rIns="91440" bIns="45720" numCol="1" spcCol="0" rtlCol="0" fromWordArt="0" anchor="ctr" anchorCtr="0" forceAA="0" compatLnSpc="1">
            <a:noAutofit/>
          </a:bodyPr>
          <a:lstStyle/>
          <a:p>
            <a:pPr defTabSz="914400" fontAlgn="base">
              <a:spcBef>
                <a:spcPct val="0"/>
              </a:spcBef>
              <a:spcAft>
                <a:spcPct val="0"/>
              </a:spcAft>
            </a:pP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[7]</a:t>
            </a:r>
            <a:r>
              <a:rPr lang="en-US" altLang="zh-CN" sz="1500" b="1"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Hauert</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C., </a:t>
            </a:r>
            <a:r>
              <a:rPr lang="en-US" altLang="zh-CN" sz="15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Doebeli</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M. Spatial structure often inhibits the evolution of cooperation in the snowdrift game. Nature 428, 643–646 (2004</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268390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10982960" y="6281257"/>
            <a:ext cx="1052510" cy="365125"/>
          </a:xfrm>
        </p:spPr>
        <p:txBody>
          <a:bodyPr/>
          <a:lstStyle/>
          <a:p>
            <a:fld id="{D57F1E4F-1CFF-5643-939E-217C01CDF565}" type="slidenum">
              <a:rPr lang="en-US" smtClean="0"/>
              <a:pPr/>
              <a:t>16</a:t>
            </a:fld>
            <a:endParaRPr lang="en-US" dirty="0"/>
          </a:p>
        </p:txBody>
      </p:sp>
      <p:sp>
        <p:nvSpPr>
          <p:cNvPr id="3" name="标题 1">
            <a:extLst>
              <a:ext uri="{FF2B5EF4-FFF2-40B4-BE49-F238E27FC236}">
                <a16:creationId xmlns:a16="http://schemas.microsoft.com/office/drawing/2014/main" id="{3FE5064C-0C77-40EF-B78A-227F2C923485}"/>
              </a:ext>
            </a:extLst>
          </p:cNvPr>
          <p:cNvSpPr txBox="1">
            <a:spLocks/>
          </p:cNvSpPr>
          <p:nvPr/>
        </p:nvSpPr>
        <p:spPr>
          <a:xfrm>
            <a:off x="395574" y="728928"/>
            <a:ext cx="6391306" cy="583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spc="150" baseline="0">
                <a:solidFill>
                  <a:schemeClr val="bg1"/>
                </a:solidFill>
                <a:latin typeface="Microsoft YaHei UI" panose="020B0503020204020204" pitchFamily="34" charset="-122"/>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150" normalizeH="0" baseline="0" noProof="0" dirty="0" smtClean="0">
                <a:ln>
                  <a:noFill/>
                </a:ln>
                <a:solidFill>
                  <a:srgbClr val="4D1434"/>
                </a:solidFill>
                <a:effectLst/>
                <a:uLnTx/>
                <a:uFillTx/>
                <a:latin typeface="微软雅黑" panose="020B0503020204020204" pitchFamily="34" charset="-122"/>
                <a:ea typeface="微软雅黑" panose="020B0503020204020204" pitchFamily="34" charset="-122"/>
              </a:rPr>
              <a:t>迭代博弈（零行列式角度）</a:t>
            </a:r>
            <a:endParaRPr kumimoji="0" lang="zh-CN" altLang="en-US" sz="4000" b="1" i="0" u="none" strike="noStrike" kern="1200" cap="none" spc="150" normalizeH="0" baseline="0" noProof="0" dirty="0">
              <a:ln>
                <a:noFill/>
              </a:ln>
              <a:solidFill>
                <a:srgbClr val="4D1434"/>
              </a:solidFill>
              <a:effectLst/>
              <a:uLnTx/>
              <a:uFillTx/>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476854" y="2112824"/>
            <a:ext cx="4021516" cy="3220386"/>
          </a:xfrm>
          <a:prstGeom prst="rect">
            <a:avLst/>
          </a:prstGeom>
        </p:spPr>
      </p:pic>
      <p:sp>
        <p:nvSpPr>
          <p:cNvPr id="5" name="矩形 4"/>
          <p:cNvSpPr/>
          <p:nvPr/>
        </p:nvSpPr>
        <p:spPr>
          <a:xfrm>
            <a:off x="476854" y="1494400"/>
            <a:ext cx="10536586" cy="400110"/>
          </a:xfrm>
          <a:prstGeom prst="rect">
            <a:avLst/>
          </a:prstGeom>
        </p:spPr>
        <p:txBody>
          <a:bodyPr wrap="square">
            <a:spAutoFit/>
          </a:bodyPr>
          <a:lstStyle/>
          <a:p>
            <a:pPr algn="just"/>
            <a:r>
              <a:rPr lang="en-US" altLang="zh-CN" sz="2000" dirty="0" smtClean="0">
                <a:latin typeface="Times New Roman" panose="02020603050405020304" pitchFamily="18" charset="0"/>
                <a:cs typeface="Times New Roman" panose="02020603050405020304" pitchFamily="18" charset="0"/>
              </a:rPr>
              <a:t>Direct reciprocity: assume </a:t>
            </a:r>
            <a:r>
              <a:rPr lang="en-US" altLang="zh-CN" sz="2000" dirty="0">
                <a:latin typeface="Times New Roman" panose="02020603050405020304" pitchFamily="18" charset="0"/>
                <a:cs typeface="Times New Roman" panose="02020603050405020304" pitchFamily="18" charset="0"/>
              </a:rPr>
              <a:t>that there are repeated encounters between the same two </a:t>
            </a:r>
            <a:r>
              <a:rPr lang="en-US" altLang="zh-CN" sz="2000" dirty="0" smtClean="0">
                <a:latin typeface="Times New Roman" panose="02020603050405020304" pitchFamily="18" charset="0"/>
                <a:cs typeface="Times New Roman" panose="02020603050405020304" pitchFamily="18" charset="0"/>
              </a:rPr>
              <a:t>individuals </a:t>
            </a:r>
            <a:r>
              <a:rPr lang="en-US" altLang="zh-CN" sz="2000" baseline="30000" dirty="0" smtClean="0">
                <a:latin typeface="Times New Roman" panose="02020603050405020304" pitchFamily="18" charset="0"/>
                <a:cs typeface="Times New Roman" panose="02020603050405020304" pitchFamily="18" charset="0"/>
              </a:rPr>
              <a:t>[8]</a:t>
            </a:r>
            <a:r>
              <a:rPr lang="en-US" altLang="zh-CN" sz="2000" dirty="0" smtClean="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sp>
        <p:nvSpPr>
          <p:cNvPr id="7" name="矩形 6"/>
          <p:cNvSpPr/>
          <p:nvPr/>
        </p:nvSpPr>
        <p:spPr bwMode="auto">
          <a:xfrm>
            <a:off x="263494" y="5698831"/>
            <a:ext cx="11410346" cy="764988"/>
          </a:xfrm>
          <a:prstGeom prst="rect">
            <a:avLst/>
          </a:prstGeom>
          <a:gradFill rotWithShape="1">
            <a:gsLst>
              <a:gs pos="0">
                <a:srgbClr val="99CCFF"/>
              </a:gs>
              <a:gs pos="100000">
                <a:srgbClr val="99CCFF"/>
              </a:gs>
            </a:gsLst>
            <a:lin ang="5400000" scaled="1"/>
          </a:gradFill>
          <a:ln w="19050" cap="flat" cmpd="sng" algn="ctr">
            <a:solidFill>
              <a:srgbClr val="3F3FFF"/>
            </a:solidFill>
            <a:prstDash val="solid"/>
            <a:round/>
            <a:headEnd type="none" w="med" len="med"/>
            <a:tailEnd type="none" w="med" len="med"/>
          </a:ln>
        </p:spPr>
        <p:txBody>
          <a:bodyPr rot="0" spcFirstLastPara="0" vertOverflow="overflow" horzOverflow="overflow" vert="horz" wrap="none" lIns="91440" tIns="45720" rIns="91440" bIns="45720" numCol="1" spcCol="0" rtlCol="0" fromWordArt="0" anchor="ctr" anchorCtr="0" forceAA="0" compatLnSpc="1">
            <a:noAutofit/>
          </a:bodyPr>
          <a:lstStyle/>
          <a:p>
            <a:pPr defTabSz="914400" fontAlgn="base">
              <a:spcBef>
                <a:spcPct val="0"/>
              </a:spcBef>
              <a:spcAft>
                <a:spcPct val="0"/>
              </a:spcAft>
            </a:pP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[8] Nowak, M. A. (2006)</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Five Rules for the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Evolution of Cooperation</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Science.</a:t>
            </a:r>
          </a:p>
          <a:p>
            <a:pPr defTabSz="914400" fontAlgn="base">
              <a:spcBef>
                <a:spcPct val="0"/>
              </a:spcBef>
              <a:spcAft>
                <a:spcPct val="0"/>
              </a:spcAft>
            </a:pP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[9] Press, W.H.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Dyson, F.J. (2012)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Iterated Prisoner’s Dilemma contains strategies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that dominate any evolutionary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opponent,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PNAS.</a:t>
            </a:r>
            <a:endPar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914400" fontAlgn="base">
              <a:spcBef>
                <a:spcPct val="0"/>
              </a:spcBef>
              <a:spcAft>
                <a:spcPct val="0"/>
              </a:spcAft>
            </a:pP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[10] Pan, L., </a:t>
            </a:r>
            <a:r>
              <a:rPr lang="en-US" altLang="zh-CN" sz="1500" b="1"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Hao</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D., </a:t>
            </a:r>
            <a:r>
              <a:rPr lang="en-US" altLang="zh-CN" sz="1500" b="1"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Rong</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Z. and Zhou, T.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2015)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Zero-Determinant Strategies in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Iterated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Public Goods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Game, Scientific Reports</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8" name="文本框 7"/>
          <p:cNvSpPr txBox="1"/>
          <p:nvPr/>
        </p:nvSpPr>
        <p:spPr>
          <a:xfrm>
            <a:off x="4340377" y="2076182"/>
            <a:ext cx="518160" cy="369332"/>
          </a:xfrm>
          <a:prstGeom prst="rect">
            <a:avLst/>
          </a:prstGeom>
          <a:noFill/>
        </p:spPr>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[9]</a:t>
            </a:r>
            <a:endParaRPr lang="zh-CN" altLang="en-US" dirty="0">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4"/>
          <a:stretch>
            <a:fillRect/>
          </a:stretch>
        </p:blipFill>
        <p:spPr>
          <a:xfrm>
            <a:off x="5772003" y="2274554"/>
            <a:ext cx="4465075" cy="2693035"/>
          </a:xfrm>
          <a:prstGeom prst="rect">
            <a:avLst/>
          </a:prstGeom>
        </p:spPr>
      </p:pic>
      <p:sp>
        <p:nvSpPr>
          <p:cNvPr id="11" name="文本框 10"/>
          <p:cNvSpPr txBox="1"/>
          <p:nvPr/>
        </p:nvSpPr>
        <p:spPr>
          <a:xfrm>
            <a:off x="9948697" y="2089888"/>
            <a:ext cx="518160" cy="369332"/>
          </a:xfrm>
          <a:prstGeom prst="rect">
            <a:avLst/>
          </a:prstGeom>
          <a:noFill/>
        </p:spPr>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[10]</a:t>
            </a:r>
            <a:endParaRPr lang="zh-CN" altLang="en-US" dirty="0">
              <a:latin typeface="Times New Roman" panose="02020603050405020304" pitchFamily="18" charset="0"/>
              <a:cs typeface="Times New Roman" panose="02020603050405020304" pitchFamily="18" charset="0"/>
            </a:endParaRPr>
          </a:p>
        </p:txBody>
      </p:sp>
      <p:sp>
        <p:nvSpPr>
          <p:cNvPr id="12" name="下箭头 11"/>
          <p:cNvSpPr/>
          <p:nvPr/>
        </p:nvSpPr>
        <p:spPr>
          <a:xfrm>
            <a:off x="3066744" y="1857684"/>
            <a:ext cx="246352" cy="291967"/>
          </a:xfrm>
          <a:prstGeom prst="downArrow">
            <a:avLst/>
          </a:prstGeom>
          <a:solidFill>
            <a:srgbClr val="3F3FFF"/>
          </a:solidFill>
          <a:ln>
            <a:solidFill>
              <a:srgbClr val="3F3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14"/>
          <p:cNvSpPr/>
          <p:nvPr/>
        </p:nvSpPr>
        <p:spPr>
          <a:xfrm>
            <a:off x="5109092" y="3502002"/>
            <a:ext cx="325120" cy="238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4998720" y="2260848"/>
            <a:ext cx="0" cy="3156218"/>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275967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10974860" y="6199977"/>
            <a:ext cx="1052510" cy="365125"/>
          </a:xfrm>
        </p:spPr>
        <p:txBody>
          <a:bodyPr/>
          <a:lstStyle/>
          <a:p>
            <a:fld id="{D57F1E4F-1CFF-5643-939E-217C01CDF565}" type="slidenum">
              <a:rPr lang="en-US" smtClean="0"/>
              <a:pPr/>
              <a:t>17</a:t>
            </a:fld>
            <a:endParaRPr lang="en-US" dirty="0"/>
          </a:p>
        </p:txBody>
      </p:sp>
      <p:sp>
        <p:nvSpPr>
          <p:cNvPr id="3" name="标题 1">
            <a:extLst>
              <a:ext uri="{FF2B5EF4-FFF2-40B4-BE49-F238E27FC236}">
                <a16:creationId xmlns:a16="http://schemas.microsoft.com/office/drawing/2014/main" id="{3FE5064C-0C77-40EF-B78A-227F2C923485}"/>
              </a:ext>
            </a:extLst>
          </p:cNvPr>
          <p:cNvSpPr txBox="1">
            <a:spLocks/>
          </p:cNvSpPr>
          <p:nvPr/>
        </p:nvSpPr>
        <p:spPr>
          <a:xfrm>
            <a:off x="395574" y="728928"/>
            <a:ext cx="3725020" cy="583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spc="150" baseline="0">
                <a:solidFill>
                  <a:schemeClr val="bg1"/>
                </a:solidFill>
                <a:latin typeface="Microsoft YaHei UI" panose="020B0503020204020204" pitchFamily="34" charset="-122"/>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150" normalizeH="0" baseline="0" noProof="0" dirty="0" smtClean="0">
                <a:ln>
                  <a:noFill/>
                </a:ln>
                <a:solidFill>
                  <a:srgbClr val="4D1434"/>
                </a:solidFill>
                <a:effectLst/>
                <a:uLnTx/>
                <a:uFillTx/>
                <a:latin typeface="微软雅黑" panose="020B0503020204020204" pitchFamily="34" charset="-122"/>
                <a:ea typeface="微软雅黑" panose="020B0503020204020204" pitchFamily="34" charset="-122"/>
              </a:rPr>
              <a:t>信任博弈</a:t>
            </a:r>
            <a:endParaRPr kumimoji="0" lang="zh-CN" altLang="en-US" sz="4000" b="1" i="0" u="none" strike="noStrike" kern="1200" cap="none" spc="150" normalizeH="0" baseline="0" noProof="0" dirty="0">
              <a:ln>
                <a:noFill/>
              </a:ln>
              <a:solidFill>
                <a:srgbClr val="4D1434"/>
              </a:solidFill>
              <a:effectLst/>
              <a:uLnTx/>
              <a:uFillTx/>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1147308" y="1497090"/>
            <a:ext cx="4709243" cy="3803343"/>
          </a:xfrm>
          <a:prstGeom prst="rect">
            <a:avLst/>
          </a:prstGeom>
        </p:spPr>
      </p:pic>
      <p:sp>
        <p:nvSpPr>
          <p:cNvPr id="6" name="文本框 5"/>
          <p:cNvSpPr txBox="1"/>
          <p:nvPr/>
        </p:nvSpPr>
        <p:spPr>
          <a:xfrm>
            <a:off x="6396434" y="1469885"/>
            <a:ext cx="2346960" cy="400110"/>
          </a:xfrm>
          <a:prstGeom prst="rect">
            <a:avLst/>
          </a:prstGeom>
          <a:noFill/>
        </p:spPr>
        <p:txBody>
          <a:bodyPr wrap="square" rtlCol="0">
            <a:spAutoFit/>
          </a:bodyPr>
          <a:lstStyle/>
          <a:p>
            <a:r>
              <a:rPr lang="zh-CN" altLang="en-US" sz="2000" dirty="0" smtClean="0">
                <a:solidFill>
                  <a:srgbClr val="1010E0"/>
                </a:solidFill>
              </a:rPr>
              <a:t>二阶声誉</a:t>
            </a:r>
            <a:endParaRPr lang="zh-CN" altLang="en-US" sz="2000" dirty="0">
              <a:solidFill>
                <a:srgbClr val="1010E0"/>
              </a:solidFill>
            </a:endParaRPr>
          </a:p>
        </p:txBody>
      </p:sp>
      <p:pic>
        <p:nvPicPr>
          <p:cNvPr id="8" name="图片 7"/>
          <p:cNvPicPr>
            <a:picLocks noChangeAspect="1"/>
          </p:cNvPicPr>
          <p:nvPr/>
        </p:nvPicPr>
        <p:blipFill>
          <a:blip r:embed="rId4"/>
          <a:stretch>
            <a:fillRect/>
          </a:stretch>
        </p:blipFill>
        <p:spPr>
          <a:xfrm>
            <a:off x="6586915" y="1976966"/>
            <a:ext cx="4914200" cy="3057535"/>
          </a:xfrm>
          <a:prstGeom prst="rect">
            <a:avLst/>
          </a:prstGeom>
        </p:spPr>
      </p:pic>
      <p:sp>
        <p:nvSpPr>
          <p:cNvPr id="10" name="文本框 9"/>
          <p:cNvSpPr txBox="1"/>
          <p:nvPr/>
        </p:nvSpPr>
        <p:spPr>
          <a:xfrm>
            <a:off x="283814" y="1535013"/>
            <a:ext cx="2346960" cy="400110"/>
          </a:xfrm>
          <a:prstGeom prst="rect">
            <a:avLst/>
          </a:prstGeom>
          <a:noFill/>
        </p:spPr>
        <p:txBody>
          <a:bodyPr wrap="square" rtlCol="0">
            <a:spAutoFit/>
          </a:bodyPr>
          <a:lstStyle/>
          <a:p>
            <a:r>
              <a:rPr lang="zh-CN" altLang="en-US" sz="2000" dirty="0">
                <a:solidFill>
                  <a:srgbClr val="1010E0"/>
                </a:solidFill>
              </a:rPr>
              <a:t>多</a:t>
            </a:r>
            <a:r>
              <a:rPr lang="zh-CN" altLang="en-US" sz="2000" dirty="0" smtClean="0">
                <a:solidFill>
                  <a:srgbClr val="1010E0"/>
                </a:solidFill>
              </a:rPr>
              <a:t>人信任博弈</a:t>
            </a:r>
            <a:r>
              <a:rPr lang="en-US" altLang="zh-CN" sz="2000" baseline="30000" dirty="0" smtClean="0">
                <a:solidFill>
                  <a:srgbClr val="1010E0"/>
                </a:solidFill>
              </a:rPr>
              <a:t>[11]</a:t>
            </a:r>
            <a:endParaRPr lang="zh-CN" altLang="en-US" sz="2000" baseline="30000" dirty="0">
              <a:solidFill>
                <a:srgbClr val="1010E0"/>
              </a:solidFill>
            </a:endParaRPr>
          </a:p>
        </p:txBody>
      </p:sp>
      <p:sp>
        <p:nvSpPr>
          <p:cNvPr id="12" name="文本框 11"/>
          <p:cNvSpPr txBox="1"/>
          <p:nvPr/>
        </p:nvSpPr>
        <p:spPr>
          <a:xfrm>
            <a:off x="100578" y="5484795"/>
            <a:ext cx="11654542" cy="1246495"/>
          </a:xfrm>
          <a:prstGeom prst="rect">
            <a:avLst/>
          </a:prstGeom>
          <a:solidFill>
            <a:srgbClr val="99CCFF"/>
          </a:solidFill>
          <a:ln>
            <a:solidFill>
              <a:srgbClr val="3F3FFF"/>
            </a:solidFill>
          </a:ln>
        </p:spPr>
        <p:txBody>
          <a:bodyPr wrap="square" rtlCol="0">
            <a:spAutoFit/>
          </a:bodyPr>
          <a:lstStyle/>
          <a:p>
            <a:pPr lvl="0" algn="just" defTabSz="914400" fontAlgn="base">
              <a:spcBef>
                <a:spcPct val="0"/>
              </a:spcBef>
              <a:spcAft>
                <a:spcPct val="0"/>
              </a:spcAft>
            </a:pP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[11]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Li, X., Feng, M., Han, W., Xia, C. (2023) N-Player Trust Game With Second-Order Reputation Evaluation in the Networked Population, IEEE Systems Journal.</a:t>
            </a:r>
          </a:p>
          <a:p>
            <a:pPr lvl="0" algn="just" defTabSz="914400" fontAlgn="base">
              <a:spcBef>
                <a:spcPct val="0"/>
              </a:spcBef>
              <a:spcAft>
                <a:spcPct val="0"/>
              </a:spcAft>
            </a:pP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12] Ren, T.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Zeng, X.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(2023) Reputation-based Interaction Promotes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Cooperation with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Reinforcement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Learning. IEEE Transactions on Evolutionary Computation.</a:t>
            </a:r>
            <a:endPar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lvl="0" algn="just" defTabSz="914400" fontAlgn="base">
              <a:spcBef>
                <a:spcPct val="0"/>
              </a:spcBef>
              <a:spcAft>
                <a:spcPct val="0"/>
              </a:spcAft>
            </a:pP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13] Xia, C., Wang, J., </a:t>
            </a:r>
            <a:r>
              <a:rPr lang="en-US" altLang="zh-CN" sz="1500" b="1"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Perc</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M. and Wang, Z.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2023)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Reputation and reciprocity, Physics of Life Reviews.</a:t>
            </a:r>
          </a:p>
        </p:txBody>
      </p:sp>
    </p:spTree>
    <p:extLst>
      <p:ext uri="{BB962C8B-B14F-4D97-AF65-F5344CB8AC3E}">
        <p14:creationId xmlns:p14="http://schemas.microsoft.com/office/powerpoint/2010/main" val="3557685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10802140" y="6210137"/>
            <a:ext cx="1052510" cy="365125"/>
          </a:xfrm>
        </p:spPr>
        <p:txBody>
          <a:bodyPr/>
          <a:lstStyle/>
          <a:p>
            <a:fld id="{D57F1E4F-1CFF-5643-939E-217C01CDF565}" type="slidenum">
              <a:rPr lang="en-US" smtClean="0"/>
              <a:pPr/>
              <a:t>18</a:t>
            </a:fld>
            <a:endParaRPr lang="en-US" dirty="0"/>
          </a:p>
        </p:txBody>
      </p:sp>
      <p:sp>
        <p:nvSpPr>
          <p:cNvPr id="3" name="标题 1">
            <a:extLst>
              <a:ext uri="{FF2B5EF4-FFF2-40B4-BE49-F238E27FC236}">
                <a16:creationId xmlns:a16="http://schemas.microsoft.com/office/drawing/2014/main" id="{3FE5064C-0C77-40EF-B78A-227F2C923485}"/>
              </a:ext>
            </a:extLst>
          </p:cNvPr>
          <p:cNvSpPr txBox="1">
            <a:spLocks/>
          </p:cNvSpPr>
          <p:nvPr/>
        </p:nvSpPr>
        <p:spPr>
          <a:xfrm>
            <a:off x="395574" y="728928"/>
            <a:ext cx="3725020" cy="583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spc="150" baseline="0">
                <a:solidFill>
                  <a:schemeClr val="bg1"/>
                </a:solidFill>
                <a:latin typeface="Microsoft YaHei UI" panose="020B0503020204020204" pitchFamily="34" charset="-122"/>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150" normalizeH="0" baseline="0" noProof="0" dirty="0" smtClean="0">
                <a:ln>
                  <a:noFill/>
                </a:ln>
                <a:solidFill>
                  <a:srgbClr val="4D1434"/>
                </a:solidFill>
                <a:effectLst/>
                <a:uLnTx/>
                <a:uFillTx/>
                <a:latin typeface="微软雅黑" panose="020B0503020204020204" pitchFamily="34" charset="-122"/>
                <a:ea typeface="微软雅黑" panose="020B0503020204020204" pitchFamily="34" charset="-122"/>
              </a:rPr>
              <a:t>异质</a:t>
            </a:r>
            <a:r>
              <a:rPr lang="zh-CN" altLang="en-US" sz="4000" dirty="0">
                <a:solidFill>
                  <a:srgbClr val="4D1434"/>
                </a:solidFill>
                <a:latin typeface="微软雅黑" panose="020B0503020204020204" pitchFamily="34" charset="-122"/>
                <a:ea typeface="微软雅黑" panose="020B0503020204020204" pitchFamily="34" charset="-122"/>
              </a:rPr>
              <a:t>群体</a:t>
            </a:r>
            <a:r>
              <a:rPr kumimoji="0" lang="zh-CN" altLang="en-US" sz="4000" b="1" i="0" u="none" strike="noStrike" kern="1200" cap="none" spc="150" normalizeH="0" baseline="0" noProof="0" dirty="0" smtClean="0">
                <a:ln>
                  <a:noFill/>
                </a:ln>
                <a:solidFill>
                  <a:srgbClr val="4D1434"/>
                </a:solidFill>
                <a:effectLst/>
                <a:uLnTx/>
                <a:uFillTx/>
                <a:latin typeface="微软雅黑" panose="020B0503020204020204" pitchFamily="34" charset="-122"/>
                <a:ea typeface="微软雅黑" panose="020B0503020204020204" pitchFamily="34" charset="-122"/>
              </a:rPr>
              <a:t>博弈</a:t>
            </a:r>
            <a:endParaRPr kumimoji="0" lang="zh-CN" altLang="en-US" sz="4000" b="1" i="0" u="none" strike="noStrike" kern="1200" cap="none" spc="150" normalizeH="0" baseline="0" noProof="0" dirty="0">
              <a:ln>
                <a:noFill/>
              </a:ln>
              <a:solidFill>
                <a:srgbClr val="4D1434"/>
              </a:solidFill>
              <a:effectLst/>
              <a:uLnTx/>
              <a:uFillTx/>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1217319" y="1418724"/>
            <a:ext cx="2000250" cy="1133475"/>
          </a:xfrm>
          <a:prstGeom prst="rect">
            <a:avLst/>
          </a:prstGeom>
        </p:spPr>
      </p:pic>
      <p:pic>
        <p:nvPicPr>
          <p:cNvPr id="5" name="图片 4"/>
          <p:cNvPicPr>
            <a:picLocks noChangeAspect="1"/>
          </p:cNvPicPr>
          <p:nvPr/>
        </p:nvPicPr>
        <p:blipFill>
          <a:blip r:embed="rId4"/>
          <a:stretch>
            <a:fillRect/>
          </a:stretch>
        </p:blipFill>
        <p:spPr>
          <a:xfrm>
            <a:off x="5103812" y="1904016"/>
            <a:ext cx="3305175" cy="485775"/>
          </a:xfrm>
          <a:prstGeom prst="rect">
            <a:avLst/>
          </a:prstGeom>
        </p:spPr>
      </p:pic>
      <p:pic>
        <p:nvPicPr>
          <p:cNvPr id="6" name="图片 5"/>
          <p:cNvPicPr>
            <a:picLocks noChangeAspect="1"/>
          </p:cNvPicPr>
          <p:nvPr/>
        </p:nvPicPr>
        <p:blipFill>
          <a:blip r:embed="rId5"/>
          <a:stretch>
            <a:fillRect/>
          </a:stretch>
        </p:blipFill>
        <p:spPr>
          <a:xfrm>
            <a:off x="1217319" y="2581438"/>
            <a:ext cx="6105525" cy="733425"/>
          </a:xfrm>
          <a:prstGeom prst="rect">
            <a:avLst/>
          </a:prstGeom>
        </p:spPr>
      </p:pic>
      <p:pic>
        <p:nvPicPr>
          <p:cNvPr id="7" name="图片 6"/>
          <p:cNvPicPr>
            <a:picLocks noChangeAspect="1"/>
          </p:cNvPicPr>
          <p:nvPr/>
        </p:nvPicPr>
        <p:blipFill>
          <a:blip r:embed="rId6"/>
          <a:stretch>
            <a:fillRect/>
          </a:stretch>
        </p:blipFill>
        <p:spPr>
          <a:xfrm>
            <a:off x="1217319" y="3454344"/>
            <a:ext cx="5876925" cy="2333625"/>
          </a:xfrm>
          <a:prstGeom prst="rect">
            <a:avLst/>
          </a:prstGeom>
        </p:spPr>
      </p:pic>
      <p:sp>
        <p:nvSpPr>
          <p:cNvPr id="8" name="矩形 7"/>
          <p:cNvSpPr/>
          <p:nvPr/>
        </p:nvSpPr>
        <p:spPr>
          <a:xfrm>
            <a:off x="395574" y="5702305"/>
            <a:ext cx="10831226" cy="1015663"/>
          </a:xfrm>
          <a:prstGeom prst="rect">
            <a:avLst/>
          </a:prstGeom>
          <a:solidFill>
            <a:srgbClr val="99CCFF"/>
          </a:solidFill>
          <a:ln>
            <a:solidFill>
              <a:srgbClr val="3F3FFF"/>
            </a:solidFill>
          </a:ln>
        </p:spPr>
        <p:txBody>
          <a:bodyPr wrap="square" rtlCol="0">
            <a:spAutoFit/>
          </a:bodyPr>
          <a:lstStyle/>
          <a:p>
            <a:pPr algn="just" defTabSz="914400" fontAlgn="base">
              <a:spcBef>
                <a:spcPct val="0"/>
              </a:spcBef>
              <a:spcAft>
                <a:spcPct val="0"/>
              </a:spcAft>
            </a:pP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[14] </a:t>
            </a:r>
            <a:r>
              <a:rPr lang="en-US" altLang="zh-CN" sz="1500" b="1"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Ramazi</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P.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Cao, M. (2018) Asynchronous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Decision-Making Dynamics Under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Best-Response Update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Rule in Finite Heterogeneous Populations, IEEE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Transactions on Automatic Control.</a:t>
            </a:r>
          </a:p>
          <a:p>
            <a:pPr algn="just" defTabSz="914400" fontAlgn="base">
              <a:spcBef>
                <a:spcPct val="0"/>
              </a:spcBef>
              <a:spcAft>
                <a:spcPct val="0"/>
              </a:spcAft>
            </a:pP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15] </a:t>
            </a:r>
            <a:r>
              <a:rPr lang="en-US" altLang="zh-CN" sz="15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Ramazi</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P., </a:t>
            </a:r>
            <a:r>
              <a:rPr lang="en-US" altLang="zh-CN" sz="1500" b="1"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Riehl</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J.  And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Cao, M.</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(2016) Networks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of conforming or nonconforming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individuals tend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to reach satisfactory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decisions. PNAS</a:t>
            </a:r>
            <a:endParaRPr lang="zh-CN" altLang="en-US"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p:cNvSpPr/>
          <p:nvPr/>
        </p:nvSpPr>
        <p:spPr>
          <a:xfrm>
            <a:off x="8504699" y="1985461"/>
            <a:ext cx="441146" cy="276999"/>
          </a:xfrm>
          <a:prstGeom prst="rect">
            <a:avLst/>
          </a:prstGeom>
        </p:spPr>
        <p:txBody>
          <a:bodyPr wrap="none">
            <a:spAutoFit/>
          </a:bodyPr>
          <a:lstStyle/>
          <a:p>
            <a:r>
              <a:rPr lang="en-US" altLang="zh-CN" baseline="30000" dirty="0" smtClean="0">
                <a:solidFill>
                  <a:srgbClr val="1010E0"/>
                </a:solidFill>
              </a:rPr>
              <a:t>[14]</a:t>
            </a:r>
            <a:endParaRPr lang="zh-CN" altLang="en-US" baseline="30000" dirty="0">
              <a:solidFill>
                <a:srgbClr val="1010E0"/>
              </a:solidFill>
            </a:endParaRPr>
          </a:p>
        </p:txBody>
      </p:sp>
    </p:spTree>
    <p:extLst>
      <p:ext uri="{BB962C8B-B14F-4D97-AF65-F5344CB8AC3E}">
        <p14:creationId xmlns:p14="http://schemas.microsoft.com/office/powerpoint/2010/main" val="170071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10761500" y="6220297"/>
            <a:ext cx="1052510" cy="365125"/>
          </a:xfrm>
        </p:spPr>
        <p:txBody>
          <a:bodyPr/>
          <a:lstStyle/>
          <a:p>
            <a:fld id="{D57F1E4F-1CFF-5643-939E-217C01CDF565}" type="slidenum">
              <a:rPr lang="en-US" smtClean="0"/>
              <a:pPr/>
              <a:t>19</a:t>
            </a:fld>
            <a:endParaRPr lang="en-US" dirty="0"/>
          </a:p>
        </p:txBody>
      </p:sp>
      <p:sp>
        <p:nvSpPr>
          <p:cNvPr id="3" name="标题 1">
            <a:extLst>
              <a:ext uri="{FF2B5EF4-FFF2-40B4-BE49-F238E27FC236}">
                <a16:creationId xmlns:a16="http://schemas.microsoft.com/office/drawing/2014/main" id="{3FE5064C-0C77-40EF-B78A-227F2C923485}"/>
              </a:ext>
            </a:extLst>
          </p:cNvPr>
          <p:cNvSpPr txBox="1">
            <a:spLocks/>
          </p:cNvSpPr>
          <p:nvPr/>
        </p:nvSpPr>
        <p:spPr>
          <a:xfrm>
            <a:off x="395574" y="728928"/>
            <a:ext cx="3725020" cy="583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spc="150" baseline="0">
                <a:solidFill>
                  <a:schemeClr val="bg1"/>
                </a:solidFill>
                <a:latin typeface="Microsoft YaHei UI" panose="020B0503020204020204" pitchFamily="34" charset="-122"/>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150" normalizeH="0" baseline="0" noProof="0" dirty="0" smtClean="0">
                <a:ln>
                  <a:noFill/>
                </a:ln>
                <a:solidFill>
                  <a:srgbClr val="4D1434"/>
                </a:solidFill>
                <a:effectLst/>
                <a:uLnTx/>
                <a:uFillTx/>
                <a:latin typeface="微软雅黑" panose="020B0503020204020204" pitchFamily="34" charset="-122"/>
                <a:ea typeface="微软雅黑" panose="020B0503020204020204" pitchFamily="34" charset="-122"/>
              </a:rPr>
              <a:t>时序网络博弈</a:t>
            </a:r>
            <a:endParaRPr kumimoji="0" lang="zh-CN" altLang="en-US" sz="4000" b="1" i="0" u="none" strike="noStrike" kern="1200" cap="none" spc="150" normalizeH="0" baseline="0" noProof="0" dirty="0">
              <a:ln>
                <a:noFill/>
              </a:ln>
              <a:solidFill>
                <a:srgbClr val="4D1434"/>
              </a:solidFill>
              <a:effectLst/>
              <a:uLnTx/>
              <a:uFillTx/>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395574" y="1601347"/>
            <a:ext cx="7102475" cy="3378308"/>
          </a:xfrm>
          <a:prstGeom prst="rect">
            <a:avLst/>
          </a:prstGeom>
        </p:spPr>
      </p:pic>
      <p:sp>
        <p:nvSpPr>
          <p:cNvPr id="5" name="矩形 4"/>
          <p:cNvSpPr/>
          <p:nvPr/>
        </p:nvSpPr>
        <p:spPr>
          <a:xfrm>
            <a:off x="395574" y="5581134"/>
            <a:ext cx="11105546" cy="1015663"/>
          </a:xfrm>
          <a:prstGeom prst="rect">
            <a:avLst/>
          </a:prstGeom>
          <a:solidFill>
            <a:srgbClr val="99CCFF"/>
          </a:solidFill>
          <a:ln>
            <a:solidFill>
              <a:srgbClr val="3F3FFF"/>
            </a:solidFill>
          </a:ln>
        </p:spPr>
        <p:txBody>
          <a:bodyPr wrap="square" rtlCol="0">
            <a:spAutoFit/>
          </a:bodyPr>
          <a:lstStyle/>
          <a:p>
            <a:pPr algn="just" defTabSz="914400" fontAlgn="base">
              <a:spcBef>
                <a:spcPct val="0"/>
              </a:spcBef>
              <a:spcAft>
                <a:spcPct val="0"/>
              </a:spcAft>
            </a:pPr>
            <a:r>
              <a:rPr lang="it-IT"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[16]</a:t>
            </a:r>
            <a:r>
              <a:rPr lang="zh-CN" altLang="en-US"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李阿</a:t>
            </a:r>
            <a:r>
              <a:rPr lang="zh-CN" altLang="en-US"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明</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侯</a:t>
            </a:r>
            <a:r>
              <a:rPr lang="zh-CN" altLang="en-US"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谷</a:t>
            </a:r>
            <a:r>
              <a:rPr lang="zh-CN" altLang="en-US"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庾</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王龙</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(2023)</a:t>
            </a:r>
            <a:r>
              <a:rPr lang="zh-CN" altLang="en-US"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时序网络构建的理论和</a:t>
            </a:r>
            <a:r>
              <a:rPr lang="zh-CN" altLang="en-US"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方法</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控制与决策</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it-IT"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914400" fontAlgn="base">
              <a:spcBef>
                <a:spcPct val="0"/>
              </a:spcBef>
              <a:spcAft>
                <a:spcPct val="0"/>
              </a:spcAft>
            </a:pPr>
            <a:r>
              <a:rPr lang="it-IT"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it-IT"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17]</a:t>
            </a:r>
            <a:r>
              <a:rPr lang="zh-CN" altLang="en-US"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it-IT"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Xu, Y., Wang, J., Xia, C. and Wang, Z. (2023)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Higher-order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temporal interactions promote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the cooperation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in the multiplayer snowdrift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game. </a:t>
            </a:r>
            <a:r>
              <a:rPr lang="it-IT"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Science China Information </a:t>
            </a:r>
            <a:r>
              <a:rPr lang="it-IT"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Sciences. </a:t>
            </a:r>
            <a:endParaRPr lang="it-IT"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914400" fontAlgn="base">
              <a:spcBef>
                <a:spcPct val="0"/>
              </a:spcBef>
              <a:spcAft>
                <a:spcPct val="0"/>
              </a:spcAft>
            </a:pPr>
            <a:r>
              <a:rPr lang="it-IT"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[18]</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Su,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Q., </a:t>
            </a:r>
            <a:r>
              <a:rPr lang="en-US" altLang="zh-CN" sz="1500" b="1"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McAvoy</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sz="1500" b="1"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Plotkin</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J. B . (2023) Strategy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evolution on dynamic networks.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Nature Computational Science.</a:t>
            </a:r>
            <a:endParaRPr lang="it-IT"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p:cNvSpPr/>
          <p:nvPr/>
        </p:nvSpPr>
        <p:spPr>
          <a:xfrm>
            <a:off x="7590299" y="1663604"/>
            <a:ext cx="441146" cy="276999"/>
          </a:xfrm>
          <a:prstGeom prst="rect">
            <a:avLst/>
          </a:prstGeom>
        </p:spPr>
        <p:txBody>
          <a:bodyPr wrap="none">
            <a:spAutoFit/>
          </a:bodyPr>
          <a:lstStyle/>
          <a:p>
            <a:r>
              <a:rPr lang="en-US" altLang="zh-CN" baseline="30000" dirty="0" smtClean="0">
                <a:solidFill>
                  <a:srgbClr val="1010E0"/>
                </a:solidFill>
              </a:rPr>
              <a:t>[16]</a:t>
            </a:r>
            <a:endParaRPr lang="zh-CN" altLang="en-US" baseline="30000" dirty="0">
              <a:solidFill>
                <a:srgbClr val="1010E0"/>
              </a:solidFill>
            </a:endParaRPr>
          </a:p>
        </p:txBody>
      </p:sp>
      <p:pic>
        <p:nvPicPr>
          <p:cNvPr id="7" name="图片 6"/>
          <p:cNvPicPr>
            <a:picLocks noChangeAspect="1"/>
          </p:cNvPicPr>
          <p:nvPr/>
        </p:nvPicPr>
        <p:blipFill>
          <a:blip r:embed="rId4"/>
          <a:stretch>
            <a:fillRect/>
          </a:stretch>
        </p:blipFill>
        <p:spPr>
          <a:xfrm>
            <a:off x="6085379" y="2002860"/>
            <a:ext cx="6106621" cy="1520621"/>
          </a:xfrm>
          <a:prstGeom prst="rect">
            <a:avLst/>
          </a:prstGeom>
        </p:spPr>
      </p:pic>
      <p:pic>
        <p:nvPicPr>
          <p:cNvPr id="8" name="图片 7"/>
          <p:cNvPicPr>
            <a:picLocks noChangeAspect="1"/>
          </p:cNvPicPr>
          <p:nvPr/>
        </p:nvPicPr>
        <p:blipFill>
          <a:blip r:embed="rId5"/>
          <a:stretch>
            <a:fillRect/>
          </a:stretch>
        </p:blipFill>
        <p:spPr>
          <a:xfrm>
            <a:off x="6085378" y="3613708"/>
            <a:ext cx="6106621" cy="1502550"/>
          </a:xfrm>
          <a:prstGeom prst="rect">
            <a:avLst/>
          </a:prstGeom>
        </p:spPr>
      </p:pic>
    </p:spTree>
    <p:extLst>
      <p:ext uri="{BB962C8B-B14F-4D97-AF65-F5344CB8AC3E}">
        <p14:creationId xmlns:p14="http://schemas.microsoft.com/office/powerpoint/2010/main" val="122326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1193" y="782515"/>
            <a:ext cx="6654876" cy="735671"/>
          </a:xfrm>
        </p:spPr>
        <p:txBody>
          <a:bodyPr>
            <a:noAutofit/>
          </a:bodyPr>
          <a:lstStyle/>
          <a:p>
            <a:r>
              <a:rPr lang="zh-CN" altLang="en-US" sz="4000" b="1" dirty="0" smtClean="0">
                <a:latin typeface="微软雅黑" panose="020B0503020204020204" pitchFamily="34" charset="-122"/>
                <a:ea typeface="微软雅黑" panose="020B0503020204020204" pitchFamily="34" charset="-122"/>
              </a:rPr>
              <a:t>大 纲</a:t>
            </a:r>
            <a:endParaRPr lang="zh-CN" altLang="en-US" sz="4000" b="1" dirty="0">
              <a:latin typeface="微软雅黑" panose="020B0503020204020204" pitchFamily="34" charset="-122"/>
              <a:ea typeface="微软雅黑" panose="020B0503020204020204" pitchFamily="34" charset="-122"/>
            </a:endParaRPr>
          </a:p>
        </p:txBody>
      </p:sp>
      <p:sp>
        <p:nvSpPr>
          <p:cNvPr id="4" name="内容占位符 3"/>
          <p:cNvSpPr>
            <a:spLocks noGrp="1"/>
          </p:cNvSpPr>
          <p:nvPr>
            <p:ph sz="half" idx="2"/>
          </p:nvPr>
        </p:nvSpPr>
        <p:spPr>
          <a:xfrm>
            <a:off x="950469" y="2172574"/>
            <a:ext cx="9862982" cy="3633047"/>
          </a:xfrm>
        </p:spPr>
        <p:txBody>
          <a:bodyPr>
            <a:normAutofit/>
          </a:bodyPr>
          <a:lstStyle/>
          <a:p>
            <a:pPr marL="742950" indent="-742950">
              <a:buClr>
                <a:srgbClr val="1010E0"/>
              </a:buClr>
              <a:buFont typeface="+mj-lt"/>
              <a:buAutoNum type="arabicPeriod"/>
            </a:pPr>
            <a:r>
              <a:rPr lang="zh-CN" altLang="en-US" sz="3200" dirty="0" smtClean="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研究背景、现状</a:t>
            </a:r>
            <a:endParaRPr lang="en-US" altLang="zh-CN" sz="3200" dirty="0" smtClean="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Font typeface="+mj-lt"/>
              <a:buAutoNum type="arabicPeriod"/>
            </a:pP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多</a:t>
            </a: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rPr>
              <a:t>社团</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网络演化博弈与</a:t>
            </a: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rPr>
              <a:t>平衡点</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分析</a:t>
            </a:r>
            <a:endPar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Font typeface="+mj-lt"/>
              <a:buAutoNum type="arabicPeriod"/>
            </a:pP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迭代博弈与零行列式策略</a:t>
            </a:r>
            <a:endPar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Font typeface="+mj-lt"/>
              <a:buAutoNum type="arabicPeriod"/>
            </a:pP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rPr>
              <a:t>线性</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阈值博弈收敛性与平衡点</a:t>
            </a:r>
            <a:endPar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Font typeface="+mj-lt"/>
              <a:buAutoNum type="arabicPeriod"/>
            </a:pP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工作展望</a:t>
            </a:r>
            <a:endPar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灯片编号占位符 7"/>
          <p:cNvSpPr>
            <a:spLocks noGrp="1"/>
          </p:cNvSpPr>
          <p:nvPr>
            <p:ph type="sldNum" sz="quarter" idx="12"/>
          </p:nvPr>
        </p:nvSpPr>
        <p:spPr/>
        <p:txBody>
          <a:bodyPr/>
          <a:lstStyle/>
          <a:p>
            <a:fld id="{D57F1E4F-1CFF-5643-939E-217C01CDF565}" type="slidenum">
              <a:rPr lang="en-US" sz="1200" smtClean="0"/>
              <a:pPr/>
              <a:t>2</a:t>
            </a:fld>
            <a:endParaRPr lang="en-US" sz="1200" dirty="0"/>
          </a:p>
        </p:txBody>
      </p:sp>
    </p:spTree>
    <p:extLst>
      <p:ext uri="{BB962C8B-B14F-4D97-AF65-F5344CB8AC3E}">
        <p14:creationId xmlns:p14="http://schemas.microsoft.com/office/powerpoint/2010/main" val="955318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10741180" y="6159337"/>
            <a:ext cx="1052510" cy="365125"/>
          </a:xfrm>
        </p:spPr>
        <p:txBody>
          <a:bodyPr/>
          <a:lstStyle/>
          <a:p>
            <a:fld id="{D57F1E4F-1CFF-5643-939E-217C01CDF565}" type="slidenum">
              <a:rPr lang="en-US" smtClean="0"/>
              <a:pPr/>
              <a:t>20</a:t>
            </a:fld>
            <a:endParaRPr lang="en-US" dirty="0"/>
          </a:p>
        </p:txBody>
      </p:sp>
      <p:sp>
        <p:nvSpPr>
          <p:cNvPr id="3" name="标题 1">
            <a:extLst>
              <a:ext uri="{FF2B5EF4-FFF2-40B4-BE49-F238E27FC236}">
                <a16:creationId xmlns:a16="http://schemas.microsoft.com/office/drawing/2014/main" id="{3FE5064C-0C77-40EF-B78A-227F2C923485}"/>
              </a:ext>
            </a:extLst>
          </p:cNvPr>
          <p:cNvSpPr txBox="1">
            <a:spLocks/>
          </p:cNvSpPr>
          <p:nvPr/>
        </p:nvSpPr>
        <p:spPr>
          <a:xfrm>
            <a:off x="395574" y="728928"/>
            <a:ext cx="4115466" cy="583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spc="150" baseline="0">
                <a:solidFill>
                  <a:schemeClr val="bg1"/>
                </a:solidFill>
                <a:latin typeface="Microsoft YaHei UI" panose="020B0503020204020204" pitchFamily="34" charset="-122"/>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150" normalizeH="0" baseline="0" noProof="0" dirty="0" smtClean="0">
                <a:ln>
                  <a:noFill/>
                </a:ln>
                <a:solidFill>
                  <a:srgbClr val="4D1434"/>
                </a:solidFill>
                <a:effectLst/>
                <a:uLnTx/>
                <a:uFillTx/>
                <a:latin typeface="微软雅黑" panose="020B0503020204020204" pitchFamily="34" charset="-122"/>
                <a:ea typeface="微软雅黑" panose="020B0503020204020204" pitchFamily="34" charset="-122"/>
              </a:rPr>
              <a:t>博弈与强化学习</a:t>
            </a:r>
            <a:endParaRPr kumimoji="0" lang="zh-CN" altLang="en-US" sz="4000" b="1" i="0" u="none" strike="noStrike" kern="1200" cap="none" spc="150" normalizeH="0" baseline="0" noProof="0" dirty="0">
              <a:ln>
                <a:noFill/>
              </a:ln>
              <a:solidFill>
                <a:srgbClr val="4D1434"/>
              </a:solidFill>
              <a:effectLst/>
              <a:uLnTx/>
              <a:uFillTx/>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577373" y="1557972"/>
            <a:ext cx="7867333" cy="2359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p:cNvPicPr>
            <a:picLocks noChangeAspect="1"/>
          </p:cNvPicPr>
          <p:nvPr/>
        </p:nvPicPr>
        <p:blipFill rotWithShape="1">
          <a:blip r:embed="rId3"/>
          <a:srcRect t="16303"/>
          <a:stretch/>
        </p:blipFill>
        <p:spPr>
          <a:xfrm>
            <a:off x="844070" y="4907280"/>
            <a:ext cx="5010150" cy="1753870"/>
          </a:xfrm>
          <a:prstGeom prst="rect">
            <a:avLst/>
          </a:prstGeom>
        </p:spPr>
      </p:pic>
      <p:sp>
        <p:nvSpPr>
          <p:cNvPr id="9" name="矩形 8"/>
          <p:cNvSpPr/>
          <p:nvPr/>
        </p:nvSpPr>
        <p:spPr>
          <a:xfrm>
            <a:off x="687387" y="4402574"/>
            <a:ext cx="3140796"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 Two-player Symmetric Game</a:t>
            </a:r>
            <a:endParaRPr lang="zh-CN" altLang="en-US" b="1" dirty="0">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4"/>
          <a:stretch>
            <a:fillRect/>
          </a:stretch>
        </p:blipFill>
        <p:spPr>
          <a:xfrm>
            <a:off x="7026430" y="4907280"/>
            <a:ext cx="3714750" cy="466725"/>
          </a:xfrm>
          <a:prstGeom prst="rect">
            <a:avLst/>
          </a:prstGeom>
        </p:spPr>
      </p:pic>
      <p:sp>
        <p:nvSpPr>
          <p:cNvPr id="11" name="矩形 10"/>
          <p:cNvSpPr/>
          <p:nvPr/>
        </p:nvSpPr>
        <p:spPr>
          <a:xfrm>
            <a:off x="8313369" y="5599549"/>
            <a:ext cx="1418978" cy="369332"/>
          </a:xfrm>
          <a:prstGeom prst="rect">
            <a:avLst/>
          </a:prstGeom>
        </p:spPr>
        <p:txBody>
          <a:bodyPr wrap="none">
            <a:spAutoFit/>
          </a:bodyPr>
          <a:lstStyle/>
          <a:p>
            <a:r>
              <a:rPr lang="en-US" altLang="zh-CN" dirty="0" smtClean="0">
                <a:latin typeface="Times New Roman" panose="02020603050405020304" pitchFamily="18" charset="0"/>
                <a:cs typeface="Times New Roman" panose="02020603050405020304" pitchFamily="18" charset="0"/>
              </a:rPr>
              <a:t>Learning </a:t>
            </a:r>
            <a:r>
              <a:rPr lang="en-US" altLang="zh-CN" dirty="0">
                <a:latin typeface="Times New Roman" panose="02020603050405020304" pitchFamily="18" charset="0"/>
                <a:cs typeface="Times New Roman" panose="02020603050405020304" pitchFamily="18" charset="0"/>
              </a:rPr>
              <a:t>rate</a:t>
            </a:r>
            <a:endParaRPr lang="zh-CN" altLang="en-US" dirty="0">
              <a:latin typeface="Times New Roman" panose="02020603050405020304" pitchFamily="18" charset="0"/>
              <a:cs typeface="Times New Roman" panose="02020603050405020304" pitchFamily="18" charset="0"/>
            </a:endParaRPr>
          </a:p>
        </p:txBody>
      </p:sp>
      <p:sp>
        <p:nvSpPr>
          <p:cNvPr id="12" name="矩形 11"/>
          <p:cNvSpPr/>
          <p:nvPr/>
        </p:nvSpPr>
        <p:spPr>
          <a:xfrm>
            <a:off x="9409234" y="4277618"/>
            <a:ext cx="1858201" cy="369332"/>
          </a:xfrm>
          <a:prstGeom prst="rect">
            <a:avLst/>
          </a:prstGeom>
        </p:spPr>
        <p:txBody>
          <a:bodyPr wrap="none">
            <a:spAutoFit/>
          </a:bodyPr>
          <a:lstStyle/>
          <a:p>
            <a:r>
              <a:rPr lang="en-US" altLang="zh-CN" dirty="0" smtClean="0">
                <a:latin typeface="Times New Roman" panose="02020603050405020304" pitchFamily="18" charset="0"/>
                <a:cs typeface="Times New Roman" panose="02020603050405020304" pitchFamily="18" charset="0"/>
              </a:rPr>
              <a:t>Immediate reward</a:t>
            </a:r>
            <a:endParaRPr lang="zh-CN" altLang="en-US" dirty="0">
              <a:latin typeface="Times New Roman" panose="02020603050405020304" pitchFamily="18" charset="0"/>
              <a:cs typeface="Times New Roman" panose="02020603050405020304" pitchFamily="18" charset="0"/>
            </a:endParaRPr>
          </a:p>
        </p:txBody>
      </p:sp>
      <p:cxnSp>
        <p:nvCxnSpPr>
          <p:cNvPr id="14" name="直接箭头连接符 13"/>
          <p:cNvCxnSpPr/>
          <p:nvPr/>
        </p:nvCxnSpPr>
        <p:spPr>
          <a:xfrm flipV="1">
            <a:off x="9489440" y="4587240"/>
            <a:ext cx="386080" cy="462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8915063" y="5275292"/>
            <a:ext cx="139053" cy="401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374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3" name="图片 2"/>
          <p:cNvPicPr>
            <a:picLocks noChangeAspect="1"/>
          </p:cNvPicPr>
          <p:nvPr/>
        </p:nvPicPr>
        <p:blipFill>
          <a:blip r:embed="rId2"/>
          <a:stretch>
            <a:fillRect/>
          </a:stretch>
        </p:blipFill>
        <p:spPr>
          <a:xfrm>
            <a:off x="626427" y="869315"/>
            <a:ext cx="7237413" cy="3676650"/>
          </a:xfrm>
          <a:prstGeom prst="rect">
            <a:avLst/>
          </a:prstGeom>
        </p:spPr>
      </p:pic>
      <p:pic>
        <p:nvPicPr>
          <p:cNvPr id="4" name="图片 3"/>
          <p:cNvPicPr>
            <a:picLocks noChangeAspect="1"/>
          </p:cNvPicPr>
          <p:nvPr/>
        </p:nvPicPr>
        <p:blipFill>
          <a:blip r:embed="rId3"/>
          <a:stretch>
            <a:fillRect/>
          </a:stretch>
        </p:blipFill>
        <p:spPr>
          <a:xfrm>
            <a:off x="6646545" y="4187190"/>
            <a:ext cx="4629150" cy="1104900"/>
          </a:xfrm>
          <a:prstGeom prst="rect">
            <a:avLst/>
          </a:prstGeom>
        </p:spPr>
      </p:pic>
      <p:sp>
        <p:nvSpPr>
          <p:cNvPr id="5" name="矩形 4"/>
          <p:cNvSpPr/>
          <p:nvPr/>
        </p:nvSpPr>
        <p:spPr>
          <a:xfrm>
            <a:off x="395574" y="5418574"/>
            <a:ext cx="11105546" cy="1246495"/>
          </a:xfrm>
          <a:prstGeom prst="rect">
            <a:avLst/>
          </a:prstGeom>
          <a:solidFill>
            <a:srgbClr val="99CCFF"/>
          </a:solidFill>
          <a:ln>
            <a:solidFill>
              <a:srgbClr val="3F3FFF"/>
            </a:solidFill>
          </a:ln>
        </p:spPr>
        <p:txBody>
          <a:bodyPr wrap="square" rtlCol="0">
            <a:spAutoFit/>
          </a:bodyPr>
          <a:lstStyle/>
          <a:p>
            <a:pPr algn="just" defTabSz="914400" fontAlgn="base">
              <a:spcBef>
                <a:spcPct val="0"/>
              </a:spcBef>
              <a:spcAft>
                <a:spcPct val="0"/>
              </a:spcAft>
            </a:pPr>
            <a:r>
              <a:rPr lang="it-IT"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[19]</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Exploring cooperative evolution with </a:t>
            </a:r>
            <a:r>
              <a:rPr lang="en-US" altLang="zh-CN" sz="15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tunablepayoff’s</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loners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using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reinforcement learning,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Chaos, Solitons and Fractals, 2024.</a:t>
            </a:r>
            <a:endParaRPr lang="it-IT"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914400" fontAlgn="base">
              <a:spcBef>
                <a:spcPct val="0"/>
              </a:spcBef>
              <a:spcAft>
                <a:spcPct val="0"/>
              </a:spcAft>
            </a:pPr>
            <a:r>
              <a:rPr lang="it-IT"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[20]</a:t>
            </a:r>
            <a:r>
              <a:rPr lang="zh-CN" altLang="en-US"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Reputation-based Interaction Promotes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Cooperation with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Reinforcement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Learning</a:t>
            </a:r>
            <a:r>
              <a:rPr lang="it-IT"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IEEE Transactions on Evolutionary </a:t>
            </a:r>
            <a:r>
              <a:rPr lang="it-IT"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Computation, 2023.</a:t>
            </a:r>
          </a:p>
          <a:p>
            <a:pPr algn="just" defTabSz="914400" fontAlgn="base">
              <a:spcBef>
                <a:spcPct val="0"/>
              </a:spcBef>
              <a:spcAft>
                <a:spcPct val="0"/>
              </a:spcAft>
            </a:pPr>
            <a:r>
              <a:rPr lang="it-IT"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[21]</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Learning in Games: A Systematic Review, Science China Information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Sciences, 2024.</a:t>
            </a:r>
          </a:p>
          <a:p>
            <a:pPr algn="just" defTabSz="914400" fontAlgn="base">
              <a:spcBef>
                <a:spcPct val="0"/>
              </a:spcBef>
              <a:spcAft>
                <a:spcPct val="0"/>
              </a:spcAft>
            </a:pP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22]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Modelling the Dynamics of Regret Minimization in Large Agent Populations: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Master </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Equation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Approach</a:t>
            </a:r>
            <a:r>
              <a:rPr lang="en-US" altLang="zh-CN" sz="15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IJCAI, 2022.</a:t>
            </a:r>
            <a:endParaRPr lang="it-IT" altLang="zh-CN" sz="15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454911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1193" y="782515"/>
            <a:ext cx="6654876" cy="735671"/>
          </a:xfrm>
        </p:spPr>
        <p:txBody>
          <a:bodyPr>
            <a:noAutofit/>
          </a:bodyPr>
          <a:lstStyle/>
          <a:p>
            <a:r>
              <a:rPr lang="zh-CN" altLang="en-US" sz="4000" b="1" dirty="0" smtClean="0">
                <a:latin typeface="微软雅黑" panose="020B0503020204020204" pitchFamily="34" charset="-122"/>
                <a:ea typeface="微软雅黑" panose="020B0503020204020204" pitchFamily="34" charset="-122"/>
              </a:rPr>
              <a:t>汇报大纲</a:t>
            </a:r>
            <a:endParaRPr lang="zh-CN" altLang="en-US" sz="4000" b="1" dirty="0">
              <a:latin typeface="微软雅黑" panose="020B0503020204020204" pitchFamily="34" charset="-122"/>
              <a:ea typeface="微软雅黑" panose="020B0503020204020204" pitchFamily="34" charset="-122"/>
            </a:endParaRPr>
          </a:p>
        </p:txBody>
      </p:sp>
      <p:sp>
        <p:nvSpPr>
          <p:cNvPr id="4" name="内容占位符 3"/>
          <p:cNvSpPr>
            <a:spLocks noGrp="1"/>
          </p:cNvSpPr>
          <p:nvPr>
            <p:ph sz="half" idx="2"/>
          </p:nvPr>
        </p:nvSpPr>
        <p:spPr>
          <a:xfrm>
            <a:off x="950469" y="2172574"/>
            <a:ext cx="9862982" cy="3633047"/>
          </a:xfrm>
        </p:spPr>
        <p:txBody>
          <a:bodyPr>
            <a:normAutofit/>
          </a:bodyPr>
          <a:lstStyle/>
          <a:p>
            <a:pPr marL="742950" indent="-742950">
              <a:buClr>
                <a:schemeClr val="bg1">
                  <a:lumMod val="75000"/>
                </a:schemeClr>
              </a:buClr>
              <a:buFont typeface="+mj-lt"/>
              <a:buAutoNum type="arabicPeriod"/>
            </a:pPr>
            <a:r>
              <a:rPr lang="zh-CN" altLang="en-US" sz="3200" dirty="0" smtClean="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研究背景、现状</a:t>
            </a:r>
            <a:endParaRPr lang="en-US" altLang="zh-CN" sz="3200" dirty="0" smtClean="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Clr>
                <a:srgbClr val="1010E0"/>
              </a:buClr>
              <a:buFont typeface="+mj-lt"/>
              <a:buAutoNum type="arabicPeriod"/>
            </a:pPr>
            <a:r>
              <a:rPr lang="zh-CN" altLang="en-US" sz="3200" dirty="0" smtClean="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多</a:t>
            </a:r>
            <a:r>
              <a:rPr lang="zh-CN" altLang="en-US" sz="3200" dirty="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社团</a:t>
            </a:r>
            <a:r>
              <a:rPr lang="zh-CN" altLang="en-US" sz="3200" dirty="0" smtClean="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网络演化博弈与</a:t>
            </a:r>
            <a:r>
              <a:rPr lang="zh-CN" altLang="en-US" sz="3200" dirty="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平衡点</a:t>
            </a:r>
            <a:r>
              <a:rPr lang="zh-CN" altLang="en-US" sz="3200" dirty="0" smtClean="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分析</a:t>
            </a:r>
            <a:endParaRPr lang="en-US" altLang="zh-CN" sz="3200" dirty="0" smtClean="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Font typeface="+mj-lt"/>
              <a:buAutoNum type="arabicPeriod"/>
            </a:pP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迭代博弈与零行列式策略</a:t>
            </a:r>
            <a:endPar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Font typeface="+mj-lt"/>
              <a:buAutoNum type="arabicPeriod"/>
            </a:pP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rPr>
              <a:t>线性</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阈值博弈收敛性与平衡点</a:t>
            </a:r>
            <a:endPar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Font typeface="+mj-lt"/>
              <a:buAutoNum type="arabicPeriod"/>
            </a:pP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总结与展望</a:t>
            </a:r>
            <a:endPar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灯片编号占位符 7"/>
          <p:cNvSpPr>
            <a:spLocks noGrp="1"/>
          </p:cNvSpPr>
          <p:nvPr>
            <p:ph type="sldNum" sz="quarter" idx="12"/>
          </p:nvPr>
        </p:nvSpPr>
        <p:spPr/>
        <p:txBody>
          <a:bodyPr/>
          <a:lstStyle/>
          <a:p>
            <a:fld id="{D57F1E4F-1CFF-5643-939E-217C01CDF565}" type="slidenum">
              <a:rPr lang="en-US" sz="1200" smtClean="0"/>
              <a:pPr/>
              <a:t>22</a:t>
            </a:fld>
            <a:endParaRPr lang="en-US" sz="1200" dirty="0"/>
          </a:p>
        </p:txBody>
      </p:sp>
      <p:pic>
        <p:nvPicPr>
          <p:cNvPr id="5" name="图片 4">
            <a:extLst>
              <a:ext uri="{FF2B5EF4-FFF2-40B4-BE49-F238E27FC236}">
                <a16:creationId xmlns:a16="http://schemas.microsoft.com/office/drawing/2014/main" id="{3C7A0BAF-93C4-955C-9C9E-F6B94C40C6BB}"/>
              </a:ext>
            </a:extLst>
          </p:cNvPr>
          <p:cNvPicPr>
            <a:picLocks noChangeAspect="1"/>
          </p:cNvPicPr>
          <p:nvPr/>
        </p:nvPicPr>
        <p:blipFill>
          <a:blip r:embed="rId2"/>
          <a:stretch>
            <a:fillRect/>
          </a:stretch>
        </p:blipFill>
        <p:spPr>
          <a:xfrm>
            <a:off x="10813451" y="5696897"/>
            <a:ext cx="1037147" cy="883603"/>
          </a:xfrm>
          <a:prstGeom prst="rect">
            <a:avLst/>
          </a:prstGeom>
        </p:spPr>
      </p:pic>
    </p:spTree>
    <p:extLst>
      <p:ext uri="{BB962C8B-B14F-4D97-AF65-F5344CB8AC3E}">
        <p14:creationId xmlns:p14="http://schemas.microsoft.com/office/powerpoint/2010/main" val="35548898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2"/>
          </p:nvPr>
        </p:nvSpPr>
        <p:spPr>
          <a:xfrm>
            <a:off x="10981975" y="6280889"/>
            <a:ext cx="1052510" cy="365125"/>
          </a:xfrm>
        </p:spPr>
        <p:txBody>
          <a:bodyPr/>
          <a:lstStyle/>
          <a:p>
            <a:fld id="{D57F1E4F-1CFF-5643-939E-217C01CDF565}" type="slidenum">
              <a:rPr lang="en-US" sz="1200" smtClean="0"/>
              <a:pPr/>
              <a:t>23</a:t>
            </a:fld>
            <a:endParaRPr lang="en-US" sz="1200" dirty="0"/>
          </a:p>
        </p:txBody>
      </p:sp>
      <p:sp>
        <p:nvSpPr>
          <p:cNvPr id="9" name="文本框 8"/>
          <p:cNvSpPr txBox="1"/>
          <p:nvPr/>
        </p:nvSpPr>
        <p:spPr>
          <a:xfrm>
            <a:off x="3365439" y="919053"/>
            <a:ext cx="4956358" cy="584775"/>
          </a:xfrm>
          <a:prstGeom prst="rect">
            <a:avLst/>
          </a:prstGeom>
          <a:noFill/>
        </p:spPr>
        <p:txBody>
          <a:bodyPr wrap="square" rtlCol="0">
            <a:spAutoFit/>
          </a:bodyPr>
          <a:lstStyle/>
          <a:p>
            <a:r>
              <a:rPr lang="zh-CN" altLang="en-US" sz="3200" b="1" dirty="0" smtClean="0">
                <a:solidFill>
                  <a:schemeClr val="bg1"/>
                </a:solidFill>
                <a:latin typeface="宋体" panose="02010600030101010101" pitchFamily="2" charset="-122"/>
                <a:ea typeface="宋体" panose="02010600030101010101" pitchFamily="2" charset="-122"/>
              </a:rPr>
              <a:t>从均匀混合到社团网络</a:t>
            </a:r>
            <a:endParaRPr lang="zh-CN" altLang="en-US" sz="3200" b="1" dirty="0">
              <a:solidFill>
                <a:schemeClr val="bg1"/>
              </a:solidFill>
              <a:latin typeface="宋体" panose="02010600030101010101" pitchFamily="2" charset="-122"/>
              <a:ea typeface="宋体" panose="02010600030101010101" pitchFamily="2" charset="-122"/>
            </a:endParaRPr>
          </a:p>
        </p:txBody>
      </p:sp>
      <p:grpSp>
        <p:nvGrpSpPr>
          <p:cNvPr id="19" name="组合 18"/>
          <p:cNvGrpSpPr/>
          <p:nvPr/>
        </p:nvGrpSpPr>
        <p:grpSpPr>
          <a:xfrm>
            <a:off x="375682" y="2837326"/>
            <a:ext cx="5306005" cy="2819784"/>
            <a:chOff x="1703" y="2083"/>
            <a:chExt cx="7896" cy="3322"/>
          </a:xfrm>
        </p:grpSpPr>
        <p:sp>
          <p:nvSpPr>
            <p:cNvPr id="20" name="矩形 19"/>
            <p:cNvSpPr/>
            <p:nvPr/>
          </p:nvSpPr>
          <p:spPr>
            <a:xfrm>
              <a:off x="1703" y="2525"/>
              <a:ext cx="7896" cy="2880"/>
            </a:xfrm>
            <a:prstGeom prst="rect">
              <a:avLst/>
            </a:prstGeom>
            <a:noFill/>
            <a:ln>
              <a:solidFill>
                <a:srgbClr val="7E0C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382" y="2083"/>
              <a:ext cx="4281" cy="768"/>
            </a:xfrm>
            <a:prstGeom prst="rect">
              <a:avLst/>
            </a:prstGeom>
            <a:solidFill>
              <a:srgbClr val="7E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罗西钢笔行楷" panose="02010800040101010101" charset="-122"/>
                  <a:ea typeface="罗西钢笔行楷" panose="02010800040101010101" charset="-122"/>
                </a:rPr>
                <a:t> Well-mixed group</a:t>
              </a:r>
              <a:endParaRPr lang="zh-CN" altLang="en-US" sz="2000" dirty="0">
                <a:latin typeface="罗西钢笔行楷" panose="02010800040101010101" charset="-122"/>
                <a:ea typeface="罗西钢笔行楷" panose="02010800040101010101" charset="-122"/>
              </a:endParaRPr>
            </a:p>
          </p:txBody>
        </p:sp>
      </p:grpSp>
      <p:grpSp>
        <p:nvGrpSpPr>
          <p:cNvPr id="22" name="组合 21"/>
          <p:cNvGrpSpPr/>
          <p:nvPr/>
        </p:nvGrpSpPr>
        <p:grpSpPr>
          <a:xfrm>
            <a:off x="6644228" y="2896719"/>
            <a:ext cx="5306005" cy="2760391"/>
            <a:chOff x="1703" y="6248"/>
            <a:chExt cx="7896" cy="3264"/>
          </a:xfrm>
        </p:grpSpPr>
        <p:sp>
          <p:nvSpPr>
            <p:cNvPr id="23" name="矩形 22"/>
            <p:cNvSpPr/>
            <p:nvPr/>
          </p:nvSpPr>
          <p:spPr>
            <a:xfrm flipH="1" flipV="1">
              <a:off x="1703" y="6632"/>
              <a:ext cx="7896" cy="2880"/>
            </a:xfrm>
            <a:prstGeom prst="rect">
              <a:avLst/>
            </a:prstGeom>
            <a:noFill/>
            <a:ln>
              <a:solidFill>
                <a:srgbClr val="7E0C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577" y="6248"/>
              <a:ext cx="4456" cy="768"/>
            </a:xfrm>
            <a:prstGeom prst="rect">
              <a:avLst/>
            </a:prstGeom>
            <a:solidFill>
              <a:srgbClr val="7E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罗西钢笔行楷" panose="02010800040101010101" charset="-122"/>
                  <a:ea typeface="罗西钢笔行楷" panose="02010800040101010101" charset="-122"/>
                </a:rPr>
                <a:t>Structured populations</a:t>
              </a:r>
              <a:endParaRPr lang="zh-CN" altLang="en-US" sz="2000" dirty="0">
                <a:latin typeface="罗西钢笔行楷" panose="02010800040101010101" charset="-122"/>
                <a:ea typeface="罗西钢笔行楷" panose="02010800040101010101" charset="-122"/>
              </a:endParaRPr>
            </a:p>
          </p:txBody>
        </p:sp>
      </p:grpSp>
      <p:sp>
        <p:nvSpPr>
          <p:cNvPr id="25" name="TextBox 23"/>
          <p:cNvSpPr txBox="1"/>
          <p:nvPr/>
        </p:nvSpPr>
        <p:spPr>
          <a:xfrm>
            <a:off x="442131" y="3632593"/>
            <a:ext cx="5141343" cy="1884747"/>
          </a:xfrm>
          <a:prstGeom prst="rect">
            <a:avLst/>
          </a:prstGeom>
          <a:noFill/>
        </p:spPr>
        <p:txBody>
          <a:bodyPr wrap="square" rtlCol="0">
            <a:spAutoFit/>
          </a:bodyPr>
          <a:lstStyle/>
          <a:p>
            <a:pPr algn="just">
              <a:lnSpc>
                <a:spcPct val="150000"/>
              </a:lnSpc>
            </a:pPr>
            <a:r>
              <a:rPr lang="en-US" altLang="zh-CN" sz="2000" dirty="0">
                <a:solidFill>
                  <a:srgbClr val="7E0C6E"/>
                </a:solidFill>
                <a:latin typeface="Gill Sans MT" panose="020B0502020104020203" pitchFamily="34" charset="0"/>
                <a:ea typeface="Segoe UI" pitchFamily="34" charset="0"/>
                <a:cs typeface="Segoe UI" pitchFamily="34" charset="0"/>
              </a:rPr>
              <a:t>Evolutionary game theory (EGT) pioneered by </a:t>
            </a:r>
            <a:r>
              <a:rPr lang="en-US" altLang="zh-CN" sz="2000" i="1" dirty="0">
                <a:solidFill>
                  <a:srgbClr val="7E0C6E"/>
                </a:solidFill>
                <a:latin typeface="Gill Sans MT" panose="020B0502020104020203" pitchFamily="34" charset="0"/>
                <a:ea typeface="Segoe UI" pitchFamily="34" charset="0"/>
                <a:cs typeface="Segoe UI" pitchFamily="34" charset="0"/>
              </a:rPr>
              <a:t>John Maynard Smith</a:t>
            </a:r>
            <a:r>
              <a:rPr lang="en-US" altLang="zh-CN" sz="2000" dirty="0">
                <a:solidFill>
                  <a:srgbClr val="7E0C6E"/>
                </a:solidFill>
                <a:latin typeface="Gill Sans MT" panose="020B0502020104020203" pitchFamily="34" charset="0"/>
                <a:ea typeface="Segoe UI" pitchFamily="34" charset="0"/>
                <a:cs typeface="Segoe UI" pitchFamily="34" charset="0"/>
              </a:rPr>
              <a:t> provides a mathematical framework for describing the cooperative problem in large  infinite populations.</a:t>
            </a:r>
          </a:p>
        </p:txBody>
      </p:sp>
      <p:sp>
        <p:nvSpPr>
          <p:cNvPr id="26" name="TextBox 23"/>
          <p:cNvSpPr txBox="1"/>
          <p:nvPr/>
        </p:nvSpPr>
        <p:spPr>
          <a:xfrm>
            <a:off x="6704962" y="3632593"/>
            <a:ext cx="5124508" cy="1884747"/>
          </a:xfrm>
          <a:prstGeom prst="rect">
            <a:avLst/>
          </a:prstGeom>
          <a:noFill/>
        </p:spPr>
        <p:txBody>
          <a:bodyPr wrap="square" rtlCol="0">
            <a:spAutoFit/>
          </a:bodyPr>
          <a:lstStyle/>
          <a:p>
            <a:pPr algn="just">
              <a:lnSpc>
                <a:spcPct val="150000"/>
              </a:lnSpc>
            </a:pPr>
            <a:r>
              <a:rPr lang="en-US" altLang="zh-CN" sz="2000" dirty="0">
                <a:solidFill>
                  <a:srgbClr val="7E0C6E"/>
                </a:solidFill>
                <a:latin typeface="Gill Sans MT" panose="020B0502020104020203" pitchFamily="34" charset="0"/>
                <a:ea typeface="Segoe UI" pitchFamily="34" charset="0"/>
                <a:cs typeface="Segoe UI" pitchFamily="34" charset="0"/>
              </a:rPr>
              <a:t>Recently, there has been a growing interest in studying the evolutionary dynamics of structured populations where individuals are arranged on a network or graph.</a:t>
            </a:r>
            <a:endParaRPr lang="zh-CN" altLang="en-US" sz="2000" dirty="0">
              <a:solidFill>
                <a:srgbClr val="7E0C6E"/>
              </a:solidFill>
              <a:latin typeface="Gill Sans MT" panose="020B0502020104020203" pitchFamily="34" charset="0"/>
              <a:ea typeface="罗西钢笔行楷" panose="02010800040101010101" charset="-122"/>
              <a:cs typeface="Segoe UI" pitchFamily="34" charset="0"/>
              <a:sym typeface="+mn-lt"/>
            </a:endParaRPr>
          </a:p>
        </p:txBody>
      </p:sp>
      <p:sp>
        <p:nvSpPr>
          <p:cNvPr id="27" name="下箭头 26"/>
          <p:cNvSpPr/>
          <p:nvPr/>
        </p:nvSpPr>
        <p:spPr>
          <a:xfrm rot="16200000">
            <a:off x="5956456" y="4127458"/>
            <a:ext cx="473737" cy="699412"/>
          </a:xfrm>
          <a:prstGeom prst="downArrow">
            <a:avLst/>
          </a:prstGeom>
          <a:noFill/>
          <a:ln>
            <a:solidFill>
              <a:srgbClr val="7E0C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p:cNvPicPr>
            <a:picLocks noChangeAspect="1"/>
          </p:cNvPicPr>
          <p:nvPr/>
        </p:nvPicPr>
        <p:blipFill>
          <a:blip r:embed="rId2"/>
          <a:stretch>
            <a:fillRect/>
          </a:stretch>
        </p:blipFill>
        <p:spPr>
          <a:xfrm>
            <a:off x="157515" y="62434"/>
            <a:ext cx="1859441" cy="2548349"/>
          </a:xfrm>
          <a:prstGeom prst="rect">
            <a:avLst/>
          </a:prstGeom>
        </p:spPr>
      </p:pic>
      <p:pic>
        <p:nvPicPr>
          <p:cNvPr id="29" name="图片 28"/>
          <p:cNvPicPr>
            <a:picLocks noChangeAspect="1"/>
          </p:cNvPicPr>
          <p:nvPr/>
        </p:nvPicPr>
        <p:blipFill>
          <a:blip r:embed="rId3"/>
          <a:stretch>
            <a:fillRect/>
          </a:stretch>
        </p:blipFill>
        <p:spPr>
          <a:xfrm>
            <a:off x="9601970" y="229441"/>
            <a:ext cx="2432515" cy="2420322"/>
          </a:xfrm>
          <a:prstGeom prst="rect">
            <a:avLst/>
          </a:prstGeom>
        </p:spPr>
      </p:pic>
      <p:sp>
        <p:nvSpPr>
          <p:cNvPr id="30" name="矩形 29"/>
          <p:cNvSpPr/>
          <p:nvPr/>
        </p:nvSpPr>
        <p:spPr>
          <a:xfrm>
            <a:off x="2373205" y="2028254"/>
            <a:ext cx="5155595" cy="400110"/>
          </a:xfrm>
          <a:prstGeom prst="rect">
            <a:avLst/>
          </a:prstGeom>
        </p:spPr>
        <p:txBody>
          <a:bodyPr wrap="square">
            <a:spAutoFit/>
          </a:bodyPr>
          <a:lstStyle/>
          <a:p>
            <a:pPr algn="ctr"/>
            <a:r>
              <a:rPr lang="en-US" altLang="zh-CN" sz="2000" dirty="0">
                <a:solidFill>
                  <a:srgbClr val="C00000"/>
                </a:solidFill>
              </a:rPr>
              <a:t>Successful strategies spread by natural selection.</a:t>
            </a:r>
            <a:endParaRPr lang="zh-CN" altLang="en-US" sz="2000" dirty="0">
              <a:solidFill>
                <a:srgbClr val="C00000"/>
              </a:solidFill>
            </a:endParaRPr>
          </a:p>
        </p:txBody>
      </p:sp>
      <p:sp>
        <p:nvSpPr>
          <p:cNvPr id="2" name="文本框 1">
            <a:extLst>
              <a:ext uri="{FF2B5EF4-FFF2-40B4-BE49-F238E27FC236}">
                <a16:creationId xmlns:a16="http://schemas.microsoft.com/office/drawing/2014/main" id="{5A3D54E9-0CA0-015A-5D65-14037FFE8DBF}"/>
              </a:ext>
            </a:extLst>
          </p:cNvPr>
          <p:cNvSpPr txBox="1"/>
          <p:nvPr/>
        </p:nvSpPr>
        <p:spPr>
          <a:xfrm>
            <a:off x="535412" y="5888474"/>
            <a:ext cx="10835403" cy="830997"/>
          </a:xfrm>
          <a:prstGeom prst="rect">
            <a:avLst/>
          </a:prstGeom>
          <a:solidFill>
            <a:srgbClr val="99CCFF"/>
          </a:solidFill>
          <a:ln>
            <a:solidFill>
              <a:srgbClr val="3F3FFF"/>
            </a:solidFill>
          </a:ln>
        </p:spPr>
        <p:txBody>
          <a:bodyPr wrap="square" rtlCol="0">
            <a:spAutoFit/>
          </a:bodyPr>
          <a:lstStyle>
            <a:defPPr>
              <a:defRPr lang="en-US"/>
            </a:defPPr>
            <a:lvl1pPr algn="just" defTabSz="914400" fontAlgn="base">
              <a:spcBef>
                <a:spcPct val="0"/>
              </a:spcBef>
              <a:spcAft>
                <a:spcPct val="0"/>
              </a:spcAft>
              <a:defRPr sz="1500" b="1">
                <a:solidFill>
                  <a:prstClr val="black"/>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sz="1600" dirty="0"/>
              <a:t>Refs: </a:t>
            </a:r>
          </a:p>
          <a:p>
            <a:r>
              <a:rPr lang="en-US" altLang="zh-CN" sz="1600" dirty="0"/>
              <a:t>[1] William D  Hamilton. The evolution of altruistic behavior [J]. American </a:t>
            </a:r>
            <a:r>
              <a:rPr lang="en-US" altLang="zh-CN" sz="1600" dirty="0" err="1"/>
              <a:t>Saturalist</a:t>
            </a:r>
            <a:r>
              <a:rPr lang="en-US" altLang="zh-CN" sz="1600" dirty="0"/>
              <a:t>, 1963, 97:354-356.</a:t>
            </a:r>
          </a:p>
          <a:p>
            <a:r>
              <a:rPr lang="en-US" altLang="zh-CN" sz="1600" dirty="0"/>
              <a:t>[2] Nowak M A, May R M, Sigmund K, The </a:t>
            </a:r>
            <a:r>
              <a:rPr lang="en-US" altLang="zh-CN" sz="1600" dirty="0" err="1"/>
              <a:t>arithmetics</a:t>
            </a:r>
            <a:r>
              <a:rPr lang="en-US" altLang="zh-CN" sz="1600" dirty="0"/>
              <a:t> of mutual help, Scientific American, 1995.</a:t>
            </a:r>
            <a:endParaRPr lang="zh-CN" altLang="en-US" sz="1600" dirty="0"/>
          </a:p>
        </p:txBody>
      </p:sp>
      <p:sp>
        <p:nvSpPr>
          <p:cNvPr id="3" name="矩形 2">
            <a:extLst>
              <a:ext uri="{FF2B5EF4-FFF2-40B4-BE49-F238E27FC236}">
                <a16:creationId xmlns:a16="http://schemas.microsoft.com/office/drawing/2014/main" id="{F934C66D-CE20-6A2F-DF6E-DADE26A91D73}"/>
              </a:ext>
            </a:extLst>
          </p:cNvPr>
          <p:cNvSpPr/>
          <p:nvPr/>
        </p:nvSpPr>
        <p:spPr>
          <a:xfrm>
            <a:off x="4559914" y="2425993"/>
            <a:ext cx="5401401" cy="400110"/>
          </a:xfrm>
          <a:prstGeom prst="rect">
            <a:avLst/>
          </a:prstGeom>
        </p:spPr>
        <p:txBody>
          <a:bodyPr wrap="square">
            <a:spAutoFit/>
          </a:bodyPr>
          <a:lstStyle/>
          <a:p>
            <a:r>
              <a:rPr lang="en-US" altLang="zh-CN" sz="2000" dirty="0">
                <a:solidFill>
                  <a:srgbClr val="00B0F0"/>
                </a:solidFill>
                <a:latin typeface="Gill Sans MT" panose="020B0502020104020203" pitchFamily="34" charset="0"/>
                <a:cs typeface="Times New Roman" panose="02020603050405020304" pitchFamily="18" charset="0"/>
              </a:rPr>
              <a:t>How can natural selection lead to cooperation?</a:t>
            </a:r>
          </a:p>
        </p:txBody>
      </p:sp>
    </p:spTree>
    <p:extLst>
      <p:ext uri="{BB962C8B-B14F-4D97-AF65-F5344CB8AC3E}">
        <p14:creationId xmlns:p14="http://schemas.microsoft.com/office/powerpoint/2010/main" val="10223643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a:xfrm>
            <a:off x="10985683" y="6296842"/>
            <a:ext cx="1052508" cy="365125"/>
          </a:xfrm>
        </p:spPr>
        <p:txBody>
          <a:bodyPr/>
          <a:lstStyle/>
          <a:p>
            <a:fld id="{D57F1E4F-1CFF-5643-939E-217C01CDF565}" type="slidenum">
              <a:rPr lang="en-US" sz="1200" smtClean="0"/>
              <a:pPr/>
              <a:t>24</a:t>
            </a:fld>
            <a:endParaRPr lang="en-US" sz="1200" dirty="0"/>
          </a:p>
        </p:txBody>
      </p:sp>
      <p:sp>
        <p:nvSpPr>
          <p:cNvPr id="37" name="Freeform 10"/>
          <p:cNvSpPr/>
          <p:nvPr/>
        </p:nvSpPr>
        <p:spPr bwMode="auto">
          <a:xfrm>
            <a:off x="3463306" y="4625968"/>
            <a:ext cx="1104218" cy="519044"/>
          </a:xfrm>
          <a:custGeom>
            <a:avLst/>
            <a:gdLst>
              <a:gd name="T0" fmla="*/ 479 w 479"/>
              <a:gd name="T1" fmla="*/ 0 h 139"/>
              <a:gd name="T2" fmla="*/ 479 w 479"/>
              <a:gd name="T3" fmla="*/ 139 h 139"/>
              <a:gd name="T4" fmla="*/ 0 w 479"/>
              <a:gd name="T5" fmla="*/ 139 h 139"/>
            </a:gdLst>
            <a:ahLst/>
            <a:cxnLst>
              <a:cxn ang="0">
                <a:pos x="T0" y="T1"/>
              </a:cxn>
              <a:cxn ang="0">
                <a:pos x="T2" y="T3"/>
              </a:cxn>
              <a:cxn ang="0">
                <a:pos x="T4" y="T5"/>
              </a:cxn>
            </a:cxnLst>
            <a:rect l="0" t="0" r="r" b="b"/>
            <a:pathLst>
              <a:path w="479" h="139">
                <a:moveTo>
                  <a:pt x="479" y="0"/>
                </a:moveTo>
                <a:lnTo>
                  <a:pt x="479" y="139"/>
                </a:lnTo>
                <a:lnTo>
                  <a:pt x="0" y="139"/>
                </a:lnTo>
              </a:path>
            </a:pathLst>
          </a:custGeom>
          <a:noFill/>
          <a:ln w="6350" cap="flat" cmpd="sng">
            <a:solidFill>
              <a:srgbClr val="55463D"/>
            </a:solidFill>
            <a:round/>
            <a:tailEnd type="oval" w="sm" len="sm"/>
          </a:ln>
          <a:extLst>
            <a:ext uri="{909E8E84-426E-40DD-AFC4-6F175D3DCCD1}">
              <a14:hiddenFill xmlns:a14="http://schemas.microsoft.com/office/drawing/2010/main">
                <a:solidFill>
                  <a:srgbClr val="FFFFFF"/>
                </a:solidFill>
              </a14:hiddenFill>
            </a:ext>
          </a:extLst>
        </p:spPr>
        <p:txBody>
          <a:bodyPr/>
          <a:lstStyle/>
          <a:p>
            <a:endParaRPr lang="zh-CN" altLang="en-US">
              <a:solidFill>
                <a:schemeClr val="tx1">
                  <a:lumMod val="65000"/>
                  <a:lumOff val="35000"/>
                </a:schemeClr>
              </a:solidFill>
            </a:endParaRPr>
          </a:p>
        </p:txBody>
      </p:sp>
      <p:sp>
        <p:nvSpPr>
          <p:cNvPr id="38" name="Freeform 11"/>
          <p:cNvSpPr/>
          <p:nvPr/>
        </p:nvSpPr>
        <p:spPr bwMode="auto">
          <a:xfrm>
            <a:off x="6619618" y="3913905"/>
            <a:ext cx="99060" cy="199390"/>
          </a:xfrm>
          <a:custGeom>
            <a:avLst/>
            <a:gdLst>
              <a:gd name="T0" fmla="*/ 0 w 43"/>
              <a:gd name="T1" fmla="*/ 0 h 86"/>
              <a:gd name="T2" fmla="*/ 43 w 43"/>
              <a:gd name="T3" fmla="*/ 43 h 86"/>
              <a:gd name="T4" fmla="*/ 0 w 43"/>
              <a:gd name="T5" fmla="*/ 86 h 86"/>
            </a:gdLst>
            <a:ahLst/>
            <a:cxnLst>
              <a:cxn ang="0">
                <a:pos x="T0" y="T1"/>
              </a:cxn>
              <a:cxn ang="0">
                <a:pos x="T2" y="T3"/>
              </a:cxn>
              <a:cxn ang="0">
                <a:pos x="T4" y="T5"/>
              </a:cxn>
            </a:cxnLst>
            <a:rect l="0" t="0" r="r" b="b"/>
            <a:pathLst>
              <a:path w="43" h="86">
                <a:moveTo>
                  <a:pt x="0" y="0"/>
                </a:moveTo>
                <a:lnTo>
                  <a:pt x="43" y="43"/>
                </a:lnTo>
                <a:lnTo>
                  <a:pt x="0" y="86"/>
                </a:lnTo>
              </a:path>
            </a:pathLst>
          </a:custGeom>
          <a:solidFill>
            <a:srgbClr val="7E0C6E">
              <a:alpha val="50000"/>
            </a:srgbClr>
          </a:solidFill>
          <a:ln w="12700" cap="flat" cmpd="sng">
            <a:solidFill>
              <a:schemeClr val="bg1">
                <a:alpha val="70000"/>
              </a:schemeClr>
            </a:solidFill>
            <a:round/>
          </a:ln>
        </p:spPr>
        <p:txBody>
          <a:bodyPr/>
          <a:lstStyle/>
          <a:p>
            <a:endParaRPr lang="zh-CN" altLang="en-US">
              <a:solidFill>
                <a:schemeClr val="tx1">
                  <a:lumMod val="65000"/>
                  <a:lumOff val="35000"/>
                </a:schemeClr>
              </a:solidFill>
            </a:endParaRPr>
          </a:p>
        </p:txBody>
      </p:sp>
      <p:sp>
        <p:nvSpPr>
          <p:cNvPr id="39" name="Freeform 12"/>
          <p:cNvSpPr/>
          <p:nvPr/>
        </p:nvSpPr>
        <p:spPr bwMode="auto">
          <a:xfrm>
            <a:off x="5170548" y="3913905"/>
            <a:ext cx="99695" cy="199390"/>
          </a:xfrm>
          <a:custGeom>
            <a:avLst/>
            <a:gdLst>
              <a:gd name="T0" fmla="*/ 43 w 43"/>
              <a:gd name="T1" fmla="*/ 86 h 86"/>
              <a:gd name="T2" fmla="*/ 0 w 43"/>
              <a:gd name="T3" fmla="*/ 43 h 86"/>
              <a:gd name="T4" fmla="*/ 43 w 43"/>
              <a:gd name="T5" fmla="*/ 0 h 86"/>
            </a:gdLst>
            <a:ahLst/>
            <a:cxnLst>
              <a:cxn ang="0">
                <a:pos x="T0" y="T1"/>
              </a:cxn>
              <a:cxn ang="0">
                <a:pos x="T2" y="T3"/>
              </a:cxn>
              <a:cxn ang="0">
                <a:pos x="T4" y="T5"/>
              </a:cxn>
            </a:cxnLst>
            <a:rect l="0" t="0" r="r" b="b"/>
            <a:pathLst>
              <a:path w="43" h="86">
                <a:moveTo>
                  <a:pt x="43" y="86"/>
                </a:moveTo>
                <a:lnTo>
                  <a:pt x="0" y="43"/>
                </a:lnTo>
                <a:lnTo>
                  <a:pt x="43" y="0"/>
                </a:lnTo>
              </a:path>
            </a:pathLst>
          </a:custGeom>
          <a:solidFill>
            <a:srgbClr val="7E0C6E"/>
          </a:solidFill>
          <a:ln w="12700" cap="flat" cmpd="sng">
            <a:solidFill>
              <a:srgbClr val="7E0C6E">
                <a:alpha val="70000"/>
              </a:srgbClr>
            </a:solidFill>
            <a:round/>
          </a:ln>
        </p:spPr>
        <p:txBody>
          <a:bodyPr/>
          <a:lstStyle/>
          <a:p>
            <a:endParaRPr lang="zh-CN" altLang="en-US">
              <a:solidFill>
                <a:schemeClr val="tx1">
                  <a:lumMod val="65000"/>
                  <a:lumOff val="35000"/>
                </a:schemeClr>
              </a:solidFill>
            </a:endParaRPr>
          </a:p>
        </p:txBody>
      </p:sp>
      <p:sp>
        <p:nvSpPr>
          <p:cNvPr id="40" name="Freeform 13"/>
          <p:cNvSpPr/>
          <p:nvPr/>
        </p:nvSpPr>
        <p:spPr bwMode="auto">
          <a:xfrm>
            <a:off x="5856983" y="4639075"/>
            <a:ext cx="199390" cy="100330"/>
          </a:xfrm>
          <a:custGeom>
            <a:avLst/>
            <a:gdLst>
              <a:gd name="T0" fmla="*/ 86 w 86"/>
              <a:gd name="T1" fmla="*/ 0 h 43"/>
              <a:gd name="T2" fmla="*/ 43 w 86"/>
              <a:gd name="T3" fmla="*/ 43 h 43"/>
              <a:gd name="T4" fmla="*/ 0 w 86"/>
              <a:gd name="T5" fmla="*/ 0 h 43"/>
            </a:gdLst>
            <a:ahLst/>
            <a:cxnLst>
              <a:cxn ang="0">
                <a:pos x="T0" y="T1"/>
              </a:cxn>
              <a:cxn ang="0">
                <a:pos x="T2" y="T3"/>
              </a:cxn>
              <a:cxn ang="0">
                <a:pos x="T4" y="T5"/>
              </a:cxn>
            </a:cxnLst>
            <a:rect l="0" t="0" r="r" b="b"/>
            <a:pathLst>
              <a:path w="86" h="43">
                <a:moveTo>
                  <a:pt x="86" y="0"/>
                </a:moveTo>
                <a:lnTo>
                  <a:pt x="43" y="43"/>
                </a:lnTo>
                <a:lnTo>
                  <a:pt x="0" y="0"/>
                </a:lnTo>
              </a:path>
            </a:pathLst>
          </a:custGeom>
          <a:solidFill>
            <a:srgbClr val="7E0C6E">
              <a:alpha val="50000"/>
            </a:srgbClr>
          </a:solidFill>
          <a:ln w="12700" cap="flat" cmpd="sng">
            <a:solidFill>
              <a:srgbClr val="7E0C6E">
                <a:alpha val="70000"/>
              </a:srgbClr>
            </a:solidFill>
            <a:round/>
          </a:ln>
        </p:spPr>
        <p:txBody>
          <a:bodyPr/>
          <a:lstStyle/>
          <a:p>
            <a:endParaRPr lang="zh-CN" altLang="en-US">
              <a:solidFill>
                <a:schemeClr val="tx1">
                  <a:lumMod val="65000"/>
                  <a:lumOff val="35000"/>
                </a:schemeClr>
              </a:solidFill>
            </a:endParaRPr>
          </a:p>
        </p:txBody>
      </p:sp>
      <p:sp>
        <p:nvSpPr>
          <p:cNvPr id="41" name="Freeform 14"/>
          <p:cNvSpPr/>
          <p:nvPr/>
        </p:nvSpPr>
        <p:spPr bwMode="auto">
          <a:xfrm>
            <a:off x="5857618" y="3266205"/>
            <a:ext cx="198755" cy="99060"/>
          </a:xfrm>
          <a:custGeom>
            <a:avLst/>
            <a:gdLst>
              <a:gd name="T0" fmla="*/ 0 w 86"/>
              <a:gd name="T1" fmla="*/ 43 h 43"/>
              <a:gd name="T2" fmla="*/ 43 w 86"/>
              <a:gd name="T3" fmla="*/ 0 h 43"/>
              <a:gd name="T4" fmla="*/ 86 w 86"/>
              <a:gd name="T5" fmla="*/ 43 h 43"/>
            </a:gdLst>
            <a:ahLst/>
            <a:cxnLst>
              <a:cxn ang="0">
                <a:pos x="T0" y="T1"/>
              </a:cxn>
              <a:cxn ang="0">
                <a:pos x="T2" y="T3"/>
              </a:cxn>
              <a:cxn ang="0">
                <a:pos x="T4" y="T5"/>
              </a:cxn>
            </a:cxnLst>
            <a:rect l="0" t="0" r="r" b="b"/>
            <a:pathLst>
              <a:path w="86" h="43">
                <a:moveTo>
                  <a:pt x="0" y="43"/>
                </a:moveTo>
                <a:lnTo>
                  <a:pt x="43" y="0"/>
                </a:lnTo>
                <a:lnTo>
                  <a:pt x="86" y="43"/>
                </a:lnTo>
              </a:path>
            </a:pathLst>
          </a:custGeom>
          <a:solidFill>
            <a:srgbClr val="7E0C6E">
              <a:alpha val="50000"/>
            </a:srgbClr>
          </a:solidFill>
          <a:ln w="12700" cap="flat" cmpd="sng">
            <a:noFill/>
            <a:round/>
          </a:ln>
        </p:spPr>
        <p:txBody>
          <a:bodyPr/>
          <a:lstStyle/>
          <a:p>
            <a:endParaRPr lang="zh-CN" altLang="en-US">
              <a:solidFill>
                <a:schemeClr val="tx1">
                  <a:lumMod val="65000"/>
                  <a:lumOff val="35000"/>
                </a:schemeClr>
              </a:solidFill>
            </a:endParaRPr>
          </a:p>
        </p:txBody>
      </p:sp>
      <p:sp>
        <p:nvSpPr>
          <p:cNvPr id="42" name="Oval 2"/>
          <p:cNvSpPr>
            <a:spLocks noChangeArrowheads="1"/>
          </p:cNvSpPr>
          <p:nvPr/>
        </p:nvSpPr>
        <p:spPr bwMode="auto">
          <a:xfrm>
            <a:off x="5394068" y="2047005"/>
            <a:ext cx="1124585" cy="1122045"/>
          </a:xfrm>
          <a:prstGeom prst="ellipse">
            <a:avLst/>
          </a:prstGeom>
          <a:noFill/>
          <a:ln>
            <a:solidFill>
              <a:srgbClr val="7E0C6E"/>
            </a:solidFill>
          </a:ln>
        </p:spPr>
        <p:txBody>
          <a:bodyPr/>
          <a:lstStyle/>
          <a:p>
            <a:endParaRPr lang="zh-CN" altLang="en-US">
              <a:solidFill>
                <a:schemeClr val="tx1">
                  <a:lumMod val="65000"/>
                  <a:lumOff val="35000"/>
                </a:schemeClr>
              </a:solidFill>
            </a:endParaRPr>
          </a:p>
        </p:txBody>
      </p:sp>
      <p:sp>
        <p:nvSpPr>
          <p:cNvPr id="43" name="Oval 6"/>
          <p:cNvSpPr>
            <a:spLocks noChangeArrowheads="1"/>
          </p:cNvSpPr>
          <p:nvPr/>
        </p:nvSpPr>
        <p:spPr bwMode="auto">
          <a:xfrm>
            <a:off x="5395973" y="4861325"/>
            <a:ext cx="1125220" cy="1125220"/>
          </a:xfrm>
          <a:prstGeom prst="ellipse">
            <a:avLst/>
          </a:prstGeom>
          <a:noFill/>
          <a:ln>
            <a:solidFill>
              <a:srgbClr val="7E0C6E"/>
            </a:solidFill>
          </a:ln>
        </p:spPr>
        <p:txBody>
          <a:bodyPr/>
          <a:lstStyle/>
          <a:p>
            <a:endParaRPr lang="zh-CN" altLang="en-US">
              <a:solidFill>
                <a:schemeClr val="tx1">
                  <a:lumMod val="65000"/>
                  <a:lumOff val="35000"/>
                </a:schemeClr>
              </a:solidFill>
            </a:endParaRPr>
          </a:p>
        </p:txBody>
      </p:sp>
      <p:sp>
        <p:nvSpPr>
          <p:cNvPr id="44" name="Oval 4"/>
          <p:cNvSpPr>
            <a:spLocks noChangeArrowheads="1"/>
          </p:cNvSpPr>
          <p:nvPr/>
        </p:nvSpPr>
        <p:spPr bwMode="auto">
          <a:xfrm>
            <a:off x="6763601" y="3408168"/>
            <a:ext cx="1189288" cy="1173073"/>
          </a:xfrm>
          <a:prstGeom prst="ellipse">
            <a:avLst/>
          </a:prstGeom>
          <a:noFill/>
          <a:ln>
            <a:solidFill>
              <a:srgbClr val="7E0C6E"/>
            </a:solidFill>
          </a:ln>
        </p:spPr>
        <p:txBody>
          <a:bodyPr/>
          <a:lstStyle/>
          <a:p>
            <a:endParaRPr lang="zh-CN" altLang="en-US">
              <a:solidFill>
                <a:schemeClr val="tx1">
                  <a:lumMod val="65000"/>
                  <a:lumOff val="35000"/>
                </a:schemeClr>
              </a:solidFill>
            </a:endParaRPr>
          </a:p>
        </p:txBody>
      </p:sp>
      <p:sp>
        <p:nvSpPr>
          <p:cNvPr id="45" name="Oval 3"/>
          <p:cNvSpPr>
            <a:spLocks noChangeArrowheads="1"/>
          </p:cNvSpPr>
          <p:nvPr/>
        </p:nvSpPr>
        <p:spPr bwMode="auto">
          <a:xfrm>
            <a:off x="5537578" y="3593230"/>
            <a:ext cx="841375" cy="841375"/>
          </a:xfrm>
          <a:prstGeom prst="ellipse">
            <a:avLst/>
          </a:prstGeom>
          <a:noFill/>
          <a:ln w="9525" cmpd="sng">
            <a:solidFill>
              <a:srgbClr val="7E0C6E"/>
            </a:solidFill>
            <a:round/>
          </a:ln>
        </p:spPr>
        <p:txBody>
          <a:bodyPr/>
          <a:lstStyle/>
          <a:p>
            <a:endParaRPr lang="zh-CN" altLang="en-US">
              <a:solidFill>
                <a:schemeClr val="tx1">
                  <a:lumMod val="65000"/>
                  <a:lumOff val="35000"/>
                </a:schemeClr>
              </a:solidFill>
            </a:endParaRPr>
          </a:p>
        </p:txBody>
      </p:sp>
      <p:sp>
        <p:nvSpPr>
          <p:cNvPr id="46" name="文本框 45"/>
          <p:cNvSpPr txBox="1"/>
          <p:nvPr/>
        </p:nvSpPr>
        <p:spPr>
          <a:xfrm>
            <a:off x="5594010" y="3794650"/>
            <a:ext cx="795806" cy="461665"/>
          </a:xfrm>
          <a:prstGeom prst="rect">
            <a:avLst/>
          </a:prstGeom>
          <a:noFill/>
        </p:spPr>
        <p:txBody>
          <a:bodyPr wrap="square" rtlCol="0">
            <a:spAutoFit/>
          </a:bodyPr>
          <a:lstStyle/>
          <a:p>
            <a:r>
              <a:rPr lang="en-US" altLang="zh-CN" sz="2400" dirty="0">
                <a:solidFill>
                  <a:srgbClr val="0070C0"/>
                </a:solidFill>
                <a:cs typeface="Times New Roman" panose="02020603050405020304" pitchFamily="18" charset="0"/>
              </a:rPr>
              <a:t>EGT</a:t>
            </a:r>
            <a:endParaRPr lang="zh-CN" altLang="en-US" sz="2400" dirty="0">
              <a:solidFill>
                <a:srgbClr val="0070C0"/>
              </a:solidFill>
              <a:cs typeface="Times New Roman" panose="02020603050405020304" pitchFamily="18" charset="0"/>
            </a:endParaRPr>
          </a:p>
        </p:txBody>
      </p:sp>
      <p:sp>
        <p:nvSpPr>
          <p:cNvPr id="47" name="矩形 46"/>
          <p:cNvSpPr/>
          <p:nvPr/>
        </p:nvSpPr>
        <p:spPr>
          <a:xfrm>
            <a:off x="5427925" y="2392901"/>
            <a:ext cx="1095172" cy="461665"/>
          </a:xfrm>
          <a:prstGeom prst="rect">
            <a:avLst/>
          </a:prstGeom>
        </p:spPr>
        <p:txBody>
          <a:bodyPr wrap="none">
            <a:spAutoFit/>
          </a:bodyPr>
          <a:lstStyle/>
          <a:p>
            <a:r>
              <a:rPr lang="en-US" altLang="zh-CN" sz="2400" dirty="0">
                <a:solidFill>
                  <a:srgbClr val="0070C0"/>
                </a:solidFill>
                <a:latin typeface="Gill Sans MT" panose="020B0502020104020203" pitchFamily="34" charset="0"/>
                <a:cs typeface="Times New Roman" panose="02020603050405020304" pitchFamily="18" charset="0"/>
              </a:rPr>
              <a:t>Biology</a:t>
            </a:r>
            <a:endParaRPr lang="zh-CN" altLang="en-US" sz="2400" dirty="0">
              <a:solidFill>
                <a:srgbClr val="0070C0"/>
              </a:solidFill>
              <a:latin typeface="Gill Sans MT" panose="020B0502020104020203" pitchFamily="34" charset="0"/>
              <a:cs typeface="Times New Roman" panose="02020603050405020304" pitchFamily="18" charset="0"/>
            </a:endParaRPr>
          </a:p>
        </p:txBody>
      </p:sp>
      <p:sp>
        <p:nvSpPr>
          <p:cNvPr id="48" name="矩形 47"/>
          <p:cNvSpPr/>
          <p:nvPr/>
        </p:nvSpPr>
        <p:spPr>
          <a:xfrm>
            <a:off x="6729541" y="3794650"/>
            <a:ext cx="1291507" cy="400110"/>
          </a:xfrm>
          <a:prstGeom prst="rect">
            <a:avLst/>
          </a:prstGeom>
        </p:spPr>
        <p:txBody>
          <a:bodyPr wrap="none">
            <a:spAutoFit/>
          </a:bodyPr>
          <a:lstStyle/>
          <a:p>
            <a:r>
              <a:rPr lang="en-US" altLang="zh-CN" sz="2000" dirty="0">
                <a:solidFill>
                  <a:srgbClr val="0070C0"/>
                </a:solidFill>
                <a:cs typeface="Times New Roman" panose="02020603050405020304" pitchFamily="18" charset="0"/>
              </a:rPr>
              <a:t>Economics</a:t>
            </a:r>
            <a:endParaRPr lang="zh-CN" altLang="en-US" sz="2000" dirty="0">
              <a:solidFill>
                <a:srgbClr val="0070C0"/>
              </a:solidFill>
              <a:cs typeface="Times New Roman" panose="02020603050405020304" pitchFamily="18" charset="0"/>
            </a:endParaRPr>
          </a:p>
        </p:txBody>
      </p:sp>
      <p:sp>
        <p:nvSpPr>
          <p:cNvPr id="49" name="矩形 48"/>
          <p:cNvSpPr/>
          <p:nvPr/>
        </p:nvSpPr>
        <p:spPr>
          <a:xfrm>
            <a:off x="4071871" y="3593230"/>
            <a:ext cx="1030518" cy="707886"/>
          </a:xfrm>
          <a:prstGeom prst="rect">
            <a:avLst/>
          </a:prstGeom>
        </p:spPr>
        <p:txBody>
          <a:bodyPr wrap="square">
            <a:spAutoFit/>
          </a:bodyPr>
          <a:lstStyle/>
          <a:p>
            <a:r>
              <a:rPr lang="en-US" altLang="zh-CN" sz="2000" dirty="0">
                <a:solidFill>
                  <a:srgbClr val="0070C0"/>
                </a:solidFill>
                <a:cs typeface="Times New Roman" panose="02020603050405020304" pitchFamily="18" charset="0"/>
              </a:rPr>
              <a:t>Social</a:t>
            </a:r>
          </a:p>
          <a:p>
            <a:r>
              <a:rPr lang="en-US" altLang="zh-CN" sz="2000" dirty="0">
                <a:solidFill>
                  <a:srgbClr val="0070C0"/>
                </a:solidFill>
                <a:cs typeface="Times New Roman" panose="02020603050405020304" pitchFamily="18" charset="0"/>
              </a:rPr>
              <a:t>science</a:t>
            </a:r>
            <a:endParaRPr lang="zh-CN" altLang="en-US" sz="2000" dirty="0">
              <a:solidFill>
                <a:srgbClr val="0070C0"/>
              </a:solidFill>
              <a:cs typeface="Times New Roman" panose="02020603050405020304" pitchFamily="18" charset="0"/>
            </a:endParaRPr>
          </a:p>
        </p:txBody>
      </p:sp>
      <p:sp>
        <p:nvSpPr>
          <p:cNvPr id="50" name="矩形 49"/>
          <p:cNvSpPr/>
          <p:nvPr/>
        </p:nvSpPr>
        <p:spPr>
          <a:xfrm>
            <a:off x="5468184" y="5092695"/>
            <a:ext cx="1073820" cy="707886"/>
          </a:xfrm>
          <a:prstGeom prst="rect">
            <a:avLst/>
          </a:prstGeom>
        </p:spPr>
        <p:txBody>
          <a:bodyPr wrap="none">
            <a:spAutoFit/>
          </a:bodyPr>
          <a:lstStyle/>
          <a:p>
            <a:r>
              <a:rPr lang="en-US" altLang="zh-CN" sz="2000" dirty="0">
                <a:solidFill>
                  <a:srgbClr val="0070C0"/>
                </a:solidFill>
                <a:cs typeface="Times New Roman" panose="02020603050405020304" pitchFamily="18" charset="0"/>
              </a:rPr>
              <a:t>Medical </a:t>
            </a:r>
          </a:p>
          <a:p>
            <a:r>
              <a:rPr lang="en-US" altLang="zh-CN" sz="2000" dirty="0">
                <a:solidFill>
                  <a:srgbClr val="0070C0"/>
                </a:solidFill>
                <a:cs typeface="Times New Roman" panose="02020603050405020304" pitchFamily="18" charset="0"/>
              </a:rPr>
              <a:t>science</a:t>
            </a:r>
            <a:endParaRPr lang="zh-CN" altLang="en-US" sz="2000" dirty="0">
              <a:solidFill>
                <a:srgbClr val="0070C0"/>
              </a:solidFill>
              <a:cs typeface="Times New Roman" panose="02020603050405020304" pitchFamily="18" charset="0"/>
            </a:endParaRPr>
          </a:p>
        </p:txBody>
      </p:sp>
      <p:pic>
        <p:nvPicPr>
          <p:cNvPr id="51" name="图片 50"/>
          <p:cNvPicPr>
            <a:picLocks noChangeAspect="1"/>
          </p:cNvPicPr>
          <p:nvPr/>
        </p:nvPicPr>
        <p:blipFill rotWithShape="1">
          <a:blip r:embed="rId2"/>
          <a:srcRect l="12912" r="2424" b="62627"/>
          <a:stretch/>
        </p:blipFill>
        <p:spPr>
          <a:xfrm>
            <a:off x="132820" y="1034280"/>
            <a:ext cx="1896373" cy="1031304"/>
          </a:xfrm>
          <a:prstGeom prst="rect">
            <a:avLst/>
          </a:prstGeom>
          <a:ln>
            <a:noFill/>
          </a:ln>
          <a:effectLst>
            <a:softEdge rad="112500"/>
          </a:effectLst>
        </p:spPr>
      </p:pic>
      <p:sp>
        <p:nvSpPr>
          <p:cNvPr id="52" name="Freeform 7"/>
          <p:cNvSpPr/>
          <p:nvPr/>
        </p:nvSpPr>
        <p:spPr bwMode="auto">
          <a:xfrm>
            <a:off x="3386833" y="2145430"/>
            <a:ext cx="1799590" cy="488315"/>
          </a:xfrm>
          <a:custGeom>
            <a:avLst/>
            <a:gdLst>
              <a:gd name="T0" fmla="*/ 774 w 774"/>
              <a:gd name="T1" fmla="*/ 210 h 210"/>
              <a:gd name="T2" fmla="*/ 389 w 774"/>
              <a:gd name="T3" fmla="*/ 210 h 210"/>
              <a:gd name="T4" fmla="*/ 389 w 774"/>
              <a:gd name="T5" fmla="*/ 0 h 210"/>
              <a:gd name="T6" fmla="*/ 0 w 774"/>
              <a:gd name="T7" fmla="*/ 0 h 210"/>
            </a:gdLst>
            <a:ahLst/>
            <a:cxnLst>
              <a:cxn ang="0">
                <a:pos x="T0" y="T1"/>
              </a:cxn>
              <a:cxn ang="0">
                <a:pos x="T2" y="T3"/>
              </a:cxn>
              <a:cxn ang="0">
                <a:pos x="T4" y="T5"/>
              </a:cxn>
              <a:cxn ang="0">
                <a:pos x="T6" y="T7"/>
              </a:cxn>
            </a:cxnLst>
            <a:rect l="0" t="0" r="r" b="b"/>
            <a:pathLst>
              <a:path w="774" h="210">
                <a:moveTo>
                  <a:pt x="774" y="210"/>
                </a:moveTo>
                <a:lnTo>
                  <a:pt x="389" y="210"/>
                </a:lnTo>
                <a:lnTo>
                  <a:pt x="389" y="0"/>
                </a:lnTo>
                <a:lnTo>
                  <a:pt x="0" y="0"/>
                </a:lnTo>
              </a:path>
            </a:pathLst>
          </a:custGeom>
          <a:noFill/>
          <a:ln w="6350" cap="flat" cmpd="sng">
            <a:solidFill>
              <a:srgbClr val="55463D"/>
            </a:solidFill>
            <a:round/>
            <a:tailEnd type="oval" w="sm" len="sm"/>
          </a:ln>
          <a:extLst>
            <a:ext uri="{909E8E84-426E-40DD-AFC4-6F175D3DCCD1}">
              <a14:hiddenFill xmlns:a14="http://schemas.microsoft.com/office/drawing/2010/main">
                <a:solidFill>
                  <a:srgbClr val="FFFFFF"/>
                </a:solidFill>
              </a14:hiddenFill>
            </a:ext>
          </a:extLst>
        </p:spPr>
        <p:txBody>
          <a:bodyPr/>
          <a:lstStyle/>
          <a:p>
            <a:endParaRPr lang="zh-CN" altLang="en-US">
              <a:solidFill>
                <a:schemeClr val="tx1">
                  <a:lumMod val="65000"/>
                  <a:lumOff val="35000"/>
                </a:schemeClr>
              </a:solidFill>
            </a:endParaRPr>
          </a:p>
        </p:txBody>
      </p:sp>
      <p:pic>
        <p:nvPicPr>
          <p:cNvPr id="53" name="图片 52"/>
          <p:cNvPicPr>
            <a:picLocks noChangeAspect="1"/>
          </p:cNvPicPr>
          <p:nvPr/>
        </p:nvPicPr>
        <p:blipFill rotWithShape="1">
          <a:blip r:embed="rId3"/>
          <a:srcRect l="2269" t="18463" r="1268"/>
          <a:stretch/>
        </p:blipFill>
        <p:spPr>
          <a:xfrm>
            <a:off x="6506244" y="5336811"/>
            <a:ext cx="1702488" cy="1079301"/>
          </a:xfrm>
          <a:prstGeom prst="rect">
            <a:avLst/>
          </a:prstGeom>
          <a:ln>
            <a:noFill/>
          </a:ln>
          <a:effectLst>
            <a:softEdge rad="112500"/>
          </a:effectLst>
        </p:spPr>
      </p:pic>
      <p:sp>
        <p:nvSpPr>
          <p:cNvPr id="54" name="Freeform 9"/>
          <p:cNvSpPr/>
          <p:nvPr/>
        </p:nvSpPr>
        <p:spPr bwMode="auto">
          <a:xfrm>
            <a:off x="6578595" y="4956631"/>
            <a:ext cx="1485265" cy="488315"/>
          </a:xfrm>
          <a:custGeom>
            <a:avLst/>
            <a:gdLst>
              <a:gd name="T0" fmla="*/ 0 w 639"/>
              <a:gd name="T1" fmla="*/ 210 h 210"/>
              <a:gd name="T2" fmla="*/ 318 w 639"/>
              <a:gd name="T3" fmla="*/ 210 h 210"/>
              <a:gd name="T4" fmla="*/ 318 w 639"/>
              <a:gd name="T5" fmla="*/ 0 h 210"/>
              <a:gd name="T6" fmla="*/ 639 w 639"/>
              <a:gd name="T7" fmla="*/ 0 h 210"/>
            </a:gdLst>
            <a:ahLst/>
            <a:cxnLst>
              <a:cxn ang="0">
                <a:pos x="T0" y="T1"/>
              </a:cxn>
              <a:cxn ang="0">
                <a:pos x="T2" y="T3"/>
              </a:cxn>
              <a:cxn ang="0">
                <a:pos x="T4" y="T5"/>
              </a:cxn>
              <a:cxn ang="0">
                <a:pos x="T6" y="T7"/>
              </a:cxn>
            </a:cxnLst>
            <a:rect l="0" t="0" r="r" b="b"/>
            <a:pathLst>
              <a:path w="639" h="210">
                <a:moveTo>
                  <a:pt x="0" y="210"/>
                </a:moveTo>
                <a:lnTo>
                  <a:pt x="318" y="210"/>
                </a:lnTo>
                <a:lnTo>
                  <a:pt x="318" y="0"/>
                </a:lnTo>
                <a:lnTo>
                  <a:pt x="639" y="0"/>
                </a:lnTo>
              </a:path>
            </a:pathLst>
          </a:custGeom>
          <a:noFill/>
          <a:ln w="6350" cap="flat" cmpd="sng">
            <a:solidFill>
              <a:srgbClr val="55463D"/>
            </a:solidFill>
            <a:round/>
            <a:tailEnd type="oval" w="sm" len="sm"/>
          </a:ln>
          <a:extLst>
            <a:ext uri="{909E8E84-426E-40DD-AFC4-6F175D3DCCD1}">
              <a14:hiddenFill xmlns:a14="http://schemas.microsoft.com/office/drawing/2010/main">
                <a:solidFill>
                  <a:srgbClr val="FFFFFF"/>
                </a:solidFill>
              </a14:hiddenFill>
            </a:ext>
          </a:extLst>
        </p:spPr>
        <p:txBody>
          <a:bodyPr/>
          <a:lstStyle/>
          <a:p>
            <a:endParaRPr lang="zh-CN" altLang="en-US">
              <a:solidFill>
                <a:schemeClr val="tx1">
                  <a:lumMod val="65000"/>
                  <a:lumOff val="35000"/>
                </a:schemeClr>
              </a:solidFill>
            </a:endParaRPr>
          </a:p>
        </p:txBody>
      </p:sp>
      <p:sp>
        <p:nvSpPr>
          <p:cNvPr id="55" name="TextBox 23"/>
          <p:cNvSpPr txBox="1"/>
          <p:nvPr/>
        </p:nvSpPr>
        <p:spPr>
          <a:xfrm>
            <a:off x="7966766" y="4679731"/>
            <a:ext cx="4071425" cy="1938992"/>
          </a:xfrm>
          <a:prstGeom prst="rect">
            <a:avLst/>
          </a:prstGeom>
          <a:noFill/>
        </p:spPr>
        <p:txBody>
          <a:bodyPr wrap="square" rtlCol="0">
            <a:spAutoFit/>
          </a:bodyPr>
          <a:lstStyle/>
          <a:p>
            <a:pPr algn="just">
              <a:lnSpc>
                <a:spcPct val="150000"/>
              </a:lnSpc>
            </a:pPr>
            <a:r>
              <a:rPr lang="en-US" altLang="zh-CN" sz="2000" dirty="0">
                <a:solidFill>
                  <a:srgbClr val="7E0C6E"/>
                </a:solidFill>
                <a:latin typeface="Gill Sans MT" panose="020B0502020104020203" pitchFamily="34" charset="0"/>
                <a:ea typeface="Segoe UI" pitchFamily="34" charset="0"/>
                <a:cs typeface="Segoe UI" pitchFamily="34" charset="0"/>
              </a:rPr>
              <a:t>Allows further understanding on the appearance and the prevalence of HIV or cancer, hence new approaches to treat diseases can be explored.</a:t>
            </a:r>
            <a:endParaRPr lang="zh-CN" altLang="en-US" sz="2000" dirty="0">
              <a:solidFill>
                <a:srgbClr val="7E0C6E"/>
              </a:solidFill>
              <a:latin typeface="Gill Sans MT" panose="020B0502020104020203" pitchFamily="34" charset="0"/>
              <a:ea typeface="罗西钢笔行楷" panose="02010800040101010101" charset="-122"/>
              <a:cs typeface="Segoe UI" pitchFamily="34" charset="0"/>
              <a:sym typeface="+mn-lt"/>
            </a:endParaRPr>
          </a:p>
        </p:txBody>
      </p:sp>
      <p:sp>
        <p:nvSpPr>
          <p:cNvPr id="56" name="TextBox 23"/>
          <p:cNvSpPr txBox="1"/>
          <p:nvPr/>
        </p:nvSpPr>
        <p:spPr>
          <a:xfrm>
            <a:off x="197480" y="2021816"/>
            <a:ext cx="4017186" cy="1423082"/>
          </a:xfrm>
          <a:prstGeom prst="rect">
            <a:avLst/>
          </a:prstGeom>
          <a:noFill/>
        </p:spPr>
        <p:txBody>
          <a:bodyPr wrap="square" rtlCol="0">
            <a:spAutoFit/>
          </a:bodyPr>
          <a:lstStyle/>
          <a:p>
            <a:pPr algn="just">
              <a:lnSpc>
                <a:spcPct val="150000"/>
              </a:lnSpc>
            </a:pPr>
            <a:r>
              <a:rPr lang="en-US" altLang="zh-CN" sz="2000" dirty="0">
                <a:solidFill>
                  <a:srgbClr val="7E0C6E"/>
                </a:solidFill>
                <a:latin typeface="Gill Sans MT" panose="020B0502020104020203" pitchFamily="34" charset="0"/>
                <a:ea typeface="Segoe UI" pitchFamily="34" charset="0"/>
                <a:cs typeface="Segoe UI" pitchFamily="34" charset="0"/>
              </a:rPr>
              <a:t>Birds migrate as season changes.  Studies with respect to the migration habits is of great significances.</a:t>
            </a:r>
            <a:endParaRPr lang="zh-CN" altLang="en-US" sz="2000" dirty="0">
              <a:solidFill>
                <a:srgbClr val="7E0C6E"/>
              </a:solidFill>
              <a:latin typeface="Gill Sans MT" panose="020B0502020104020203" pitchFamily="34" charset="0"/>
              <a:ea typeface="罗西钢笔行楷" panose="02010800040101010101" charset="-122"/>
              <a:cs typeface="Segoe UI" pitchFamily="34" charset="0"/>
              <a:sym typeface="+mn-lt"/>
            </a:endParaRPr>
          </a:p>
        </p:txBody>
      </p:sp>
      <p:pic>
        <p:nvPicPr>
          <p:cNvPr id="57" name="图片 56"/>
          <p:cNvPicPr>
            <a:picLocks noChangeAspect="1"/>
          </p:cNvPicPr>
          <p:nvPr/>
        </p:nvPicPr>
        <p:blipFill rotWithShape="1">
          <a:blip r:embed="rId4"/>
          <a:srcRect l="9673" t="18325" r="9132" b="11425"/>
          <a:stretch/>
        </p:blipFill>
        <p:spPr>
          <a:xfrm>
            <a:off x="7157864" y="1068264"/>
            <a:ext cx="1726367" cy="1377160"/>
          </a:xfrm>
          <a:prstGeom prst="rect">
            <a:avLst/>
          </a:prstGeom>
          <a:ln>
            <a:noFill/>
          </a:ln>
          <a:effectLst>
            <a:softEdge rad="112500"/>
          </a:effectLst>
        </p:spPr>
      </p:pic>
      <p:sp>
        <p:nvSpPr>
          <p:cNvPr id="58" name="TextBox 23"/>
          <p:cNvSpPr txBox="1"/>
          <p:nvPr/>
        </p:nvSpPr>
        <p:spPr>
          <a:xfrm>
            <a:off x="7923619" y="2229605"/>
            <a:ext cx="4057078" cy="1423082"/>
          </a:xfrm>
          <a:prstGeom prst="rect">
            <a:avLst/>
          </a:prstGeom>
          <a:noFill/>
        </p:spPr>
        <p:txBody>
          <a:bodyPr wrap="square" rtlCol="0">
            <a:spAutoFit/>
          </a:bodyPr>
          <a:lstStyle/>
          <a:p>
            <a:pPr algn="just">
              <a:lnSpc>
                <a:spcPct val="150000"/>
              </a:lnSpc>
            </a:pPr>
            <a:r>
              <a:rPr lang="en-US" altLang="zh-CN" sz="2000" dirty="0">
                <a:solidFill>
                  <a:srgbClr val="7E0C6E"/>
                </a:solidFill>
                <a:latin typeface="Gill Sans MT" panose="020B0502020104020203" pitchFamily="34" charset="0"/>
                <a:ea typeface="Segoe UI" pitchFamily="34" charset="0"/>
                <a:cs typeface="Segoe UI" pitchFamily="34" charset="0"/>
              </a:rPr>
              <a:t>Studies on several typical economic models, e.g., the prisoner's dilemma (PD), public good game (PGG). </a:t>
            </a:r>
            <a:endParaRPr lang="zh-CN" altLang="en-US" sz="2000" dirty="0">
              <a:solidFill>
                <a:srgbClr val="7E0C6E"/>
              </a:solidFill>
              <a:latin typeface="Gill Sans MT" panose="020B0502020104020203" pitchFamily="34" charset="0"/>
              <a:ea typeface="Segoe UI" pitchFamily="34" charset="0"/>
              <a:cs typeface="Segoe UI" pitchFamily="34" charset="0"/>
              <a:sym typeface="+mn-lt"/>
            </a:endParaRPr>
          </a:p>
        </p:txBody>
      </p:sp>
      <p:sp>
        <p:nvSpPr>
          <p:cNvPr id="59" name="Freeform 8"/>
          <p:cNvSpPr/>
          <p:nvPr/>
        </p:nvSpPr>
        <p:spPr bwMode="auto">
          <a:xfrm>
            <a:off x="7387968" y="2145430"/>
            <a:ext cx="831850" cy="1120775"/>
          </a:xfrm>
          <a:custGeom>
            <a:avLst/>
            <a:gdLst>
              <a:gd name="T0" fmla="*/ 0 w 358"/>
              <a:gd name="T1" fmla="*/ 482 h 482"/>
              <a:gd name="T2" fmla="*/ 0 w 358"/>
              <a:gd name="T3" fmla="*/ 0 h 482"/>
              <a:gd name="T4" fmla="*/ 358 w 358"/>
              <a:gd name="T5" fmla="*/ 0 h 482"/>
            </a:gdLst>
            <a:ahLst/>
            <a:cxnLst>
              <a:cxn ang="0">
                <a:pos x="T0" y="T1"/>
              </a:cxn>
              <a:cxn ang="0">
                <a:pos x="T2" y="T3"/>
              </a:cxn>
              <a:cxn ang="0">
                <a:pos x="T4" y="T5"/>
              </a:cxn>
            </a:cxnLst>
            <a:rect l="0" t="0" r="r" b="b"/>
            <a:pathLst>
              <a:path w="358" h="482">
                <a:moveTo>
                  <a:pt x="0" y="482"/>
                </a:moveTo>
                <a:lnTo>
                  <a:pt x="0" y="0"/>
                </a:lnTo>
                <a:lnTo>
                  <a:pt x="358" y="0"/>
                </a:lnTo>
              </a:path>
            </a:pathLst>
          </a:custGeom>
          <a:noFill/>
          <a:ln w="6350" cap="flat" cmpd="sng">
            <a:solidFill>
              <a:srgbClr val="55463D"/>
            </a:solidFill>
            <a:round/>
            <a:tailEnd type="oval" w="sm" len="sm"/>
          </a:ln>
          <a:extLst>
            <a:ext uri="{909E8E84-426E-40DD-AFC4-6F175D3DCCD1}">
              <a14:hiddenFill xmlns:a14="http://schemas.microsoft.com/office/drawing/2010/main">
                <a:solidFill>
                  <a:srgbClr val="FFFFFF"/>
                </a:solidFill>
              </a14:hiddenFill>
            </a:ext>
          </a:extLst>
        </p:spPr>
        <p:txBody>
          <a:bodyPr/>
          <a:lstStyle/>
          <a:p>
            <a:endParaRPr lang="zh-CN" altLang="en-US">
              <a:solidFill>
                <a:schemeClr val="tx1">
                  <a:lumMod val="65000"/>
                  <a:lumOff val="35000"/>
                </a:schemeClr>
              </a:solidFill>
            </a:endParaRPr>
          </a:p>
        </p:txBody>
      </p:sp>
      <p:pic>
        <p:nvPicPr>
          <p:cNvPr id="60" name="图片 59"/>
          <p:cNvPicPr>
            <a:picLocks noChangeAspect="1"/>
          </p:cNvPicPr>
          <p:nvPr/>
        </p:nvPicPr>
        <p:blipFill>
          <a:blip r:embed="rId5"/>
          <a:stretch>
            <a:fillRect/>
          </a:stretch>
        </p:blipFill>
        <p:spPr>
          <a:xfrm>
            <a:off x="1784858" y="3810658"/>
            <a:ext cx="2212932" cy="1247894"/>
          </a:xfrm>
          <a:prstGeom prst="rect">
            <a:avLst/>
          </a:prstGeom>
          <a:ln>
            <a:noFill/>
          </a:ln>
          <a:effectLst>
            <a:softEdge rad="112500"/>
          </a:effectLst>
        </p:spPr>
      </p:pic>
      <p:sp>
        <p:nvSpPr>
          <p:cNvPr id="61" name="Oval 5"/>
          <p:cNvSpPr>
            <a:spLocks noChangeArrowheads="1"/>
          </p:cNvSpPr>
          <p:nvPr/>
        </p:nvSpPr>
        <p:spPr bwMode="auto">
          <a:xfrm>
            <a:off x="3906433" y="3365265"/>
            <a:ext cx="1196805" cy="1213485"/>
          </a:xfrm>
          <a:prstGeom prst="ellipse">
            <a:avLst/>
          </a:prstGeom>
          <a:noFill/>
          <a:ln>
            <a:solidFill>
              <a:srgbClr val="7E0C6E"/>
            </a:solidFill>
          </a:ln>
        </p:spPr>
        <p:txBody>
          <a:bodyPr/>
          <a:lstStyle/>
          <a:p>
            <a:endParaRPr lang="zh-CN" altLang="en-US">
              <a:solidFill>
                <a:schemeClr val="tx1">
                  <a:lumMod val="65000"/>
                  <a:lumOff val="35000"/>
                </a:schemeClr>
              </a:solidFill>
            </a:endParaRPr>
          </a:p>
        </p:txBody>
      </p:sp>
      <p:sp>
        <p:nvSpPr>
          <p:cNvPr id="62" name="TextBox 23"/>
          <p:cNvSpPr txBox="1"/>
          <p:nvPr/>
        </p:nvSpPr>
        <p:spPr>
          <a:xfrm>
            <a:off x="187850" y="4669652"/>
            <a:ext cx="3884021" cy="1884747"/>
          </a:xfrm>
          <a:prstGeom prst="rect">
            <a:avLst/>
          </a:prstGeom>
          <a:noFill/>
        </p:spPr>
        <p:txBody>
          <a:bodyPr wrap="square" rtlCol="0">
            <a:spAutoFit/>
          </a:bodyPr>
          <a:lstStyle/>
          <a:p>
            <a:pPr algn="just">
              <a:lnSpc>
                <a:spcPct val="150000"/>
              </a:lnSpc>
            </a:pPr>
            <a:r>
              <a:rPr lang="en-US" altLang="zh-CN" sz="2000" dirty="0">
                <a:solidFill>
                  <a:srgbClr val="7E0C6E"/>
                </a:solidFill>
                <a:latin typeface="Gill Sans MT" panose="020B0502020104020203" pitchFamily="34" charset="0"/>
                <a:ea typeface="Segoe UI" pitchFamily="34" charset="0"/>
                <a:cs typeface="Segoe UI" pitchFamily="34" charset="0"/>
              </a:rPr>
              <a:t>Social dilemmas are situations in which the optimal decision of an individual contrasts with the optimal decision for the group.</a:t>
            </a:r>
            <a:endParaRPr lang="zh-CN" altLang="en-US" sz="2000" dirty="0">
              <a:solidFill>
                <a:srgbClr val="7E0C6E"/>
              </a:solidFill>
              <a:latin typeface="Gill Sans MT" panose="020B0502020104020203" pitchFamily="34" charset="0"/>
              <a:ea typeface="罗西钢笔行楷" panose="02010800040101010101" charset="-122"/>
              <a:cs typeface="Segoe UI" pitchFamily="34" charset="0"/>
              <a:sym typeface="+mn-lt"/>
            </a:endParaRPr>
          </a:p>
        </p:txBody>
      </p:sp>
    </p:spTree>
    <p:extLst>
      <p:ext uri="{BB962C8B-B14F-4D97-AF65-F5344CB8AC3E}">
        <p14:creationId xmlns:p14="http://schemas.microsoft.com/office/powerpoint/2010/main" val="2944329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10935986" y="6254311"/>
            <a:ext cx="1052510" cy="365125"/>
          </a:xfrm>
        </p:spPr>
        <p:txBody>
          <a:bodyPr/>
          <a:lstStyle/>
          <a:p>
            <a:fld id="{D57F1E4F-1CFF-5643-939E-217C01CDF565}" type="slidenum">
              <a:rPr lang="en-US" sz="1200" smtClean="0"/>
              <a:pPr/>
              <a:t>25</a:t>
            </a:fld>
            <a:endParaRPr lang="en-US" sz="1200" dirty="0"/>
          </a:p>
        </p:txBody>
      </p:sp>
      <p:cxnSp>
        <p:nvCxnSpPr>
          <p:cNvPr id="10" name="直接连接符 9"/>
          <p:cNvCxnSpPr/>
          <p:nvPr/>
        </p:nvCxnSpPr>
        <p:spPr>
          <a:xfrm>
            <a:off x="4019131" y="1381662"/>
            <a:ext cx="0" cy="4069080"/>
          </a:xfrm>
          <a:prstGeom prst="line">
            <a:avLst/>
          </a:prstGeom>
          <a:ln w="12700">
            <a:solidFill>
              <a:srgbClr val="7E0C6E"/>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454994" y="1381662"/>
            <a:ext cx="0" cy="4069080"/>
          </a:xfrm>
          <a:prstGeom prst="line">
            <a:avLst/>
          </a:prstGeom>
          <a:ln w="12700">
            <a:solidFill>
              <a:srgbClr val="7E0C6E"/>
            </a:solidFill>
          </a:ln>
        </p:spPr>
        <p:style>
          <a:lnRef idx="1">
            <a:schemeClr val="accent1"/>
          </a:lnRef>
          <a:fillRef idx="0">
            <a:schemeClr val="accent1"/>
          </a:fillRef>
          <a:effectRef idx="0">
            <a:schemeClr val="accent1"/>
          </a:effectRef>
          <a:fontRef idx="minor">
            <a:schemeClr val="tx1"/>
          </a:fontRef>
        </p:style>
      </p:cxnSp>
      <p:sp>
        <p:nvSpPr>
          <p:cNvPr id="12" name="TextBox 24"/>
          <p:cNvSpPr txBox="1"/>
          <p:nvPr/>
        </p:nvSpPr>
        <p:spPr>
          <a:xfrm>
            <a:off x="377847" y="1350983"/>
            <a:ext cx="3639643" cy="4201150"/>
          </a:xfrm>
          <a:prstGeom prst="rect">
            <a:avLst/>
          </a:prstGeom>
          <a:noFill/>
        </p:spPr>
        <p:txBody>
          <a:bodyPr wrap="square" rtlCol="0">
            <a:spAutoFit/>
          </a:bodyPr>
          <a:lstStyle/>
          <a:p>
            <a:pPr marL="342900" indent="-342900">
              <a:lnSpc>
                <a:spcPct val="150000"/>
              </a:lnSpc>
              <a:buFontTx/>
              <a:buAutoNum type="arabicPeriod"/>
            </a:pPr>
            <a:r>
              <a:rPr lang="en-US" altLang="zh-CN" sz="2000" dirty="0">
                <a:solidFill>
                  <a:srgbClr val="7E0C6E"/>
                </a:solidFill>
              </a:rPr>
              <a:t>Population structure can be described by a </a:t>
            </a:r>
            <a:r>
              <a:rPr lang="en-US" altLang="zh-CN" sz="2000" b="1" dirty="0">
                <a:solidFill>
                  <a:srgbClr val="1010E0"/>
                </a:solidFill>
              </a:rPr>
              <a:t>network</a:t>
            </a:r>
          </a:p>
          <a:p>
            <a:pPr marL="342900" indent="-342900" algn="ctr">
              <a:lnSpc>
                <a:spcPct val="150000"/>
              </a:lnSpc>
              <a:buFontTx/>
              <a:buAutoNum type="arabicPeriod"/>
            </a:pPr>
            <a:endParaRPr lang="en-US" altLang="zh-CN" dirty="0">
              <a:solidFill>
                <a:srgbClr val="7E0C6E"/>
              </a:solidFill>
              <a:latin typeface="Segoe UI" pitchFamily="34" charset="0"/>
              <a:ea typeface="Segoe UI" pitchFamily="34" charset="0"/>
              <a:cs typeface="Segoe UI" pitchFamily="34" charset="0"/>
            </a:endParaRPr>
          </a:p>
          <a:p>
            <a:pPr marL="342900" indent="-342900">
              <a:lnSpc>
                <a:spcPct val="150000"/>
              </a:lnSpc>
              <a:buFontTx/>
              <a:buAutoNum type="arabicPeriod"/>
            </a:pPr>
            <a:r>
              <a:rPr lang="en-US" altLang="zh-CN" sz="2000" dirty="0">
                <a:solidFill>
                  <a:srgbClr val="7E0C6E"/>
                </a:solidFill>
              </a:rPr>
              <a:t>Nodes in network represent the </a:t>
            </a:r>
            <a:r>
              <a:rPr lang="en-US" altLang="zh-CN" sz="2000" b="1" dirty="0">
                <a:solidFill>
                  <a:srgbClr val="1010E0"/>
                </a:solidFill>
              </a:rPr>
              <a:t>individual agents</a:t>
            </a:r>
          </a:p>
          <a:p>
            <a:pPr marL="342900" indent="-342900">
              <a:lnSpc>
                <a:spcPct val="150000"/>
              </a:lnSpc>
              <a:buFontTx/>
              <a:buAutoNum type="arabicPeriod"/>
            </a:pPr>
            <a:endParaRPr lang="en-US" altLang="zh-CN" sz="2000" dirty="0">
              <a:solidFill>
                <a:srgbClr val="7E0C6E"/>
              </a:solidFill>
            </a:endParaRPr>
          </a:p>
          <a:p>
            <a:pPr marL="342900" indent="-342900">
              <a:lnSpc>
                <a:spcPct val="150000"/>
              </a:lnSpc>
              <a:buFontTx/>
              <a:buAutoNum type="arabicPeriod"/>
            </a:pPr>
            <a:r>
              <a:rPr lang="en-US" altLang="zh-CN" sz="2000" dirty="0">
                <a:solidFill>
                  <a:srgbClr val="7E0C6E"/>
                </a:solidFill>
              </a:rPr>
              <a:t>The </a:t>
            </a:r>
            <a:r>
              <a:rPr lang="en-US" altLang="zh-CN" sz="2000" dirty="0">
                <a:solidFill>
                  <a:srgbClr val="1010E0"/>
                </a:solidFill>
              </a:rPr>
              <a:t>state of the agents </a:t>
            </a:r>
            <a:r>
              <a:rPr lang="en-US" altLang="zh-CN" sz="2000" dirty="0">
                <a:solidFill>
                  <a:srgbClr val="7E0C6E"/>
                </a:solidFill>
              </a:rPr>
              <a:t>in this network correspond to the </a:t>
            </a:r>
            <a:r>
              <a:rPr lang="en-US" altLang="zh-CN" sz="2000" b="1" dirty="0">
                <a:solidFill>
                  <a:srgbClr val="1010E0"/>
                </a:solidFill>
              </a:rPr>
              <a:t>strategy</a:t>
            </a:r>
          </a:p>
        </p:txBody>
      </p:sp>
      <p:pic>
        <p:nvPicPr>
          <p:cNvPr id="16" name="图片 15"/>
          <p:cNvPicPr>
            <a:picLocks noChangeAspect="1"/>
          </p:cNvPicPr>
          <p:nvPr/>
        </p:nvPicPr>
        <p:blipFill rotWithShape="1">
          <a:blip r:embed="rId2"/>
          <a:srcRect l="4352" t="2625" r="7282" b="2481"/>
          <a:stretch/>
        </p:blipFill>
        <p:spPr>
          <a:xfrm>
            <a:off x="4265493" y="1501253"/>
            <a:ext cx="4065499" cy="3624549"/>
          </a:xfrm>
          <a:prstGeom prst="rect">
            <a:avLst/>
          </a:prstGeom>
          <a:ln>
            <a:noFill/>
          </a:ln>
          <a:effectLst>
            <a:softEdge rad="112500"/>
          </a:effectLst>
        </p:spPr>
      </p:pic>
      <p:sp>
        <p:nvSpPr>
          <p:cNvPr id="17" name="TextBox 24"/>
          <p:cNvSpPr txBox="1"/>
          <p:nvPr/>
        </p:nvSpPr>
        <p:spPr>
          <a:xfrm>
            <a:off x="8702998" y="2130833"/>
            <a:ext cx="3285498" cy="1938992"/>
          </a:xfrm>
          <a:prstGeom prst="rect">
            <a:avLst/>
          </a:prstGeom>
          <a:noFill/>
        </p:spPr>
        <p:txBody>
          <a:bodyPr wrap="square" rtlCol="0">
            <a:spAutoFit/>
          </a:bodyPr>
          <a:lstStyle/>
          <a:p>
            <a:pPr algn="just">
              <a:lnSpc>
                <a:spcPct val="150000"/>
              </a:lnSpc>
              <a:buFont typeface="Wingdings" panose="05000000000000000000" pitchFamily="2" charset="2"/>
              <a:buNone/>
            </a:pPr>
            <a:r>
              <a:rPr lang="en-US" altLang="zh-CN" sz="2000" dirty="0">
                <a:solidFill>
                  <a:srgbClr val="7E0C6E"/>
                </a:solidFill>
                <a:latin typeface="Gill Sans MT" panose="020B0502020104020203" pitchFamily="34" charset="0"/>
                <a:ea typeface="Segoe UI" pitchFamily="34" charset="0"/>
                <a:cs typeface="Segoe UI" pitchFamily="34" charset="0"/>
              </a:rPr>
              <a:t>Network theory has provided important insights into the dynamics of interactions in a structured population.</a:t>
            </a:r>
            <a:endParaRPr lang="zh-CN" altLang="en-US" sz="2000" b="1" dirty="0">
              <a:solidFill>
                <a:srgbClr val="7E0C6E"/>
              </a:solidFill>
              <a:latin typeface="Gill Sans MT" panose="020B0502020104020203" pitchFamily="34" charset="0"/>
              <a:ea typeface="罗西钢笔行楷" panose="02010800040101010101" charset="-122"/>
              <a:cs typeface="Segoe UI" pitchFamily="34" charset="0"/>
            </a:endParaRPr>
          </a:p>
        </p:txBody>
      </p:sp>
    </p:spTree>
    <p:extLst>
      <p:ext uri="{BB962C8B-B14F-4D97-AF65-F5344CB8AC3E}">
        <p14:creationId xmlns:p14="http://schemas.microsoft.com/office/powerpoint/2010/main" val="34444779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10935986" y="6254311"/>
            <a:ext cx="1052510" cy="365125"/>
          </a:xfrm>
        </p:spPr>
        <p:txBody>
          <a:bodyPr/>
          <a:lstStyle/>
          <a:p>
            <a:fld id="{D57F1E4F-1CFF-5643-939E-217C01CDF565}" type="slidenum">
              <a:rPr lang="en-US" sz="1200" smtClean="0"/>
              <a:pPr/>
              <a:t>26</a:t>
            </a:fld>
            <a:endParaRPr lang="en-US" sz="1200" dirty="0"/>
          </a:p>
        </p:txBody>
      </p:sp>
      <p:sp>
        <p:nvSpPr>
          <p:cNvPr id="14" name="矩形 13"/>
          <p:cNvSpPr/>
          <p:nvPr/>
        </p:nvSpPr>
        <p:spPr>
          <a:xfrm>
            <a:off x="430463" y="509756"/>
            <a:ext cx="3057247" cy="523220"/>
          </a:xfrm>
          <a:prstGeom prst="rect">
            <a:avLst/>
          </a:prstGeom>
        </p:spPr>
        <p:txBody>
          <a:bodyPr wrap="none">
            <a:spAutoFit/>
          </a:bodyPr>
          <a:lstStyle/>
          <a:p>
            <a:r>
              <a:rPr lang="zh-CN" altLang="en-US" sz="2800" b="1" dirty="0" smtClean="0">
                <a:solidFill>
                  <a:srgbClr val="1010E0"/>
                </a:solidFill>
                <a:latin typeface="Times New Roman" panose="02020603050405020304" pitchFamily="18" charset="0"/>
                <a:ea typeface="罗西钢笔行楷" panose="02010800040101010101" charset="-122"/>
                <a:cs typeface="Times New Roman" panose="02020603050405020304" pitchFamily="18" charset="0"/>
              </a:rPr>
              <a:t>社团结构群体描述</a:t>
            </a:r>
            <a:endParaRPr lang="zh-CN" altLang="en-US" sz="2800" b="1" dirty="0">
              <a:solidFill>
                <a:srgbClr val="1010E0"/>
              </a:solidFill>
              <a:latin typeface="Times New Roman" panose="02020603050405020304" pitchFamily="18" charset="0"/>
              <a:ea typeface="罗西钢笔行楷" panose="02010800040101010101" charset="-122"/>
              <a:cs typeface="Times New Roman" panose="02020603050405020304" pitchFamily="18" charset="0"/>
            </a:endParaRPr>
          </a:p>
        </p:txBody>
      </p:sp>
      <p:pic>
        <p:nvPicPr>
          <p:cNvPr id="13" name="图片 12"/>
          <p:cNvPicPr>
            <a:picLocks noChangeAspect="1"/>
          </p:cNvPicPr>
          <p:nvPr/>
        </p:nvPicPr>
        <p:blipFill>
          <a:blip r:embed="rId2"/>
          <a:stretch>
            <a:fillRect/>
          </a:stretch>
        </p:blipFill>
        <p:spPr>
          <a:xfrm>
            <a:off x="5893108" y="974387"/>
            <a:ext cx="6095388" cy="4105254"/>
          </a:xfrm>
          <a:prstGeom prst="rect">
            <a:avLst/>
          </a:prstGeom>
          <a:ln>
            <a:noFill/>
          </a:ln>
          <a:effectLst>
            <a:softEdge rad="112500"/>
          </a:effectLst>
        </p:spPr>
      </p:pic>
      <p:graphicFrame>
        <p:nvGraphicFramePr>
          <p:cNvPr id="15" name="表格 14"/>
          <p:cNvGraphicFramePr>
            <a:graphicFrameLocks noGrp="1"/>
          </p:cNvGraphicFramePr>
          <p:nvPr>
            <p:extLst>
              <p:ext uri="{D42A27DB-BD31-4B8C-83A1-F6EECF244321}">
                <p14:modId xmlns:p14="http://schemas.microsoft.com/office/powerpoint/2010/main" val="3553532107"/>
              </p:ext>
            </p:extLst>
          </p:nvPr>
        </p:nvGraphicFramePr>
        <p:xfrm>
          <a:off x="695793" y="2407021"/>
          <a:ext cx="3875372" cy="1602189"/>
        </p:xfrm>
        <a:graphic>
          <a:graphicData uri="http://schemas.openxmlformats.org/drawingml/2006/table">
            <a:tbl>
              <a:tblPr firstRow="1" bandRow="1">
                <a:tableStyleId>{F5AB1C69-6EDB-4FF4-983F-18BD219EF322}</a:tableStyleId>
              </a:tblPr>
              <a:tblGrid>
                <a:gridCol w="1632568">
                  <a:extLst>
                    <a:ext uri="{9D8B030D-6E8A-4147-A177-3AD203B41FA5}">
                      <a16:colId xmlns:a16="http://schemas.microsoft.com/office/drawing/2014/main" val="20000"/>
                    </a:ext>
                  </a:extLst>
                </a:gridCol>
                <a:gridCol w="951014">
                  <a:extLst>
                    <a:ext uri="{9D8B030D-6E8A-4147-A177-3AD203B41FA5}">
                      <a16:colId xmlns:a16="http://schemas.microsoft.com/office/drawing/2014/main" val="20001"/>
                    </a:ext>
                  </a:extLst>
                </a:gridCol>
                <a:gridCol w="1291790">
                  <a:extLst>
                    <a:ext uri="{9D8B030D-6E8A-4147-A177-3AD203B41FA5}">
                      <a16:colId xmlns:a16="http://schemas.microsoft.com/office/drawing/2014/main" val="20002"/>
                    </a:ext>
                  </a:extLst>
                </a:gridCol>
              </a:tblGrid>
              <a:tr h="534063">
                <a:tc>
                  <a:txBody>
                    <a:bodyPr/>
                    <a:lstStyle/>
                    <a:p>
                      <a:endParaRPr lang="zh-CN" altLang="en-US" sz="2000" dirty="0">
                        <a:latin typeface="Gill Sans MT" panose="020B0502020104020203" pitchFamily="34" charset="0"/>
                      </a:endParaRPr>
                    </a:p>
                  </a:txBody>
                  <a:tcPr/>
                </a:tc>
                <a:tc>
                  <a:txBody>
                    <a:bodyPr/>
                    <a:lstStyle/>
                    <a:p>
                      <a:r>
                        <a:rPr lang="en-US" altLang="zh-CN" sz="2000" dirty="0">
                          <a:latin typeface="Gill Sans MT" panose="020B0502020104020203" pitchFamily="34" charset="0"/>
                        </a:rPr>
                        <a:t>   </a:t>
                      </a:r>
                      <a:r>
                        <a:rPr lang="en-US" altLang="zh-CN" sz="2000" baseline="0" dirty="0">
                          <a:latin typeface="Gill Sans MT" panose="020B0502020104020203" pitchFamily="34" charset="0"/>
                        </a:rPr>
                        <a:t>  </a:t>
                      </a:r>
                      <a:r>
                        <a:rPr lang="en-US" altLang="zh-CN" sz="2000" dirty="0">
                          <a:latin typeface="Gill Sans MT" panose="020B0502020104020203" pitchFamily="34" charset="0"/>
                        </a:rPr>
                        <a:t>A</a:t>
                      </a:r>
                      <a:endParaRPr lang="zh-CN" altLang="en-US" sz="2000" dirty="0">
                        <a:solidFill>
                          <a:srgbClr val="FF0000"/>
                        </a:solidFill>
                        <a:latin typeface="Gill Sans MT" panose="020B0502020104020203" pitchFamily="34" charset="0"/>
                      </a:endParaRPr>
                    </a:p>
                  </a:txBody>
                  <a:tcPr/>
                </a:tc>
                <a:tc>
                  <a:txBody>
                    <a:bodyPr/>
                    <a:lstStyle/>
                    <a:p>
                      <a:r>
                        <a:rPr lang="en-US" altLang="zh-CN" sz="2000" dirty="0">
                          <a:latin typeface="Gill Sans MT" panose="020B0502020104020203" pitchFamily="34" charset="0"/>
                        </a:rPr>
                        <a:t>        B</a:t>
                      </a:r>
                      <a:endParaRPr lang="zh-CN" altLang="en-US" sz="2000" dirty="0">
                        <a:solidFill>
                          <a:srgbClr val="00B0F0"/>
                        </a:solidFill>
                        <a:latin typeface="Gill Sans MT" panose="020B0502020104020203" pitchFamily="34" charset="0"/>
                      </a:endParaRPr>
                    </a:p>
                  </a:txBody>
                  <a:tcPr/>
                </a:tc>
                <a:extLst>
                  <a:ext uri="{0D108BD9-81ED-4DB2-BD59-A6C34878D82A}">
                    <a16:rowId xmlns:a16="http://schemas.microsoft.com/office/drawing/2014/main" val="10000"/>
                  </a:ext>
                </a:extLst>
              </a:tr>
              <a:tr h="534063">
                <a:tc>
                  <a:txBody>
                    <a:bodyPr/>
                    <a:lstStyle/>
                    <a:p>
                      <a:r>
                        <a:rPr lang="en-US" altLang="zh-CN" sz="2000" dirty="0">
                          <a:latin typeface="Gill Sans MT" panose="020B0502020104020203" pitchFamily="34" charset="0"/>
                        </a:rPr>
                        <a:t>Payoff of A</a:t>
                      </a:r>
                      <a:endParaRPr lang="zh-CN" altLang="en-US" sz="2000" dirty="0">
                        <a:solidFill>
                          <a:srgbClr val="FF0000"/>
                        </a:solidFill>
                        <a:latin typeface="Gill Sans MT" panose="020B0502020104020203" pitchFamily="34" charset="0"/>
                      </a:endParaRPr>
                    </a:p>
                  </a:txBody>
                  <a:tcPr/>
                </a:tc>
                <a:tc>
                  <a:txBody>
                    <a:bodyPr/>
                    <a:lstStyle/>
                    <a:p>
                      <a:pPr algn="ctr"/>
                      <a:r>
                        <a:rPr lang="en-US" altLang="zh-CN" sz="2000" dirty="0">
                          <a:latin typeface="Gill Sans MT" panose="020B0502020104020203" pitchFamily="34" charset="0"/>
                        </a:rPr>
                        <a:t> a</a:t>
                      </a:r>
                      <a:endParaRPr lang="zh-CN" altLang="en-US" sz="2000" dirty="0">
                        <a:latin typeface="Gill Sans MT" panose="020B0502020104020203" pitchFamily="34" charset="0"/>
                      </a:endParaRPr>
                    </a:p>
                  </a:txBody>
                  <a:tcPr/>
                </a:tc>
                <a:tc>
                  <a:txBody>
                    <a:bodyPr/>
                    <a:lstStyle/>
                    <a:p>
                      <a:r>
                        <a:rPr lang="en-US" altLang="zh-CN" sz="2000" dirty="0">
                          <a:latin typeface="Gill Sans MT" panose="020B0502020104020203" pitchFamily="34" charset="0"/>
                        </a:rPr>
                        <a:t>        b</a:t>
                      </a:r>
                      <a:endParaRPr lang="zh-CN" altLang="en-US" sz="2000" dirty="0">
                        <a:latin typeface="Gill Sans MT" panose="020B0502020104020203" pitchFamily="34" charset="0"/>
                      </a:endParaRPr>
                    </a:p>
                  </a:txBody>
                  <a:tcPr/>
                </a:tc>
                <a:extLst>
                  <a:ext uri="{0D108BD9-81ED-4DB2-BD59-A6C34878D82A}">
                    <a16:rowId xmlns:a16="http://schemas.microsoft.com/office/drawing/2014/main" val="10001"/>
                  </a:ext>
                </a:extLst>
              </a:tr>
              <a:tr h="534063">
                <a:tc>
                  <a:txBody>
                    <a:bodyPr/>
                    <a:lstStyle/>
                    <a:p>
                      <a:r>
                        <a:rPr lang="en-US" altLang="zh-CN" sz="2000" dirty="0">
                          <a:latin typeface="Gill Sans MT" panose="020B0502020104020203" pitchFamily="34" charset="0"/>
                        </a:rPr>
                        <a:t>Payoff of B</a:t>
                      </a:r>
                      <a:endParaRPr lang="zh-CN" altLang="en-US" sz="2000" dirty="0">
                        <a:solidFill>
                          <a:srgbClr val="00B0F0"/>
                        </a:solidFill>
                        <a:latin typeface="Gill Sans MT" panose="020B0502020104020203" pitchFamily="34" charset="0"/>
                      </a:endParaRPr>
                    </a:p>
                  </a:txBody>
                  <a:tcPr/>
                </a:tc>
                <a:tc>
                  <a:txBody>
                    <a:bodyPr/>
                    <a:lstStyle/>
                    <a:p>
                      <a:r>
                        <a:rPr lang="en-US" altLang="zh-CN" sz="2000" dirty="0">
                          <a:latin typeface="Gill Sans MT" panose="020B0502020104020203" pitchFamily="34" charset="0"/>
                        </a:rPr>
                        <a:t>    </a:t>
                      </a:r>
                      <a:r>
                        <a:rPr lang="en-US" altLang="zh-CN" sz="2000" baseline="0" dirty="0">
                          <a:latin typeface="Gill Sans MT" panose="020B0502020104020203" pitchFamily="34" charset="0"/>
                        </a:rPr>
                        <a:t> </a:t>
                      </a:r>
                      <a:r>
                        <a:rPr lang="en-US" altLang="zh-CN" sz="2000" dirty="0">
                          <a:latin typeface="Gill Sans MT" panose="020B0502020104020203" pitchFamily="34" charset="0"/>
                        </a:rPr>
                        <a:t>c</a:t>
                      </a:r>
                      <a:endParaRPr lang="zh-CN" altLang="en-US" sz="2000" dirty="0">
                        <a:latin typeface="Gill Sans MT" panose="020B0502020104020203" pitchFamily="34" charset="0"/>
                      </a:endParaRPr>
                    </a:p>
                  </a:txBody>
                  <a:tcPr/>
                </a:tc>
                <a:tc>
                  <a:txBody>
                    <a:bodyPr/>
                    <a:lstStyle/>
                    <a:p>
                      <a:r>
                        <a:rPr lang="en-US" altLang="zh-CN" sz="2000" dirty="0">
                          <a:latin typeface="Gill Sans MT" panose="020B0502020104020203" pitchFamily="34" charset="0"/>
                        </a:rPr>
                        <a:t>        d</a:t>
                      </a:r>
                      <a:endParaRPr lang="zh-CN" altLang="en-US" sz="2000" dirty="0">
                        <a:latin typeface="Gill Sans MT" panose="020B0502020104020203" pitchFamily="34" charset="0"/>
                      </a:endParaRPr>
                    </a:p>
                  </a:txBody>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19" name="矩形 18"/>
              <p:cNvSpPr/>
              <p:nvPr/>
            </p:nvSpPr>
            <p:spPr>
              <a:xfrm>
                <a:off x="430463" y="1091565"/>
                <a:ext cx="5802794" cy="830997"/>
              </a:xfrm>
              <a:prstGeom prst="rect">
                <a:avLst/>
              </a:prstGeom>
            </p:spPr>
            <p:txBody>
              <a:bodyPr wrap="square">
                <a:spAutoFit/>
              </a:bodyPr>
              <a:lstStyle/>
              <a:p>
                <a:r>
                  <a:rPr lang="en-US" altLang="zh-CN" sz="2400" dirty="0">
                    <a:solidFill>
                      <a:srgbClr val="7E0C6E"/>
                    </a:solidFill>
                  </a:rPr>
                  <a:t>Now we consider a symmetrical </a:t>
                </a:r>
                <a14:m>
                  <m:oMath xmlns:m="http://schemas.openxmlformats.org/officeDocument/2006/math">
                    <m:r>
                      <a:rPr lang="en-US" altLang="zh-CN" sz="2400" b="0" i="0" smtClean="0">
                        <a:solidFill>
                          <a:srgbClr val="7E0C6E"/>
                        </a:solidFill>
                        <a:latin typeface="Cambria Math" panose="02040503050406030204" pitchFamily="18" charset="0"/>
                      </a:rPr>
                      <m:t>2</m:t>
                    </m:r>
                    <m:r>
                      <a:rPr lang="en-US" altLang="zh-CN" sz="2400" b="0" i="1" smtClean="0">
                        <a:solidFill>
                          <a:srgbClr val="7E0C6E"/>
                        </a:solidFill>
                        <a:latin typeface="Cambria Math" panose="02040503050406030204" pitchFamily="18" charset="0"/>
                        <a:ea typeface="Cambria Math" panose="02040503050406030204" pitchFamily="18" charset="0"/>
                      </a:rPr>
                      <m:t>×2 </m:t>
                    </m:r>
                    <m:r>
                      <m:rPr>
                        <m:nor/>
                      </m:rPr>
                      <a:rPr lang="en-US" altLang="zh-CN" sz="2400">
                        <a:solidFill>
                          <a:srgbClr val="7E0C6E"/>
                        </a:solidFill>
                      </a:rPr>
                      <m:t>game</m:t>
                    </m:r>
                    <m:r>
                      <m:rPr>
                        <m:nor/>
                      </m:rPr>
                      <a:rPr lang="en-US" altLang="zh-CN" sz="2400">
                        <a:solidFill>
                          <a:srgbClr val="7E0C6E"/>
                        </a:solidFill>
                      </a:rPr>
                      <m:t> </m:t>
                    </m:r>
                    <m:r>
                      <m:rPr>
                        <m:nor/>
                      </m:rPr>
                      <a:rPr lang="en-US" altLang="zh-CN" sz="2400">
                        <a:solidFill>
                          <a:srgbClr val="7E0C6E"/>
                        </a:solidFill>
                      </a:rPr>
                      <m:t>with</m:t>
                    </m:r>
                    <m:r>
                      <m:rPr>
                        <m:nor/>
                      </m:rPr>
                      <a:rPr lang="en-US" altLang="zh-CN" sz="2400" b="0" i="0" smtClean="0">
                        <a:solidFill>
                          <a:srgbClr val="7E0C6E"/>
                        </a:solidFill>
                      </a:rPr>
                      <m:t> </m:t>
                    </m:r>
                    <m:r>
                      <m:rPr>
                        <m:nor/>
                      </m:rPr>
                      <a:rPr lang="en-US" altLang="zh-CN" sz="2400">
                        <a:solidFill>
                          <a:srgbClr val="7E0C6E"/>
                        </a:solidFill>
                      </a:rPr>
                      <m:t>two</m:t>
                    </m:r>
                    <m:r>
                      <m:rPr>
                        <m:nor/>
                      </m:rPr>
                      <a:rPr lang="en-US" altLang="zh-CN" sz="2400">
                        <a:solidFill>
                          <a:srgbClr val="7E0C6E"/>
                        </a:solidFill>
                      </a:rPr>
                      <m:t> </m:t>
                    </m:r>
                    <m:r>
                      <m:rPr>
                        <m:nor/>
                      </m:rPr>
                      <a:rPr lang="en-US" altLang="zh-CN" sz="2400">
                        <a:solidFill>
                          <a:srgbClr val="7E0C6E"/>
                        </a:solidFill>
                      </a:rPr>
                      <m:t>pure</m:t>
                    </m:r>
                    <m:r>
                      <m:rPr>
                        <m:nor/>
                      </m:rPr>
                      <a:rPr lang="en-US" altLang="zh-CN" sz="2400">
                        <a:solidFill>
                          <a:srgbClr val="7E0C6E"/>
                        </a:solidFill>
                      </a:rPr>
                      <m:t> </m:t>
                    </m:r>
                    <m:r>
                      <m:rPr>
                        <m:nor/>
                      </m:rPr>
                      <a:rPr lang="en-US" altLang="zh-CN" sz="2400">
                        <a:solidFill>
                          <a:srgbClr val="7E0C6E"/>
                        </a:solidFill>
                      </a:rPr>
                      <m:t>strategies</m:t>
                    </m:r>
                    <m:r>
                      <m:rPr>
                        <m:nor/>
                      </m:rPr>
                      <a:rPr lang="en-US" altLang="zh-CN" sz="2400">
                        <a:solidFill>
                          <a:srgbClr val="7E0C6E"/>
                        </a:solidFill>
                      </a:rPr>
                      <m:t> </m:t>
                    </m:r>
                    <m:r>
                      <m:rPr>
                        <m:nor/>
                      </m:rPr>
                      <a:rPr lang="en-US" altLang="zh-CN" sz="2400" i="1">
                        <a:solidFill>
                          <a:srgbClr val="7E0C6E"/>
                        </a:solidFill>
                      </a:rPr>
                      <m:t>A</m:t>
                    </m:r>
                    <m:r>
                      <m:rPr>
                        <m:nor/>
                      </m:rPr>
                      <a:rPr lang="en-US" altLang="zh-CN" sz="2400" i="1">
                        <a:solidFill>
                          <a:srgbClr val="7E0C6E"/>
                        </a:solidFill>
                      </a:rPr>
                      <m:t> </m:t>
                    </m:r>
                    <m:r>
                      <m:rPr>
                        <m:nor/>
                      </m:rPr>
                      <a:rPr lang="en-US" altLang="zh-CN" sz="2400">
                        <a:solidFill>
                          <a:srgbClr val="7E0C6E"/>
                        </a:solidFill>
                      </a:rPr>
                      <m:t>and</m:t>
                    </m:r>
                    <m:r>
                      <m:rPr>
                        <m:nor/>
                      </m:rPr>
                      <a:rPr lang="en-US" altLang="zh-CN" sz="2400">
                        <a:solidFill>
                          <a:srgbClr val="7E0C6E"/>
                        </a:solidFill>
                      </a:rPr>
                      <m:t> </m:t>
                    </m:r>
                    <m:r>
                      <m:rPr>
                        <m:nor/>
                      </m:rPr>
                      <a:rPr lang="en-US" altLang="zh-CN" sz="2400" i="1">
                        <a:solidFill>
                          <a:srgbClr val="7E0C6E"/>
                        </a:solidFill>
                      </a:rPr>
                      <m:t>B</m:t>
                    </m:r>
                    <m:r>
                      <m:rPr>
                        <m:nor/>
                      </m:rPr>
                      <a:rPr lang="en-US" altLang="zh-CN" sz="2400">
                        <a:solidFill>
                          <a:srgbClr val="7E0C6E"/>
                        </a:solidFill>
                      </a:rPr>
                      <m:t>.</m:t>
                    </m:r>
                  </m:oMath>
                </a14:m>
                <a:endParaRPr lang="zh-CN" altLang="en-US" sz="2400" dirty="0">
                  <a:solidFill>
                    <a:srgbClr val="7E0C6E"/>
                  </a:solidFill>
                </a:endParaRPr>
              </a:p>
            </p:txBody>
          </p:sp>
        </mc:Choice>
        <mc:Fallback xmlns="">
          <p:sp>
            <p:nvSpPr>
              <p:cNvPr id="19" name="矩形 18"/>
              <p:cNvSpPr>
                <a:spLocks noRot="1" noChangeAspect="1" noMove="1" noResize="1" noEditPoints="1" noAdjustHandles="1" noChangeArrowheads="1" noChangeShapeType="1" noTextEdit="1"/>
              </p:cNvSpPr>
              <p:nvPr/>
            </p:nvSpPr>
            <p:spPr>
              <a:xfrm>
                <a:off x="430463" y="1091565"/>
                <a:ext cx="5802794" cy="830997"/>
              </a:xfrm>
              <a:prstGeom prst="rect">
                <a:avLst/>
              </a:prstGeom>
              <a:blipFill>
                <a:blip r:embed="rId3"/>
                <a:stretch>
                  <a:fillRect l="-1681" t="-5882" b="-10294"/>
                </a:stretch>
              </a:blipFill>
            </p:spPr>
            <p:txBody>
              <a:bodyPr/>
              <a:lstStyle/>
              <a:p>
                <a:r>
                  <a:rPr lang="zh-CN" altLang="en-US">
                    <a:noFill/>
                  </a:rPr>
                  <a:t> </a:t>
                </a:r>
              </a:p>
            </p:txBody>
          </p:sp>
        </mc:Fallback>
      </mc:AlternateContent>
      <p:sp>
        <p:nvSpPr>
          <p:cNvPr id="9" name="矩形 8"/>
          <p:cNvSpPr/>
          <p:nvPr/>
        </p:nvSpPr>
        <p:spPr>
          <a:xfrm>
            <a:off x="695793" y="4623095"/>
            <a:ext cx="6100009" cy="1631216"/>
          </a:xfrm>
          <a:prstGeom prst="rect">
            <a:avLst/>
          </a:prstGeom>
        </p:spPr>
        <p:txBody>
          <a:bodyPr wrap="square">
            <a:spAutoFit/>
          </a:bodyPr>
          <a:lstStyle/>
          <a:p>
            <a:r>
              <a:rPr lang="en-US" altLang="zh-CN" sz="2000" dirty="0">
                <a:solidFill>
                  <a:srgbClr val="1010E0"/>
                </a:solidFill>
              </a:rPr>
              <a:t>PD game </a:t>
            </a:r>
            <a:r>
              <a:rPr lang="en-US" altLang="zh-CN" sz="2000" dirty="0">
                <a:solidFill>
                  <a:srgbClr val="7E0C6E"/>
                </a:solidFill>
              </a:rPr>
              <a:t>with dominating A or B: a &gt; c, b &gt; d; a &lt; c, b &lt; d.</a:t>
            </a:r>
          </a:p>
          <a:p>
            <a:endParaRPr lang="en-US" altLang="zh-CN" sz="2000" dirty="0">
              <a:solidFill>
                <a:srgbClr val="7E0C6E"/>
              </a:solidFill>
            </a:endParaRPr>
          </a:p>
          <a:p>
            <a:r>
              <a:rPr lang="en-US" altLang="zh-CN" sz="2000" dirty="0">
                <a:solidFill>
                  <a:srgbClr val="1010E0"/>
                </a:solidFill>
              </a:rPr>
              <a:t>SD game </a:t>
            </a:r>
            <a:r>
              <a:rPr lang="en-US" altLang="zh-CN" sz="2000" dirty="0">
                <a:solidFill>
                  <a:srgbClr val="7E0C6E"/>
                </a:solidFill>
              </a:rPr>
              <a:t>with coexisting A and B: a &lt; c, b &gt; d.</a:t>
            </a:r>
          </a:p>
          <a:p>
            <a:endParaRPr lang="en-US" altLang="zh-CN" sz="2000" dirty="0">
              <a:solidFill>
                <a:srgbClr val="7E0C6E"/>
              </a:solidFill>
            </a:endParaRPr>
          </a:p>
          <a:p>
            <a:r>
              <a:rPr lang="en-US" altLang="zh-CN" sz="2000" dirty="0">
                <a:solidFill>
                  <a:srgbClr val="1010E0"/>
                </a:solidFill>
              </a:rPr>
              <a:t>Coordination game </a:t>
            </a:r>
            <a:r>
              <a:rPr lang="en-US" altLang="zh-CN" sz="2000" dirty="0">
                <a:solidFill>
                  <a:srgbClr val="7E0C6E"/>
                </a:solidFill>
              </a:rPr>
              <a:t>with </a:t>
            </a:r>
            <a:r>
              <a:rPr lang="en-US" altLang="zh-CN" sz="2000" dirty="0" err="1">
                <a:solidFill>
                  <a:srgbClr val="7E0C6E"/>
                </a:solidFill>
              </a:rPr>
              <a:t>bistable</a:t>
            </a:r>
            <a:r>
              <a:rPr lang="en-US" altLang="zh-CN" sz="2000" dirty="0">
                <a:solidFill>
                  <a:srgbClr val="7E0C6E"/>
                </a:solidFill>
              </a:rPr>
              <a:t> A and B: a &gt; c, b &lt; d.</a:t>
            </a:r>
          </a:p>
        </p:txBody>
      </p:sp>
    </p:spTree>
    <p:extLst>
      <p:ext uri="{BB962C8B-B14F-4D97-AF65-F5344CB8AC3E}">
        <p14:creationId xmlns:p14="http://schemas.microsoft.com/office/powerpoint/2010/main" val="19282547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856474" y="6135042"/>
            <a:ext cx="1052510" cy="365125"/>
          </a:xfrm>
        </p:spPr>
        <p:txBody>
          <a:bodyPr/>
          <a:lstStyle/>
          <a:p>
            <a:fld id="{D57F1E4F-1CFF-5643-939E-217C01CDF565}" type="slidenum">
              <a:rPr lang="en-US" sz="1200" smtClean="0"/>
              <a:pPr/>
              <a:t>27</a:t>
            </a:fld>
            <a:endParaRPr lang="en-US" sz="1200" dirty="0"/>
          </a:p>
        </p:txBody>
      </p:sp>
      <p:sp>
        <p:nvSpPr>
          <p:cNvPr id="5" name="文本框 4"/>
          <p:cNvSpPr txBox="1"/>
          <p:nvPr/>
        </p:nvSpPr>
        <p:spPr>
          <a:xfrm>
            <a:off x="591169" y="946169"/>
            <a:ext cx="6221896" cy="646331"/>
          </a:xfrm>
          <a:prstGeom prst="rect">
            <a:avLst/>
          </a:prstGeom>
          <a:noFill/>
        </p:spPr>
        <p:txBody>
          <a:bodyPr wrap="square" rtlCol="0">
            <a:spAutoFit/>
          </a:bodyPr>
          <a:lstStyle/>
          <a:p>
            <a:r>
              <a:rPr lang="zh-CN" altLang="en-US" sz="3600" b="1" dirty="0" smtClean="0">
                <a:solidFill>
                  <a:schemeClr val="bg1"/>
                </a:solidFill>
                <a:latin typeface="+mj-lt"/>
                <a:ea typeface="罗西钢笔行楷" panose="02010800040101010101" charset="-122"/>
              </a:rPr>
              <a:t>连接概率矩阵</a:t>
            </a:r>
            <a:endParaRPr lang="zh-CN" altLang="en-US" sz="3600" b="1" dirty="0">
              <a:solidFill>
                <a:schemeClr val="bg1"/>
              </a:solidFill>
              <a:latin typeface="+mj-lt"/>
              <a:ea typeface="罗西钢笔行楷" panose="02010800040101010101" charset="-122"/>
            </a:endParaRPr>
          </a:p>
        </p:txBody>
      </p:sp>
      <mc:AlternateContent xmlns:mc="http://schemas.openxmlformats.org/markup-compatibility/2006" xmlns:a14="http://schemas.microsoft.com/office/drawing/2010/main">
        <mc:Choice Requires="a14">
          <p:sp>
            <p:nvSpPr>
              <p:cNvPr id="6" name="TextBox 24"/>
              <p:cNvSpPr txBox="1"/>
              <p:nvPr/>
            </p:nvSpPr>
            <p:spPr>
              <a:xfrm>
                <a:off x="793206" y="2397920"/>
                <a:ext cx="4821151" cy="3411190"/>
              </a:xfrm>
              <a:prstGeom prst="rect">
                <a:avLst/>
              </a:prstGeom>
              <a:noFill/>
            </p:spPr>
            <p:txBody>
              <a:bodyPr wrap="square" rtlCol="0">
                <a:spAutoFit/>
              </a:bodyPr>
              <a:lstStyle/>
              <a:p>
                <a:pPr marL="400050" indent="-400050" algn="just">
                  <a:lnSpc>
                    <a:spcPct val="150000"/>
                  </a:lnSpc>
                  <a:buFont typeface="+mj-lt"/>
                  <a:buAutoNum type="romanUcPeriod"/>
                </a:pPr>
                <a:r>
                  <a:rPr lang="en-US" altLang="zh-CN" sz="2000" b="1" dirty="0">
                    <a:solidFill>
                      <a:srgbClr val="1010E0"/>
                    </a:solidFill>
                    <a:ea typeface="Segoe UI" pitchFamily="34" charset="0"/>
                    <a:cs typeface="Segoe UI" pitchFamily="34" charset="0"/>
                  </a:rPr>
                  <a:t>Elements</a:t>
                </a:r>
                <a:r>
                  <a:rPr lang="en-US" altLang="zh-CN" sz="2000" dirty="0">
                    <a:solidFill>
                      <a:srgbClr val="7E0C6E"/>
                    </a:solidFill>
                    <a:ea typeface="Segoe UI" pitchFamily="34" charset="0"/>
                    <a:cs typeface="Segoe UI" pitchFamily="34" charset="0"/>
                  </a:rPr>
                  <a:t> </a:t>
                </a:r>
                <a14:m>
                  <m:oMath xmlns:m="http://schemas.openxmlformats.org/officeDocument/2006/math">
                    <m:sSub>
                      <m:sSubPr>
                        <m:ctrlPr>
                          <a:rPr lang="en-US" altLang="zh-CN" sz="2000" b="0" i="1" smtClean="0">
                            <a:solidFill>
                              <a:srgbClr val="7E0C6E"/>
                            </a:solidFill>
                            <a:latin typeface="Cambria Math" panose="02040503050406030204" pitchFamily="18" charset="0"/>
                            <a:ea typeface="Segoe UI" pitchFamily="34" charset="0"/>
                            <a:cs typeface="Segoe UI" pitchFamily="34" charset="0"/>
                          </a:rPr>
                        </m:ctrlPr>
                      </m:sSubPr>
                      <m:e>
                        <m:r>
                          <a:rPr lang="en-US" altLang="zh-CN" sz="2000" b="0" i="1" smtClean="0">
                            <a:solidFill>
                              <a:srgbClr val="7E0C6E"/>
                            </a:solidFill>
                            <a:latin typeface="Cambria Math" panose="02040503050406030204" pitchFamily="18" charset="0"/>
                            <a:ea typeface="Segoe UI" pitchFamily="34" charset="0"/>
                            <a:cs typeface="Segoe UI" pitchFamily="34" charset="0"/>
                          </a:rPr>
                          <m:t>𝑤</m:t>
                        </m:r>
                      </m:e>
                      <m:sub>
                        <m:r>
                          <a:rPr lang="en-US" altLang="zh-CN" sz="2000" b="0" i="1" smtClean="0">
                            <a:solidFill>
                              <a:srgbClr val="7E0C6E"/>
                            </a:solidFill>
                            <a:latin typeface="Cambria Math" panose="02040503050406030204" pitchFamily="18" charset="0"/>
                            <a:ea typeface="Segoe UI" pitchFamily="34" charset="0"/>
                            <a:cs typeface="Segoe UI" pitchFamily="34" charset="0"/>
                          </a:rPr>
                          <m:t>𝑖𝑗</m:t>
                        </m:r>
                      </m:sub>
                    </m:sSub>
                  </m:oMath>
                </a14:m>
                <a:r>
                  <a:rPr lang="en-US" altLang="zh-CN" sz="2000" dirty="0">
                    <a:solidFill>
                      <a:srgbClr val="7E0C6E"/>
                    </a:solidFill>
                    <a:ea typeface="Segoe UI" pitchFamily="34" charset="0"/>
                    <a:cs typeface="Segoe UI" pitchFamily="34" charset="0"/>
                  </a:rPr>
                  <a:t> of the matrix W must be real numbers in the closed interval [</a:t>
                </a:r>
                <a:r>
                  <a:rPr lang="en-US" altLang="zh-CN" sz="2000" dirty="0">
                    <a:solidFill>
                      <a:srgbClr val="7E0C6E"/>
                    </a:solidFill>
                    <a:latin typeface="Times New Roman" panose="02020603050405020304" pitchFamily="18" charset="0"/>
                    <a:ea typeface="Segoe UI" pitchFamily="34" charset="0"/>
                    <a:cs typeface="Times New Roman" panose="02020603050405020304" pitchFamily="18" charset="0"/>
                  </a:rPr>
                  <a:t>0, 1</a:t>
                </a:r>
                <a:r>
                  <a:rPr lang="en-US" altLang="zh-CN" sz="2000" dirty="0">
                    <a:solidFill>
                      <a:srgbClr val="7E0C6E"/>
                    </a:solidFill>
                    <a:ea typeface="Segoe UI" pitchFamily="34" charset="0"/>
                    <a:cs typeface="Segoe UI" pitchFamily="34" charset="0"/>
                  </a:rPr>
                  <a:t>].</a:t>
                </a:r>
              </a:p>
              <a:p>
                <a:pPr marL="342900" indent="-342900">
                  <a:lnSpc>
                    <a:spcPct val="150000"/>
                  </a:lnSpc>
                  <a:buAutoNum type="romanUcPeriod"/>
                </a:pPr>
                <a:endParaRPr lang="en-US" altLang="zh-CN" sz="2000" dirty="0">
                  <a:solidFill>
                    <a:srgbClr val="7E0C6E"/>
                  </a:solidFill>
                  <a:ea typeface="Segoe UI" pitchFamily="34" charset="0"/>
                  <a:cs typeface="Segoe UI" pitchFamily="34" charset="0"/>
                </a:endParaRPr>
              </a:p>
              <a:p>
                <a:pPr marL="342900" indent="-342900" algn="just">
                  <a:lnSpc>
                    <a:spcPct val="150000"/>
                  </a:lnSpc>
                  <a:buAutoNum type="romanUcPeriod"/>
                </a:pPr>
                <a:r>
                  <a:rPr lang="en-US" altLang="zh-CN" sz="2000" dirty="0">
                    <a:solidFill>
                      <a:srgbClr val="7E0C6E"/>
                    </a:solidFill>
                    <a:ea typeface="Segoe UI" pitchFamily="34" charset="0"/>
                    <a:cs typeface="Segoe UI" pitchFamily="34" charset="0"/>
                  </a:rPr>
                  <a:t>The </a:t>
                </a:r>
                <a:r>
                  <a:rPr lang="en-US" altLang="zh-CN" sz="2000" b="1" dirty="0">
                    <a:solidFill>
                      <a:srgbClr val="1010E0"/>
                    </a:solidFill>
                    <a:ea typeface="Segoe UI" pitchFamily="34" charset="0"/>
                    <a:cs typeface="Segoe UI" pitchFamily="34" charset="0"/>
                  </a:rPr>
                  <a:t>interaction probability </a:t>
                </a:r>
                <a:r>
                  <a:rPr lang="en-US" altLang="zh-CN" sz="2000" dirty="0">
                    <a:solidFill>
                      <a:srgbClr val="7E0C6E"/>
                    </a:solidFill>
                    <a:ea typeface="Segoe UI" pitchFamily="34" charset="0"/>
                    <a:cs typeface="Segoe UI" pitchFamily="34" charset="0"/>
                  </a:rPr>
                  <a:t>within the same community is larger than that between communities, i.e., </a:t>
                </a:r>
                <a14:m>
                  <m:oMath xmlns:m="http://schemas.openxmlformats.org/officeDocument/2006/math">
                    <m:sSub>
                      <m:sSubPr>
                        <m:ctrlPr>
                          <a:rPr lang="en-US" altLang="zh-CN" sz="2000" i="1" smtClean="0">
                            <a:solidFill>
                              <a:srgbClr val="7E0C6E"/>
                            </a:solidFill>
                            <a:latin typeface="Cambria Math" panose="02040503050406030204" pitchFamily="18" charset="0"/>
                            <a:ea typeface="Segoe UI" pitchFamily="34" charset="0"/>
                            <a:cs typeface="Segoe UI" pitchFamily="34" charset="0"/>
                          </a:rPr>
                        </m:ctrlPr>
                      </m:sSubPr>
                      <m:e>
                        <m:r>
                          <a:rPr lang="en-US" altLang="zh-CN" sz="2000" b="0" i="1" smtClean="0">
                            <a:solidFill>
                              <a:srgbClr val="7E0C6E"/>
                            </a:solidFill>
                            <a:latin typeface="Cambria Math" panose="02040503050406030204" pitchFamily="18" charset="0"/>
                            <a:ea typeface="Segoe UI" pitchFamily="34" charset="0"/>
                            <a:cs typeface="Segoe UI" pitchFamily="34" charset="0"/>
                          </a:rPr>
                          <m:t>𝑤</m:t>
                        </m:r>
                      </m:e>
                      <m:sub>
                        <m:r>
                          <a:rPr lang="en-US" altLang="zh-CN" sz="2000" b="0" i="1" smtClean="0">
                            <a:solidFill>
                              <a:srgbClr val="7E0C6E"/>
                            </a:solidFill>
                            <a:latin typeface="Cambria Math" panose="02040503050406030204" pitchFamily="18" charset="0"/>
                            <a:ea typeface="Segoe UI" pitchFamily="34" charset="0"/>
                            <a:cs typeface="Segoe UI" pitchFamily="34" charset="0"/>
                          </a:rPr>
                          <m:t>𝑖𝑖</m:t>
                        </m:r>
                      </m:sub>
                    </m:sSub>
                    <m:r>
                      <a:rPr lang="en-US" altLang="zh-CN" sz="2000" b="0" i="1" smtClean="0">
                        <a:solidFill>
                          <a:srgbClr val="7E0C6E"/>
                        </a:solidFill>
                        <a:latin typeface="Cambria Math" panose="02040503050406030204" pitchFamily="18" charset="0"/>
                        <a:ea typeface="Segoe UI" pitchFamily="34" charset="0"/>
                        <a:cs typeface="Segoe UI" pitchFamily="34" charset="0"/>
                      </a:rPr>
                      <m:t>&gt;</m:t>
                    </m:r>
                    <m:sSub>
                      <m:sSubPr>
                        <m:ctrlPr>
                          <a:rPr lang="en-US" altLang="zh-CN" sz="2000" b="0" i="1" smtClean="0">
                            <a:solidFill>
                              <a:srgbClr val="7E0C6E"/>
                            </a:solidFill>
                            <a:latin typeface="Cambria Math" panose="02040503050406030204" pitchFamily="18" charset="0"/>
                            <a:ea typeface="Segoe UI" pitchFamily="34" charset="0"/>
                            <a:cs typeface="Segoe UI" pitchFamily="34" charset="0"/>
                          </a:rPr>
                        </m:ctrlPr>
                      </m:sSubPr>
                      <m:e>
                        <m:r>
                          <a:rPr lang="en-US" altLang="zh-CN" sz="2000" b="0" i="1" smtClean="0">
                            <a:solidFill>
                              <a:srgbClr val="7E0C6E"/>
                            </a:solidFill>
                            <a:latin typeface="Cambria Math" panose="02040503050406030204" pitchFamily="18" charset="0"/>
                            <a:ea typeface="Segoe UI" pitchFamily="34" charset="0"/>
                            <a:cs typeface="Segoe UI" pitchFamily="34" charset="0"/>
                          </a:rPr>
                          <m:t>𝑤</m:t>
                        </m:r>
                      </m:e>
                      <m:sub>
                        <m:r>
                          <a:rPr lang="en-US" altLang="zh-CN" sz="2000" b="0" i="1" smtClean="0">
                            <a:solidFill>
                              <a:srgbClr val="7E0C6E"/>
                            </a:solidFill>
                            <a:latin typeface="Cambria Math" panose="02040503050406030204" pitchFamily="18" charset="0"/>
                            <a:ea typeface="Segoe UI" pitchFamily="34" charset="0"/>
                            <a:cs typeface="Segoe UI" pitchFamily="34" charset="0"/>
                          </a:rPr>
                          <m:t>𝑖𝑗</m:t>
                        </m:r>
                      </m:sub>
                    </m:sSub>
                    <m:r>
                      <a:rPr lang="en-US" altLang="zh-CN" sz="2000" b="0" i="0" smtClean="0">
                        <a:solidFill>
                          <a:srgbClr val="7E0C6E"/>
                        </a:solidFill>
                        <a:latin typeface="Cambria Math" panose="02040503050406030204" pitchFamily="18" charset="0"/>
                        <a:ea typeface="Segoe UI" pitchFamily="34" charset="0"/>
                        <a:cs typeface="Segoe UI" pitchFamily="34" charset="0"/>
                      </a:rPr>
                      <m:t> , </m:t>
                    </m:r>
                  </m:oMath>
                </a14:m>
                <a:r>
                  <a:rPr lang="en-US" altLang="zh-CN" sz="2000" dirty="0">
                    <a:solidFill>
                      <a:srgbClr val="7E0C6E"/>
                    </a:solidFill>
                    <a:ea typeface="Segoe UI" pitchFamily="34" charset="0"/>
                    <a:cs typeface="Segoe UI" pitchFamily="34" charset="0"/>
                  </a:rPr>
                  <a:t>for all </a:t>
                </a:r>
                <a14:m>
                  <m:oMath xmlns:m="http://schemas.openxmlformats.org/officeDocument/2006/math">
                    <m:r>
                      <a:rPr lang="en-US" altLang="zh-CN" sz="2000" b="0" i="1" smtClean="0">
                        <a:solidFill>
                          <a:srgbClr val="7E0C6E"/>
                        </a:solidFill>
                        <a:latin typeface="Cambria Math" panose="02040503050406030204" pitchFamily="18" charset="0"/>
                        <a:ea typeface="Segoe UI" pitchFamily="34" charset="0"/>
                        <a:cs typeface="Segoe UI" pitchFamily="34" charset="0"/>
                      </a:rPr>
                      <m:t>𝑗</m:t>
                    </m:r>
                    <m:r>
                      <a:rPr lang="en-US" altLang="zh-CN" sz="2000" b="0" i="1" smtClean="0">
                        <a:solidFill>
                          <a:srgbClr val="7E0C6E"/>
                        </a:solidFill>
                        <a:latin typeface="Cambria Math" panose="02040503050406030204" pitchFamily="18" charset="0"/>
                        <a:ea typeface="Cambria Math" panose="02040503050406030204" pitchFamily="18" charset="0"/>
                        <a:cs typeface="Segoe UI" pitchFamily="34" charset="0"/>
                      </a:rPr>
                      <m:t>≠</m:t>
                    </m:r>
                    <m:r>
                      <a:rPr lang="en-US" altLang="zh-CN" sz="2000" b="0" i="1" smtClean="0">
                        <a:solidFill>
                          <a:srgbClr val="7E0C6E"/>
                        </a:solidFill>
                        <a:latin typeface="Cambria Math" panose="02040503050406030204" pitchFamily="18" charset="0"/>
                        <a:ea typeface="Cambria Math" panose="02040503050406030204" pitchFamily="18" charset="0"/>
                        <a:cs typeface="Segoe UI" pitchFamily="34" charset="0"/>
                      </a:rPr>
                      <m:t>𝑖</m:t>
                    </m:r>
                    <m:r>
                      <a:rPr lang="en-US" altLang="zh-CN" sz="2000" b="0" i="1" smtClean="0">
                        <a:solidFill>
                          <a:srgbClr val="7E0C6E"/>
                        </a:solidFill>
                        <a:latin typeface="Cambria Math" panose="02040503050406030204" pitchFamily="18" charset="0"/>
                        <a:ea typeface="Cambria Math" panose="02040503050406030204" pitchFamily="18" charset="0"/>
                        <a:cs typeface="Segoe UI" pitchFamily="34" charset="0"/>
                      </a:rPr>
                      <m:t>.</m:t>
                    </m:r>
                  </m:oMath>
                </a14:m>
                <a:endParaRPr lang="en-US" altLang="zh-CN" sz="2000" dirty="0">
                  <a:solidFill>
                    <a:srgbClr val="7E0C6E"/>
                  </a:solidFill>
                  <a:ea typeface="Segoe UI" pitchFamily="34" charset="0"/>
                  <a:cs typeface="Segoe UI" pitchFamily="34" charset="0"/>
                </a:endParaRPr>
              </a:p>
            </p:txBody>
          </p:sp>
        </mc:Choice>
        <mc:Fallback xmlns="">
          <p:sp>
            <p:nvSpPr>
              <p:cNvPr id="6" name="TextBox 24"/>
              <p:cNvSpPr txBox="1">
                <a:spLocks noRot="1" noChangeAspect="1" noMove="1" noResize="1" noEditPoints="1" noAdjustHandles="1" noChangeArrowheads="1" noChangeShapeType="1" noTextEdit="1"/>
              </p:cNvSpPr>
              <p:nvPr/>
            </p:nvSpPr>
            <p:spPr>
              <a:xfrm>
                <a:off x="793206" y="2397920"/>
                <a:ext cx="4821151" cy="3411190"/>
              </a:xfrm>
              <a:prstGeom prst="rect">
                <a:avLst/>
              </a:prstGeom>
              <a:blipFill>
                <a:blip r:embed="rId3"/>
                <a:stretch>
                  <a:fillRect l="-1264" r="-2402" b="-179"/>
                </a:stretch>
              </a:blipFill>
            </p:spPr>
            <p:txBody>
              <a:bodyPr/>
              <a:lstStyle/>
              <a:p>
                <a:r>
                  <a:rPr lang="zh-CN" altLang="en-US">
                    <a:noFill/>
                  </a:rPr>
                  <a:t> </a:t>
                </a:r>
              </a:p>
            </p:txBody>
          </p:sp>
        </mc:Fallback>
      </mc:AlternateContent>
      <p:cxnSp>
        <p:nvCxnSpPr>
          <p:cNvPr id="11" name="直接连接符 10"/>
          <p:cNvCxnSpPr/>
          <p:nvPr/>
        </p:nvCxnSpPr>
        <p:spPr>
          <a:xfrm>
            <a:off x="5975033" y="1964323"/>
            <a:ext cx="0" cy="4069080"/>
          </a:xfrm>
          <a:prstGeom prst="line">
            <a:avLst/>
          </a:prstGeom>
          <a:ln w="12700">
            <a:solidFill>
              <a:srgbClr val="7E0C6E"/>
            </a:solidFill>
          </a:ln>
        </p:spPr>
        <p:style>
          <a:lnRef idx="1">
            <a:schemeClr val="accent1"/>
          </a:lnRef>
          <a:fillRef idx="0">
            <a:schemeClr val="accent1"/>
          </a:fillRef>
          <a:effectRef idx="0">
            <a:schemeClr val="accent1"/>
          </a:effectRef>
          <a:fontRef idx="minor">
            <a:schemeClr val="tx1"/>
          </a:fontRef>
        </p:style>
      </p:cxnSp>
      <p:graphicFrame>
        <p:nvGraphicFramePr>
          <p:cNvPr id="12" name="对象 11"/>
          <p:cNvGraphicFramePr>
            <a:graphicFrameLocks noChangeAspect="1"/>
          </p:cNvGraphicFramePr>
          <p:nvPr>
            <p:extLst>
              <p:ext uri="{D42A27DB-BD31-4B8C-83A1-F6EECF244321}">
                <p14:modId xmlns:p14="http://schemas.microsoft.com/office/powerpoint/2010/main" val="3495734302"/>
              </p:ext>
            </p:extLst>
          </p:nvPr>
        </p:nvGraphicFramePr>
        <p:xfrm>
          <a:off x="6696385" y="2873738"/>
          <a:ext cx="3861915" cy="2250250"/>
        </p:xfrm>
        <a:graphic>
          <a:graphicData uri="http://schemas.openxmlformats.org/presentationml/2006/ole">
            <mc:AlternateContent xmlns:mc="http://schemas.openxmlformats.org/markup-compatibility/2006">
              <mc:Choice xmlns:v="urn:schemas-microsoft-com:vml" Requires="v">
                <p:oleObj spid="_x0000_s1278" name="Equation" r:id="rId4" imgW="1612800" imgH="939600" progId="Equation.DSMT4">
                  <p:embed/>
                </p:oleObj>
              </mc:Choice>
              <mc:Fallback>
                <p:oleObj name="Equation" r:id="rId4" imgW="1612800" imgH="939600" progId="Equation.DSMT4">
                  <p:embed/>
                  <p:pic>
                    <p:nvPicPr>
                      <p:cNvPr id="6" name="对象 5"/>
                      <p:cNvPicPr/>
                      <p:nvPr/>
                    </p:nvPicPr>
                    <p:blipFill>
                      <a:blip r:embed="rId5"/>
                      <a:stretch>
                        <a:fillRect/>
                      </a:stretch>
                    </p:blipFill>
                    <p:spPr>
                      <a:xfrm>
                        <a:off x="6696385" y="2873738"/>
                        <a:ext cx="3861915" cy="2250250"/>
                      </a:xfrm>
                      <a:prstGeom prst="rect">
                        <a:avLst/>
                      </a:prstGeom>
                    </p:spPr>
                  </p:pic>
                </p:oleObj>
              </mc:Fallback>
            </mc:AlternateContent>
          </a:graphicData>
        </a:graphic>
      </p:graphicFrame>
    </p:spTree>
    <p:extLst>
      <p:ext uri="{BB962C8B-B14F-4D97-AF65-F5344CB8AC3E}">
        <p14:creationId xmlns:p14="http://schemas.microsoft.com/office/powerpoint/2010/main" val="26970486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856474" y="6135042"/>
            <a:ext cx="1052510" cy="365125"/>
          </a:xfrm>
        </p:spPr>
        <p:txBody>
          <a:bodyPr/>
          <a:lstStyle/>
          <a:p>
            <a:fld id="{D57F1E4F-1CFF-5643-939E-217C01CDF565}" type="slidenum">
              <a:rPr lang="en-US" sz="1200" smtClean="0"/>
              <a:pPr/>
              <a:t>28</a:t>
            </a:fld>
            <a:endParaRPr lang="en-US" sz="1200" dirty="0"/>
          </a:p>
        </p:txBody>
      </p:sp>
      <p:sp>
        <p:nvSpPr>
          <p:cNvPr id="5" name="文本框 4"/>
          <p:cNvSpPr txBox="1"/>
          <p:nvPr/>
        </p:nvSpPr>
        <p:spPr>
          <a:xfrm>
            <a:off x="712485" y="922191"/>
            <a:ext cx="3392376" cy="646331"/>
          </a:xfrm>
          <a:prstGeom prst="rect">
            <a:avLst/>
          </a:prstGeom>
          <a:noFill/>
        </p:spPr>
        <p:txBody>
          <a:bodyPr wrap="square" rtlCol="0">
            <a:spAutoFit/>
          </a:bodyPr>
          <a:lstStyle/>
          <a:p>
            <a:r>
              <a:rPr lang="zh-CN" altLang="en-US" sz="3600" b="1" dirty="0" smtClean="0">
                <a:solidFill>
                  <a:schemeClr val="bg1"/>
                </a:solidFill>
                <a:latin typeface="+mj-lt"/>
                <a:ea typeface="罗西钢笔行楷" panose="02010800040101010101" charset="-122"/>
              </a:rPr>
              <a:t>收益计算</a:t>
            </a:r>
            <a:endParaRPr lang="en-US" altLang="zh-CN" sz="3600" b="1" dirty="0">
              <a:solidFill>
                <a:schemeClr val="bg1"/>
              </a:solidFill>
              <a:latin typeface="+mj-lt"/>
              <a:ea typeface="罗西钢笔行楷" panose="02010800040101010101" charset="-122"/>
            </a:endParaRPr>
          </a:p>
        </p:txBody>
      </p:sp>
      <p:sp>
        <p:nvSpPr>
          <p:cNvPr id="2" name="矩形 1"/>
          <p:cNvSpPr/>
          <p:nvPr/>
        </p:nvSpPr>
        <p:spPr>
          <a:xfrm>
            <a:off x="961085" y="2031807"/>
            <a:ext cx="9895389" cy="830997"/>
          </a:xfrm>
          <a:prstGeom prst="rect">
            <a:avLst/>
          </a:prstGeom>
        </p:spPr>
        <p:txBody>
          <a:bodyPr wrap="square">
            <a:spAutoFit/>
          </a:bodyPr>
          <a:lstStyle/>
          <a:p>
            <a:pPr algn="just"/>
            <a:r>
              <a:rPr lang="en-US" altLang="zh-CN" sz="2400" dirty="0">
                <a:solidFill>
                  <a:srgbClr val="7E0C6E"/>
                </a:solidFill>
                <a:latin typeface="Gill Sans MT" panose="020B0502020104020203" pitchFamily="34" charset="0"/>
                <a:ea typeface="Segoe UI" pitchFamily="34" charset="0"/>
                <a:cs typeface="Segoe UI" panose="020B0502040204020203" pitchFamily="34" charset="0"/>
              </a:rPr>
              <a:t>In the </a:t>
            </a:r>
            <a:r>
              <a:rPr lang="en-US" altLang="zh-CN" sz="2400" b="1" dirty="0">
                <a:solidFill>
                  <a:srgbClr val="1010E0"/>
                </a:solidFill>
                <a:latin typeface="Gill Sans MT" panose="020B0502020104020203" pitchFamily="34" charset="0"/>
                <a:ea typeface="Segoe UI" pitchFamily="34" charset="0"/>
                <a:cs typeface="Segoe UI" panose="020B0502040204020203" pitchFamily="34" charset="0"/>
              </a:rPr>
              <a:t>two-strategy game</a:t>
            </a:r>
            <a:r>
              <a:rPr lang="en-US" altLang="zh-CN" sz="2400" dirty="0">
                <a:solidFill>
                  <a:srgbClr val="7E0C6E"/>
                </a:solidFill>
                <a:latin typeface="Gill Sans MT" panose="020B0502020104020203" pitchFamily="34" charset="0"/>
                <a:ea typeface="Segoe UI" pitchFamily="34" charset="0"/>
                <a:cs typeface="Segoe UI" panose="020B0502040204020203" pitchFamily="34" charset="0"/>
              </a:rPr>
              <a:t>, the payoffs of strategies A and B in community </a:t>
            </a:r>
            <a:r>
              <a:rPr lang="en-US" altLang="zh-CN" sz="2400" i="1" dirty="0" err="1">
                <a:solidFill>
                  <a:srgbClr val="7E0C6E"/>
                </a:solidFill>
                <a:latin typeface="Gill Sans MT" panose="020B0502020104020203" pitchFamily="34" charset="0"/>
                <a:ea typeface="Segoe UI" pitchFamily="34" charset="0"/>
                <a:cs typeface="Segoe UI" panose="020B0502040204020203" pitchFamily="34" charset="0"/>
              </a:rPr>
              <a:t>i</a:t>
            </a:r>
            <a:r>
              <a:rPr lang="en-US" altLang="zh-CN" sz="2400" dirty="0">
                <a:solidFill>
                  <a:srgbClr val="7E0C6E"/>
                </a:solidFill>
                <a:latin typeface="Gill Sans MT" panose="020B0502020104020203" pitchFamily="34" charset="0"/>
                <a:ea typeface="Segoe UI" pitchFamily="34" charset="0"/>
                <a:cs typeface="Segoe UI" panose="020B0502040204020203" pitchFamily="34" charset="0"/>
              </a:rPr>
              <a:t> are denoted by</a:t>
            </a:r>
            <a:endParaRPr lang="zh-CN" altLang="en-US" sz="2400" dirty="0">
              <a:latin typeface="Gill Sans MT" panose="020B0502020104020203" pitchFamily="34" charset="0"/>
              <a:cs typeface="Segoe UI" panose="020B0502040204020203" pitchFamily="34" charset="0"/>
            </a:endParaRPr>
          </a:p>
        </p:txBody>
      </p:sp>
      <p:graphicFrame>
        <p:nvGraphicFramePr>
          <p:cNvPr id="66" name="对象 65"/>
          <p:cNvGraphicFramePr>
            <a:graphicFrameLocks noChangeAspect="1"/>
          </p:cNvGraphicFramePr>
          <p:nvPr>
            <p:extLst>
              <p:ext uri="{D42A27DB-BD31-4B8C-83A1-F6EECF244321}">
                <p14:modId xmlns:p14="http://schemas.microsoft.com/office/powerpoint/2010/main" val="3372690009"/>
              </p:ext>
            </p:extLst>
          </p:nvPr>
        </p:nvGraphicFramePr>
        <p:xfrm>
          <a:off x="4104861" y="3082099"/>
          <a:ext cx="3184506" cy="1477611"/>
        </p:xfrm>
        <a:graphic>
          <a:graphicData uri="http://schemas.openxmlformats.org/presentationml/2006/ole">
            <mc:AlternateContent xmlns:mc="http://schemas.openxmlformats.org/markup-compatibility/2006">
              <mc:Choice xmlns:v="urn:schemas-microsoft-com:vml" Requires="v">
                <p:oleObj spid="_x0000_s2806" name="Equation" r:id="rId3" imgW="1587240" imgH="736560" progId="Equation.DSMT4">
                  <p:embed/>
                </p:oleObj>
              </mc:Choice>
              <mc:Fallback>
                <p:oleObj name="Equation" r:id="rId3" imgW="1587240" imgH="736560" progId="Equation.DSMT4">
                  <p:embed/>
                  <p:pic>
                    <p:nvPicPr>
                      <p:cNvPr id="11" name="对象 10"/>
                      <p:cNvPicPr/>
                      <p:nvPr/>
                    </p:nvPicPr>
                    <p:blipFill>
                      <a:blip r:embed="rId4"/>
                      <a:stretch>
                        <a:fillRect/>
                      </a:stretch>
                    </p:blipFill>
                    <p:spPr>
                      <a:xfrm>
                        <a:off x="4104861" y="3082099"/>
                        <a:ext cx="3184506" cy="1477611"/>
                      </a:xfrm>
                      <a:prstGeom prst="rect">
                        <a:avLst/>
                      </a:prstGeom>
                    </p:spPr>
                  </p:pic>
                </p:oleObj>
              </mc:Fallback>
            </mc:AlternateContent>
          </a:graphicData>
        </a:graphic>
      </p:graphicFrame>
      <p:sp>
        <p:nvSpPr>
          <p:cNvPr id="67" name="TextBox 24"/>
          <p:cNvSpPr txBox="1"/>
          <p:nvPr/>
        </p:nvSpPr>
        <p:spPr>
          <a:xfrm>
            <a:off x="961085" y="4839950"/>
            <a:ext cx="9180018" cy="581249"/>
          </a:xfrm>
          <a:prstGeom prst="rect">
            <a:avLst/>
          </a:prstGeom>
          <a:noFill/>
        </p:spPr>
        <p:txBody>
          <a:bodyPr wrap="square" rtlCol="0">
            <a:spAutoFit/>
          </a:bodyPr>
          <a:lstStyle/>
          <a:p>
            <a:pPr>
              <a:lnSpc>
                <a:spcPct val="150000"/>
              </a:lnSpc>
              <a:buFont typeface="Wingdings" panose="05000000000000000000" pitchFamily="2" charset="2"/>
            </a:pPr>
            <a:r>
              <a:rPr lang="en-US" altLang="zh-CN" sz="2400" dirty="0">
                <a:solidFill>
                  <a:srgbClr val="7E0C6E"/>
                </a:solidFill>
                <a:latin typeface="Gill Sans MT" panose="020B0502020104020203" pitchFamily="34" charset="0"/>
                <a:ea typeface="Segoe UI" panose="020B0502040204020203" pitchFamily="34" charset="0"/>
                <a:cs typeface="Segoe UI" panose="020B0502040204020203" pitchFamily="34" charset="0"/>
                <a:sym typeface="+mn-ea"/>
              </a:rPr>
              <a:t>And the n-dimensional column vectors are respectively       </a:t>
            </a:r>
          </a:p>
        </p:txBody>
      </p:sp>
      <p:graphicFrame>
        <p:nvGraphicFramePr>
          <p:cNvPr id="68" name="对象 67"/>
          <p:cNvGraphicFramePr>
            <a:graphicFrameLocks noChangeAspect="1"/>
          </p:cNvGraphicFramePr>
          <p:nvPr>
            <p:extLst>
              <p:ext uri="{D42A27DB-BD31-4B8C-83A1-F6EECF244321}">
                <p14:modId xmlns:p14="http://schemas.microsoft.com/office/powerpoint/2010/main" val="2663882984"/>
              </p:ext>
            </p:extLst>
          </p:nvPr>
        </p:nvGraphicFramePr>
        <p:xfrm>
          <a:off x="3068540" y="5640494"/>
          <a:ext cx="2365154" cy="512925"/>
        </p:xfrm>
        <a:graphic>
          <a:graphicData uri="http://schemas.openxmlformats.org/presentationml/2006/ole">
            <mc:AlternateContent xmlns:mc="http://schemas.openxmlformats.org/markup-compatibility/2006">
              <mc:Choice xmlns:v="urn:schemas-microsoft-com:vml" Requires="v">
                <p:oleObj spid="_x0000_s2807" name="Equation" r:id="rId5" imgW="1054080" imgH="228600" progId="Equation.DSMT4">
                  <p:embed/>
                </p:oleObj>
              </mc:Choice>
              <mc:Fallback>
                <p:oleObj name="Equation" r:id="rId5" imgW="1054080" imgH="228600" progId="Equation.DSMT4">
                  <p:embed/>
                  <p:pic>
                    <p:nvPicPr>
                      <p:cNvPr id="134" name="对象 133"/>
                      <p:cNvPicPr/>
                      <p:nvPr/>
                    </p:nvPicPr>
                    <p:blipFill>
                      <a:blip r:embed="rId6"/>
                      <a:stretch>
                        <a:fillRect/>
                      </a:stretch>
                    </p:blipFill>
                    <p:spPr>
                      <a:xfrm>
                        <a:off x="3068540" y="5640494"/>
                        <a:ext cx="2365154" cy="512925"/>
                      </a:xfrm>
                      <a:prstGeom prst="rect">
                        <a:avLst/>
                      </a:prstGeom>
                    </p:spPr>
                  </p:pic>
                </p:oleObj>
              </mc:Fallback>
            </mc:AlternateContent>
          </a:graphicData>
        </a:graphic>
      </p:graphicFrame>
      <p:graphicFrame>
        <p:nvGraphicFramePr>
          <p:cNvPr id="69" name="对象 68"/>
          <p:cNvGraphicFramePr>
            <a:graphicFrameLocks noChangeAspect="1"/>
          </p:cNvGraphicFramePr>
          <p:nvPr>
            <p:extLst>
              <p:ext uri="{D42A27DB-BD31-4B8C-83A1-F6EECF244321}">
                <p14:modId xmlns:p14="http://schemas.microsoft.com/office/powerpoint/2010/main" val="4132597240"/>
              </p:ext>
            </p:extLst>
          </p:nvPr>
        </p:nvGraphicFramePr>
        <p:xfrm>
          <a:off x="5893904" y="5653367"/>
          <a:ext cx="2362473" cy="500052"/>
        </p:xfrm>
        <a:graphic>
          <a:graphicData uri="http://schemas.openxmlformats.org/presentationml/2006/ole">
            <mc:AlternateContent xmlns:mc="http://schemas.openxmlformats.org/markup-compatibility/2006">
              <mc:Choice xmlns:v="urn:schemas-microsoft-com:vml" Requires="v">
                <p:oleObj spid="_x0000_s2808" name="Equation" r:id="rId7" imgW="1079280" imgH="228600" progId="Equation.DSMT4">
                  <p:embed/>
                </p:oleObj>
              </mc:Choice>
              <mc:Fallback>
                <p:oleObj name="Equation" r:id="rId7" imgW="1079280" imgH="228600" progId="Equation.DSMT4">
                  <p:embed/>
                  <p:pic>
                    <p:nvPicPr>
                      <p:cNvPr id="135" name="对象 134"/>
                      <p:cNvPicPr/>
                      <p:nvPr/>
                    </p:nvPicPr>
                    <p:blipFill>
                      <a:blip r:embed="rId8"/>
                      <a:stretch>
                        <a:fillRect/>
                      </a:stretch>
                    </p:blipFill>
                    <p:spPr>
                      <a:xfrm>
                        <a:off x="5893904" y="5653367"/>
                        <a:ext cx="2362473" cy="500052"/>
                      </a:xfrm>
                      <a:prstGeom prst="rect">
                        <a:avLst/>
                      </a:prstGeom>
                    </p:spPr>
                  </p:pic>
                </p:oleObj>
              </mc:Fallback>
            </mc:AlternateContent>
          </a:graphicData>
        </a:graphic>
      </p:graphicFrame>
    </p:spTree>
    <p:extLst>
      <p:ext uri="{BB962C8B-B14F-4D97-AF65-F5344CB8AC3E}">
        <p14:creationId xmlns:p14="http://schemas.microsoft.com/office/powerpoint/2010/main" val="20375770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856474" y="6135042"/>
            <a:ext cx="1052510" cy="365125"/>
          </a:xfrm>
        </p:spPr>
        <p:txBody>
          <a:bodyPr/>
          <a:lstStyle/>
          <a:p>
            <a:fld id="{D57F1E4F-1CFF-5643-939E-217C01CDF565}" type="slidenum">
              <a:rPr lang="en-US" sz="1200" smtClean="0"/>
              <a:pPr/>
              <a:t>29</a:t>
            </a:fld>
            <a:endParaRPr lang="en-US" sz="1200" dirty="0"/>
          </a:p>
        </p:txBody>
      </p:sp>
      <p:sp>
        <p:nvSpPr>
          <p:cNvPr id="5" name="文本框 4"/>
          <p:cNvSpPr txBox="1"/>
          <p:nvPr/>
        </p:nvSpPr>
        <p:spPr>
          <a:xfrm>
            <a:off x="732666" y="882148"/>
            <a:ext cx="3660732" cy="646331"/>
          </a:xfrm>
          <a:prstGeom prst="rect">
            <a:avLst/>
          </a:prstGeom>
          <a:noFill/>
        </p:spPr>
        <p:txBody>
          <a:bodyPr wrap="square" rtlCol="0">
            <a:spAutoFit/>
          </a:bodyPr>
          <a:lstStyle/>
          <a:p>
            <a:r>
              <a:rPr lang="zh-CN" altLang="en-US" sz="3600" b="1" dirty="0" smtClean="0">
                <a:solidFill>
                  <a:schemeClr val="bg1"/>
                </a:solidFill>
                <a:latin typeface="+mj-lt"/>
                <a:ea typeface="罗西钢笔行楷" panose="02010800040101010101" charset="-122"/>
              </a:rPr>
              <a:t>演化方程</a:t>
            </a:r>
            <a:endParaRPr lang="en-US" altLang="zh-CN" sz="3600" b="1" dirty="0">
              <a:solidFill>
                <a:schemeClr val="bg1"/>
              </a:solidFill>
              <a:latin typeface="+mj-lt"/>
              <a:ea typeface="罗西钢笔行楷" panose="02010800040101010101" charset="-122"/>
            </a:endParaRPr>
          </a:p>
        </p:txBody>
      </p:sp>
      <p:sp>
        <p:nvSpPr>
          <p:cNvPr id="2" name="矩形 1"/>
          <p:cNvSpPr/>
          <p:nvPr/>
        </p:nvSpPr>
        <p:spPr>
          <a:xfrm>
            <a:off x="970367" y="1833514"/>
            <a:ext cx="10042195" cy="830997"/>
          </a:xfrm>
          <a:prstGeom prst="rect">
            <a:avLst/>
          </a:prstGeom>
        </p:spPr>
        <p:txBody>
          <a:bodyPr wrap="square">
            <a:spAutoFit/>
          </a:bodyPr>
          <a:lstStyle/>
          <a:p>
            <a:r>
              <a:rPr lang="en-US" altLang="zh-CN" sz="2400" dirty="0">
                <a:solidFill>
                  <a:srgbClr val="7E0C6E"/>
                </a:solidFill>
                <a:latin typeface="Gill Sans MT" panose="020B0502020104020203" pitchFamily="34" charset="0"/>
                <a:ea typeface="Segoe UI" pitchFamily="34" charset="0"/>
                <a:cs typeface="Segoe UI" panose="020B0502040204020203" pitchFamily="34" charset="0"/>
              </a:rPr>
              <a:t>In community </a:t>
            </a:r>
            <a:r>
              <a:rPr lang="en-US" altLang="zh-CN" sz="2400" i="1" dirty="0" err="1">
                <a:solidFill>
                  <a:srgbClr val="7E0C6E"/>
                </a:solidFill>
                <a:latin typeface="Gill Sans MT" panose="020B0502020104020203" pitchFamily="34" charset="0"/>
                <a:ea typeface="Segoe UI" pitchFamily="34" charset="0"/>
                <a:cs typeface="Segoe UI" panose="020B0502040204020203" pitchFamily="34" charset="0"/>
              </a:rPr>
              <a:t>i</a:t>
            </a:r>
            <a:r>
              <a:rPr lang="en-US" altLang="zh-CN" sz="2400" dirty="0">
                <a:solidFill>
                  <a:srgbClr val="7E0C6E"/>
                </a:solidFill>
                <a:latin typeface="Gill Sans MT" panose="020B0502020104020203" pitchFamily="34" charset="0"/>
                <a:ea typeface="Segoe UI" pitchFamily="34" charset="0"/>
                <a:cs typeface="Segoe UI" panose="020B0502040204020203" pitchFamily="34" charset="0"/>
              </a:rPr>
              <a:t>, </a:t>
            </a:r>
            <a:r>
              <a:rPr lang="en-US" altLang="zh-CN" sz="2400" b="1" dirty="0">
                <a:solidFill>
                  <a:srgbClr val="1010E0"/>
                </a:solidFill>
                <a:latin typeface="Gill Sans MT" panose="020B0502020104020203" pitchFamily="34" charset="0"/>
                <a:ea typeface="Segoe UI" pitchFamily="34" charset="0"/>
                <a:cs typeface="Segoe UI" panose="020B0502040204020203" pitchFamily="34" charset="0"/>
              </a:rPr>
              <a:t>replicator equation</a:t>
            </a:r>
            <a:r>
              <a:rPr lang="en-US" altLang="zh-CN" sz="2400" dirty="0">
                <a:solidFill>
                  <a:srgbClr val="7E0C6E"/>
                </a:solidFill>
                <a:latin typeface="Gill Sans MT" panose="020B0502020104020203" pitchFamily="34" charset="0"/>
                <a:ea typeface="Segoe UI" pitchFamily="34" charset="0"/>
                <a:cs typeface="Segoe UI" panose="020B0502040204020203" pitchFamily="34" charset="0"/>
              </a:rPr>
              <a:t>, which describes the dynamics of strategies A and B, is given by  </a:t>
            </a:r>
            <a:endParaRPr lang="zh-CN" altLang="en-US" sz="2400" dirty="0">
              <a:latin typeface="Gill Sans MT" panose="020B0502020104020203" pitchFamily="34" charset="0"/>
              <a:cs typeface="Segoe UI" panose="020B0502040204020203" pitchFamily="34" charset="0"/>
            </a:endParaRPr>
          </a:p>
        </p:txBody>
      </p:sp>
      <p:graphicFrame>
        <p:nvGraphicFramePr>
          <p:cNvPr id="10" name="对象 9"/>
          <p:cNvGraphicFramePr>
            <a:graphicFrameLocks noChangeAspect="1"/>
          </p:cNvGraphicFramePr>
          <p:nvPr>
            <p:extLst>
              <p:ext uri="{D42A27DB-BD31-4B8C-83A1-F6EECF244321}">
                <p14:modId xmlns:p14="http://schemas.microsoft.com/office/powerpoint/2010/main" val="3019827879"/>
              </p:ext>
            </p:extLst>
          </p:nvPr>
        </p:nvGraphicFramePr>
        <p:xfrm>
          <a:off x="4526297" y="2594387"/>
          <a:ext cx="2360766" cy="1512513"/>
        </p:xfrm>
        <a:graphic>
          <a:graphicData uri="http://schemas.openxmlformats.org/presentationml/2006/ole">
            <mc:AlternateContent xmlns:mc="http://schemas.openxmlformats.org/markup-compatibility/2006">
              <mc:Choice xmlns:v="urn:schemas-microsoft-com:vml" Requires="v">
                <p:oleObj spid="_x0000_s49390" name="Equation" r:id="rId3" imgW="1054080" imgH="736560" progId="Equation.DSMT4">
                  <p:embed/>
                </p:oleObj>
              </mc:Choice>
              <mc:Fallback>
                <p:oleObj name="Equation" r:id="rId3" imgW="1054080" imgH="736560" progId="Equation.DSMT4">
                  <p:embed/>
                  <p:pic>
                    <p:nvPicPr>
                      <p:cNvPr id="11" name="对象 10"/>
                      <p:cNvPicPr/>
                      <p:nvPr/>
                    </p:nvPicPr>
                    <p:blipFill>
                      <a:blip r:embed="rId4"/>
                      <a:stretch>
                        <a:fillRect/>
                      </a:stretch>
                    </p:blipFill>
                    <p:spPr>
                      <a:xfrm>
                        <a:off x="4526297" y="2594387"/>
                        <a:ext cx="2360766" cy="151251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1" name="文本框 10"/>
              <p:cNvSpPr txBox="1"/>
              <p:nvPr/>
            </p:nvSpPr>
            <p:spPr>
              <a:xfrm>
                <a:off x="812800" y="4311578"/>
                <a:ext cx="10891520" cy="872098"/>
              </a:xfrm>
              <a:prstGeom prst="rect">
                <a:avLst/>
              </a:prstGeom>
              <a:noFill/>
            </p:spPr>
            <p:txBody>
              <a:bodyPr wrap="square" rtlCol="0">
                <a:spAutoFit/>
              </a:bodyPr>
              <a:lstStyle/>
              <a:p>
                <a:r>
                  <a:rPr lang="en-US" altLang="zh-CN" sz="2400" dirty="0">
                    <a:solidFill>
                      <a:srgbClr val="7E0C6E"/>
                    </a:solidFill>
                    <a:latin typeface="Gill Sans MT" panose="020B0502020104020203" pitchFamily="34" charset="0"/>
                    <a:ea typeface="Segoe UI" pitchFamily="34" charset="0"/>
                    <a:cs typeface="Segoe UI" panose="020B0502040204020203" pitchFamily="34" charset="0"/>
                  </a:rPr>
                  <a:t>The </a:t>
                </a:r>
                <a:r>
                  <a:rPr lang="en-US" altLang="zh-CN" sz="2400" dirty="0">
                    <a:solidFill>
                      <a:srgbClr val="1010E0"/>
                    </a:solidFill>
                    <a:latin typeface="Gill Sans MT" panose="020B0502020104020203" pitchFamily="34" charset="0"/>
                    <a:ea typeface="Segoe UI" pitchFamily="34" charset="0"/>
                    <a:cs typeface="Segoe UI" panose="020B0502040204020203" pitchFamily="34" charset="0"/>
                  </a:rPr>
                  <a:t>average payoff </a:t>
                </a:r>
                <a:r>
                  <a:rPr lang="en-US" altLang="zh-CN" sz="2400" dirty="0">
                    <a:solidFill>
                      <a:srgbClr val="7E0C6E"/>
                    </a:solidFill>
                    <a:latin typeface="Gill Sans MT" panose="020B0502020104020203" pitchFamily="34" charset="0"/>
                    <a:ea typeface="Segoe UI" pitchFamily="34" charset="0"/>
                    <a:cs typeface="Segoe UI" panose="020B0502040204020203" pitchFamily="34" charset="0"/>
                  </a:rPr>
                  <a:t>is </a:t>
                </a:r>
                <a14:m>
                  <m:oMath xmlns:m="http://schemas.openxmlformats.org/officeDocument/2006/math">
                    <m:bar>
                      <m:barPr>
                        <m:pos m:val="top"/>
                        <m:ctrlPr>
                          <a:rPr lang="en-US" altLang="zh-CN" sz="2400" i="1" smtClean="0">
                            <a:solidFill>
                              <a:srgbClr val="7E0C6E"/>
                            </a:solidFill>
                            <a:latin typeface="Cambria Math" panose="02040503050406030204" pitchFamily="18" charset="0"/>
                            <a:ea typeface="Segoe UI" pitchFamily="34" charset="0"/>
                            <a:cs typeface="Segoe UI" pitchFamily="34" charset="0"/>
                          </a:rPr>
                        </m:ctrlPr>
                      </m:barPr>
                      <m:e>
                        <m:sSub>
                          <m:sSubPr>
                            <m:ctrlPr>
                              <a:rPr lang="en-US" altLang="zh-CN" sz="2400" b="0" i="1" smtClean="0">
                                <a:solidFill>
                                  <a:srgbClr val="7E0C6E"/>
                                </a:solidFill>
                                <a:latin typeface="Cambria Math" panose="02040503050406030204" pitchFamily="18" charset="0"/>
                                <a:ea typeface="Segoe UI" pitchFamily="34" charset="0"/>
                                <a:cs typeface="Segoe UI" pitchFamily="34" charset="0"/>
                              </a:rPr>
                            </m:ctrlPr>
                          </m:sSubPr>
                          <m:e>
                            <m:r>
                              <a:rPr lang="en-US" altLang="zh-CN" sz="2400" b="0" i="1" smtClean="0">
                                <a:solidFill>
                                  <a:srgbClr val="7E0C6E"/>
                                </a:solidFill>
                                <a:latin typeface="Cambria Math" panose="02040503050406030204" pitchFamily="18" charset="0"/>
                                <a:ea typeface="Segoe UI" pitchFamily="34" charset="0"/>
                                <a:cs typeface="Segoe UI" pitchFamily="34" charset="0"/>
                              </a:rPr>
                              <m:t>𝑃</m:t>
                            </m:r>
                          </m:e>
                          <m:sub>
                            <m:r>
                              <a:rPr lang="en-US" altLang="zh-CN" sz="2400" b="0" i="1" smtClean="0">
                                <a:solidFill>
                                  <a:srgbClr val="7E0C6E"/>
                                </a:solidFill>
                                <a:latin typeface="Cambria Math" panose="02040503050406030204" pitchFamily="18" charset="0"/>
                                <a:ea typeface="Segoe UI" pitchFamily="34" charset="0"/>
                                <a:cs typeface="Segoe UI" pitchFamily="34" charset="0"/>
                              </a:rPr>
                              <m:t>𝑖</m:t>
                            </m:r>
                          </m:sub>
                        </m:sSub>
                      </m:e>
                    </m:bar>
                    <m:r>
                      <a:rPr lang="en-US" altLang="zh-CN" sz="2400" i="1" smtClean="0">
                        <a:solidFill>
                          <a:srgbClr val="7E0C6E"/>
                        </a:solidFill>
                        <a:latin typeface="Cambria Math" panose="02040503050406030204" pitchFamily="18" charset="0"/>
                        <a:ea typeface="Cambria Math" panose="02040503050406030204" pitchFamily="18" charset="0"/>
                        <a:cs typeface="Segoe UI" pitchFamily="34" charset="0"/>
                      </a:rPr>
                      <m:t>=</m:t>
                    </m:r>
                    <m:sSub>
                      <m:sSubPr>
                        <m:ctrlPr>
                          <a:rPr lang="en-US" altLang="zh-CN" sz="2400" i="1" smtClean="0">
                            <a:solidFill>
                              <a:srgbClr val="7E0C6E"/>
                            </a:solidFill>
                            <a:latin typeface="Cambria Math" panose="02040503050406030204" pitchFamily="18" charset="0"/>
                            <a:ea typeface="Cambria Math" panose="02040503050406030204" pitchFamily="18" charset="0"/>
                            <a:cs typeface="Segoe UI" pitchFamily="34" charset="0"/>
                          </a:rPr>
                        </m:ctrlPr>
                      </m:sSubPr>
                      <m:e>
                        <m:r>
                          <a:rPr lang="en-US" altLang="zh-CN" sz="2400" b="0" i="1" smtClean="0">
                            <a:solidFill>
                              <a:srgbClr val="7E0C6E"/>
                            </a:solidFill>
                            <a:latin typeface="Cambria Math" panose="02040503050406030204" pitchFamily="18" charset="0"/>
                            <a:ea typeface="Cambria Math" panose="02040503050406030204" pitchFamily="18" charset="0"/>
                            <a:cs typeface="Segoe UI" pitchFamily="34" charset="0"/>
                          </a:rPr>
                          <m:t>𝑥</m:t>
                        </m:r>
                      </m:e>
                      <m:sub>
                        <m:r>
                          <a:rPr lang="en-US" altLang="zh-CN" sz="2400" b="0" i="1" smtClean="0">
                            <a:solidFill>
                              <a:srgbClr val="7E0C6E"/>
                            </a:solidFill>
                            <a:latin typeface="Cambria Math" panose="02040503050406030204" pitchFamily="18" charset="0"/>
                            <a:ea typeface="Cambria Math" panose="02040503050406030204" pitchFamily="18" charset="0"/>
                            <a:cs typeface="Segoe UI" pitchFamily="34" charset="0"/>
                          </a:rPr>
                          <m:t>𝑖</m:t>
                        </m:r>
                      </m:sub>
                    </m:sSub>
                    <m:sSub>
                      <m:sSubPr>
                        <m:ctrlPr>
                          <a:rPr lang="en-US" altLang="zh-CN" sz="2400" i="1" smtClean="0">
                            <a:solidFill>
                              <a:srgbClr val="7E0C6E"/>
                            </a:solidFill>
                            <a:latin typeface="Cambria Math" panose="02040503050406030204" pitchFamily="18" charset="0"/>
                            <a:ea typeface="Cambria Math" panose="02040503050406030204" pitchFamily="18" charset="0"/>
                            <a:cs typeface="Segoe UI" pitchFamily="34" charset="0"/>
                          </a:rPr>
                        </m:ctrlPr>
                      </m:sSubPr>
                      <m:e>
                        <m:r>
                          <a:rPr lang="en-US" altLang="zh-CN" sz="2400" b="0" i="1" smtClean="0">
                            <a:solidFill>
                              <a:srgbClr val="7E0C6E"/>
                            </a:solidFill>
                            <a:latin typeface="Cambria Math" panose="02040503050406030204" pitchFamily="18" charset="0"/>
                            <a:ea typeface="Cambria Math" panose="02040503050406030204" pitchFamily="18" charset="0"/>
                            <a:cs typeface="Segoe UI" pitchFamily="34" charset="0"/>
                          </a:rPr>
                          <m:t>𝑃</m:t>
                        </m:r>
                      </m:e>
                      <m:sub>
                        <m:r>
                          <a:rPr lang="en-US" altLang="zh-CN" sz="2400" b="0" i="1" smtClean="0">
                            <a:solidFill>
                              <a:srgbClr val="7E0C6E"/>
                            </a:solidFill>
                            <a:latin typeface="Cambria Math" panose="02040503050406030204" pitchFamily="18" charset="0"/>
                            <a:ea typeface="Cambria Math" panose="02040503050406030204" pitchFamily="18" charset="0"/>
                            <a:cs typeface="Segoe UI" pitchFamily="34" charset="0"/>
                          </a:rPr>
                          <m:t>𝐴𝑖</m:t>
                        </m:r>
                      </m:sub>
                    </m:sSub>
                    <m:r>
                      <a:rPr lang="en-US" altLang="zh-CN" sz="2400" b="0" i="1" smtClean="0">
                        <a:solidFill>
                          <a:srgbClr val="7E0C6E"/>
                        </a:solidFill>
                        <a:latin typeface="Cambria Math" panose="02040503050406030204" pitchFamily="18" charset="0"/>
                        <a:ea typeface="Cambria Math" panose="02040503050406030204" pitchFamily="18" charset="0"/>
                        <a:cs typeface="Segoe UI" pitchFamily="34" charset="0"/>
                      </a:rPr>
                      <m:t>+</m:t>
                    </m:r>
                    <m:sSub>
                      <m:sSubPr>
                        <m:ctrlPr>
                          <a:rPr lang="en-US" altLang="zh-CN" sz="2400" b="0" i="1" smtClean="0">
                            <a:solidFill>
                              <a:srgbClr val="7E0C6E"/>
                            </a:solidFill>
                            <a:latin typeface="Cambria Math" panose="02040503050406030204" pitchFamily="18" charset="0"/>
                            <a:ea typeface="Cambria Math" panose="02040503050406030204" pitchFamily="18" charset="0"/>
                            <a:cs typeface="Segoe UI" pitchFamily="34" charset="0"/>
                          </a:rPr>
                        </m:ctrlPr>
                      </m:sSubPr>
                      <m:e>
                        <m:r>
                          <a:rPr lang="en-US" altLang="zh-CN" sz="2400" b="0" i="1" smtClean="0">
                            <a:solidFill>
                              <a:srgbClr val="7E0C6E"/>
                            </a:solidFill>
                            <a:latin typeface="Cambria Math" panose="02040503050406030204" pitchFamily="18" charset="0"/>
                            <a:ea typeface="Cambria Math" panose="02040503050406030204" pitchFamily="18" charset="0"/>
                            <a:cs typeface="Segoe UI" pitchFamily="34" charset="0"/>
                          </a:rPr>
                          <m:t>𝑦</m:t>
                        </m:r>
                      </m:e>
                      <m:sub>
                        <m:r>
                          <a:rPr lang="en-US" altLang="zh-CN" sz="2400" b="0" i="1" smtClean="0">
                            <a:solidFill>
                              <a:srgbClr val="7E0C6E"/>
                            </a:solidFill>
                            <a:latin typeface="Cambria Math" panose="02040503050406030204" pitchFamily="18" charset="0"/>
                            <a:ea typeface="Cambria Math" panose="02040503050406030204" pitchFamily="18" charset="0"/>
                            <a:cs typeface="Segoe UI" pitchFamily="34" charset="0"/>
                          </a:rPr>
                          <m:t>𝑖</m:t>
                        </m:r>
                      </m:sub>
                    </m:sSub>
                    <m:sSub>
                      <m:sSubPr>
                        <m:ctrlPr>
                          <a:rPr lang="en-US" altLang="zh-CN" sz="2400" i="1">
                            <a:solidFill>
                              <a:srgbClr val="7E0C6E"/>
                            </a:solidFill>
                            <a:latin typeface="Cambria Math" panose="02040503050406030204" pitchFamily="18" charset="0"/>
                            <a:ea typeface="Cambria Math" panose="02040503050406030204" pitchFamily="18" charset="0"/>
                            <a:cs typeface="Segoe UI" pitchFamily="34" charset="0"/>
                          </a:rPr>
                        </m:ctrlPr>
                      </m:sSubPr>
                      <m:e>
                        <m:r>
                          <a:rPr lang="en-US" altLang="zh-CN" sz="2400" i="1">
                            <a:solidFill>
                              <a:srgbClr val="7E0C6E"/>
                            </a:solidFill>
                            <a:latin typeface="Cambria Math" panose="02040503050406030204" pitchFamily="18" charset="0"/>
                            <a:ea typeface="Cambria Math" panose="02040503050406030204" pitchFamily="18" charset="0"/>
                            <a:cs typeface="Segoe UI" pitchFamily="34" charset="0"/>
                          </a:rPr>
                          <m:t>𝑃</m:t>
                        </m:r>
                      </m:e>
                      <m:sub>
                        <m:r>
                          <a:rPr lang="en-US" altLang="zh-CN" sz="2400" b="0" i="1" smtClean="0">
                            <a:solidFill>
                              <a:srgbClr val="7E0C6E"/>
                            </a:solidFill>
                            <a:latin typeface="Cambria Math" panose="02040503050406030204" pitchFamily="18" charset="0"/>
                            <a:ea typeface="Cambria Math" panose="02040503050406030204" pitchFamily="18" charset="0"/>
                            <a:cs typeface="Segoe UI" pitchFamily="34" charset="0"/>
                          </a:rPr>
                          <m:t>𝐵</m:t>
                        </m:r>
                        <m:r>
                          <a:rPr lang="en-US" altLang="zh-CN" sz="2400" i="1">
                            <a:solidFill>
                              <a:srgbClr val="7E0C6E"/>
                            </a:solidFill>
                            <a:latin typeface="Cambria Math" panose="02040503050406030204" pitchFamily="18" charset="0"/>
                            <a:ea typeface="Cambria Math" panose="02040503050406030204" pitchFamily="18" charset="0"/>
                            <a:cs typeface="Segoe UI" pitchFamily="34" charset="0"/>
                          </a:rPr>
                          <m:t>𝑖</m:t>
                        </m:r>
                      </m:sub>
                    </m:sSub>
                  </m:oMath>
                </a14:m>
                <a:r>
                  <a:rPr lang="en-US" altLang="zh-CN" sz="2400" dirty="0">
                    <a:solidFill>
                      <a:srgbClr val="7E0C6E"/>
                    </a:solidFill>
                    <a:latin typeface="Gill Sans MT" panose="020B0502020104020203" pitchFamily="34" charset="0"/>
                    <a:ea typeface="Segoe UI" pitchFamily="34" charset="0"/>
                    <a:cs typeface="Segoe UI" panose="020B0502040204020203" pitchFamily="34" charset="0"/>
                  </a:rPr>
                  <a:t>, substituting </a:t>
                </a:r>
                <a14:m>
                  <m:oMath xmlns:m="http://schemas.openxmlformats.org/officeDocument/2006/math">
                    <m:sSub>
                      <m:sSubPr>
                        <m:ctrlPr>
                          <a:rPr lang="en-US" altLang="zh-CN" sz="2400" i="1" smtClean="0">
                            <a:solidFill>
                              <a:srgbClr val="7E0C6E"/>
                            </a:solidFill>
                            <a:latin typeface="Cambria Math" panose="02040503050406030204" pitchFamily="18" charset="0"/>
                            <a:ea typeface="Segoe UI" pitchFamily="34" charset="0"/>
                            <a:cs typeface="Segoe UI" pitchFamily="34" charset="0"/>
                          </a:rPr>
                        </m:ctrlPr>
                      </m:sSubPr>
                      <m:e>
                        <m:r>
                          <a:rPr lang="en-US" altLang="zh-CN" sz="2400" b="0" i="1" smtClean="0">
                            <a:solidFill>
                              <a:srgbClr val="7E0C6E"/>
                            </a:solidFill>
                            <a:latin typeface="Cambria Math" panose="02040503050406030204" pitchFamily="18" charset="0"/>
                            <a:ea typeface="Segoe UI" pitchFamily="34" charset="0"/>
                            <a:cs typeface="Segoe UI" pitchFamily="34" charset="0"/>
                          </a:rPr>
                          <m:t>𝑥</m:t>
                        </m:r>
                      </m:e>
                      <m:sub>
                        <m:r>
                          <a:rPr lang="en-US" altLang="zh-CN" sz="2400" b="0" i="1" smtClean="0">
                            <a:solidFill>
                              <a:srgbClr val="7E0C6E"/>
                            </a:solidFill>
                            <a:latin typeface="Cambria Math" panose="02040503050406030204" pitchFamily="18" charset="0"/>
                            <a:ea typeface="Segoe UI" pitchFamily="34" charset="0"/>
                            <a:cs typeface="Segoe UI" pitchFamily="34" charset="0"/>
                          </a:rPr>
                          <m:t>𝑖</m:t>
                        </m:r>
                      </m:sub>
                    </m:sSub>
                    <m:r>
                      <a:rPr lang="en-US" altLang="zh-CN" sz="2400" b="0" i="1" smtClean="0">
                        <a:solidFill>
                          <a:srgbClr val="7E0C6E"/>
                        </a:solidFill>
                        <a:latin typeface="Cambria Math" panose="02040503050406030204" pitchFamily="18" charset="0"/>
                        <a:ea typeface="Segoe UI" pitchFamily="34" charset="0"/>
                        <a:cs typeface="Segoe UI" pitchFamily="34" charset="0"/>
                      </a:rPr>
                      <m:t>+</m:t>
                    </m:r>
                    <m:sSub>
                      <m:sSubPr>
                        <m:ctrlPr>
                          <a:rPr lang="en-US" altLang="zh-CN" sz="2400" b="0" i="1" smtClean="0">
                            <a:solidFill>
                              <a:srgbClr val="7E0C6E"/>
                            </a:solidFill>
                            <a:latin typeface="Cambria Math" panose="02040503050406030204" pitchFamily="18" charset="0"/>
                            <a:ea typeface="Segoe UI" pitchFamily="34" charset="0"/>
                            <a:cs typeface="Segoe UI" pitchFamily="34" charset="0"/>
                          </a:rPr>
                        </m:ctrlPr>
                      </m:sSubPr>
                      <m:e>
                        <m:r>
                          <a:rPr lang="en-US" altLang="zh-CN" sz="2400" b="0" i="1" smtClean="0">
                            <a:solidFill>
                              <a:srgbClr val="7E0C6E"/>
                            </a:solidFill>
                            <a:latin typeface="Cambria Math" panose="02040503050406030204" pitchFamily="18" charset="0"/>
                            <a:ea typeface="Segoe UI" pitchFamily="34" charset="0"/>
                            <a:cs typeface="Segoe UI" pitchFamily="34" charset="0"/>
                          </a:rPr>
                          <m:t>𝑦</m:t>
                        </m:r>
                      </m:e>
                      <m:sub>
                        <m:r>
                          <a:rPr lang="en-US" altLang="zh-CN" sz="2400" b="0" i="1" smtClean="0">
                            <a:solidFill>
                              <a:srgbClr val="7E0C6E"/>
                            </a:solidFill>
                            <a:latin typeface="Cambria Math" panose="02040503050406030204" pitchFamily="18" charset="0"/>
                            <a:ea typeface="Segoe UI" pitchFamily="34" charset="0"/>
                            <a:cs typeface="Segoe UI" pitchFamily="34" charset="0"/>
                          </a:rPr>
                          <m:t>𝑖</m:t>
                        </m:r>
                      </m:sub>
                    </m:sSub>
                    <m:r>
                      <a:rPr lang="en-US" altLang="zh-CN" sz="2400" b="0" i="1" smtClean="0">
                        <a:solidFill>
                          <a:srgbClr val="7E0C6E"/>
                        </a:solidFill>
                        <a:latin typeface="Cambria Math" panose="02040503050406030204" pitchFamily="18" charset="0"/>
                        <a:ea typeface="Segoe UI" pitchFamily="34" charset="0"/>
                        <a:cs typeface="Segoe UI" pitchFamily="34" charset="0"/>
                      </a:rPr>
                      <m:t>=1</m:t>
                    </m:r>
                  </m:oMath>
                </a14:m>
                <a:r>
                  <a:rPr lang="zh-CN" altLang="en-US" sz="2400" dirty="0">
                    <a:solidFill>
                      <a:srgbClr val="7E0C6E"/>
                    </a:solidFill>
                    <a:latin typeface="Gill Sans MT" panose="020B0502020104020203" pitchFamily="34" charset="0"/>
                    <a:ea typeface="Segoe UI" pitchFamily="34" charset="0"/>
                    <a:cs typeface="Segoe UI" panose="020B0502040204020203" pitchFamily="34" charset="0"/>
                  </a:rPr>
                  <a:t> </a:t>
                </a:r>
                <a:r>
                  <a:rPr lang="en-US" altLang="zh-CN" sz="2400" dirty="0">
                    <a:solidFill>
                      <a:srgbClr val="7E0C6E"/>
                    </a:solidFill>
                    <a:latin typeface="Gill Sans MT" panose="020B0502020104020203" pitchFamily="34" charset="0"/>
                    <a:ea typeface="Segoe UI" pitchFamily="34" charset="0"/>
                    <a:cs typeface="Segoe UI" panose="020B0502040204020203" pitchFamily="34" charset="0"/>
                  </a:rPr>
                  <a:t>into </a:t>
                </a:r>
                <a:r>
                  <a:rPr lang="en-US" altLang="zh-CN" sz="2400" dirty="0" smtClean="0">
                    <a:solidFill>
                      <a:srgbClr val="7E0C6E"/>
                    </a:solidFill>
                    <a:latin typeface="Gill Sans MT" panose="020B0502020104020203" pitchFamily="34" charset="0"/>
                    <a:ea typeface="Segoe UI" pitchFamily="34" charset="0"/>
                    <a:cs typeface="Segoe UI" panose="020B0502040204020203" pitchFamily="34" charset="0"/>
                  </a:rPr>
                  <a:t>the replicator </a:t>
                </a:r>
                <a:r>
                  <a:rPr lang="en-US" altLang="zh-CN" sz="2400" dirty="0">
                    <a:solidFill>
                      <a:srgbClr val="7E0C6E"/>
                    </a:solidFill>
                    <a:latin typeface="Gill Sans MT" panose="020B0502020104020203" pitchFamily="34" charset="0"/>
                    <a:ea typeface="Segoe UI" pitchFamily="34" charset="0"/>
                    <a:cs typeface="Segoe UI" panose="020B0502040204020203" pitchFamily="34" charset="0"/>
                  </a:rPr>
                  <a:t>equation above, we get</a:t>
                </a:r>
                <a:endParaRPr lang="zh-CN" altLang="en-US" sz="2400" dirty="0">
                  <a:solidFill>
                    <a:srgbClr val="7E0C6E"/>
                  </a:solidFill>
                  <a:latin typeface="Gill Sans MT" panose="020B0502020104020203" pitchFamily="34" charset="0"/>
                  <a:ea typeface="Segoe UI" pitchFamily="34" charset="0"/>
                  <a:cs typeface="Segoe UI" panose="020B0502040204020203" pitchFamily="34" charset="0"/>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812800" y="4311578"/>
                <a:ext cx="10891520" cy="872098"/>
              </a:xfrm>
              <a:prstGeom prst="rect">
                <a:avLst/>
              </a:prstGeom>
              <a:blipFill>
                <a:blip r:embed="rId5"/>
                <a:stretch>
                  <a:fillRect l="-839" t="-699" b="-15385"/>
                </a:stretch>
              </a:blipFill>
            </p:spPr>
            <p:txBody>
              <a:bodyPr/>
              <a:lstStyle/>
              <a:p>
                <a:r>
                  <a:rPr lang="zh-CN" altLang="en-US">
                    <a:noFill/>
                  </a:rPr>
                  <a:t> </a:t>
                </a:r>
              </a:p>
            </p:txBody>
          </p:sp>
        </mc:Fallback>
      </mc:AlternateContent>
      <p:graphicFrame>
        <p:nvGraphicFramePr>
          <p:cNvPr id="12" name="对象 11"/>
          <p:cNvGraphicFramePr>
            <a:graphicFrameLocks noChangeAspect="1"/>
          </p:cNvGraphicFramePr>
          <p:nvPr>
            <p:extLst>
              <p:ext uri="{D42A27DB-BD31-4B8C-83A1-F6EECF244321}">
                <p14:modId xmlns:p14="http://schemas.microsoft.com/office/powerpoint/2010/main" val="651203414"/>
              </p:ext>
            </p:extLst>
          </p:nvPr>
        </p:nvGraphicFramePr>
        <p:xfrm>
          <a:off x="3811982" y="5264705"/>
          <a:ext cx="4164815" cy="482509"/>
        </p:xfrm>
        <a:graphic>
          <a:graphicData uri="http://schemas.openxmlformats.org/presentationml/2006/ole">
            <mc:AlternateContent xmlns:mc="http://schemas.openxmlformats.org/markup-compatibility/2006">
              <mc:Choice xmlns:v="urn:schemas-microsoft-com:vml" Requires="v">
                <p:oleObj spid="_x0000_s49391" name="Equation" r:id="rId6" imgW="2082600" imgH="241200" progId="Equation.DSMT4">
                  <p:embed/>
                </p:oleObj>
              </mc:Choice>
              <mc:Fallback>
                <p:oleObj name="Equation" r:id="rId6" imgW="2082600" imgH="241200" progId="Equation.DSMT4">
                  <p:embed/>
                  <p:pic>
                    <p:nvPicPr>
                      <p:cNvPr id="6" name="对象 5"/>
                      <p:cNvPicPr/>
                      <p:nvPr/>
                    </p:nvPicPr>
                    <p:blipFill>
                      <a:blip r:embed="rId7"/>
                      <a:stretch>
                        <a:fillRect/>
                      </a:stretch>
                    </p:blipFill>
                    <p:spPr>
                      <a:xfrm>
                        <a:off x="3811982" y="5264705"/>
                        <a:ext cx="4164815" cy="482509"/>
                      </a:xfrm>
                      <a:prstGeom prst="rect">
                        <a:avLst/>
                      </a:prstGeom>
                    </p:spPr>
                  </p:pic>
                </p:oleObj>
              </mc:Fallback>
            </mc:AlternateContent>
          </a:graphicData>
        </a:graphic>
      </p:graphicFrame>
      <p:graphicFrame>
        <p:nvGraphicFramePr>
          <p:cNvPr id="14" name="对象 13"/>
          <p:cNvGraphicFramePr>
            <a:graphicFrameLocks noChangeAspect="1"/>
          </p:cNvGraphicFramePr>
          <p:nvPr>
            <p:extLst>
              <p:ext uri="{D42A27DB-BD31-4B8C-83A1-F6EECF244321}">
                <p14:modId xmlns:p14="http://schemas.microsoft.com/office/powerpoint/2010/main" val="3288775709"/>
              </p:ext>
            </p:extLst>
          </p:nvPr>
        </p:nvGraphicFramePr>
        <p:xfrm>
          <a:off x="1149325" y="6144704"/>
          <a:ext cx="1761754" cy="308307"/>
        </p:xfrm>
        <a:graphic>
          <a:graphicData uri="http://schemas.openxmlformats.org/presentationml/2006/ole">
            <mc:AlternateContent xmlns:mc="http://schemas.openxmlformats.org/markup-compatibility/2006">
              <mc:Choice xmlns:v="urn:schemas-microsoft-com:vml" Requires="v">
                <p:oleObj spid="_x0000_s49392" name="Equation" r:id="rId8" imgW="1015920" imgH="177480" progId="Equation.DSMT4">
                  <p:embed/>
                </p:oleObj>
              </mc:Choice>
              <mc:Fallback>
                <p:oleObj name="Equation" r:id="rId8" imgW="1015920" imgH="177480" progId="Equation.DSMT4">
                  <p:embed/>
                  <p:pic>
                    <p:nvPicPr>
                      <p:cNvPr id="9" name="对象 8"/>
                      <p:cNvPicPr/>
                      <p:nvPr/>
                    </p:nvPicPr>
                    <p:blipFill>
                      <a:blip r:embed="rId9"/>
                      <a:stretch>
                        <a:fillRect/>
                      </a:stretch>
                    </p:blipFill>
                    <p:spPr>
                      <a:xfrm>
                        <a:off x="1149325" y="6144704"/>
                        <a:ext cx="1761754" cy="308307"/>
                      </a:xfrm>
                      <a:prstGeom prst="rect">
                        <a:avLst/>
                      </a:prstGeom>
                    </p:spPr>
                  </p:pic>
                </p:oleObj>
              </mc:Fallback>
            </mc:AlternateContent>
          </a:graphicData>
        </a:graphic>
      </p:graphicFrame>
      <p:graphicFrame>
        <p:nvGraphicFramePr>
          <p:cNvPr id="15" name="对象 14"/>
          <p:cNvGraphicFramePr>
            <a:graphicFrameLocks noChangeAspect="1"/>
          </p:cNvGraphicFramePr>
          <p:nvPr>
            <p:extLst>
              <p:ext uri="{D42A27DB-BD31-4B8C-83A1-F6EECF244321}">
                <p14:modId xmlns:p14="http://schemas.microsoft.com/office/powerpoint/2010/main" val="3625441662"/>
              </p:ext>
            </p:extLst>
          </p:nvPr>
        </p:nvGraphicFramePr>
        <p:xfrm>
          <a:off x="3206829" y="6148695"/>
          <a:ext cx="986786" cy="300326"/>
        </p:xfrm>
        <a:graphic>
          <a:graphicData uri="http://schemas.openxmlformats.org/presentationml/2006/ole">
            <mc:AlternateContent xmlns:mc="http://schemas.openxmlformats.org/markup-compatibility/2006">
              <mc:Choice xmlns:v="urn:schemas-microsoft-com:vml" Requires="v">
                <p:oleObj spid="_x0000_s49393" name="Equation" r:id="rId10" imgW="583920" imgH="177480" progId="Equation.DSMT4">
                  <p:embed/>
                </p:oleObj>
              </mc:Choice>
              <mc:Fallback>
                <p:oleObj name="Equation" r:id="rId10" imgW="583920" imgH="177480" progId="Equation.DSMT4">
                  <p:embed/>
                  <p:pic>
                    <p:nvPicPr>
                      <p:cNvPr id="10" name="对象 9"/>
                      <p:cNvPicPr/>
                      <p:nvPr/>
                    </p:nvPicPr>
                    <p:blipFill>
                      <a:blip r:embed="rId11"/>
                      <a:stretch>
                        <a:fillRect/>
                      </a:stretch>
                    </p:blipFill>
                    <p:spPr>
                      <a:xfrm>
                        <a:off x="3206829" y="6148695"/>
                        <a:ext cx="986786" cy="300326"/>
                      </a:xfrm>
                      <a:prstGeom prst="rect">
                        <a:avLst/>
                      </a:prstGeom>
                    </p:spPr>
                  </p:pic>
                </p:oleObj>
              </mc:Fallback>
            </mc:AlternateContent>
          </a:graphicData>
        </a:graphic>
      </p:graphicFrame>
      <p:graphicFrame>
        <p:nvGraphicFramePr>
          <p:cNvPr id="16" name="对象 15"/>
          <p:cNvGraphicFramePr>
            <a:graphicFrameLocks noChangeAspect="1"/>
          </p:cNvGraphicFramePr>
          <p:nvPr>
            <p:extLst>
              <p:ext uri="{D42A27DB-BD31-4B8C-83A1-F6EECF244321}">
                <p14:modId xmlns:p14="http://schemas.microsoft.com/office/powerpoint/2010/main" val="2264333106"/>
              </p:ext>
            </p:extLst>
          </p:nvPr>
        </p:nvGraphicFramePr>
        <p:xfrm>
          <a:off x="4393398" y="6121208"/>
          <a:ext cx="1598067" cy="378959"/>
        </p:xfrm>
        <a:graphic>
          <a:graphicData uri="http://schemas.openxmlformats.org/presentationml/2006/ole">
            <mc:AlternateContent xmlns:mc="http://schemas.openxmlformats.org/markup-compatibility/2006">
              <mc:Choice xmlns:v="urn:schemas-microsoft-com:vml" Requires="v">
                <p:oleObj spid="_x0000_s49394" name="Equation" r:id="rId12" imgW="927000" imgH="228600" progId="Equation.DSMT4">
                  <p:embed/>
                </p:oleObj>
              </mc:Choice>
              <mc:Fallback>
                <p:oleObj name="Equation" r:id="rId12" imgW="927000" imgH="228600" progId="Equation.DSMT4">
                  <p:embed/>
                  <p:pic>
                    <p:nvPicPr>
                      <p:cNvPr id="136" name="对象 135"/>
                      <p:cNvPicPr/>
                      <p:nvPr/>
                    </p:nvPicPr>
                    <p:blipFill>
                      <a:blip r:embed="rId13"/>
                      <a:stretch>
                        <a:fillRect/>
                      </a:stretch>
                    </p:blipFill>
                    <p:spPr>
                      <a:xfrm>
                        <a:off x="4393398" y="6121208"/>
                        <a:ext cx="1598067" cy="378959"/>
                      </a:xfrm>
                      <a:prstGeom prst="rect">
                        <a:avLst/>
                      </a:prstGeom>
                    </p:spPr>
                  </p:pic>
                </p:oleObj>
              </mc:Fallback>
            </mc:AlternateContent>
          </a:graphicData>
        </a:graphic>
      </p:graphicFrame>
    </p:spTree>
    <p:extLst>
      <p:ext uri="{BB962C8B-B14F-4D97-AF65-F5344CB8AC3E}">
        <p14:creationId xmlns:p14="http://schemas.microsoft.com/office/powerpoint/2010/main" val="1263368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1194" y="556938"/>
            <a:ext cx="11029616" cy="988332"/>
          </a:xfrm>
        </p:spPr>
        <p:txBody>
          <a:bodyPr>
            <a:normAutofit/>
          </a:bodyPr>
          <a:lstStyle/>
          <a:p>
            <a:r>
              <a:rPr lang="zh-CN" altLang="en-US" sz="4000" b="1" dirty="0" smtClean="0">
                <a:latin typeface="微软雅黑" panose="020B0503020204020204" pitchFamily="34" charset="-122"/>
                <a:ea typeface="微软雅黑" panose="020B0503020204020204" pitchFamily="34" charset="-122"/>
              </a:rPr>
              <a:t>合作者</a:t>
            </a:r>
            <a:endParaRPr lang="zh-CN" altLang="en-US" sz="4000" b="1" dirty="0">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2"/>
          </p:nvPr>
        </p:nvSpPr>
        <p:spPr/>
        <p:txBody>
          <a:bodyPr/>
          <a:lstStyle/>
          <a:p>
            <a:fld id="{D57F1E4F-1CFF-5643-939E-217C01CDF565}" type="slidenum">
              <a:rPr lang="en-US" smtClean="0"/>
              <a:pPr/>
              <a:t>3</a:t>
            </a:fld>
            <a:endParaRPr lang="en-US" dirty="0"/>
          </a:p>
        </p:txBody>
      </p:sp>
      <p:sp>
        <p:nvSpPr>
          <p:cNvPr id="4" name="内容占位符 2"/>
          <p:cNvSpPr txBox="1">
            <a:spLocks/>
          </p:cNvSpPr>
          <p:nvPr/>
        </p:nvSpPr>
        <p:spPr>
          <a:xfrm>
            <a:off x="581194" y="2018629"/>
            <a:ext cx="5384800" cy="4341875"/>
          </a:xfrm>
          <a:prstGeom prst="rect">
            <a:avLst/>
          </a:prstGeom>
        </p:spPr>
        <p:txBody>
          <a:bodyPr vert="horz" rtlCol="0">
            <a:normAutofit/>
          </a:bodyPr>
          <a:lstStyle>
            <a:lvl1pPr marL="365760" indent="-255905" algn="l" rtl="0" eaLnBrk="1" latinLnBrk="0" hangingPunct="1">
              <a:spcBef>
                <a:spcPts val="300"/>
              </a:spcBef>
              <a:buClr>
                <a:schemeClr val="accent3">
                  <a:lumMod val="75000"/>
                </a:schemeClr>
              </a:buClr>
              <a:buFont typeface="Georgia" panose="02040502050405020303"/>
              <a:buChar char="•"/>
              <a:defRPr kumimoji="0" sz="2000" kern="1200">
                <a:solidFill>
                  <a:schemeClr val="tx2"/>
                </a:solidFill>
                <a:latin typeface="微软雅黑" panose="020B0503020204020204" pitchFamily="34" charset="-122"/>
                <a:ea typeface="微软雅黑" panose="020B0503020204020204" pitchFamily="34" charset="-122"/>
                <a:cs typeface="+mn-cs"/>
              </a:defRPr>
            </a:lvl1pPr>
            <a:lvl2pPr marL="658495" indent="-247015" algn="l" rtl="0" eaLnBrk="1" latinLnBrk="0" hangingPunct="1">
              <a:spcBef>
                <a:spcPts val="300"/>
              </a:spcBef>
              <a:buClr>
                <a:schemeClr val="accent2">
                  <a:lumMod val="75000"/>
                </a:schemeClr>
              </a:buClr>
              <a:buFont typeface="Georgia" panose="02040502050405020303"/>
              <a:buChar char="▫"/>
              <a:defRPr kumimoji="0" sz="1900" kern="1200">
                <a:solidFill>
                  <a:schemeClr val="tx2"/>
                </a:solidFill>
                <a:latin typeface="微软雅黑" panose="020B0503020204020204" pitchFamily="34" charset="-122"/>
                <a:ea typeface="微软雅黑" panose="020B0503020204020204" pitchFamily="34" charset="-122"/>
                <a:cs typeface="+mn-cs"/>
              </a:defRPr>
            </a:lvl2pPr>
            <a:lvl3pPr marL="923290" indent="-21971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微软雅黑" panose="020B0503020204020204" pitchFamily="34" charset="-122"/>
                <a:ea typeface="微软雅黑" panose="020B0503020204020204" pitchFamily="34" charset="-122"/>
                <a:cs typeface="+mn-cs"/>
              </a:defRPr>
            </a:lvl3pPr>
            <a:lvl4pPr marL="1179830" indent="-201295"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微软雅黑" panose="020B0503020204020204" pitchFamily="34" charset="-122"/>
                <a:ea typeface="微软雅黑" panose="020B0503020204020204" pitchFamily="34" charset="-122"/>
                <a:cs typeface="+mn-cs"/>
              </a:defRPr>
            </a:lvl4pPr>
            <a:lvl5pPr marL="1390015"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微软雅黑" panose="020B0503020204020204" pitchFamily="34" charset="-122"/>
                <a:ea typeface="微软雅黑" panose="020B0503020204020204" pitchFamily="34" charset="-122"/>
                <a:cs typeface="+mn-cs"/>
              </a:defRPr>
            </a:lvl5pPr>
            <a:lvl6pPr marL="1609090"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30095"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365760" marR="0" lvl="0" indent="-255905" algn="l" defTabSz="914400" rtl="0" eaLnBrk="1" fontAlgn="auto" latinLnBrk="0" hangingPunct="1">
              <a:lnSpc>
                <a:spcPct val="100000"/>
              </a:lnSpc>
              <a:spcBef>
                <a:spcPts val="300"/>
              </a:spcBef>
              <a:spcAft>
                <a:spcPts val="0"/>
              </a:spcAft>
              <a:buClr>
                <a:srgbClr val="0BD0D9">
                  <a:lumMod val="75000"/>
                </a:srgbClr>
              </a:buClr>
              <a:buSzTx/>
              <a:buFont typeface="Georgia" panose="02040502050405020303"/>
              <a:buChar char="•"/>
              <a:tabLst/>
              <a:defRPr/>
            </a:pPr>
            <a:r>
              <a:rPr kumimoji="0" lang="zh-CN" altLang="en-US" sz="2800" b="0" i="0" u="none" strike="noStrike" kern="1200" cap="none" spc="0" normalizeH="0" baseline="0" noProof="0" dirty="0" smtClean="0">
                <a:ln>
                  <a:noFill/>
                </a:ln>
                <a:solidFill>
                  <a:srgbClr val="0000FF"/>
                </a:solidFill>
                <a:effectLst/>
                <a:uLnTx/>
                <a:uFillTx/>
                <a:latin typeface="微软雅黑" panose="020B0503020204020204" pitchFamily="34" charset="-122"/>
                <a:ea typeface="微软雅黑" panose="020B0503020204020204" pitchFamily="34" charset="-122"/>
                <a:cs typeface="+mn-cs"/>
              </a:rPr>
              <a:t>天津工业大学</a:t>
            </a:r>
            <a:endParaRPr kumimoji="0" lang="en-US" altLang="zh-CN" sz="2800" b="0" i="0" u="none" strike="noStrike" kern="1200" cap="none" spc="0" normalizeH="0" baseline="0" noProof="0" dirty="0" smtClean="0">
              <a:ln>
                <a:noFill/>
              </a:ln>
              <a:solidFill>
                <a:srgbClr val="0000FF"/>
              </a:solidFill>
              <a:effectLst/>
              <a:uLnTx/>
              <a:uFillTx/>
              <a:latin typeface="微软雅黑" panose="020B0503020204020204" pitchFamily="34" charset="-122"/>
              <a:ea typeface="微软雅黑" panose="020B0503020204020204" pitchFamily="34" charset="-122"/>
              <a:cs typeface="+mn-cs"/>
            </a:endParaRPr>
          </a:p>
          <a:p>
            <a:pPr marL="658495" marR="0" lvl="1" indent="-247015" algn="l" defTabSz="914400" rtl="0" eaLnBrk="1" fontAlgn="auto" latinLnBrk="0" hangingPunct="1">
              <a:lnSpc>
                <a:spcPct val="100000"/>
              </a:lnSpc>
              <a:spcBef>
                <a:spcPts val="300"/>
              </a:spcBef>
              <a:spcAft>
                <a:spcPts val="0"/>
              </a:spcAft>
              <a:buClr>
                <a:srgbClr val="009DD9">
                  <a:lumMod val="75000"/>
                </a:srgbClr>
              </a:buClr>
              <a:buSzTx/>
              <a:buFont typeface="Georgia" panose="02040502050405020303"/>
              <a:buChar char="▫"/>
              <a:tabLst/>
              <a:defRPr/>
            </a:pPr>
            <a:endParaRPr kumimoji="0" lang="en-US" altLang="zh-CN" sz="24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658495" marR="0" lvl="1" indent="-247015" algn="l" defTabSz="914400" rtl="0" eaLnBrk="1" fontAlgn="auto" latinLnBrk="0" hangingPunct="1">
              <a:lnSpc>
                <a:spcPct val="100000"/>
              </a:lnSpc>
              <a:spcBef>
                <a:spcPts val="300"/>
              </a:spcBef>
              <a:spcAft>
                <a:spcPts val="0"/>
              </a:spcAft>
              <a:buClr>
                <a:srgbClr val="009DD9">
                  <a:lumMod val="75000"/>
                </a:srgbClr>
              </a:buClr>
              <a:buSzTx/>
              <a:buFont typeface="Georgia" panose="02040502050405020303"/>
              <a:buChar char="▫"/>
              <a:tabLst/>
              <a:defRPr/>
            </a:pPr>
            <a:r>
              <a:rPr kumimoji="0" lang="zh-CN" altLang="en-US" sz="2400" b="0"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rPr>
              <a:t>夏承遗教授</a:t>
            </a:r>
            <a:endParaRPr kumimoji="0" lang="en-US" altLang="zh-CN" sz="2400" b="0"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658495" marR="0" lvl="1" indent="-247015" algn="l" defTabSz="914400" rtl="0" eaLnBrk="1" fontAlgn="auto" latinLnBrk="0" hangingPunct="1">
              <a:lnSpc>
                <a:spcPct val="100000"/>
              </a:lnSpc>
              <a:spcBef>
                <a:spcPts val="300"/>
              </a:spcBef>
              <a:spcAft>
                <a:spcPts val="0"/>
              </a:spcAft>
              <a:buClr>
                <a:srgbClr val="009DD9">
                  <a:lumMod val="75000"/>
                </a:srgbClr>
              </a:buClr>
              <a:buSzTx/>
              <a:buFont typeface="Georgia" panose="02040502050405020303"/>
              <a:buChar char="▫"/>
              <a:tabLst/>
              <a:defRPr/>
            </a:pPr>
            <a:endParaRPr kumimoji="0" lang="en-US" altLang="zh-CN" sz="2400" b="0"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658495" marR="0" lvl="1" indent="-247015" algn="l" defTabSz="914400" rtl="0" eaLnBrk="1" fontAlgn="auto" latinLnBrk="0" hangingPunct="1">
              <a:lnSpc>
                <a:spcPct val="100000"/>
              </a:lnSpc>
              <a:spcBef>
                <a:spcPts val="300"/>
              </a:spcBef>
              <a:spcAft>
                <a:spcPts val="0"/>
              </a:spcAft>
              <a:buClr>
                <a:srgbClr val="009DD9">
                  <a:lumMod val="75000"/>
                </a:srgbClr>
              </a:buClr>
              <a:buSzTx/>
              <a:buFont typeface="Georgia" panose="02040502050405020303"/>
              <a:buChar char="▫"/>
              <a:tabLst/>
              <a:defRPr/>
            </a:pPr>
            <a:endParaRPr kumimoji="0" lang="en-US" altLang="zh-CN" sz="2400" b="0"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658495" marR="0" lvl="1" indent="-247015" algn="l" defTabSz="914400" rtl="0" eaLnBrk="1" fontAlgn="auto" latinLnBrk="0" hangingPunct="1">
              <a:lnSpc>
                <a:spcPct val="100000"/>
              </a:lnSpc>
              <a:spcBef>
                <a:spcPts val="300"/>
              </a:spcBef>
              <a:spcAft>
                <a:spcPts val="0"/>
              </a:spcAft>
              <a:buClr>
                <a:srgbClr val="009DD9">
                  <a:lumMod val="75000"/>
                </a:srgbClr>
              </a:buClr>
              <a:buSzTx/>
              <a:buFont typeface="Georgia" panose="02040502050405020303"/>
              <a:buChar char="▫"/>
              <a:tabLst/>
              <a:defRPr/>
            </a:pPr>
            <a:endParaRPr kumimoji="0" lang="en-US" altLang="zh-CN" sz="2400" b="0"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658495" marR="0" lvl="1" indent="-247015" algn="l" defTabSz="914400" rtl="0" eaLnBrk="1" fontAlgn="auto" latinLnBrk="0" hangingPunct="1">
              <a:lnSpc>
                <a:spcPct val="100000"/>
              </a:lnSpc>
              <a:spcBef>
                <a:spcPts val="300"/>
              </a:spcBef>
              <a:spcAft>
                <a:spcPts val="0"/>
              </a:spcAft>
              <a:buClr>
                <a:srgbClr val="009DD9">
                  <a:lumMod val="75000"/>
                </a:srgbClr>
              </a:buClr>
              <a:buSzTx/>
              <a:buFont typeface="Georgia" panose="02040502050405020303"/>
              <a:buChar char="▫"/>
              <a:tabLst/>
              <a:defRPr/>
            </a:pPr>
            <a:endParaRPr kumimoji="0" lang="en-US" altLang="zh-CN" sz="2400" b="0"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658495" marR="0" lvl="1" indent="-247015" algn="l" defTabSz="914400" rtl="0" eaLnBrk="1" fontAlgn="auto" latinLnBrk="0" hangingPunct="1">
              <a:lnSpc>
                <a:spcPct val="100000"/>
              </a:lnSpc>
              <a:spcBef>
                <a:spcPts val="300"/>
              </a:spcBef>
              <a:spcAft>
                <a:spcPts val="0"/>
              </a:spcAft>
              <a:buClr>
                <a:srgbClr val="009DD9">
                  <a:lumMod val="75000"/>
                </a:srgbClr>
              </a:buClr>
              <a:buSzTx/>
              <a:buFont typeface="Georgia" panose="02040502050405020303"/>
              <a:buChar char="▫"/>
              <a:tabLst/>
              <a:defRPr/>
            </a:pPr>
            <a:r>
              <a:rPr kumimoji="0" lang="zh-CN" altLang="en-US" sz="2400" b="0"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rPr>
              <a:t>张志鹏博士</a:t>
            </a:r>
            <a:endParaRPr kumimoji="0" lang="en-US" altLang="zh-CN" sz="2400" b="0"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365760" marR="0" lvl="0" indent="-255905" algn="l" defTabSz="914400" rtl="0" eaLnBrk="1" fontAlgn="auto" latinLnBrk="0" hangingPunct="1">
              <a:lnSpc>
                <a:spcPct val="100000"/>
              </a:lnSpc>
              <a:spcBef>
                <a:spcPts val="300"/>
              </a:spcBef>
              <a:spcAft>
                <a:spcPts val="0"/>
              </a:spcAft>
              <a:buClr>
                <a:srgbClr val="0BD0D9">
                  <a:lumMod val="75000"/>
                </a:srgbClr>
              </a:buClr>
              <a:buSzTx/>
              <a:buFont typeface="Georgia" panose="02040502050405020303"/>
              <a:buChar char="•"/>
              <a:tabLst/>
              <a:defRPr/>
            </a:pPr>
            <a:endParaRPr kumimoji="0" lang="en-US" altLang="zh-CN" sz="20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658495" marR="0" lvl="1" indent="-247015" algn="l" defTabSz="914400" rtl="0" eaLnBrk="1" fontAlgn="auto" latinLnBrk="0" hangingPunct="1">
              <a:lnSpc>
                <a:spcPct val="100000"/>
              </a:lnSpc>
              <a:spcBef>
                <a:spcPts val="300"/>
              </a:spcBef>
              <a:spcAft>
                <a:spcPts val="0"/>
              </a:spcAft>
              <a:buClr>
                <a:srgbClr val="009DD9">
                  <a:lumMod val="75000"/>
                </a:srgbClr>
              </a:buClr>
              <a:buSzTx/>
              <a:buFont typeface="Georgia" panose="02040502050405020303"/>
              <a:buChar char="▫"/>
              <a:tabLst/>
              <a:defRPr/>
            </a:pPr>
            <a:endParaRPr kumimoji="0" lang="en-US" altLang="zh-CN" sz="1900" b="0" i="0" u="none" strike="noStrike" kern="1200" cap="none" spc="0" normalizeH="0" baseline="0" noProof="0" dirty="0" smtClean="0">
              <a:ln>
                <a:noFill/>
              </a:ln>
              <a:solidFill>
                <a:srgbClr val="17406D"/>
              </a:solidFill>
              <a:effectLst/>
              <a:uLnTx/>
              <a:uFillTx/>
              <a:latin typeface="微软雅黑" panose="020B0503020204020204" pitchFamily="34" charset="-122"/>
              <a:ea typeface="微软雅黑" panose="020B0503020204020204" pitchFamily="34" charset="-122"/>
              <a:cs typeface="+mn-cs"/>
            </a:endParaRPr>
          </a:p>
          <a:p>
            <a:pPr marL="658495" marR="0" lvl="1" indent="-247015" algn="l" defTabSz="914400" rtl="0" eaLnBrk="1" fontAlgn="auto" latinLnBrk="0" hangingPunct="1">
              <a:lnSpc>
                <a:spcPct val="100000"/>
              </a:lnSpc>
              <a:spcBef>
                <a:spcPts val="300"/>
              </a:spcBef>
              <a:spcAft>
                <a:spcPts val="0"/>
              </a:spcAft>
              <a:buClr>
                <a:srgbClr val="009DD9">
                  <a:lumMod val="75000"/>
                </a:srgbClr>
              </a:buClr>
              <a:buSzTx/>
              <a:buFont typeface="Georgia" panose="02040502050405020303"/>
              <a:buChar char="▫"/>
              <a:tabLst/>
              <a:defRPr/>
            </a:pPr>
            <a:endParaRPr kumimoji="0" lang="zh-CN" altLang="en-US" sz="1900" b="0" i="0" u="none" strike="noStrike" kern="1200" cap="none" spc="0" normalizeH="0" baseline="0" noProof="0" dirty="0">
              <a:ln>
                <a:noFill/>
              </a:ln>
              <a:solidFill>
                <a:srgbClr val="17406D"/>
              </a:solidFill>
              <a:effectLst/>
              <a:uLnTx/>
              <a:uFillTx/>
              <a:latin typeface="微软雅黑" panose="020B0503020204020204" pitchFamily="34" charset="-122"/>
              <a:ea typeface="微软雅黑" panose="020B0503020204020204" pitchFamily="34" charset="-122"/>
              <a:cs typeface="+mn-cs"/>
            </a:endParaRPr>
          </a:p>
        </p:txBody>
      </p:sp>
      <p:sp>
        <p:nvSpPr>
          <p:cNvPr id="5" name="内容占位符 6"/>
          <p:cNvSpPr txBox="1">
            <a:spLocks/>
          </p:cNvSpPr>
          <p:nvPr/>
        </p:nvSpPr>
        <p:spPr>
          <a:xfrm>
            <a:off x="6096002" y="2018628"/>
            <a:ext cx="5384800" cy="4341875"/>
          </a:xfrm>
          <a:prstGeom prst="rect">
            <a:avLst/>
          </a:prstGeom>
        </p:spPr>
        <p:txBody>
          <a:bodyPr vert="horz" rtlCol="0">
            <a:normAutofit/>
          </a:bodyPr>
          <a:lstStyle>
            <a:lvl1pPr marL="365760" indent="-255905" algn="l" rtl="0" eaLnBrk="1" latinLnBrk="0" hangingPunct="1">
              <a:spcBef>
                <a:spcPts val="300"/>
              </a:spcBef>
              <a:buClr>
                <a:schemeClr val="accent3">
                  <a:lumMod val="75000"/>
                </a:schemeClr>
              </a:buClr>
              <a:buFont typeface="Georgia" panose="02040502050405020303"/>
              <a:buChar char="•"/>
              <a:defRPr kumimoji="0" sz="2000" kern="1200">
                <a:solidFill>
                  <a:schemeClr val="tx2"/>
                </a:solidFill>
                <a:latin typeface="微软雅黑" panose="020B0503020204020204" pitchFamily="34" charset="-122"/>
                <a:ea typeface="微软雅黑" panose="020B0503020204020204" pitchFamily="34" charset="-122"/>
                <a:cs typeface="+mn-cs"/>
              </a:defRPr>
            </a:lvl1pPr>
            <a:lvl2pPr marL="658495" indent="-247015" algn="l" rtl="0" eaLnBrk="1" latinLnBrk="0" hangingPunct="1">
              <a:spcBef>
                <a:spcPts val="300"/>
              </a:spcBef>
              <a:buClr>
                <a:schemeClr val="accent2">
                  <a:lumMod val="75000"/>
                </a:schemeClr>
              </a:buClr>
              <a:buFont typeface="Georgia" panose="02040502050405020303"/>
              <a:buChar char="▫"/>
              <a:defRPr kumimoji="0" sz="1900" kern="1200">
                <a:solidFill>
                  <a:schemeClr val="tx2"/>
                </a:solidFill>
                <a:latin typeface="微软雅黑" panose="020B0503020204020204" pitchFamily="34" charset="-122"/>
                <a:ea typeface="微软雅黑" panose="020B0503020204020204" pitchFamily="34" charset="-122"/>
                <a:cs typeface="+mn-cs"/>
              </a:defRPr>
            </a:lvl2pPr>
            <a:lvl3pPr marL="923290" indent="-21971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微软雅黑" panose="020B0503020204020204" pitchFamily="34" charset="-122"/>
                <a:ea typeface="微软雅黑" panose="020B0503020204020204" pitchFamily="34" charset="-122"/>
                <a:cs typeface="+mn-cs"/>
              </a:defRPr>
            </a:lvl3pPr>
            <a:lvl4pPr marL="1179830" indent="-201295"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微软雅黑" panose="020B0503020204020204" pitchFamily="34" charset="-122"/>
                <a:ea typeface="微软雅黑" panose="020B0503020204020204" pitchFamily="34" charset="-122"/>
                <a:cs typeface="+mn-cs"/>
              </a:defRPr>
            </a:lvl4pPr>
            <a:lvl5pPr marL="1390015"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微软雅黑" panose="020B0503020204020204" pitchFamily="34" charset="-122"/>
                <a:ea typeface="微软雅黑" panose="020B0503020204020204" pitchFamily="34" charset="-122"/>
                <a:cs typeface="+mn-cs"/>
              </a:defRPr>
            </a:lvl5pPr>
            <a:lvl6pPr marL="1609090"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30095"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365760" marR="0" lvl="0" indent="-255905" algn="l" defTabSz="914400" rtl="0" eaLnBrk="1" fontAlgn="auto" latinLnBrk="0" hangingPunct="1">
              <a:lnSpc>
                <a:spcPct val="100000"/>
              </a:lnSpc>
              <a:spcBef>
                <a:spcPts val="300"/>
              </a:spcBef>
              <a:spcAft>
                <a:spcPts val="0"/>
              </a:spcAft>
              <a:buClr>
                <a:srgbClr val="0BD0D9">
                  <a:lumMod val="75000"/>
                </a:srgbClr>
              </a:buClr>
              <a:buSzTx/>
              <a:buFont typeface="Georgia" panose="02040502050405020303"/>
              <a:buChar char="•"/>
              <a:tabLst/>
              <a:defRPr/>
            </a:pPr>
            <a:r>
              <a:rPr kumimoji="0" lang="zh-CN" altLang="en-US" sz="2800" b="0" i="0" u="none" strike="noStrike" kern="1200" cap="none" spc="0" normalizeH="0" baseline="0" noProof="0" dirty="0" smtClean="0">
                <a:ln>
                  <a:noFill/>
                </a:ln>
                <a:solidFill>
                  <a:srgbClr val="0000FF"/>
                </a:solidFill>
                <a:effectLst/>
                <a:uLnTx/>
                <a:uFillTx/>
                <a:latin typeface="微软雅黑" panose="020B0503020204020204" pitchFamily="34" charset="-122"/>
                <a:ea typeface="微软雅黑" panose="020B0503020204020204" pitchFamily="34" charset="-122"/>
                <a:cs typeface="+mn-cs"/>
              </a:rPr>
              <a:t>南开大学</a:t>
            </a:r>
            <a:endParaRPr kumimoji="0" lang="en-US" altLang="zh-CN" sz="2800" b="0" i="0" u="none" strike="noStrike" kern="1200" cap="none" spc="0" normalizeH="0" baseline="0" noProof="0" dirty="0" smtClean="0">
              <a:ln>
                <a:noFill/>
              </a:ln>
              <a:solidFill>
                <a:srgbClr val="0000FF"/>
              </a:solidFill>
              <a:effectLst/>
              <a:uLnTx/>
              <a:uFillTx/>
              <a:latin typeface="微软雅黑" panose="020B0503020204020204" pitchFamily="34" charset="-122"/>
              <a:ea typeface="微软雅黑" panose="020B0503020204020204" pitchFamily="34" charset="-122"/>
              <a:cs typeface="+mn-cs"/>
            </a:endParaRPr>
          </a:p>
          <a:p>
            <a:pPr marL="658495" marR="0" lvl="1" indent="-247015" algn="l" defTabSz="914400" rtl="0" eaLnBrk="1" fontAlgn="auto" latinLnBrk="0" hangingPunct="1">
              <a:lnSpc>
                <a:spcPct val="100000"/>
              </a:lnSpc>
              <a:spcBef>
                <a:spcPts val="300"/>
              </a:spcBef>
              <a:spcAft>
                <a:spcPts val="0"/>
              </a:spcAft>
              <a:buClr>
                <a:srgbClr val="009DD9">
                  <a:lumMod val="75000"/>
                </a:srgbClr>
              </a:buClr>
              <a:buSzTx/>
              <a:buFont typeface="Georgia" panose="02040502050405020303"/>
              <a:buChar char="▫"/>
              <a:tabLst/>
              <a:defRPr/>
            </a:pPr>
            <a:endParaRPr kumimoji="0" lang="en-US" altLang="zh-CN" sz="2400" b="0"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658495" marR="0" lvl="1" indent="-247015" algn="l" defTabSz="914400" rtl="0" eaLnBrk="1" fontAlgn="auto" latinLnBrk="0" hangingPunct="1">
              <a:lnSpc>
                <a:spcPct val="100000"/>
              </a:lnSpc>
              <a:spcBef>
                <a:spcPts val="300"/>
              </a:spcBef>
              <a:spcAft>
                <a:spcPts val="0"/>
              </a:spcAft>
              <a:buClr>
                <a:srgbClr val="009DD9">
                  <a:lumMod val="75000"/>
                </a:srgbClr>
              </a:buClr>
              <a:buSzTx/>
              <a:buFont typeface="Georgia" panose="02040502050405020303"/>
              <a:buChar char="▫"/>
              <a:tabLst/>
              <a:defRPr/>
            </a:pPr>
            <a:r>
              <a:rPr kumimoji="0" lang="zh-CN" altLang="en-US" sz="2400" b="0"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rPr>
              <a:t>陈增强教授</a:t>
            </a: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pic>
        <p:nvPicPr>
          <p:cNvPr id="7" name="图片 6"/>
          <p:cNvPicPr>
            <a:picLocks noChangeAspect="1"/>
          </p:cNvPicPr>
          <p:nvPr/>
        </p:nvPicPr>
        <p:blipFill>
          <a:blip r:embed="rId2"/>
          <a:stretch>
            <a:fillRect/>
          </a:stretch>
        </p:blipFill>
        <p:spPr>
          <a:xfrm>
            <a:off x="3237080" y="5078528"/>
            <a:ext cx="1121411" cy="1471355"/>
          </a:xfrm>
          <a:prstGeom prst="rect">
            <a:avLst/>
          </a:prstGeom>
        </p:spPr>
      </p:pic>
      <p:pic>
        <p:nvPicPr>
          <p:cNvPr id="8" name="Picture 2" descr="陈增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7030" y="3690130"/>
            <a:ext cx="140970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p:nvPr/>
        </p:nvPicPr>
        <p:blipFill>
          <a:blip r:embed="rId4">
            <a:extLst>
              <a:ext uri="{28A0092B-C50C-407E-A947-70E740481C1C}">
                <a14:useLocalDpi xmlns:a14="http://schemas.microsoft.com/office/drawing/2010/main" val="0"/>
              </a:ext>
            </a:extLst>
          </a:blip>
          <a:srcRect/>
          <a:stretch>
            <a:fillRect/>
          </a:stretch>
        </p:blipFill>
        <p:spPr bwMode="auto">
          <a:xfrm>
            <a:off x="3273594" y="3211815"/>
            <a:ext cx="1048385" cy="1298575"/>
          </a:xfrm>
          <a:prstGeom prst="rect">
            <a:avLst/>
          </a:prstGeom>
          <a:noFill/>
        </p:spPr>
      </p:pic>
    </p:spTree>
    <p:extLst>
      <p:ext uri="{BB962C8B-B14F-4D97-AF65-F5344CB8AC3E}">
        <p14:creationId xmlns:p14="http://schemas.microsoft.com/office/powerpoint/2010/main" val="35224406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856474" y="6135042"/>
            <a:ext cx="1052510" cy="365125"/>
          </a:xfrm>
        </p:spPr>
        <p:txBody>
          <a:bodyPr/>
          <a:lstStyle/>
          <a:p>
            <a:fld id="{D57F1E4F-1CFF-5643-939E-217C01CDF565}" type="slidenum">
              <a:rPr lang="en-US" sz="1200" smtClean="0"/>
              <a:pPr/>
              <a:t>30</a:t>
            </a:fld>
            <a:endParaRPr lang="en-US" sz="1200" dirty="0"/>
          </a:p>
        </p:txBody>
      </p:sp>
      <p:sp>
        <p:nvSpPr>
          <p:cNvPr id="5" name="文本框 4"/>
          <p:cNvSpPr txBox="1"/>
          <p:nvPr/>
        </p:nvSpPr>
        <p:spPr>
          <a:xfrm>
            <a:off x="712485" y="946169"/>
            <a:ext cx="2987737" cy="646331"/>
          </a:xfrm>
          <a:prstGeom prst="rect">
            <a:avLst/>
          </a:prstGeom>
          <a:noFill/>
        </p:spPr>
        <p:txBody>
          <a:bodyPr wrap="square" rtlCol="0">
            <a:spAutoFit/>
          </a:bodyPr>
          <a:lstStyle/>
          <a:p>
            <a:r>
              <a:rPr lang="zh-CN" altLang="en-US" sz="3600" b="1" dirty="0" smtClean="0">
                <a:solidFill>
                  <a:schemeClr val="bg1"/>
                </a:solidFill>
                <a:latin typeface="+mj-lt"/>
                <a:ea typeface="罗西钢笔行楷" panose="02010800040101010101" charset="-122"/>
              </a:rPr>
              <a:t>雅可比矩阵</a:t>
            </a:r>
            <a:endParaRPr lang="en-US" altLang="zh-CN" sz="3600" b="1" dirty="0">
              <a:solidFill>
                <a:schemeClr val="bg1"/>
              </a:solidFill>
              <a:latin typeface="+mj-lt"/>
              <a:ea typeface="罗西钢笔行楷" panose="02010800040101010101" charset="-122"/>
            </a:endParaRPr>
          </a:p>
        </p:txBody>
      </p:sp>
      <p:sp>
        <p:nvSpPr>
          <p:cNvPr id="17" name="TextBox 23"/>
          <p:cNvSpPr txBox="1"/>
          <p:nvPr/>
        </p:nvSpPr>
        <p:spPr>
          <a:xfrm>
            <a:off x="993190" y="3320134"/>
            <a:ext cx="9863284" cy="646331"/>
          </a:xfrm>
          <a:prstGeom prst="rect">
            <a:avLst/>
          </a:prstGeom>
          <a:noFill/>
        </p:spPr>
        <p:txBody>
          <a:bodyPr wrap="square" rtlCol="0">
            <a:spAutoFit/>
          </a:bodyPr>
          <a:lstStyle/>
          <a:p>
            <a:pPr>
              <a:lnSpc>
                <a:spcPct val="150000"/>
              </a:lnSpc>
            </a:pPr>
            <a:r>
              <a:rPr lang="en-US" altLang="zh-CN" sz="2400" dirty="0">
                <a:solidFill>
                  <a:srgbClr val="7E0C6E"/>
                </a:solidFill>
                <a:latin typeface="Gill Sans MT" panose="020B0502020104020203" pitchFamily="34" charset="0"/>
                <a:ea typeface="Segoe UI" pitchFamily="34" charset="0"/>
                <a:cs typeface="Segoe UI" pitchFamily="34" charset="0"/>
              </a:rPr>
              <a:t>The elements in the </a:t>
            </a:r>
            <a:r>
              <a:rPr lang="en-US" altLang="zh-CN" sz="2400" dirty="0">
                <a:solidFill>
                  <a:srgbClr val="1010E0"/>
                </a:solidFill>
                <a:latin typeface="Gill Sans MT" panose="020B0502020104020203" pitchFamily="34" charset="0"/>
                <a:ea typeface="Segoe UI" pitchFamily="34" charset="0"/>
                <a:cs typeface="Segoe UI" pitchFamily="34" charset="0"/>
              </a:rPr>
              <a:t>Jacobian matrix </a:t>
            </a:r>
            <a:r>
              <a:rPr lang="en-US" altLang="zh-CN" sz="2400" dirty="0">
                <a:solidFill>
                  <a:srgbClr val="7E0C6E"/>
                </a:solidFill>
                <a:latin typeface="Gill Sans MT" panose="020B0502020104020203" pitchFamily="34" charset="0"/>
                <a:ea typeface="Segoe UI" pitchFamily="34" charset="0"/>
                <a:cs typeface="Segoe UI" pitchFamily="34" charset="0"/>
              </a:rPr>
              <a:t>of the above differential equation are</a:t>
            </a:r>
            <a:endParaRPr lang="zh-CN" altLang="en-US" sz="2400" dirty="0">
              <a:solidFill>
                <a:srgbClr val="7E0C6E"/>
              </a:solidFill>
              <a:latin typeface="Gill Sans MT" panose="020B0502020104020203" pitchFamily="34" charset="0"/>
              <a:ea typeface="罗西钢笔行楷" panose="02010800040101010101" charset="-122"/>
              <a:cs typeface="Segoe UI" pitchFamily="34" charset="0"/>
              <a:sym typeface="+mn-lt"/>
            </a:endParaRPr>
          </a:p>
        </p:txBody>
      </p:sp>
      <p:graphicFrame>
        <p:nvGraphicFramePr>
          <p:cNvPr id="18" name="对象 17"/>
          <p:cNvGraphicFramePr>
            <a:graphicFrameLocks noChangeAspect="1"/>
          </p:cNvGraphicFramePr>
          <p:nvPr>
            <p:extLst>
              <p:ext uri="{D42A27DB-BD31-4B8C-83A1-F6EECF244321}">
                <p14:modId xmlns:p14="http://schemas.microsoft.com/office/powerpoint/2010/main" val="1289651673"/>
              </p:ext>
            </p:extLst>
          </p:nvPr>
        </p:nvGraphicFramePr>
        <p:xfrm>
          <a:off x="3935405" y="2403147"/>
          <a:ext cx="4164815" cy="482509"/>
        </p:xfrm>
        <a:graphic>
          <a:graphicData uri="http://schemas.openxmlformats.org/presentationml/2006/ole">
            <mc:AlternateContent xmlns:mc="http://schemas.openxmlformats.org/markup-compatibility/2006">
              <mc:Choice xmlns:v="urn:schemas-microsoft-com:vml" Requires="v">
                <p:oleObj spid="_x0000_s4602" name="Equation" r:id="rId3" imgW="2082600" imgH="241200" progId="Equation.DSMT4">
                  <p:embed/>
                </p:oleObj>
              </mc:Choice>
              <mc:Fallback>
                <p:oleObj name="Equation" r:id="rId3" imgW="2082600" imgH="241200" progId="Equation.DSMT4">
                  <p:embed/>
                  <p:pic>
                    <p:nvPicPr>
                      <p:cNvPr id="155" name="对象 154"/>
                      <p:cNvPicPr/>
                      <p:nvPr/>
                    </p:nvPicPr>
                    <p:blipFill>
                      <a:blip r:embed="rId4"/>
                      <a:stretch>
                        <a:fillRect/>
                      </a:stretch>
                    </p:blipFill>
                    <p:spPr>
                      <a:xfrm>
                        <a:off x="3935405" y="2403147"/>
                        <a:ext cx="4164815" cy="482509"/>
                      </a:xfrm>
                      <a:prstGeom prst="rect">
                        <a:avLst/>
                      </a:prstGeom>
                    </p:spPr>
                  </p:pic>
                </p:oleObj>
              </mc:Fallback>
            </mc:AlternateContent>
          </a:graphicData>
        </a:graphic>
      </p:graphicFrame>
      <p:graphicFrame>
        <p:nvGraphicFramePr>
          <p:cNvPr id="19" name="对象 18"/>
          <p:cNvGraphicFramePr>
            <a:graphicFrameLocks noChangeAspect="1"/>
          </p:cNvGraphicFramePr>
          <p:nvPr>
            <p:extLst>
              <p:ext uri="{D42A27DB-BD31-4B8C-83A1-F6EECF244321}">
                <p14:modId xmlns:p14="http://schemas.microsoft.com/office/powerpoint/2010/main" val="1861167956"/>
              </p:ext>
            </p:extLst>
          </p:nvPr>
        </p:nvGraphicFramePr>
        <p:xfrm>
          <a:off x="2754365" y="4504312"/>
          <a:ext cx="6573058" cy="1079220"/>
        </p:xfrm>
        <a:graphic>
          <a:graphicData uri="http://schemas.openxmlformats.org/presentationml/2006/ole">
            <mc:AlternateContent xmlns:mc="http://schemas.openxmlformats.org/markup-compatibility/2006">
              <mc:Choice xmlns:v="urn:schemas-microsoft-com:vml" Requires="v">
                <p:oleObj spid="_x0000_s4603" name="Equation" r:id="rId5" imgW="3060360" imgH="507960" progId="Equation.DSMT4">
                  <p:embed/>
                </p:oleObj>
              </mc:Choice>
              <mc:Fallback>
                <p:oleObj name="Equation" r:id="rId5" imgW="3060360" imgH="507960" progId="Equation.DSMT4">
                  <p:embed/>
                  <p:pic>
                    <p:nvPicPr>
                      <p:cNvPr id="151" name="对象 150"/>
                      <p:cNvPicPr/>
                      <p:nvPr/>
                    </p:nvPicPr>
                    <p:blipFill>
                      <a:blip r:embed="rId6"/>
                      <a:stretch>
                        <a:fillRect/>
                      </a:stretch>
                    </p:blipFill>
                    <p:spPr>
                      <a:xfrm>
                        <a:off x="2754365" y="4504312"/>
                        <a:ext cx="6573058" cy="1079220"/>
                      </a:xfrm>
                      <a:prstGeom prst="rect">
                        <a:avLst/>
                      </a:prstGeom>
                    </p:spPr>
                  </p:pic>
                </p:oleObj>
              </mc:Fallback>
            </mc:AlternateContent>
          </a:graphicData>
        </a:graphic>
      </p:graphicFrame>
    </p:spTree>
    <p:extLst>
      <p:ext uri="{BB962C8B-B14F-4D97-AF65-F5344CB8AC3E}">
        <p14:creationId xmlns:p14="http://schemas.microsoft.com/office/powerpoint/2010/main" val="37919656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31</a:t>
            </a:fld>
            <a:endParaRPr lang="en-US" sz="1200" dirty="0"/>
          </a:p>
        </p:txBody>
      </p:sp>
      <p:sp>
        <p:nvSpPr>
          <p:cNvPr id="5" name="文本框 4"/>
          <p:cNvSpPr txBox="1"/>
          <p:nvPr/>
        </p:nvSpPr>
        <p:spPr>
          <a:xfrm>
            <a:off x="3343924" y="884613"/>
            <a:ext cx="5708635" cy="584775"/>
          </a:xfrm>
          <a:prstGeom prst="rect">
            <a:avLst/>
          </a:prstGeom>
          <a:noFill/>
        </p:spPr>
        <p:txBody>
          <a:bodyPr wrap="square" rtlCol="0">
            <a:spAutoFit/>
          </a:bodyPr>
          <a:lstStyle/>
          <a:p>
            <a:r>
              <a:rPr lang="zh-CN" altLang="en-US" sz="3200" b="1" dirty="0" smtClean="0">
                <a:solidFill>
                  <a:schemeClr val="bg1"/>
                </a:solidFill>
                <a:latin typeface="罗西钢笔行楷" panose="02010800040101010101" charset="-122"/>
                <a:ea typeface="罗西钢笔行楷" panose="02010800040101010101" charset="-122"/>
              </a:rPr>
              <a:t>扩展至</a:t>
            </a:r>
            <a:r>
              <a:rPr lang="en-US" altLang="zh-CN" sz="3200" b="1" dirty="0" smtClean="0">
                <a:solidFill>
                  <a:schemeClr val="bg1"/>
                </a:solidFill>
                <a:latin typeface="罗西钢笔行楷" panose="02010800040101010101" charset="-122"/>
                <a:ea typeface="罗西钢笔行楷" panose="02010800040101010101" charset="-122"/>
              </a:rPr>
              <a:t> n-community </a:t>
            </a:r>
            <a:r>
              <a:rPr lang="zh-CN" altLang="en-US" sz="3200" b="1" dirty="0" smtClean="0">
                <a:solidFill>
                  <a:schemeClr val="bg1"/>
                </a:solidFill>
                <a:latin typeface="罗西钢笔行楷" panose="02010800040101010101" charset="-122"/>
                <a:ea typeface="罗西钢笔行楷" panose="02010800040101010101" charset="-122"/>
              </a:rPr>
              <a:t>系统</a:t>
            </a:r>
            <a:endParaRPr lang="en-US" altLang="zh-CN" sz="3200" b="1" dirty="0">
              <a:solidFill>
                <a:schemeClr val="bg1"/>
              </a:solidFill>
              <a:latin typeface="罗西钢笔行楷" panose="02010800040101010101" charset="-122"/>
              <a:ea typeface="罗西钢笔行楷" panose="02010800040101010101" charset="-122"/>
            </a:endParaRPr>
          </a:p>
        </p:txBody>
      </p:sp>
      <mc:AlternateContent xmlns:mc="http://schemas.openxmlformats.org/markup-compatibility/2006" xmlns:a14="http://schemas.microsoft.com/office/drawing/2010/main">
        <mc:Choice Requires="a14">
          <p:sp>
            <p:nvSpPr>
              <p:cNvPr id="12" name="TextBox 23"/>
              <p:cNvSpPr txBox="1"/>
              <p:nvPr/>
            </p:nvSpPr>
            <p:spPr>
              <a:xfrm>
                <a:off x="946380" y="1886974"/>
                <a:ext cx="10312400" cy="1477328"/>
              </a:xfrm>
              <a:prstGeom prst="rect">
                <a:avLst/>
              </a:prstGeom>
              <a:noFill/>
            </p:spPr>
            <p:txBody>
              <a:bodyPr wrap="square" rtlCol="0">
                <a:spAutoFit/>
              </a:bodyPr>
              <a:lstStyle/>
              <a:p>
                <a:pPr algn="just">
                  <a:lnSpc>
                    <a:spcPct val="150000"/>
                  </a:lnSpc>
                </a:pPr>
                <a:r>
                  <a:rPr lang="en-US" altLang="zh-CN" sz="2000" dirty="0" smtClean="0">
                    <a:solidFill>
                      <a:srgbClr val="7E0C6E"/>
                    </a:solidFill>
                    <a:latin typeface="Segoe UI" pitchFamily="34" charset="0"/>
                    <a:ea typeface="Segoe UI" pitchFamily="34" charset="0"/>
                    <a:cs typeface="Segoe UI" pitchFamily="34" charset="0"/>
                  </a:rPr>
                  <a:t>Assume </a:t>
                </a:r>
                <a:r>
                  <a:rPr lang="en-US" altLang="zh-CN" sz="2000" dirty="0">
                    <a:solidFill>
                      <a:srgbClr val="7E0C6E"/>
                    </a:solidFill>
                    <a:latin typeface="Segoe UI" pitchFamily="34" charset="0"/>
                    <a:ea typeface="Segoe UI" pitchFamily="34" charset="0"/>
                    <a:cs typeface="Segoe UI" pitchFamily="34" charset="0"/>
                  </a:rPr>
                  <a:t>that the state of the </a:t>
                </a:r>
                <a:r>
                  <a:rPr lang="en-US" altLang="zh-CN" sz="2000" i="1" dirty="0" err="1">
                    <a:solidFill>
                      <a:srgbClr val="1010E0"/>
                    </a:solidFill>
                    <a:latin typeface="Segoe UI" pitchFamily="34" charset="0"/>
                    <a:ea typeface="Segoe UI" pitchFamily="34" charset="0"/>
                    <a:cs typeface="Segoe UI" pitchFamily="34" charset="0"/>
                  </a:rPr>
                  <a:t>i</a:t>
                </a:r>
                <a:r>
                  <a:rPr lang="en-US" altLang="zh-CN" sz="2000" dirty="0" err="1">
                    <a:solidFill>
                      <a:srgbClr val="1010E0"/>
                    </a:solidFill>
                    <a:latin typeface="Segoe UI" pitchFamily="34" charset="0"/>
                    <a:ea typeface="Segoe UI" pitchFamily="34" charset="0"/>
                    <a:cs typeface="Segoe UI" pitchFamily="34" charset="0"/>
                  </a:rPr>
                  <a:t>-th</a:t>
                </a:r>
                <a:r>
                  <a:rPr lang="en-US" altLang="zh-CN" sz="2000" dirty="0">
                    <a:solidFill>
                      <a:srgbClr val="1010E0"/>
                    </a:solidFill>
                    <a:latin typeface="Segoe UI" pitchFamily="34" charset="0"/>
                    <a:ea typeface="Segoe UI" pitchFamily="34" charset="0"/>
                    <a:cs typeface="Segoe UI" pitchFamily="34" charset="0"/>
                  </a:rPr>
                  <a:t> community </a:t>
                </a:r>
                <a14:m>
                  <m:oMath xmlns:m="http://schemas.openxmlformats.org/officeDocument/2006/math">
                    <m:sSub>
                      <m:sSubPr>
                        <m:ctrlPr>
                          <a:rPr lang="en-US" altLang="zh-CN" sz="2000" i="1" smtClean="0">
                            <a:solidFill>
                              <a:srgbClr val="7E0C6E"/>
                            </a:solidFill>
                            <a:latin typeface="Cambria Math" panose="02040503050406030204" pitchFamily="18" charset="0"/>
                            <a:ea typeface="Segoe UI" pitchFamily="34" charset="0"/>
                            <a:cs typeface="Segoe UI" pitchFamily="34" charset="0"/>
                          </a:rPr>
                        </m:ctrlPr>
                      </m:sSubPr>
                      <m:e>
                        <m:r>
                          <a:rPr lang="en-US" altLang="zh-CN" sz="2000" b="0" i="1" smtClean="0">
                            <a:solidFill>
                              <a:srgbClr val="7E0C6E"/>
                            </a:solidFill>
                            <a:latin typeface="Cambria Math" panose="02040503050406030204" pitchFamily="18" charset="0"/>
                            <a:ea typeface="Segoe UI" pitchFamily="34" charset="0"/>
                            <a:cs typeface="Segoe UI" pitchFamily="34" charset="0"/>
                          </a:rPr>
                          <m:t>𝑥</m:t>
                        </m:r>
                      </m:e>
                      <m:sub>
                        <m:r>
                          <a:rPr lang="en-US" altLang="zh-CN" sz="2000" b="0" i="1" smtClean="0">
                            <a:solidFill>
                              <a:srgbClr val="7E0C6E"/>
                            </a:solidFill>
                            <a:latin typeface="Cambria Math" panose="02040503050406030204" pitchFamily="18" charset="0"/>
                            <a:ea typeface="Segoe UI" pitchFamily="34" charset="0"/>
                            <a:cs typeface="Segoe UI" pitchFamily="34" charset="0"/>
                          </a:rPr>
                          <m:t>𝑖</m:t>
                        </m:r>
                      </m:sub>
                    </m:sSub>
                    <m:r>
                      <a:rPr lang="en-US" altLang="zh-CN" sz="2000" b="0" i="1" smtClean="0">
                        <a:solidFill>
                          <a:srgbClr val="7E0C6E"/>
                        </a:solidFill>
                        <a:latin typeface="Cambria Math" panose="02040503050406030204" pitchFamily="18" charset="0"/>
                        <a:ea typeface="Segoe UI" pitchFamily="34" charset="0"/>
                        <a:cs typeface="Segoe UI" pitchFamily="34" charset="0"/>
                      </a:rPr>
                      <m:t> </m:t>
                    </m:r>
                  </m:oMath>
                </a14:m>
                <a:r>
                  <a:rPr lang="en-US" altLang="zh-CN" sz="2000" dirty="0">
                    <a:solidFill>
                      <a:srgbClr val="7E0C6E"/>
                    </a:solidFill>
                    <a:latin typeface="Segoe UI" pitchFamily="34" charset="0"/>
                    <a:ea typeface="罗西钢笔行楷" panose="02010800040101010101" charset="-122"/>
                    <a:cs typeface="Segoe UI" pitchFamily="34" charset="0"/>
                    <a:sym typeface="+mn-lt"/>
                  </a:rPr>
                  <a:t>merely has two options: </a:t>
                </a:r>
                <a14:m>
                  <m:oMath xmlns:m="http://schemas.openxmlformats.org/officeDocument/2006/math">
                    <m:sSub>
                      <m:sSubPr>
                        <m:ctrlPr>
                          <a:rPr lang="en-US" altLang="zh-CN" sz="2000" i="1" smtClean="0">
                            <a:solidFill>
                              <a:srgbClr val="1010E0"/>
                            </a:solidFill>
                            <a:latin typeface="Cambria Math" panose="02040503050406030204" pitchFamily="18" charset="0"/>
                            <a:ea typeface="罗西钢笔行楷" panose="02010800040101010101" charset="-122"/>
                            <a:cs typeface="Segoe UI" pitchFamily="34" charset="0"/>
                            <a:sym typeface="+mn-lt"/>
                          </a:rPr>
                        </m:ctrlPr>
                      </m:sSubPr>
                      <m:e>
                        <m:r>
                          <a:rPr lang="en-US" altLang="zh-CN" sz="2000" b="0" i="1" smtClean="0">
                            <a:solidFill>
                              <a:srgbClr val="1010E0"/>
                            </a:solidFill>
                            <a:latin typeface="Cambria Math" panose="02040503050406030204" pitchFamily="18" charset="0"/>
                            <a:ea typeface="罗西钢笔行楷" panose="02010800040101010101" charset="-122"/>
                            <a:cs typeface="Segoe UI" pitchFamily="34" charset="0"/>
                            <a:sym typeface="+mn-lt"/>
                          </a:rPr>
                          <m:t>𝑥</m:t>
                        </m:r>
                      </m:e>
                      <m:sub>
                        <m:r>
                          <a:rPr lang="en-US" altLang="zh-CN" sz="2000" b="0" i="1" smtClean="0">
                            <a:solidFill>
                              <a:srgbClr val="1010E0"/>
                            </a:solidFill>
                            <a:latin typeface="Cambria Math" panose="02040503050406030204" pitchFamily="18" charset="0"/>
                            <a:ea typeface="罗西钢笔行楷" panose="02010800040101010101" charset="-122"/>
                            <a:cs typeface="Segoe UI" pitchFamily="34" charset="0"/>
                            <a:sym typeface="+mn-lt"/>
                          </a:rPr>
                          <m:t>𝑖</m:t>
                        </m:r>
                      </m:sub>
                    </m:sSub>
                    <m:r>
                      <a:rPr lang="en-US" altLang="zh-CN" sz="2000" b="0" i="1" smtClean="0">
                        <a:solidFill>
                          <a:srgbClr val="1010E0"/>
                        </a:solidFill>
                        <a:latin typeface="Cambria Math" panose="02040503050406030204" pitchFamily="18" charset="0"/>
                        <a:ea typeface="罗西钢笔行楷" panose="02010800040101010101" charset="-122"/>
                        <a:cs typeface="Segoe UI" pitchFamily="34" charset="0"/>
                        <a:sym typeface="+mn-lt"/>
                      </a:rPr>
                      <m:t>=1</m:t>
                    </m:r>
                  </m:oMath>
                </a14:m>
                <a:r>
                  <a:rPr lang="zh-CN" altLang="en-US" sz="2000" dirty="0">
                    <a:solidFill>
                      <a:srgbClr val="1010E0"/>
                    </a:solidFill>
                    <a:latin typeface="Segoe UI" pitchFamily="34" charset="0"/>
                    <a:ea typeface="罗西钢笔行楷" panose="02010800040101010101" charset="-122"/>
                    <a:cs typeface="Segoe UI" pitchFamily="34" charset="0"/>
                    <a:sym typeface="+mn-lt"/>
                  </a:rPr>
                  <a:t> </a:t>
                </a:r>
                <a:r>
                  <a:rPr lang="en-US" altLang="zh-CN" sz="2000" dirty="0">
                    <a:solidFill>
                      <a:srgbClr val="7E0C6E"/>
                    </a:solidFill>
                    <a:latin typeface="Segoe UI" pitchFamily="34" charset="0"/>
                    <a:ea typeface="罗西钢笔行楷" panose="02010800040101010101" charset="-122"/>
                    <a:cs typeface="Segoe UI" pitchFamily="34" charset="0"/>
                    <a:sym typeface="+mn-lt"/>
                  </a:rPr>
                  <a:t>or </a:t>
                </a:r>
                <a14:m>
                  <m:oMath xmlns:m="http://schemas.openxmlformats.org/officeDocument/2006/math">
                    <m:sSub>
                      <m:sSubPr>
                        <m:ctrlPr>
                          <a:rPr lang="en-US" altLang="zh-CN" sz="2000" i="1" smtClean="0">
                            <a:solidFill>
                              <a:srgbClr val="1010E0"/>
                            </a:solidFill>
                            <a:latin typeface="Cambria Math" panose="02040503050406030204" pitchFamily="18" charset="0"/>
                            <a:ea typeface="罗西钢笔行楷" panose="02010800040101010101" charset="-122"/>
                            <a:cs typeface="Segoe UI" pitchFamily="34" charset="0"/>
                            <a:sym typeface="+mn-lt"/>
                          </a:rPr>
                        </m:ctrlPr>
                      </m:sSubPr>
                      <m:e>
                        <m:r>
                          <a:rPr lang="en-US" altLang="zh-CN" sz="2000" i="1">
                            <a:solidFill>
                              <a:srgbClr val="1010E0"/>
                            </a:solidFill>
                            <a:latin typeface="Cambria Math" panose="02040503050406030204" pitchFamily="18" charset="0"/>
                            <a:ea typeface="罗西钢笔行楷" panose="02010800040101010101" charset="-122"/>
                            <a:cs typeface="Segoe UI" pitchFamily="34" charset="0"/>
                            <a:sym typeface="+mn-lt"/>
                          </a:rPr>
                          <m:t>𝑥</m:t>
                        </m:r>
                      </m:e>
                      <m:sub>
                        <m:r>
                          <a:rPr lang="en-US" altLang="zh-CN" sz="2000" i="1">
                            <a:solidFill>
                              <a:srgbClr val="1010E0"/>
                            </a:solidFill>
                            <a:latin typeface="Cambria Math" panose="02040503050406030204" pitchFamily="18" charset="0"/>
                            <a:ea typeface="罗西钢笔行楷" panose="02010800040101010101" charset="-122"/>
                            <a:cs typeface="Segoe UI" pitchFamily="34" charset="0"/>
                            <a:sym typeface="+mn-lt"/>
                          </a:rPr>
                          <m:t>𝑖</m:t>
                        </m:r>
                      </m:sub>
                    </m:sSub>
                    <m:r>
                      <a:rPr lang="en-US" altLang="zh-CN" sz="2000" i="1">
                        <a:solidFill>
                          <a:srgbClr val="1010E0"/>
                        </a:solidFill>
                        <a:latin typeface="Cambria Math" panose="02040503050406030204" pitchFamily="18" charset="0"/>
                        <a:ea typeface="罗西钢笔行楷" panose="02010800040101010101" charset="-122"/>
                        <a:cs typeface="Segoe UI" pitchFamily="34" charset="0"/>
                        <a:sym typeface="+mn-lt"/>
                      </a:rPr>
                      <m:t>=</m:t>
                    </m:r>
                    <m:r>
                      <a:rPr lang="en-US" altLang="zh-CN" sz="2000" b="0" i="1" smtClean="0">
                        <a:solidFill>
                          <a:srgbClr val="1010E0"/>
                        </a:solidFill>
                        <a:latin typeface="Cambria Math" panose="02040503050406030204" pitchFamily="18" charset="0"/>
                        <a:ea typeface="罗西钢笔行楷" panose="02010800040101010101" charset="-122"/>
                        <a:cs typeface="Segoe UI" pitchFamily="34" charset="0"/>
                        <a:sym typeface="+mn-lt"/>
                      </a:rPr>
                      <m:t>0</m:t>
                    </m:r>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m:t>
                    </m:r>
                  </m:oMath>
                </a14:m>
                <a:r>
                  <a:rPr lang="zh-CN" altLang="en-US" sz="2000" dirty="0">
                    <a:solidFill>
                      <a:srgbClr val="7E0C6E"/>
                    </a:solidFill>
                    <a:latin typeface="Segoe UI" pitchFamily="34" charset="0"/>
                    <a:ea typeface="罗西钢笔行楷" panose="02010800040101010101" charset="-122"/>
                    <a:cs typeface="Segoe UI" pitchFamily="34" charset="0"/>
                    <a:sym typeface="+mn-lt"/>
                  </a:rPr>
                  <a:t> </a:t>
                </a:r>
                <a:r>
                  <a:rPr lang="en-US" altLang="zh-CN" sz="2000" dirty="0">
                    <a:solidFill>
                      <a:srgbClr val="7E0C6E"/>
                    </a:solidFill>
                    <a:latin typeface="Segoe UI" pitchFamily="34" charset="0"/>
                    <a:ea typeface="罗西钢笔行楷" panose="02010800040101010101" charset="-122"/>
                    <a:cs typeface="Segoe UI" pitchFamily="34" charset="0"/>
                    <a:sym typeface="+mn-lt"/>
                  </a:rPr>
                  <a:t>hence there are totally </a:t>
                </a:r>
                <a14:m>
                  <m:oMath xmlns:m="http://schemas.openxmlformats.org/officeDocument/2006/math">
                    <m:sSup>
                      <m:sSupPr>
                        <m:ctrlPr>
                          <a:rPr lang="en-US" altLang="zh-CN" sz="2000" i="1" smtClean="0">
                            <a:solidFill>
                              <a:srgbClr val="7E0C6E"/>
                            </a:solidFill>
                            <a:latin typeface="Cambria Math" panose="02040503050406030204" pitchFamily="18" charset="0"/>
                            <a:ea typeface="罗西钢笔行楷" panose="02010800040101010101" charset="-122"/>
                            <a:cs typeface="Segoe UI" pitchFamily="34" charset="0"/>
                            <a:sym typeface="+mn-lt"/>
                          </a:rPr>
                        </m:ctrlPr>
                      </m:sSupPr>
                      <m:e>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2</m:t>
                        </m:r>
                      </m:e>
                      <m:sup>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𝑛</m:t>
                        </m:r>
                      </m:sup>
                    </m:sSup>
                  </m:oMath>
                </a14:m>
                <a:r>
                  <a:rPr lang="en-US" altLang="zh-CN" sz="2000" dirty="0">
                    <a:solidFill>
                      <a:srgbClr val="7E0C6E"/>
                    </a:solidFill>
                    <a:latin typeface="Segoe UI" pitchFamily="34" charset="0"/>
                    <a:ea typeface="罗西钢笔行楷" panose="02010800040101010101" charset="-122"/>
                    <a:cs typeface="Segoe UI" pitchFamily="34" charset="0"/>
                    <a:sym typeface="+mn-lt"/>
                  </a:rPr>
                  <a:t> formations for </a:t>
                </a:r>
                <a14:m>
                  <m:oMath xmlns:m="http://schemas.openxmlformats.org/officeDocument/2006/math">
                    <m:acc>
                      <m:accPr>
                        <m:chr m:val="⃗"/>
                        <m:ctrlPr>
                          <a:rPr lang="en-US" altLang="zh-CN" sz="2000" i="1" smtClean="0">
                            <a:solidFill>
                              <a:srgbClr val="7E0C6E"/>
                            </a:solidFill>
                            <a:latin typeface="Cambria Math" panose="02040503050406030204" pitchFamily="18" charset="0"/>
                            <a:ea typeface="罗西钢笔行楷" panose="02010800040101010101" charset="-122"/>
                            <a:cs typeface="Segoe UI" pitchFamily="34" charset="0"/>
                            <a:sym typeface="+mn-lt"/>
                          </a:rPr>
                        </m:ctrlPr>
                      </m:accPr>
                      <m:e>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𝑥</m:t>
                        </m:r>
                      </m:e>
                    </m:acc>
                  </m:oMath>
                </a14:m>
                <a:r>
                  <a:rPr lang="en-US" altLang="zh-CN" sz="2000" dirty="0">
                    <a:solidFill>
                      <a:srgbClr val="7E0C6E"/>
                    </a:solidFill>
                    <a:latin typeface="Segoe UI" pitchFamily="34" charset="0"/>
                    <a:ea typeface="罗西钢笔行楷" panose="02010800040101010101" charset="-122"/>
                    <a:cs typeface="Segoe UI" pitchFamily="34" charset="0"/>
                    <a:sym typeface="+mn-lt"/>
                  </a:rPr>
                  <a:t>. The non-diagonal elements in the Jacobian matrix</a:t>
                </a:r>
                <a:r>
                  <a:rPr lang="zh-CN" altLang="en-US" sz="2000" dirty="0">
                    <a:solidFill>
                      <a:srgbClr val="7E0C6E"/>
                    </a:solidFill>
                    <a:latin typeface="Segoe UI" pitchFamily="34" charset="0"/>
                    <a:ea typeface="罗西钢笔行楷" panose="02010800040101010101" charset="-122"/>
                    <a:cs typeface="Segoe UI" pitchFamily="34" charset="0"/>
                    <a:sym typeface="+mn-lt"/>
                  </a:rPr>
                  <a:t> </a:t>
                </a:r>
                <a14:m>
                  <m:oMath xmlns:m="http://schemas.openxmlformats.org/officeDocument/2006/math">
                    <m:sSup>
                      <m:sSupPr>
                        <m:ctrlPr>
                          <a:rPr lang="en-US" altLang="zh-CN" sz="2000" i="1" smtClean="0">
                            <a:solidFill>
                              <a:srgbClr val="7E0C6E"/>
                            </a:solidFill>
                            <a:latin typeface="Cambria Math" panose="02040503050406030204" pitchFamily="18" charset="0"/>
                            <a:ea typeface="罗西钢笔行楷" panose="02010800040101010101" charset="-122"/>
                            <a:cs typeface="Segoe UI" pitchFamily="34" charset="0"/>
                            <a:sym typeface="+mn-lt"/>
                          </a:rPr>
                        </m:ctrlPr>
                      </m:sSupPr>
                      <m:e>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𝐽</m:t>
                        </m:r>
                      </m:e>
                      <m:sup>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𝑚</m:t>
                        </m:r>
                      </m:sup>
                    </m:sSup>
                  </m:oMath>
                </a14:m>
                <a:r>
                  <a:rPr lang="zh-CN" altLang="en-US" sz="2000" dirty="0">
                    <a:solidFill>
                      <a:srgbClr val="7E0C6E"/>
                    </a:solidFill>
                    <a:latin typeface="Segoe UI" pitchFamily="34" charset="0"/>
                    <a:ea typeface="罗西钢笔行楷" panose="02010800040101010101" charset="-122"/>
                    <a:cs typeface="Segoe UI" pitchFamily="34" charset="0"/>
                    <a:sym typeface="+mn-lt"/>
                  </a:rPr>
                  <a:t> </a:t>
                </a:r>
                <a:r>
                  <a:rPr lang="en-US" altLang="zh-CN" sz="2000" dirty="0">
                    <a:solidFill>
                      <a:srgbClr val="7E0C6E"/>
                    </a:solidFill>
                    <a:latin typeface="Segoe UI" pitchFamily="34" charset="0"/>
                    <a:ea typeface="罗西钢笔行楷" panose="02010800040101010101" charset="-122"/>
                    <a:cs typeface="Segoe UI" pitchFamily="34" charset="0"/>
                    <a:sym typeface="+mn-lt"/>
                  </a:rPr>
                  <a:t>are zero and the diagonal elements for </a:t>
                </a:r>
                <a14:m>
                  <m:oMath xmlns:m="http://schemas.openxmlformats.org/officeDocument/2006/math">
                    <m:sSup>
                      <m:sSupPr>
                        <m:ctrlPr>
                          <a:rPr lang="en-US" altLang="zh-CN" sz="2000" i="1">
                            <a:solidFill>
                              <a:srgbClr val="7E0C6E"/>
                            </a:solidFill>
                            <a:latin typeface="Cambria Math" panose="02040503050406030204" pitchFamily="18" charset="0"/>
                            <a:ea typeface="罗西钢笔行楷" panose="02010800040101010101" charset="-122"/>
                            <a:cs typeface="Segoe UI" pitchFamily="34" charset="0"/>
                            <a:sym typeface="+mn-lt"/>
                          </a:rPr>
                        </m:ctrlPr>
                      </m:sSupPr>
                      <m:e>
                        <m:r>
                          <a:rPr lang="en-US" altLang="zh-CN" sz="2000" i="1">
                            <a:solidFill>
                              <a:srgbClr val="7E0C6E"/>
                            </a:solidFill>
                            <a:latin typeface="Cambria Math" panose="02040503050406030204" pitchFamily="18" charset="0"/>
                            <a:ea typeface="罗西钢笔行楷" panose="02010800040101010101" charset="-122"/>
                            <a:cs typeface="Segoe UI" pitchFamily="34" charset="0"/>
                            <a:sym typeface="+mn-lt"/>
                          </a:rPr>
                          <m:t>𝐽</m:t>
                        </m:r>
                      </m:e>
                      <m:sup>
                        <m:r>
                          <a:rPr lang="en-US" altLang="zh-CN" sz="2000" i="1">
                            <a:solidFill>
                              <a:srgbClr val="7E0C6E"/>
                            </a:solidFill>
                            <a:latin typeface="Cambria Math" panose="02040503050406030204" pitchFamily="18" charset="0"/>
                            <a:ea typeface="罗西钢笔行楷" panose="02010800040101010101" charset="-122"/>
                            <a:cs typeface="Segoe UI" pitchFamily="34" charset="0"/>
                            <a:sym typeface="+mn-lt"/>
                          </a:rPr>
                          <m:t>𝑚</m:t>
                        </m:r>
                      </m:sup>
                    </m:sSup>
                  </m:oMath>
                </a14:m>
                <a:r>
                  <a:rPr lang="zh-CN" altLang="en-US" sz="2000" dirty="0">
                    <a:solidFill>
                      <a:srgbClr val="7E0C6E"/>
                    </a:solidFill>
                    <a:latin typeface="Segoe UI" pitchFamily="34" charset="0"/>
                    <a:ea typeface="罗西钢笔行楷" panose="02010800040101010101" charset="-122"/>
                    <a:cs typeface="Segoe UI" pitchFamily="34" charset="0"/>
                    <a:sym typeface="+mn-lt"/>
                  </a:rPr>
                  <a:t> </a:t>
                </a:r>
                <a:r>
                  <a:rPr lang="en-US" altLang="zh-CN" sz="2000" dirty="0">
                    <a:solidFill>
                      <a:srgbClr val="7E0C6E"/>
                    </a:solidFill>
                    <a:latin typeface="Segoe UI" pitchFamily="34" charset="0"/>
                    <a:ea typeface="罗西钢笔行楷" panose="02010800040101010101" charset="-122"/>
                    <a:cs typeface="Segoe UI" pitchFamily="34" charset="0"/>
                    <a:sym typeface="+mn-lt"/>
                  </a:rPr>
                  <a:t>are </a:t>
                </a:r>
                <a:endParaRPr lang="zh-CN" altLang="en-US" sz="2000" dirty="0">
                  <a:solidFill>
                    <a:srgbClr val="7E0C6E"/>
                  </a:solidFill>
                  <a:latin typeface="Segoe UI" pitchFamily="34" charset="0"/>
                  <a:ea typeface="罗西钢笔行楷" panose="02010800040101010101" charset="-122"/>
                  <a:cs typeface="Segoe UI" pitchFamily="34" charset="0"/>
                  <a:sym typeface="+mn-lt"/>
                </a:endParaRPr>
              </a:p>
            </p:txBody>
          </p:sp>
        </mc:Choice>
        <mc:Fallback xmlns="">
          <p:sp>
            <p:nvSpPr>
              <p:cNvPr id="12" name="TextBox 23"/>
              <p:cNvSpPr txBox="1">
                <a:spLocks noRot="1" noChangeAspect="1" noMove="1" noResize="1" noEditPoints="1" noAdjustHandles="1" noChangeArrowheads="1" noChangeShapeType="1" noTextEdit="1"/>
              </p:cNvSpPr>
              <p:nvPr/>
            </p:nvSpPr>
            <p:spPr>
              <a:xfrm>
                <a:off x="946380" y="1886974"/>
                <a:ext cx="10312400" cy="1477328"/>
              </a:xfrm>
              <a:prstGeom prst="rect">
                <a:avLst/>
              </a:prstGeom>
              <a:blipFill>
                <a:blip r:embed="rId3"/>
                <a:stretch>
                  <a:fillRect l="-591" r="-591" b="-2893"/>
                </a:stretch>
              </a:blipFill>
            </p:spPr>
            <p:txBody>
              <a:bodyPr/>
              <a:lstStyle/>
              <a:p>
                <a:r>
                  <a:rPr lang="zh-CN" altLang="en-US">
                    <a:noFill/>
                  </a:rPr>
                  <a:t> </a:t>
                </a:r>
              </a:p>
            </p:txBody>
          </p:sp>
        </mc:Fallback>
      </mc:AlternateContent>
      <p:sp>
        <p:nvSpPr>
          <p:cNvPr id="14" name="TextBox 23"/>
          <p:cNvSpPr txBox="1"/>
          <p:nvPr/>
        </p:nvSpPr>
        <p:spPr>
          <a:xfrm>
            <a:off x="1026160" y="5163996"/>
            <a:ext cx="10232620" cy="1015663"/>
          </a:xfrm>
          <a:prstGeom prst="rect">
            <a:avLst/>
          </a:prstGeom>
          <a:noFill/>
        </p:spPr>
        <p:txBody>
          <a:bodyPr wrap="square" rtlCol="0">
            <a:spAutoFit/>
          </a:bodyPr>
          <a:lstStyle/>
          <a:p>
            <a:pPr algn="just">
              <a:lnSpc>
                <a:spcPct val="150000"/>
              </a:lnSpc>
            </a:pPr>
            <a:r>
              <a:rPr lang="en-US" altLang="zh-CN" sz="2000" dirty="0" smtClean="0">
                <a:solidFill>
                  <a:srgbClr val="7E0C6E"/>
                </a:solidFill>
                <a:latin typeface="Segoe UI" pitchFamily="34" charset="0"/>
                <a:ea typeface="Segoe UI" pitchFamily="34" charset="0"/>
                <a:cs typeface="Segoe UI" pitchFamily="34" charset="0"/>
              </a:rPr>
              <a:t>Then, discuss </a:t>
            </a:r>
            <a:r>
              <a:rPr lang="en-US" altLang="zh-CN" sz="2000" dirty="0">
                <a:solidFill>
                  <a:srgbClr val="7E0C6E"/>
                </a:solidFill>
                <a:latin typeface="Segoe UI" pitchFamily="34" charset="0"/>
                <a:ea typeface="Segoe UI" pitchFamily="34" charset="0"/>
                <a:cs typeface="Segoe UI" pitchFamily="34" charset="0"/>
              </a:rPr>
              <a:t>the </a:t>
            </a:r>
            <a:r>
              <a:rPr lang="en-US" altLang="zh-CN" sz="2000" dirty="0">
                <a:solidFill>
                  <a:srgbClr val="1010E0"/>
                </a:solidFill>
                <a:latin typeface="Segoe UI" pitchFamily="34" charset="0"/>
                <a:ea typeface="Segoe UI" pitchFamily="34" charset="0"/>
                <a:cs typeface="Segoe UI" pitchFamily="34" charset="0"/>
              </a:rPr>
              <a:t>stability of the boundary equilibrium points </a:t>
            </a:r>
            <a:r>
              <a:rPr lang="en-US" altLang="zh-CN" sz="2000" dirty="0">
                <a:solidFill>
                  <a:srgbClr val="7E0C6E"/>
                </a:solidFill>
                <a:latin typeface="Segoe UI" pitchFamily="34" charset="0"/>
                <a:ea typeface="Segoe UI" pitchFamily="34" charset="0"/>
                <a:cs typeface="Segoe UI" pitchFamily="34" charset="0"/>
              </a:rPr>
              <a:t>according to the following scenarios: </a:t>
            </a:r>
            <a:r>
              <a:rPr lang="en-US" altLang="zh-CN" sz="2000" i="1" dirty="0">
                <a:solidFill>
                  <a:srgbClr val="7E0C6E"/>
                </a:solidFill>
                <a:latin typeface="Segoe UI" pitchFamily="34" charset="0"/>
                <a:ea typeface="Segoe UI" pitchFamily="34" charset="0"/>
                <a:cs typeface="Segoe UI" pitchFamily="34" charset="0"/>
              </a:rPr>
              <a:t>a&gt;c, b&gt;d; a&lt;c, b&lt;d; a&lt;c, b&gt;d; a&gt;c, b&lt;d.</a:t>
            </a:r>
          </a:p>
        </p:txBody>
      </p:sp>
      <p:graphicFrame>
        <p:nvGraphicFramePr>
          <p:cNvPr id="15" name="对象 14"/>
          <p:cNvGraphicFramePr>
            <a:graphicFrameLocks noChangeAspect="1"/>
          </p:cNvGraphicFramePr>
          <p:nvPr>
            <p:extLst>
              <p:ext uri="{D42A27DB-BD31-4B8C-83A1-F6EECF244321}">
                <p14:modId xmlns:p14="http://schemas.microsoft.com/office/powerpoint/2010/main" val="293559145"/>
              </p:ext>
            </p:extLst>
          </p:nvPr>
        </p:nvGraphicFramePr>
        <p:xfrm>
          <a:off x="3262590" y="3707780"/>
          <a:ext cx="4324213" cy="1038630"/>
        </p:xfrm>
        <a:graphic>
          <a:graphicData uri="http://schemas.openxmlformats.org/presentationml/2006/ole">
            <mc:AlternateContent xmlns:mc="http://schemas.openxmlformats.org/markup-compatibility/2006">
              <mc:Choice xmlns:v="urn:schemas-microsoft-com:vml" Requires="v">
                <p:oleObj spid="_x0000_s5374" name="Equation" r:id="rId4" imgW="2197080" imgH="482400" progId="Equation.DSMT4">
                  <p:embed/>
                </p:oleObj>
              </mc:Choice>
              <mc:Fallback>
                <p:oleObj name="Equation" r:id="rId4" imgW="2197080" imgH="482400" progId="Equation.DSMT4">
                  <p:embed/>
                  <p:pic>
                    <p:nvPicPr>
                      <p:cNvPr id="30" name="对象 29"/>
                      <p:cNvPicPr/>
                      <p:nvPr/>
                    </p:nvPicPr>
                    <p:blipFill>
                      <a:blip r:embed="rId5"/>
                      <a:stretch>
                        <a:fillRect/>
                      </a:stretch>
                    </p:blipFill>
                    <p:spPr>
                      <a:xfrm>
                        <a:off x="3262590" y="3707780"/>
                        <a:ext cx="4324213" cy="1038630"/>
                      </a:xfrm>
                      <a:prstGeom prst="rect">
                        <a:avLst/>
                      </a:prstGeom>
                    </p:spPr>
                  </p:pic>
                </p:oleObj>
              </mc:Fallback>
            </mc:AlternateContent>
          </a:graphicData>
        </a:graphic>
      </p:graphicFrame>
    </p:spTree>
    <p:extLst>
      <p:ext uri="{BB962C8B-B14F-4D97-AF65-F5344CB8AC3E}">
        <p14:creationId xmlns:p14="http://schemas.microsoft.com/office/powerpoint/2010/main" val="15967169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32</a:t>
            </a:fld>
            <a:endParaRPr lang="en-US" sz="1200" dirty="0"/>
          </a:p>
        </p:txBody>
      </p:sp>
      <p:sp>
        <p:nvSpPr>
          <p:cNvPr id="5" name="文本框 4"/>
          <p:cNvSpPr txBox="1"/>
          <p:nvPr/>
        </p:nvSpPr>
        <p:spPr>
          <a:xfrm>
            <a:off x="712484" y="946169"/>
            <a:ext cx="5383515" cy="584775"/>
          </a:xfrm>
          <a:prstGeom prst="rect">
            <a:avLst/>
          </a:prstGeom>
          <a:noFill/>
        </p:spPr>
        <p:txBody>
          <a:bodyPr wrap="square" rtlCol="0">
            <a:spAutoFit/>
          </a:bodyPr>
          <a:lstStyle/>
          <a:p>
            <a:r>
              <a:rPr lang="en-US" altLang="zh-CN" sz="3200" dirty="0">
                <a:solidFill>
                  <a:schemeClr val="bg1"/>
                </a:solidFill>
                <a:latin typeface="罗西钢笔行楷" panose="02010800040101010101" charset="-122"/>
                <a:ea typeface="罗西钢笔行楷" panose="02010800040101010101" charset="-122"/>
              </a:rPr>
              <a:t>The n-community system</a:t>
            </a:r>
          </a:p>
        </p:txBody>
      </p:sp>
      <mc:AlternateContent xmlns:mc="http://schemas.openxmlformats.org/markup-compatibility/2006" xmlns:a14="http://schemas.microsoft.com/office/drawing/2010/main">
        <mc:Choice Requires="a14">
          <p:sp>
            <p:nvSpPr>
              <p:cNvPr id="7" name="矩形 6"/>
              <p:cNvSpPr/>
              <p:nvPr/>
            </p:nvSpPr>
            <p:spPr>
              <a:xfrm>
                <a:off x="780291" y="1914171"/>
                <a:ext cx="10681951" cy="1420004"/>
              </a:xfrm>
              <a:prstGeom prst="rect">
                <a:avLst/>
              </a:prstGeom>
            </p:spPr>
            <p:txBody>
              <a:bodyPr wrap="square">
                <a:spAutoFit/>
              </a:bodyPr>
              <a:lstStyle/>
              <a:p>
                <a:pPr algn="just">
                  <a:lnSpc>
                    <a:spcPct val="150000"/>
                  </a:lnSpc>
                </a:pPr>
                <a:r>
                  <a:rPr lang="en-US" altLang="zh-CN" sz="2000" dirty="0" smtClean="0">
                    <a:solidFill>
                      <a:srgbClr val="7E0C6E"/>
                    </a:solidFill>
                    <a:latin typeface="Segoe UI" pitchFamily="34" charset="0"/>
                    <a:ea typeface="Segoe UI" pitchFamily="34" charset="0"/>
                    <a:cs typeface="Segoe UI" pitchFamily="34" charset="0"/>
                  </a:rPr>
                  <a:t>The two </a:t>
                </a:r>
                <a:r>
                  <a:rPr lang="en-US" altLang="zh-CN" sz="2000" dirty="0">
                    <a:solidFill>
                      <a:srgbClr val="7E0C6E"/>
                    </a:solidFill>
                    <a:latin typeface="Segoe UI" pitchFamily="34" charset="0"/>
                    <a:ea typeface="Segoe UI" pitchFamily="34" charset="0"/>
                    <a:cs typeface="Segoe UI" pitchFamily="34" charset="0"/>
                  </a:rPr>
                  <a:t>typical border equilibria: </a:t>
                </a:r>
                <a14:m>
                  <m:oMath xmlns:m="http://schemas.openxmlformats.org/officeDocument/2006/math">
                    <m:r>
                      <a:rPr lang="en-US" altLang="zh-CN" sz="2000" b="0" i="1" smtClean="0">
                        <a:solidFill>
                          <a:srgbClr val="1010E0"/>
                        </a:solidFill>
                        <a:latin typeface="Cambria Math" panose="02040503050406030204" pitchFamily="18" charset="0"/>
                        <a:ea typeface="Segoe UI" pitchFamily="34" charset="0"/>
                        <a:cs typeface="Segoe UI" pitchFamily="34" charset="0"/>
                      </a:rPr>
                      <m:t>(0,0,…,0)</m:t>
                    </m:r>
                  </m:oMath>
                </a14:m>
                <a:r>
                  <a:rPr lang="zh-CN" altLang="en-US" sz="2000" dirty="0">
                    <a:solidFill>
                      <a:srgbClr val="1010E0"/>
                    </a:solidFill>
                    <a:latin typeface="Segoe UI" pitchFamily="34" charset="0"/>
                    <a:ea typeface="Segoe UI" pitchFamily="34" charset="0"/>
                    <a:cs typeface="Segoe UI" pitchFamily="34" charset="0"/>
                  </a:rPr>
                  <a:t> </a:t>
                </a:r>
                <a:r>
                  <a:rPr lang="en-US" altLang="zh-CN" sz="2000" dirty="0">
                    <a:solidFill>
                      <a:srgbClr val="7E0C6E"/>
                    </a:solidFill>
                    <a:latin typeface="Segoe UI" pitchFamily="34" charset="0"/>
                    <a:ea typeface="Segoe UI" pitchFamily="34" charset="0"/>
                    <a:cs typeface="Segoe UI" pitchFamily="34" charset="0"/>
                  </a:rPr>
                  <a:t>and </a:t>
                </a:r>
                <a14:m>
                  <m:oMath xmlns:m="http://schemas.openxmlformats.org/officeDocument/2006/math">
                    <m:d>
                      <m:dPr>
                        <m:ctrlPr>
                          <a:rPr lang="en-US" altLang="zh-CN" sz="2000" b="0" i="1" smtClean="0">
                            <a:solidFill>
                              <a:srgbClr val="1010E0"/>
                            </a:solidFill>
                            <a:latin typeface="Cambria Math" panose="02040503050406030204" pitchFamily="18" charset="0"/>
                            <a:ea typeface="Segoe UI" pitchFamily="34" charset="0"/>
                            <a:cs typeface="Segoe UI" pitchFamily="34" charset="0"/>
                          </a:rPr>
                        </m:ctrlPr>
                      </m:dPr>
                      <m:e>
                        <m:r>
                          <a:rPr lang="en-US" altLang="zh-CN" sz="2000" b="0" i="1" smtClean="0">
                            <a:solidFill>
                              <a:srgbClr val="1010E0"/>
                            </a:solidFill>
                            <a:latin typeface="Cambria Math" panose="02040503050406030204" pitchFamily="18" charset="0"/>
                            <a:ea typeface="Segoe UI" pitchFamily="34" charset="0"/>
                            <a:cs typeface="Segoe UI" pitchFamily="34" charset="0"/>
                          </a:rPr>
                          <m:t>1</m:t>
                        </m:r>
                        <m:r>
                          <a:rPr lang="en-US" altLang="zh-CN" sz="2000" i="1">
                            <a:solidFill>
                              <a:srgbClr val="1010E0"/>
                            </a:solidFill>
                            <a:latin typeface="Cambria Math" panose="02040503050406030204" pitchFamily="18" charset="0"/>
                            <a:ea typeface="Segoe UI" pitchFamily="34" charset="0"/>
                            <a:cs typeface="Segoe UI" pitchFamily="34" charset="0"/>
                          </a:rPr>
                          <m:t>,</m:t>
                        </m:r>
                        <m:r>
                          <a:rPr lang="en-US" altLang="zh-CN" sz="2000" b="0" i="1" smtClean="0">
                            <a:solidFill>
                              <a:srgbClr val="1010E0"/>
                            </a:solidFill>
                            <a:latin typeface="Cambria Math" panose="02040503050406030204" pitchFamily="18" charset="0"/>
                            <a:ea typeface="Segoe UI" pitchFamily="34" charset="0"/>
                            <a:cs typeface="Segoe UI" pitchFamily="34" charset="0"/>
                          </a:rPr>
                          <m:t>1</m:t>
                        </m:r>
                        <m:r>
                          <a:rPr lang="en-US" altLang="zh-CN" sz="2000" i="1">
                            <a:solidFill>
                              <a:srgbClr val="1010E0"/>
                            </a:solidFill>
                            <a:latin typeface="Cambria Math" panose="02040503050406030204" pitchFamily="18" charset="0"/>
                            <a:ea typeface="Segoe UI" pitchFamily="34" charset="0"/>
                            <a:cs typeface="Segoe UI" pitchFamily="34" charset="0"/>
                          </a:rPr>
                          <m:t>,…,</m:t>
                        </m:r>
                        <m:r>
                          <a:rPr lang="en-US" altLang="zh-CN" sz="2000" b="0" i="1" smtClean="0">
                            <a:solidFill>
                              <a:srgbClr val="1010E0"/>
                            </a:solidFill>
                            <a:latin typeface="Cambria Math" panose="02040503050406030204" pitchFamily="18" charset="0"/>
                            <a:ea typeface="Segoe UI" pitchFamily="34" charset="0"/>
                            <a:cs typeface="Segoe UI" pitchFamily="34" charset="0"/>
                          </a:rPr>
                          <m:t>1</m:t>
                        </m:r>
                      </m:e>
                    </m:d>
                  </m:oMath>
                </a14:m>
                <a:r>
                  <a:rPr lang="zh-CN" altLang="en-US" sz="2000" dirty="0">
                    <a:solidFill>
                      <a:srgbClr val="7E0C6E"/>
                    </a:solidFill>
                    <a:latin typeface="Segoe UI" pitchFamily="34" charset="0"/>
                    <a:ea typeface="Segoe UI" pitchFamily="34" charset="0"/>
                    <a:cs typeface="Segoe UI" pitchFamily="34" charset="0"/>
                  </a:rPr>
                  <a:t> </a:t>
                </a:r>
                <a:r>
                  <a:rPr lang="en-US" altLang="zh-CN" sz="2000" dirty="0">
                    <a:solidFill>
                      <a:srgbClr val="7E0C6E"/>
                    </a:solidFill>
                    <a:latin typeface="Segoe UI" pitchFamily="34" charset="0"/>
                    <a:ea typeface="Segoe UI" pitchFamily="34" charset="0"/>
                    <a:cs typeface="Segoe UI" pitchFamily="34" charset="0"/>
                  </a:rPr>
                  <a:t>are </a:t>
                </a:r>
                <a:r>
                  <a:rPr lang="en-US" altLang="zh-CN" sz="2000" dirty="0" smtClean="0">
                    <a:solidFill>
                      <a:srgbClr val="7E0C6E"/>
                    </a:solidFill>
                    <a:latin typeface="Segoe UI" pitchFamily="34" charset="0"/>
                    <a:ea typeface="Segoe UI" pitchFamily="34" charset="0"/>
                    <a:cs typeface="Segoe UI" pitchFamily="34" charset="0"/>
                  </a:rPr>
                  <a:t>important.</a:t>
                </a:r>
                <a:r>
                  <a:rPr lang="zh-CN" altLang="en-US" sz="2000" dirty="0" smtClean="0">
                    <a:solidFill>
                      <a:srgbClr val="7E0C6E"/>
                    </a:solidFill>
                    <a:latin typeface="Segoe UI" pitchFamily="34" charset="0"/>
                    <a:ea typeface="Segoe UI" pitchFamily="34" charset="0"/>
                    <a:cs typeface="Segoe UI" pitchFamily="34" charset="0"/>
                  </a:rPr>
                  <a:t> </a:t>
                </a:r>
                <a:r>
                  <a:rPr lang="en-US" altLang="zh-CN" sz="2000" dirty="0">
                    <a:solidFill>
                      <a:srgbClr val="7E0C6E"/>
                    </a:solidFill>
                    <a:latin typeface="Segoe UI" pitchFamily="34" charset="0"/>
                    <a:ea typeface="Segoe UI" pitchFamily="34" charset="0"/>
                    <a:cs typeface="Segoe UI" pitchFamily="34" charset="0"/>
                  </a:rPr>
                  <a:t>Supposing that there are </a:t>
                </a:r>
                <a14:m>
                  <m:oMath xmlns:m="http://schemas.openxmlformats.org/officeDocument/2006/math">
                    <m:r>
                      <a:rPr lang="en-US" altLang="zh-CN" sz="2000" i="1" dirty="0" smtClean="0">
                        <a:solidFill>
                          <a:srgbClr val="7E0C6E"/>
                        </a:solidFill>
                        <a:latin typeface="Cambria Math" panose="02040503050406030204" pitchFamily="18" charset="0"/>
                        <a:ea typeface="Segoe UI" pitchFamily="34" charset="0"/>
                        <a:cs typeface="Segoe UI" pitchFamily="34" charset="0"/>
                      </a:rPr>
                      <m:t>𝑛</m:t>
                    </m:r>
                  </m:oMath>
                </a14:m>
                <a:r>
                  <a:rPr lang="en-US" altLang="zh-CN" sz="2000" dirty="0">
                    <a:solidFill>
                      <a:srgbClr val="7E0C6E"/>
                    </a:solidFill>
                    <a:latin typeface="Segoe UI" pitchFamily="34" charset="0"/>
                    <a:ea typeface="Segoe UI" pitchFamily="34" charset="0"/>
                    <a:cs typeface="Segoe UI" pitchFamily="34" charset="0"/>
                  </a:rPr>
                  <a:t> (</a:t>
                </a:r>
                <a14:m>
                  <m:oMath xmlns:m="http://schemas.openxmlformats.org/officeDocument/2006/math">
                    <m:r>
                      <a:rPr lang="en-US" altLang="zh-CN" sz="2000" b="0" i="1" smtClean="0">
                        <a:solidFill>
                          <a:srgbClr val="7E0C6E"/>
                        </a:solidFill>
                        <a:latin typeface="Cambria Math" panose="02040503050406030204" pitchFamily="18" charset="0"/>
                        <a:ea typeface="Segoe UI" pitchFamily="34" charset="0"/>
                        <a:cs typeface="Segoe UI" pitchFamily="34" charset="0"/>
                      </a:rPr>
                      <m:t>𝑛</m:t>
                    </m:r>
                    <m:r>
                      <a:rPr lang="en-US" altLang="zh-CN" sz="2000" b="0" i="1" smtClean="0">
                        <a:solidFill>
                          <a:srgbClr val="7E0C6E"/>
                        </a:solidFill>
                        <a:latin typeface="Cambria Math" panose="02040503050406030204" pitchFamily="18" charset="0"/>
                        <a:ea typeface="Segoe UI" pitchFamily="34" charset="0"/>
                        <a:cs typeface="Segoe UI" pitchFamily="34" charset="0"/>
                      </a:rPr>
                      <m:t>&gt;2</m:t>
                    </m:r>
                  </m:oMath>
                </a14:m>
                <a:r>
                  <a:rPr lang="en-US" altLang="zh-CN" sz="2000" dirty="0">
                    <a:solidFill>
                      <a:srgbClr val="7E0C6E"/>
                    </a:solidFill>
                    <a:latin typeface="Segoe UI" pitchFamily="34" charset="0"/>
                    <a:ea typeface="Segoe UI" pitchFamily="34" charset="0"/>
                    <a:cs typeface="Segoe UI" pitchFamily="34" charset="0"/>
                  </a:rPr>
                  <a:t>) communities in the system, the Jacobian matrixes for the two equilibria are respectively </a:t>
                </a:r>
                <a:endParaRPr lang="zh-CN" altLang="en-US" sz="2000" dirty="0">
                  <a:solidFill>
                    <a:srgbClr val="7E0C6E"/>
                  </a:solidFill>
                  <a:latin typeface="Segoe UI" pitchFamily="34" charset="0"/>
                  <a:ea typeface="Segoe UI" pitchFamily="34" charset="0"/>
                  <a:cs typeface="Segoe UI" pitchFamily="34"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780291" y="1914171"/>
                <a:ext cx="10681951" cy="1420004"/>
              </a:xfrm>
              <a:prstGeom prst="rect">
                <a:avLst/>
              </a:prstGeom>
              <a:blipFill>
                <a:blip r:embed="rId3"/>
                <a:stretch>
                  <a:fillRect l="-571" r="-571" b="-6867"/>
                </a:stretch>
              </a:blipFill>
            </p:spPr>
            <p:txBody>
              <a:bodyPr/>
              <a:lstStyle/>
              <a:p>
                <a:r>
                  <a:rPr lang="zh-CN" altLang="en-US">
                    <a:noFill/>
                  </a:rPr>
                  <a:t> </a:t>
                </a:r>
              </a:p>
            </p:txBody>
          </p:sp>
        </mc:Fallback>
      </mc:AlternateContent>
      <p:graphicFrame>
        <p:nvGraphicFramePr>
          <p:cNvPr id="8" name="对象 7"/>
          <p:cNvGraphicFramePr>
            <a:graphicFrameLocks noChangeAspect="1"/>
          </p:cNvGraphicFramePr>
          <p:nvPr>
            <p:extLst>
              <p:ext uri="{D42A27DB-BD31-4B8C-83A1-F6EECF244321}">
                <p14:modId xmlns:p14="http://schemas.microsoft.com/office/powerpoint/2010/main" val="598543818"/>
              </p:ext>
            </p:extLst>
          </p:nvPr>
        </p:nvGraphicFramePr>
        <p:xfrm>
          <a:off x="5613148" y="3844697"/>
          <a:ext cx="6375349" cy="1869275"/>
        </p:xfrm>
        <a:graphic>
          <a:graphicData uri="http://schemas.openxmlformats.org/presentationml/2006/ole">
            <mc:AlternateContent xmlns:mc="http://schemas.openxmlformats.org/markup-compatibility/2006">
              <mc:Choice xmlns:v="urn:schemas-microsoft-com:vml" Requires="v">
                <p:oleObj spid="_x0000_s6902" name="Equation" r:id="rId4" imgW="3987720" imgH="952200" progId="Equation.DSMT4">
                  <p:embed/>
                </p:oleObj>
              </mc:Choice>
              <mc:Fallback>
                <p:oleObj name="Equation" r:id="rId4" imgW="3987720" imgH="952200" progId="Equation.DSMT4">
                  <p:embed/>
                  <p:pic>
                    <p:nvPicPr>
                      <p:cNvPr id="136" name="对象 135"/>
                      <p:cNvPicPr/>
                      <p:nvPr/>
                    </p:nvPicPr>
                    <p:blipFill>
                      <a:blip r:embed="rId5"/>
                      <a:stretch>
                        <a:fillRect/>
                      </a:stretch>
                    </p:blipFill>
                    <p:spPr>
                      <a:xfrm>
                        <a:off x="5613148" y="3844697"/>
                        <a:ext cx="6375349" cy="1869275"/>
                      </a:xfrm>
                      <a:prstGeom prst="rect">
                        <a:avLst/>
                      </a:prstGeom>
                    </p:spPr>
                  </p:pic>
                </p:oleObj>
              </mc:Fallback>
            </mc:AlternateContent>
          </a:graphicData>
        </a:graphic>
      </p:graphicFrame>
      <p:cxnSp>
        <p:nvCxnSpPr>
          <p:cNvPr id="9" name="直接连接符 8"/>
          <p:cNvCxnSpPr/>
          <p:nvPr/>
        </p:nvCxnSpPr>
        <p:spPr>
          <a:xfrm>
            <a:off x="5371460" y="3432442"/>
            <a:ext cx="0" cy="2630347"/>
          </a:xfrm>
          <a:prstGeom prst="line">
            <a:avLst/>
          </a:prstGeom>
          <a:ln w="12700">
            <a:solidFill>
              <a:srgbClr val="7E0C6E"/>
            </a:solidFill>
          </a:ln>
        </p:spPr>
        <p:style>
          <a:lnRef idx="1">
            <a:schemeClr val="accent1"/>
          </a:lnRef>
          <a:fillRef idx="0">
            <a:schemeClr val="accent1"/>
          </a:fillRef>
          <a:effectRef idx="0">
            <a:schemeClr val="accent1"/>
          </a:effectRef>
          <a:fontRef idx="minor">
            <a:schemeClr val="tx1"/>
          </a:fontRef>
        </p:style>
      </p:cxnSp>
      <p:graphicFrame>
        <p:nvGraphicFramePr>
          <p:cNvPr id="10" name="对象 9"/>
          <p:cNvGraphicFramePr>
            <a:graphicFrameLocks noChangeAspect="1"/>
          </p:cNvGraphicFramePr>
          <p:nvPr>
            <p:extLst>
              <p:ext uri="{D42A27DB-BD31-4B8C-83A1-F6EECF244321}">
                <p14:modId xmlns:p14="http://schemas.microsoft.com/office/powerpoint/2010/main" val="4219964650"/>
              </p:ext>
            </p:extLst>
          </p:nvPr>
        </p:nvGraphicFramePr>
        <p:xfrm>
          <a:off x="547997" y="3844697"/>
          <a:ext cx="4547878" cy="1805838"/>
        </p:xfrm>
        <a:graphic>
          <a:graphicData uri="http://schemas.openxmlformats.org/presentationml/2006/ole">
            <mc:AlternateContent xmlns:mc="http://schemas.openxmlformats.org/markup-compatibility/2006">
              <mc:Choice xmlns:v="urn:schemas-microsoft-com:vml" Requires="v">
                <p:oleObj spid="_x0000_s6903" name="Equation" r:id="rId6" imgW="2755800" imgH="952200" progId="Equation.DSMT4">
                  <p:embed/>
                </p:oleObj>
              </mc:Choice>
              <mc:Fallback>
                <p:oleObj name="Equation" r:id="rId6" imgW="2755800" imgH="952200" progId="Equation.DSMT4">
                  <p:embed/>
                  <p:pic>
                    <p:nvPicPr>
                      <p:cNvPr id="135" name="对象 134"/>
                      <p:cNvPicPr/>
                      <p:nvPr/>
                    </p:nvPicPr>
                    <p:blipFill>
                      <a:blip r:embed="rId7"/>
                      <a:stretch>
                        <a:fillRect/>
                      </a:stretch>
                    </p:blipFill>
                    <p:spPr>
                      <a:xfrm>
                        <a:off x="547997" y="3844697"/>
                        <a:ext cx="4547878" cy="1805838"/>
                      </a:xfrm>
                      <a:prstGeom prst="rect">
                        <a:avLst/>
                      </a:prstGeom>
                    </p:spPr>
                  </p:pic>
                </p:oleObj>
              </mc:Fallback>
            </mc:AlternateContent>
          </a:graphicData>
        </a:graphic>
      </p:graphicFrame>
      <p:graphicFrame>
        <p:nvGraphicFramePr>
          <p:cNvPr id="11" name="对象 10"/>
          <p:cNvGraphicFramePr>
            <a:graphicFrameLocks noChangeAspect="1"/>
          </p:cNvGraphicFramePr>
          <p:nvPr>
            <p:extLst>
              <p:ext uri="{D42A27DB-BD31-4B8C-83A1-F6EECF244321}">
                <p14:modId xmlns:p14="http://schemas.microsoft.com/office/powerpoint/2010/main" val="3336063443"/>
              </p:ext>
            </p:extLst>
          </p:nvPr>
        </p:nvGraphicFramePr>
        <p:xfrm>
          <a:off x="1104382" y="6011360"/>
          <a:ext cx="1799798" cy="426268"/>
        </p:xfrm>
        <a:graphic>
          <a:graphicData uri="http://schemas.openxmlformats.org/presentationml/2006/ole">
            <mc:AlternateContent xmlns:mc="http://schemas.openxmlformats.org/markup-compatibility/2006">
              <mc:Choice xmlns:v="urn:schemas-microsoft-com:vml" Requires="v">
                <p:oleObj spid="_x0000_s6904" name="Equation" r:id="rId8" imgW="965160" imgH="228600" progId="Equation.DSMT4">
                  <p:embed/>
                </p:oleObj>
              </mc:Choice>
              <mc:Fallback>
                <p:oleObj name="Equation" r:id="rId8" imgW="965160" imgH="228600" progId="Equation.DSMT4">
                  <p:embed/>
                  <p:pic>
                    <p:nvPicPr>
                      <p:cNvPr id="140" name="对象 139"/>
                      <p:cNvPicPr/>
                      <p:nvPr/>
                    </p:nvPicPr>
                    <p:blipFill>
                      <a:blip r:embed="rId9"/>
                      <a:stretch>
                        <a:fillRect/>
                      </a:stretch>
                    </p:blipFill>
                    <p:spPr>
                      <a:xfrm>
                        <a:off x="1104382" y="6011360"/>
                        <a:ext cx="1799798" cy="426268"/>
                      </a:xfrm>
                      <a:prstGeom prst="rect">
                        <a:avLst/>
                      </a:prstGeom>
                    </p:spPr>
                  </p:pic>
                </p:oleObj>
              </mc:Fallback>
            </mc:AlternateContent>
          </a:graphicData>
        </a:graphic>
      </p:graphicFrame>
    </p:spTree>
    <p:extLst>
      <p:ext uri="{BB962C8B-B14F-4D97-AF65-F5344CB8AC3E}">
        <p14:creationId xmlns:p14="http://schemas.microsoft.com/office/powerpoint/2010/main" val="14433928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33</a:t>
            </a:fld>
            <a:endParaRPr lang="en-US" sz="1200" dirty="0"/>
          </a:p>
        </p:txBody>
      </p:sp>
      <p:sp>
        <p:nvSpPr>
          <p:cNvPr id="5" name="文本框 4"/>
          <p:cNvSpPr txBox="1"/>
          <p:nvPr/>
        </p:nvSpPr>
        <p:spPr>
          <a:xfrm>
            <a:off x="621044" y="925059"/>
            <a:ext cx="5546075" cy="584775"/>
          </a:xfrm>
          <a:prstGeom prst="rect">
            <a:avLst/>
          </a:prstGeom>
          <a:noFill/>
        </p:spPr>
        <p:txBody>
          <a:bodyPr wrap="square" rtlCol="0">
            <a:spAutoFit/>
          </a:bodyPr>
          <a:lstStyle/>
          <a:p>
            <a:r>
              <a:rPr lang="en-US" altLang="zh-CN" sz="3200" b="1" dirty="0">
                <a:solidFill>
                  <a:schemeClr val="bg1"/>
                </a:solidFill>
                <a:latin typeface="Segoe UI" panose="020B0502040204020203" pitchFamily="34" charset="0"/>
                <a:ea typeface="罗西钢笔行楷" panose="02010800040101010101" charset="-122"/>
                <a:cs typeface="Segoe UI" panose="020B0502040204020203" pitchFamily="34" charset="0"/>
              </a:rPr>
              <a:t>The </a:t>
            </a:r>
            <a:r>
              <a:rPr lang="en-US" altLang="zh-CN" sz="3200" b="1" i="1" dirty="0">
                <a:solidFill>
                  <a:schemeClr val="bg1"/>
                </a:solidFill>
                <a:latin typeface="Segoe UI" panose="020B0502040204020203" pitchFamily="34" charset="0"/>
                <a:ea typeface="罗西钢笔行楷" panose="02010800040101010101" charset="-122"/>
                <a:cs typeface="Segoe UI" panose="020B0502040204020203" pitchFamily="34" charset="0"/>
              </a:rPr>
              <a:t>n</a:t>
            </a:r>
            <a:r>
              <a:rPr lang="en-US" altLang="zh-CN" sz="3200" b="1" dirty="0">
                <a:solidFill>
                  <a:schemeClr val="bg1"/>
                </a:solidFill>
                <a:latin typeface="Segoe UI" panose="020B0502040204020203" pitchFamily="34" charset="0"/>
                <a:ea typeface="罗西钢笔行楷" panose="02010800040101010101" charset="-122"/>
                <a:cs typeface="Segoe UI" panose="020B0502040204020203" pitchFamily="34" charset="0"/>
              </a:rPr>
              <a:t>-community system</a:t>
            </a:r>
          </a:p>
        </p:txBody>
      </p:sp>
      <mc:AlternateContent xmlns:mc="http://schemas.openxmlformats.org/markup-compatibility/2006" xmlns:a14="http://schemas.microsoft.com/office/drawing/2010/main">
        <mc:Choice Requires="a14">
          <p:sp>
            <p:nvSpPr>
              <p:cNvPr id="8" name="TextBox 23"/>
              <p:cNvSpPr txBox="1"/>
              <p:nvPr/>
            </p:nvSpPr>
            <p:spPr>
              <a:xfrm>
                <a:off x="1094232" y="5741113"/>
                <a:ext cx="10478007" cy="553998"/>
              </a:xfrm>
              <a:prstGeom prst="rect">
                <a:avLst/>
              </a:prstGeom>
              <a:noFill/>
            </p:spPr>
            <p:txBody>
              <a:bodyPr wrap="square" rtlCol="0">
                <a:spAutoFit/>
              </a:bodyPr>
              <a:lstStyle/>
              <a:p>
                <a:pPr>
                  <a:lnSpc>
                    <a:spcPct val="150000"/>
                  </a:lnSpc>
                </a:pPr>
                <a:r>
                  <a:rPr lang="en-US" altLang="zh-CN" sz="2000" dirty="0">
                    <a:solidFill>
                      <a:srgbClr val="7E0C6E"/>
                    </a:solidFill>
                    <a:latin typeface="Segoe UI" pitchFamily="34" charset="0"/>
                    <a:ea typeface="Segoe UI" pitchFamily="34" charset="0"/>
                    <a:cs typeface="Segoe UI" pitchFamily="34" charset="0"/>
                  </a:rPr>
                  <a:t>  Only </a:t>
                </a:r>
                <a14:m>
                  <m:oMath xmlns:m="http://schemas.openxmlformats.org/officeDocument/2006/math">
                    <m:r>
                      <a:rPr lang="en-US" altLang="zh-CN" sz="2000" i="1" smtClean="0">
                        <a:solidFill>
                          <a:srgbClr val="1010E0"/>
                        </a:solidFill>
                        <a:latin typeface="Cambria Math" panose="02040503050406030204" pitchFamily="18" charset="0"/>
                        <a:ea typeface="Segoe UI" pitchFamily="34" charset="0"/>
                        <a:cs typeface="Segoe UI" pitchFamily="34" charset="0"/>
                      </a:rPr>
                      <m:t>(0,0,…,0)</m:t>
                    </m:r>
                  </m:oMath>
                </a14:m>
                <a:r>
                  <a:rPr lang="en-US" altLang="zh-CN" sz="2000" dirty="0">
                    <a:solidFill>
                      <a:srgbClr val="1010E0"/>
                    </a:solidFill>
                    <a:latin typeface="Segoe UI" pitchFamily="34" charset="0"/>
                    <a:ea typeface="Segoe UI" pitchFamily="34" charset="0"/>
                    <a:cs typeface="Segoe UI" pitchFamily="34" charset="0"/>
                  </a:rPr>
                  <a:t> is stable </a:t>
                </a:r>
                <a:r>
                  <a:rPr lang="en-US" altLang="zh-CN" sz="2000" dirty="0" smtClean="0">
                    <a:solidFill>
                      <a:srgbClr val="7E0C6E"/>
                    </a:solidFill>
                    <a:latin typeface="Segoe UI" pitchFamily="34" charset="0"/>
                    <a:ea typeface="Segoe UI" pitchFamily="34" charset="0"/>
                    <a:cs typeface="Segoe UI" pitchFamily="34" charset="0"/>
                  </a:rPr>
                  <a:t>among the </a:t>
                </a:r>
                <a14:m>
                  <m:oMath xmlns:m="http://schemas.openxmlformats.org/officeDocument/2006/math">
                    <m:sSup>
                      <m:sSupPr>
                        <m:ctrlPr>
                          <a:rPr lang="en-US" altLang="zh-CN" sz="2000" i="1">
                            <a:solidFill>
                              <a:srgbClr val="7E0C6E"/>
                            </a:solidFill>
                            <a:latin typeface="Cambria Math" panose="02040503050406030204" pitchFamily="18" charset="0"/>
                            <a:ea typeface="罗西钢笔行楷" panose="02010800040101010101" charset="-122"/>
                            <a:cs typeface="Segoe UI" pitchFamily="34" charset="0"/>
                            <a:sym typeface="+mn-lt"/>
                          </a:rPr>
                        </m:ctrlPr>
                      </m:sSupPr>
                      <m:e>
                        <m:r>
                          <a:rPr lang="en-US" altLang="zh-CN" sz="2000" i="1">
                            <a:solidFill>
                              <a:srgbClr val="7E0C6E"/>
                            </a:solidFill>
                            <a:latin typeface="Cambria Math" panose="02040503050406030204" pitchFamily="18" charset="0"/>
                            <a:ea typeface="罗西钢笔行楷" panose="02010800040101010101" charset="-122"/>
                            <a:cs typeface="Segoe UI" pitchFamily="34" charset="0"/>
                            <a:sym typeface="+mn-lt"/>
                          </a:rPr>
                          <m:t>2</m:t>
                        </m:r>
                      </m:e>
                      <m:sup>
                        <m:r>
                          <a:rPr lang="en-US" altLang="zh-CN" sz="2000" i="1">
                            <a:solidFill>
                              <a:srgbClr val="7E0C6E"/>
                            </a:solidFill>
                            <a:latin typeface="Cambria Math" panose="02040503050406030204" pitchFamily="18" charset="0"/>
                            <a:ea typeface="罗西钢笔行楷" panose="02010800040101010101" charset="-122"/>
                            <a:cs typeface="Segoe UI" pitchFamily="34" charset="0"/>
                            <a:sym typeface="+mn-lt"/>
                          </a:rPr>
                          <m:t>𝑛</m:t>
                        </m:r>
                      </m:sup>
                    </m:sSup>
                  </m:oMath>
                </a14:m>
                <a:r>
                  <a:rPr lang="en-US" altLang="zh-CN" sz="2000" dirty="0">
                    <a:solidFill>
                      <a:srgbClr val="7E0C6E"/>
                    </a:solidFill>
                    <a:latin typeface="Segoe UI" pitchFamily="34" charset="0"/>
                    <a:ea typeface="Segoe UI" pitchFamily="34" charset="0"/>
                    <a:cs typeface="Segoe UI" pitchFamily="34" charset="0"/>
                  </a:rPr>
                  <a:t> types of border </a:t>
                </a:r>
                <a:r>
                  <a:rPr lang="en-US" altLang="zh-CN" sz="2000" dirty="0" smtClean="0">
                    <a:solidFill>
                      <a:srgbClr val="7E0C6E"/>
                    </a:solidFill>
                    <a:latin typeface="Segoe UI" pitchFamily="34" charset="0"/>
                    <a:ea typeface="Segoe UI" pitchFamily="34" charset="0"/>
                    <a:cs typeface="Segoe UI" pitchFamily="34" charset="0"/>
                  </a:rPr>
                  <a:t>equilibriums.  </a:t>
                </a:r>
                <a:endParaRPr lang="zh-CN" altLang="en-US" sz="2000" dirty="0">
                  <a:solidFill>
                    <a:srgbClr val="7E0C6E"/>
                  </a:solidFill>
                  <a:latin typeface="Segoe UI" pitchFamily="34" charset="0"/>
                  <a:ea typeface="罗西钢笔行楷" panose="02010800040101010101" charset="-122"/>
                  <a:cs typeface="Segoe UI" pitchFamily="34" charset="0"/>
                  <a:sym typeface="+mn-lt"/>
                </a:endParaRPr>
              </a:p>
            </p:txBody>
          </p:sp>
        </mc:Choice>
        <mc:Fallback xmlns="">
          <p:sp>
            <p:nvSpPr>
              <p:cNvPr id="8" name="TextBox 23"/>
              <p:cNvSpPr txBox="1">
                <a:spLocks noRot="1" noChangeAspect="1" noMove="1" noResize="1" noEditPoints="1" noAdjustHandles="1" noChangeArrowheads="1" noChangeShapeType="1" noTextEdit="1"/>
              </p:cNvSpPr>
              <p:nvPr/>
            </p:nvSpPr>
            <p:spPr>
              <a:xfrm>
                <a:off x="1094232" y="5741113"/>
                <a:ext cx="10478007" cy="553998"/>
              </a:xfrm>
              <a:prstGeom prst="rect">
                <a:avLst/>
              </a:prstGeom>
              <a:blipFill>
                <a:blip r:embed="rId3"/>
                <a:stretch>
                  <a:fillRect b="-8791"/>
                </a:stretch>
              </a:blipFill>
            </p:spPr>
            <p:txBody>
              <a:bodyPr/>
              <a:lstStyle/>
              <a:p>
                <a:r>
                  <a:rPr lang="zh-CN" altLang="en-US">
                    <a:noFill/>
                  </a:rPr>
                  <a:t> </a:t>
                </a:r>
              </a:p>
            </p:txBody>
          </p:sp>
        </mc:Fallback>
      </mc:AlternateContent>
      <p:sp>
        <p:nvSpPr>
          <p:cNvPr id="9" name="矩形 8"/>
          <p:cNvSpPr/>
          <p:nvPr/>
        </p:nvSpPr>
        <p:spPr>
          <a:xfrm>
            <a:off x="529174" y="1999655"/>
            <a:ext cx="3506281" cy="461665"/>
          </a:xfrm>
          <a:prstGeom prst="rect">
            <a:avLst/>
          </a:prstGeom>
        </p:spPr>
        <p:txBody>
          <a:bodyPr wrap="none">
            <a:spAutoFit/>
          </a:bodyPr>
          <a:lstStyle/>
          <a:p>
            <a:r>
              <a:rPr lang="en-US" altLang="zh-CN" sz="2400" b="1" i="1" dirty="0">
                <a:solidFill>
                  <a:srgbClr val="1010E0"/>
                </a:solidFill>
                <a:latin typeface="Segoe UI" pitchFamily="34" charset="0"/>
                <a:ea typeface="Segoe UI" pitchFamily="34" charset="0"/>
                <a:cs typeface="Segoe UI" pitchFamily="34" charset="0"/>
              </a:rPr>
              <a:t>Case 1: When a&gt;c, b&gt;d</a:t>
            </a:r>
            <a:endParaRPr lang="zh-CN" altLang="en-US" sz="2400" b="1" i="1" dirty="0">
              <a:solidFill>
                <a:srgbClr val="1010E0"/>
              </a:solidFill>
              <a:latin typeface="Segoe UI" pitchFamily="34" charset="0"/>
              <a:ea typeface="Segoe UI" pitchFamily="34" charset="0"/>
              <a:cs typeface="Segoe UI" pitchFamily="34" charset="0"/>
            </a:endParaRPr>
          </a:p>
        </p:txBody>
      </p:sp>
      <p:graphicFrame>
        <p:nvGraphicFramePr>
          <p:cNvPr id="10" name="对象 9"/>
          <p:cNvGraphicFramePr>
            <a:graphicFrameLocks noChangeAspect="1"/>
          </p:cNvGraphicFramePr>
          <p:nvPr>
            <p:extLst>
              <p:ext uri="{D42A27DB-BD31-4B8C-83A1-F6EECF244321}">
                <p14:modId xmlns:p14="http://schemas.microsoft.com/office/powerpoint/2010/main" val="1659599104"/>
              </p:ext>
            </p:extLst>
          </p:nvPr>
        </p:nvGraphicFramePr>
        <p:xfrm>
          <a:off x="4440174" y="2482048"/>
          <a:ext cx="2265630" cy="949376"/>
        </p:xfrm>
        <a:graphic>
          <a:graphicData uri="http://schemas.openxmlformats.org/presentationml/2006/ole">
            <mc:AlternateContent xmlns:mc="http://schemas.openxmlformats.org/markup-compatibility/2006">
              <mc:Choice xmlns:v="urn:schemas-microsoft-com:vml" Requires="v">
                <p:oleObj spid="_x0000_s7674" name="Equation" r:id="rId4" imgW="1091880" imgH="457200" progId="Equation.DSMT4">
                  <p:embed/>
                </p:oleObj>
              </mc:Choice>
              <mc:Fallback>
                <p:oleObj name="Equation" r:id="rId4" imgW="1091880" imgH="457200" progId="Equation.DSMT4">
                  <p:embed/>
                  <p:pic>
                    <p:nvPicPr>
                      <p:cNvPr id="30" name="对象 29"/>
                      <p:cNvPicPr/>
                      <p:nvPr/>
                    </p:nvPicPr>
                    <p:blipFill>
                      <a:blip r:embed="rId5"/>
                      <a:stretch>
                        <a:fillRect/>
                      </a:stretch>
                    </p:blipFill>
                    <p:spPr>
                      <a:xfrm>
                        <a:off x="4440174" y="2482048"/>
                        <a:ext cx="2265630" cy="949376"/>
                      </a:xfrm>
                      <a:prstGeom prst="rect">
                        <a:avLst/>
                      </a:prstGeom>
                    </p:spPr>
                  </p:pic>
                </p:oleObj>
              </mc:Fallback>
            </mc:AlternateContent>
          </a:graphicData>
        </a:graphic>
      </p:graphicFrame>
      <p:sp>
        <p:nvSpPr>
          <p:cNvPr id="11" name="矩形 10"/>
          <p:cNvSpPr/>
          <p:nvPr/>
        </p:nvSpPr>
        <p:spPr>
          <a:xfrm>
            <a:off x="621044" y="4218000"/>
            <a:ext cx="3506281" cy="461665"/>
          </a:xfrm>
          <a:prstGeom prst="rect">
            <a:avLst/>
          </a:prstGeom>
        </p:spPr>
        <p:txBody>
          <a:bodyPr wrap="none">
            <a:spAutoFit/>
          </a:bodyPr>
          <a:lstStyle/>
          <a:p>
            <a:r>
              <a:rPr lang="en-US" altLang="zh-CN" sz="2400" b="1" i="1" dirty="0">
                <a:solidFill>
                  <a:srgbClr val="1010E0"/>
                </a:solidFill>
                <a:latin typeface="Segoe UI" pitchFamily="34" charset="0"/>
                <a:ea typeface="Segoe UI" pitchFamily="34" charset="0"/>
                <a:cs typeface="Segoe UI" pitchFamily="34" charset="0"/>
              </a:rPr>
              <a:t>Case 2: When a&lt;c, b&lt;d</a:t>
            </a:r>
            <a:endParaRPr lang="zh-CN" altLang="en-US" sz="2400" b="1" i="1" dirty="0">
              <a:solidFill>
                <a:srgbClr val="1010E0"/>
              </a:solidFill>
              <a:latin typeface="Segoe UI" pitchFamily="34" charset="0"/>
              <a:ea typeface="Segoe UI" pitchFamily="34" charset="0"/>
              <a:cs typeface="Segoe UI" pitchFamily="34" charset="0"/>
            </a:endParaRPr>
          </a:p>
        </p:txBody>
      </p:sp>
      <p:graphicFrame>
        <p:nvGraphicFramePr>
          <p:cNvPr id="16" name="对象 15"/>
          <p:cNvGraphicFramePr>
            <a:graphicFrameLocks noChangeAspect="1"/>
          </p:cNvGraphicFramePr>
          <p:nvPr>
            <p:extLst>
              <p:ext uri="{D42A27DB-BD31-4B8C-83A1-F6EECF244321}">
                <p14:modId xmlns:p14="http://schemas.microsoft.com/office/powerpoint/2010/main" val="585917178"/>
              </p:ext>
            </p:extLst>
          </p:nvPr>
        </p:nvGraphicFramePr>
        <p:xfrm>
          <a:off x="4541774" y="4688064"/>
          <a:ext cx="2265630" cy="949376"/>
        </p:xfrm>
        <a:graphic>
          <a:graphicData uri="http://schemas.openxmlformats.org/presentationml/2006/ole">
            <mc:AlternateContent xmlns:mc="http://schemas.openxmlformats.org/markup-compatibility/2006">
              <mc:Choice xmlns:v="urn:schemas-microsoft-com:vml" Requires="v">
                <p:oleObj spid="_x0000_s7675" name="Equation" r:id="rId6" imgW="1091880" imgH="457200" progId="Equation.DSMT4">
                  <p:embed/>
                </p:oleObj>
              </mc:Choice>
              <mc:Fallback>
                <p:oleObj name="Equation" r:id="rId6" imgW="1091880" imgH="457200" progId="Equation.DSMT4">
                  <p:embed/>
                  <p:pic>
                    <p:nvPicPr>
                      <p:cNvPr id="155" name="对象 154"/>
                      <p:cNvPicPr/>
                      <p:nvPr/>
                    </p:nvPicPr>
                    <p:blipFill>
                      <a:blip r:embed="rId7"/>
                      <a:stretch>
                        <a:fillRect/>
                      </a:stretch>
                    </p:blipFill>
                    <p:spPr>
                      <a:xfrm>
                        <a:off x="4541774" y="4688064"/>
                        <a:ext cx="2265630" cy="949376"/>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7" name="TextBox 23"/>
              <p:cNvSpPr txBox="1"/>
              <p:nvPr/>
            </p:nvSpPr>
            <p:spPr>
              <a:xfrm>
                <a:off x="974034" y="3440961"/>
                <a:ext cx="10386169" cy="553998"/>
              </a:xfrm>
              <a:prstGeom prst="rect">
                <a:avLst/>
              </a:prstGeom>
              <a:noFill/>
            </p:spPr>
            <p:txBody>
              <a:bodyPr wrap="square" rtlCol="0">
                <a:spAutoFit/>
              </a:bodyPr>
              <a:lstStyle/>
              <a:p>
                <a:pPr>
                  <a:lnSpc>
                    <a:spcPct val="150000"/>
                  </a:lnSpc>
                </a:pPr>
                <a:r>
                  <a:rPr lang="en-US" altLang="zh-CN" sz="2000" dirty="0">
                    <a:solidFill>
                      <a:srgbClr val="7E0C6E"/>
                    </a:solidFill>
                    <a:latin typeface="Segoe UI" pitchFamily="34" charset="0"/>
                    <a:ea typeface="Segoe UI" pitchFamily="34" charset="0"/>
                    <a:cs typeface="Segoe UI" pitchFamily="34" charset="0"/>
                  </a:rPr>
                  <a:t>    Except for the stable point </a:t>
                </a:r>
                <a14:m>
                  <m:oMath xmlns:m="http://schemas.openxmlformats.org/officeDocument/2006/math">
                    <m:d>
                      <m:dPr>
                        <m:ctrlPr>
                          <a:rPr lang="en-US" altLang="zh-CN" sz="2000" i="1">
                            <a:solidFill>
                              <a:srgbClr val="7E0C6E"/>
                            </a:solidFill>
                            <a:latin typeface="Cambria Math" panose="02040503050406030204" pitchFamily="18" charset="0"/>
                            <a:ea typeface="Segoe UI" pitchFamily="34" charset="0"/>
                            <a:cs typeface="Segoe UI" pitchFamily="34" charset="0"/>
                          </a:rPr>
                        </m:ctrlPr>
                      </m:dPr>
                      <m:e>
                        <m:r>
                          <a:rPr lang="en-US" altLang="zh-CN" sz="2000" i="1">
                            <a:solidFill>
                              <a:srgbClr val="7E0C6E"/>
                            </a:solidFill>
                            <a:latin typeface="Cambria Math" panose="02040503050406030204" pitchFamily="18" charset="0"/>
                            <a:ea typeface="Segoe UI" pitchFamily="34" charset="0"/>
                            <a:cs typeface="Segoe UI" pitchFamily="34" charset="0"/>
                          </a:rPr>
                          <m:t>1,1,…,1</m:t>
                        </m:r>
                      </m:e>
                    </m:d>
                  </m:oMath>
                </a14:m>
                <a:r>
                  <a:rPr lang="en-US" altLang="zh-CN" sz="2000" dirty="0">
                    <a:solidFill>
                      <a:srgbClr val="7E0C6E"/>
                    </a:solidFill>
                    <a:latin typeface="Segoe UI" pitchFamily="34" charset="0"/>
                    <a:ea typeface="罗西钢笔行楷" panose="02010800040101010101" charset="-122"/>
                    <a:cs typeface="Segoe UI" pitchFamily="34" charset="0"/>
                    <a:sym typeface="+mn-lt"/>
                  </a:rPr>
                  <a:t>, the rest of the </a:t>
                </a:r>
                <a14:m>
                  <m:oMath xmlns:m="http://schemas.openxmlformats.org/officeDocument/2006/math">
                    <m:sSup>
                      <m:sSupPr>
                        <m:ctrlPr>
                          <a:rPr lang="en-US" altLang="zh-CN" sz="2000" i="1" smtClean="0">
                            <a:solidFill>
                              <a:srgbClr val="7E0C6E"/>
                            </a:solidFill>
                            <a:latin typeface="Cambria Math" panose="02040503050406030204" pitchFamily="18" charset="0"/>
                            <a:ea typeface="罗西钢笔行楷" panose="02010800040101010101" charset="-122"/>
                            <a:cs typeface="Segoe UI" pitchFamily="34" charset="0"/>
                            <a:sym typeface="+mn-lt"/>
                          </a:rPr>
                        </m:ctrlPr>
                      </m:sSupPr>
                      <m:e>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2</m:t>
                        </m:r>
                      </m:e>
                      <m:sup>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𝑛</m:t>
                        </m:r>
                      </m:sup>
                    </m:sSup>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−2</m:t>
                    </m:r>
                  </m:oMath>
                </a14:m>
                <a:r>
                  <a:rPr lang="zh-CN" altLang="en-US" sz="2000" dirty="0">
                    <a:solidFill>
                      <a:srgbClr val="7E0C6E"/>
                    </a:solidFill>
                    <a:latin typeface="Segoe UI" pitchFamily="34" charset="0"/>
                    <a:ea typeface="罗西钢笔行楷" panose="02010800040101010101" charset="-122"/>
                    <a:cs typeface="Segoe UI" pitchFamily="34" charset="0"/>
                    <a:sym typeface="+mn-lt"/>
                  </a:rPr>
                  <a:t> </a:t>
                </a:r>
                <a:r>
                  <a:rPr lang="en-US" altLang="zh-CN" sz="2000" dirty="0">
                    <a:solidFill>
                      <a:srgbClr val="7E0C6E"/>
                    </a:solidFill>
                    <a:latin typeface="Segoe UI" pitchFamily="34" charset="0"/>
                    <a:ea typeface="罗西钢笔行楷" panose="02010800040101010101" charset="-122"/>
                    <a:cs typeface="Segoe UI" pitchFamily="34" charset="0"/>
                    <a:sym typeface="+mn-lt"/>
                  </a:rPr>
                  <a:t>equilibria are all </a:t>
                </a:r>
                <a:r>
                  <a:rPr lang="en-US" altLang="zh-CN" sz="2000" dirty="0">
                    <a:solidFill>
                      <a:srgbClr val="1010E0"/>
                    </a:solidFill>
                    <a:latin typeface="Segoe UI" pitchFamily="34" charset="0"/>
                    <a:ea typeface="罗西钢笔行楷" panose="02010800040101010101" charset="-122"/>
                    <a:cs typeface="Segoe UI" pitchFamily="34" charset="0"/>
                    <a:sym typeface="+mn-lt"/>
                  </a:rPr>
                  <a:t>unstable</a:t>
                </a:r>
                <a:r>
                  <a:rPr lang="en-US" altLang="zh-CN" sz="2000" dirty="0">
                    <a:solidFill>
                      <a:srgbClr val="7E0C6E"/>
                    </a:solidFill>
                    <a:latin typeface="Segoe UI" pitchFamily="34" charset="0"/>
                    <a:ea typeface="罗西钢笔行楷" panose="02010800040101010101" charset="-122"/>
                    <a:cs typeface="Segoe UI" pitchFamily="34" charset="0"/>
                    <a:sym typeface="+mn-lt"/>
                  </a:rPr>
                  <a:t>.  </a:t>
                </a:r>
                <a:endParaRPr lang="zh-CN" altLang="en-US" sz="2000" dirty="0">
                  <a:solidFill>
                    <a:srgbClr val="7E0C6E"/>
                  </a:solidFill>
                  <a:latin typeface="Segoe UI" pitchFamily="34" charset="0"/>
                  <a:ea typeface="罗西钢笔行楷" panose="02010800040101010101" charset="-122"/>
                  <a:cs typeface="Segoe UI" pitchFamily="34" charset="0"/>
                  <a:sym typeface="+mn-lt"/>
                </a:endParaRPr>
              </a:p>
            </p:txBody>
          </p:sp>
        </mc:Choice>
        <mc:Fallback xmlns="">
          <p:sp>
            <p:nvSpPr>
              <p:cNvPr id="17" name="TextBox 23"/>
              <p:cNvSpPr txBox="1">
                <a:spLocks noRot="1" noChangeAspect="1" noMove="1" noResize="1" noEditPoints="1" noAdjustHandles="1" noChangeArrowheads="1" noChangeShapeType="1" noTextEdit="1"/>
              </p:cNvSpPr>
              <p:nvPr/>
            </p:nvSpPr>
            <p:spPr>
              <a:xfrm>
                <a:off x="974034" y="3440961"/>
                <a:ext cx="10386169" cy="553998"/>
              </a:xfrm>
              <a:prstGeom prst="rect">
                <a:avLst/>
              </a:prstGeom>
              <a:blipFill>
                <a:blip r:embed="rId8"/>
                <a:stretch>
                  <a:fillRect b="-879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901548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34</a:t>
            </a:fld>
            <a:endParaRPr lang="en-US" sz="1200" dirty="0"/>
          </a:p>
        </p:txBody>
      </p:sp>
      <p:sp>
        <p:nvSpPr>
          <p:cNvPr id="5" name="文本框 4"/>
          <p:cNvSpPr txBox="1"/>
          <p:nvPr/>
        </p:nvSpPr>
        <p:spPr>
          <a:xfrm>
            <a:off x="822961" y="884533"/>
            <a:ext cx="3211815" cy="646331"/>
          </a:xfrm>
          <a:prstGeom prst="rect">
            <a:avLst/>
          </a:prstGeom>
          <a:noFill/>
        </p:spPr>
        <p:txBody>
          <a:bodyPr wrap="square" rtlCol="0">
            <a:spAutoFit/>
          </a:bodyPr>
          <a:lstStyle/>
          <a:p>
            <a:r>
              <a:rPr lang="zh-CN" altLang="en-US" sz="3600" b="1" dirty="0" smtClean="0">
                <a:solidFill>
                  <a:schemeClr val="bg1"/>
                </a:solidFill>
                <a:latin typeface="罗西钢笔行楷" panose="02010800040101010101" charset="-122"/>
                <a:ea typeface="罗西钢笔行楷" panose="02010800040101010101" charset="-122"/>
              </a:rPr>
              <a:t>示 例</a:t>
            </a:r>
            <a:endParaRPr lang="en-US" altLang="zh-CN" sz="3600" b="1" dirty="0">
              <a:solidFill>
                <a:schemeClr val="bg1"/>
              </a:solidFill>
              <a:latin typeface="罗西钢笔行楷" panose="02010800040101010101" charset="-122"/>
              <a:ea typeface="罗西钢笔行楷" panose="02010800040101010101" charset="-122"/>
            </a:endParaRPr>
          </a:p>
        </p:txBody>
      </p:sp>
      <p:sp>
        <p:nvSpPr>
          <p:cNvPr id="12" name="TextBox 23"/>
          <p:cNvSpPr txBox="1"/>
          <p:nvPr/>
        </p:nvSpPr>
        <p:spPr>
          <a:xfrm>
            <a:off x="822961" y="1975152"/>
            <a:ext cx="10525760" cy="958339"/>
          </a:xfrm>
          <a:prstGeom prst="rect">
            <a:avLst/>
          </a:prstGeom>
          <a:noFill/>
        </p:spPr>
        <p:txBody>
          <a:bodyPr wrap="square" rtlCol="0">
            <a:spAutoFit/>
          </a:bodyPr>
          <a:lstStyle/>
          <a:p>
            <a:pPr algn="just">
              <a:lnSpc>
                <a:spcPct val="150000"/>
              </a:lnSpc>
            </a:pPr>
            <a:r>
              <a:rPr lang="en-US" altLang="zh-CN" sz="2000" dirty="0">
                <a:solidFill>
                  <a:srgbClr val="7E0C6E"/>
                </a:solidFill>
                <a:latin typeface="Segoe UI" pitchFamily="34" charset="0"/>
                <a:ea typeface="Segoe UI" pitchFamily="34" charset="0"/>
                <a:cs typeface="Segoe UI" pitchFamily="34" charset="0"/>
              </a:rPr>
              <a:t>    Supposing that there are totally </a:t>
            </a:r>
            <a:r>
              <a:rPr lang="en-US" altLang="zh-CN" sz="2000" dirty="0">
                <a:solidFill>
                  <a:srgbClr val="1010E0"/>
                </a:solidFill>
                <a:latin typeface="Segoe UI" pitchFamily="34" charset="0"/>
                <a:ea typeface="Segoe UI" pitchFamily="34" charset="0"/>
                <a:cs typeface="Segoe UI" pitchFamily="34" charset="0"/>
              </a:rPr>
              <a:t>8 communities </a:t>
            </a:r>
            <a:r>
              <a:rPr lang="en-US" altLang="zh-CN" sz="2000" dirty="0">
                <a:solidFill>
                  <a:srgbClr val="7E0C6E"/>
                </a:solidFill>
                <a:latin typeface="Segoe UI" pitchFamily="34" charset="0"/>
                <a:ea typeface="Segoe UI" pitchFamily="34" charset="0"/>
                <a:cs typeface="Segoe UI" pitchFamily="34" charset="0"/>
              </a:rPr>
              <a:t>in this whole population. </a:t>
            </a:r>
            <a:r>
              <a:rPr lang="en-US" altLang="zh-CN" sz="2000" dirty="0" smtClean="0">
                <a:solidFill>
                  <a:srgbClr val="7E0C6E"/>
                </a:solidFill>
                <a:latin typeface="Segoe UI" pitchFamily="34" charset="0"/>
                <a:ea typeface="Segoe UI" pitchFamily="34" charset="0"/>
                <a:cs typeface="Segoe UI" pitchFamily="34" charset="0"/>
              </a:rPr>
              <a:t>The interacting </a:t>
            </a:r>
            <a:r>
              <a:rPr lang="en-US" altLang="zh-CN" sz="2000" dirty="0">
                <a:solidFill>
                  <a:srgbClr val="7E0C6E"/>
                </a:solidFill>
                <a:latin typeface="Segoe UI" pitchFamily="34" charset="0"/>
                <a:ea typeface="Segoe UI" pitchFamily="34" charset="0"/>
                <a:cs typeface="Segoe UI" pitchFamily="34" charset="0"/>
              </a:rPr>
              <a:t>matrix </a:t>
            </a:r>
            <a:r>
              <a:rPr lang="en-US" altLang="zh-CN" sz="2000" i="1" dirty="0">
                <a:solidFill>
                  <a:srgbClr val="7E0C6E"/>
                </a:solidFill>
                <a:latin typeface="Segoe UI" pitchFamily="34" charset="0"/>
                <a:ea typeface="Segoe UI" pitchFamily="34" charset="0"/>
                <a:cs typeface="Segoe UI" pitchFamily="34" charset="0"/>
              </a:rPr>
              <a:t>W</a:t>
            </a:r>
            <a:r>
              <a:rPr lang="en-US" altLang="zh-CN" sz="2000" dirty="0">
                <a:solidFill>
                  <a:srgbClr val="7E0C6E"/>
                </a:solidFill>
                <a:latin typeface="Segoe UI" pitchFamily="34" charset="0"/>
                <a:ea typeface="Segoe UI" pitchFamily="34" charset="0"/>
                <a:cs typeface="Segoe UI" pitchFamily="34" charset="0"/>
              </a:rPr>
              <a:t> is </a:t>
            </a:r>
            <a:endParaRPr lang="en-US" altLang="zh-CN" sz="2000" dirty="0">
              <a:solidFill>
                <a:srgbClr val="7E0C6E"/>
              </a:solidFill>
              <a:latin typeface="Segoe UI" pitchFamily="34" charset="0"/>
              <a:ea typeface="罗西钢笔行楷" panose="02010800040101010101" charset="-122"/>
              <a:cs typeface="Segoe UI" pitchFamily="34" charset="0"/>
              <a:sym typeface="+mn-lt"/>
            </a:endParaRPr>
          </a:p>
        </p:txBody>
      </p:sp>
      <p:graphicFrame>
        <p:nvGraphicFramePr>
          <p:cNvPr id="14" name="对象 13"/>
          <p:cNvGraphicFramePr>
            <a:graphicFrameLocks noChangeAspect="1"/>
          </p:cNvGraphicFramePr>
          <p:nvPr>
            <p:extLst>
              <p:ext uri="{D42A27DB-BD31-4B8C-83A1-F6EECF244321}">
                <p14:modId xmlns:p14="http://schemas.microsoft.com/office/powerpoint/2010/main" val="306952658"/>
              </p:ext>
            </p:extLst>
          </p:nvPr>
        </p:nvGraphicFramePr>
        <p:xfrm>
          <a:off x="2911198" y="3233061"/>
          <a:ext cx="5528073" cy="2812871"/>
        </p:xfrm>
        <a:graphic>
          <a:graphicData uri="http://schemas.openxmlformats.org/presentationml/2006/ole">
            <mc:AlternateContent xmlns:mc="http://schemas.openxmlformats.org/markup-compatibility/2006">
              <mc:Choice xmlns:v="urn:schemas-microsoft-com:vml" Requires="v">
                <p:oleObj spid="_x0000_s8446" name="Equation" r:id="rId3" imgW="3593880" imgH="1828800" progId="Equation.DSMT4">
                  <p:embed/>
                </p:oleObj>
              </mc:Choice>
              <mc:Fallback>
                <p:oleObj name="Equation" r:id="rId3" imgW="3593880" imgH="1828800" progId="Equation.DSMT4">
                  <p:embed/>
                  <p:pic>
                    <p:nvPicPr>
                      <p:cNvPr id="4" name="对象 3"/>
                      <p:cNvPicPr/>
                      <p:nvPr/>
                    </p:nvPicPr>
                    <p:blipFill>
                      <a:blip r:embed="rId4"/>
                      <a:stretch>
                        <a:fillRect/>
                      </a:stretch>
                    </p:blipFill>
                    <p:spPr>
                      <a:xfrm>
                        <a:off x="2911198" y="3233061"/>
                        <a:ext cx="5528073" cy="2812871"/>
                      </a:xfrm>
                      <a:prstGeom prst="rect">
                        <a:avLst/>
                      </a:prstGeom>
                    </p:spPr>
                  </p:pic>
                </p:oleObj>
              </mc:Fallback>
            </mc:AlternateContent>
          </a:graphicData>
        </a:graphic>
      </p:graphicFrame>
    </p:spTree>
    <p:extLst>
      <p:ext uri="{BB962C8B-B14F-4D97-AF65-F5344CB8AC3E}">
        <p14:creationId xmlns:p14="http://schemas.microsoft.com/office/powerpoint/2010/main" val="33543003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35</a:t>
            </a:fld>
            <a:endParaRPr lang="en-US" sz="1200" dirty="0"/>
          </a:p>
        </p:txBody>
      </p:sp>
      <mc:AlternateContent xmlns:mc="http://schemas.openxmlformats.org/markup-compatibility/2006" xmlns:a14="http://schemas.microsoft.com/office/drawing/2010/main">
        <mc:Choice Requires="a14">
          <p:sp>
            <p:nvSpPr>
              <p:cNvPr id="7" name="TextBox 23"/>
              <p:cNvSpPr txBox="1"/>
              <p:nvPr/>
            </p:nvSpPr>
            <p:spPr>
              <a:xfrm>
                <a:off x="7125580" y="2116076"/>
                <a:ext cx="4862917" cy="3831818"/>
              </a:xfrm>
              <a:prstGeom prst="rect">
                <a:avLst/>
              </a:prstGeom>
              <a:noFill/>
            </p:spPr>
            <p:txBody>
              <a:bodyPr wrap="square" rtlCol="0">
                <a:spAutoFit/>
              </a:bodyPr>
              <a:lstStyle/>
              <a:p>
                <a:pPr algn="just">
                  <a:lnSpc>
                    <a:spcPct val="150000"/>
                  </a:lnSpc>
                </a:pPr>
                <a:r>
                  <a:rPr lang="en-US" altLang="zh-CN" dirty="0">
                    <a:solidFill>
                      <a:srgbClr val="7E0C6E"/>
                    </a:solidFill>
                    <a:latin typeface="Segoe UI" pitchFamily="34" charset="0"/>
                    <a:ea typeface="Segoe UI" pitchFamily="34" charset="0"/>
                    <a:cs typeface="Segoe UI" pitchFamily="34" charset="0"/>
                  </a:rPr>
                  <a:t>System dynamics when there are totally eight communities in the whole population. </a:t>
                </a:r>
                <a:r>
                  <a:rPr lang="en-US" altLang="zh-CN" dirty="0">
                    <a:solidFill>
                      <a:srgbClr val="1010E0"/>
                    </a:solidFill>
                    <a:latin typeface="Segoe UI" pitchFamily="34" charset="0"/>
                    <a:ea typeface="Segoe UI" pitchFamily="34" charset="0"/>
                    <a:cs typeface="Segoe UI" pitchFamily="34" charset="0"/>
                  </a:rPr>
                  <a:t>Vertical axis</a:t>
                </a:r>
                <a:r>
                  <a:rPr lang="en-US" altLang="zh-CN" dirty="0">
                    <a:solidFill>
                      <a:srgbClr val="7E0C6E"/>
                    </a:solidFill>
                    <a:latin typeface="Segoe UI" pitchFamily="34" charset="0"/>
                    <a:ea typeface="Segoe UI" pitchFamily="34" charset="0"/>
                    <a:cs typeface="Segoe UI" pitchFamily="34" charset="0"/>
                  </a:rPr>
                  <a:t> </a:t>
                </a:r>
                <a14:m>
                  <m:oMath xmlns:m="http://schemas.openxmlformats.org/officeDocument/2006/math">
                    <m:sSub>
                      <m:sSubPr>
                        <m:ctrlPr>
                          <a:rPr lang="en-US" altLang="zh-CN" i="1">
                            <a:solidFill>
                              <a:srgbClr val="7E0C6E"/>
                            </a:solidFill>
                            <a:latin typeface="Cambria Math" panose="02040503050406030204" pitchFamily="18" charset="0"/>
                            <a:ea typeface="Segoe UI" pitchFamily="34" charset="0"/>
                            <a:cs typeface="Segoe UI" pitchFamily="34" charset="0"/>
                          </a:rPr>
                        </m:ctrlPr>
                      </m:sSubPr>
                      <m:e>
                        <m:r>
                          <a:rPr lang="en-US" altLang="zh-CN" i="1">
                            <a:solidFill>
                              <a:srgbClr val="7E0C6E"/>
                            </a:solidFill>
                            <a:latin typeface="Cambria Math" panose="02040503050406030204" pitchFamily="18" charset="0"/>
                            <a:ea typeface="Segoe UI" pitchFamily="34" charset="0"/>
                            <a:cs typeface="Segoe UI" pitchFamily="34" charset="0"/>
                          </a:rPr>
                          <m:t>𝑥</m:t>
                        </m:r>
                      </m:e>
                      <m:sub>
                        <m:r>
                          <a:rPr lang="en-US" altLang="zh-CN" i="1">
                            <a:solidFill>
                              <a:srgbClr val="7E0C6E"/>
                            </a:solidFill>
                            <a:latin typeface="Cambria Math" panose="02040503050406030204" pitchFamily="18" charset="0"/>
                            <a:ea typeface="Segoe UI" pitchFamily="34" charset="0"/>
                            <a:cs typeface="Segoe UI" pitchFamily="34" charset="0"/>
                          </a:rPr>
                          <m:t>𝐴𝑖</m:t>
                        </m:r>
                      </m:sub>
                    </m:sSub>
                  </m:oMath>
                </a14:m>
                <a:r>
                  <a:rPr lang="zh-CN" altLang="en-US" dirty="0">
                    <a:solidFill>
                      <a:srgbClr val="7E0C6E"/>
                    </a:solidFill>
                    <a:latin typeface="Segoe UI" pitchFamily="34" charset="0"/>
                    <a:ea typeface="罗西钢笔行楷" panose="02010800040101010101" charset="-122"/>
                    <a:cs typeface="Segoe UI" pitchFamily="34" charset="0"/>
                    <a:sym typeface="+mn-lt"/>
                  </a:rPr>
                  <a:t> </a:t>
                </a:r>
                <a:r>
                  <a:rPr lang="en-US" altLang="zh-CN" dirty="0">
                    <a:solidFill>
                      <a:srgbClr val="7E0C6E"/>
                    </a:solidFill>
                    <a:latin typeface="Segoe UI" pitchFamily="34" charset="0"/>
                    <a:ea typeface="罗西钢笔行楷" panose="02010800040101010101" charset="-122"/>
                    <a:cs typeface="Segoe UI" pitchFamily="34" charset="0"/>
                    <a:sym typeface="+mn-lt"/>
                  </a:rPr>
                  <a:t>is the </a:t>
                </a:r>
                <a:r>
                  <a:rPr lang="en-US" altLang="zh-CN" dirty="0">
                    <a:solidFill>
                      <a:srgbClr val="1010E0"/>
                    </a:solidFill>
                    <a:latin typeface="Segoe UI" pitchFamily="34" charset="0"/>
                    <a:ea typeface="罗西钢笔行楷" panose="02010800040101010101" charset="-122"/>
                    <a:cs typeface="Segoe UI" pitchFamily="34" charset="0"/>
                    <a:sym typeface="+mn-lt"/>
                  </a:rPr>
                  <a:t>fraction of </a:t>
                </a:r>
                <a:r>
                  <a:rPr lang="en-US" altLang="zh-CN" i="1" dirty="0">
                    <a:solidFill>
                      <a:srgbClr val="1010E0"/>
                    </a:solidFill>
                    <a:latin typeface="Segoe UI" pitchFamily="34" charset="0"/>
                    <a:ea typeface="罗西钢笔行楷" panose="02010800040101010101" charset="-122"/>
                    <a:cs typeface="Segoe UI" pitchFamily="34" charset="0"/>
                    <a:sym typeface="+mn-lt"/>
                  </a:rPr>
                  <a:t>A</a:t>
                </a:r>
                <a:r>
                  <a:rPr lang="en-US" altLang="zh-CN" dirty="0">
                    <a:solidFill>
                      <a:srgbClr val="1010E0"/>
                    </a:solidFill>
                    <a:latin typeface="Segoe UI" pitchFamily="34" charset="0"/>
                    <a:ea typeface="罗西钢笔行楷" panose="02010800040101010101" charset="-122"/>
                    <a:cs typeface="Segoe UI" pitchFamily="34" charset="0"/>
                    <a:sym typeface="+mn-lt"/>
                  </a:rPr>
                  <a:t>-players </a:t>
                </a:r>
                <a:r>
                  <a:rPr lang="en-US" altLang="zh-CN" dirty="0">
                    <a:solidFill>
                      <a:srgbClr val="7E0C6E"/>
                    </a:solidFill>
                    <a:latin typeface="Segoe UI" pitchFamily="34" charset="0"/>
                    <a:ea typeface="罗西钢笔行楷" panose="02010800040101010101" charset="-122"/>
                    <a:cs typeface="Segoe UI" pitchFamily="34" charset="0"/>
                    <a:sym typeface="+mn-lt"/>
                  </a:rPr>
                  <a:t>in community </a:t>
                </a:r>
                <a:r>
                  <a:rPr lang="en-US" altLang="zh-CN" i="1" dirty="0">
                    <a:solidFill>
                      <a:srgbClr val="7E0C6E"/>
                    </a:solidFill>
                    <a:latin typeface="Segoe UI" pitchFamily="34" charset="0"/>
                    <a:ea typeface="罗西钢笔行楷" panose="02010800040101010101" charset="-122"/>
                    <a:cs typeface="Segoe UI" pitchFamily="34" charset="0"/>
                    <a:sym typeface="+mn-lt"/>
                  </a:rPr>
                  <a:t>i</a:t>
                </a:r>
                <a:r>
                  <a:rPr lang="en-US" altLang="zh-CN" dirty="0">
                    <a:solidFill>
                      <a:srgbClr val="7E0C6E"/>
                    </a:solidFill>
                    <a:latin typeface="Segoe UI" pitchFamily="34" charset="0"/>
                    <a:ea typeface="罗西钢笔行楷" panose="02010800040101010101" charset="-122"/>
                    <a:cs typeface="Segoe UI" pitchFamily="34" charset="0"/>
                    <a:sym typeface="+mn-lt"/>
                  </a:rPr>
                  <a:t> (</a:t>
                </a:r>
                <a:r>
                  <a:rPr lang="en-US" altLang="zh-CN" i="1" dirty="0">
                    <a:solidFill>
                      <a:srgbClr val="7E0C6E"/>
                    </a:solidFill>
                    <a:latin typeface="Segoe UI" pitchFamily="34" charset="0"/>
                    <a:ea typeface="罗西钢笔行楷" panose="02010800040101010101" charset="-122"/>
                    <a:cs typeface="Segoe UI" pitchFamily="34" charset="0"/>
                    <a:sym typeface="+mn-lt"/>
                  </a:rPr>
                  <a:t>i</a:t>
                </a:r>
                <a:r>
                  <a:rPr lang="en-US" altLang="zh-CN" dirty="0">
                    <a:solidFill>
                      <a:srgbClr val="7E0C6E"/>
                    </a:solidFill>
                    <a:latin typeface="Segoe UI" pitchFamily="34" charset="0"/>
                    <a:ea typeface="罗西钢笔行楷" panose="02010800040101010101" charset="-122"/>
                    <a:cs typeface="Segoe UI" pitchFamily="34" charset="0"/>
                    <a:sym typeface="+mn-lt"/>
                  </a:rPr>
                  <a:t>=1, 2, …, 8). </a:t>
                </a:r>
              </a:p>
              <a:p>
                <a:pPr>
                  <a:lnSpc>
                    <a:spcPct val="150000"/>
                  </a:lnSpc>
                </a:pPr>
                <a:endParaRPr lang="en-US" altLang="zh-CN" dirty="0">
                  <a:solidFill>
                    <a:srgbClr val="7E0C6E"/>
                  </a:solidFill>
                  <a:latin typeface="Segoe UI" pitchFamily="34" charset="0"/>
                  <a:ea typeface="罗西钢笔行楷" panose="02010800040101010101" charset="-122"/>
                  <a:cs typeface="Segoe UI" pitchFamily="34" charset="0"/>
                  <a:sym typeface="+mn-lt"/>
                </a:endParaRPr>
              </a:p>
              <a:p>
                <a:pPr algn="just">
                  <a:lnSpc>
                    <a:spcPct val="150000"/>
                  </a:lnSpc>
                </a:pPr>
                <a:r>
                  <a:rPr lang="en-US" altLang="zh-CN" dirty="0">
                    <a:solidFill>
                      <a:srgbClr val="7E0C6E"/>
                    </a:solidFill>
                    <a:latin typeface="Segoe UI" pitchFamily="34" charset="0"/>
                    <a:ea typeface="罗西钢笔行楷" panose="02010800040101010101" charset="-122"/>
                    <a:cs typeface="Segoe UI" pitchFamily="34" charset="0"/>
                    <a:sym typeface="+mn-lt"/>
                  </a:rPr>
                  <a:t>Upper figure: </a:t>
                </a:r>
                <a:r>
                  <a:rPr lang="en-US" altLang="zh-CN" i="1" dirty="0">
                    <a:solidFill>
                      <a:srgbClr val="1010E0"/>
                    </a:solidFill>
                    <a:latin typeface="Segoe UI" pitchFamily="34" charset="0"/>
                    <a:ea typeface="罗西钢笔行楷" panose="02010800040101010101" charset="-122"/>
                    <a:cs typeface="Segoe UI" pitchFamily="34" charset="0"/>
                    <a:sym typeface="+mn-lt"/>
                  </a:rPr>
                  <a:t>A</a:t>
                </a:r>
                <a:r>
                  <a:rPr lang="en-US" altLang="zh-CN" dirty="0">
                    <a:solidFill>
                      <a:srgbClr val="1010E0"/>
                    </a:solidFill>
                    <a:latin typeface="Segoe UI" pitchFamily="34" charset="0"/>
                    <a:ea typeface="罗西钢笔行楷" panose="02010800040101010101" charset="-122"/>
                    <a:cs typeface="Segoe UI" pitchFamily="34" charset="0"/>
                    <a:sym typeface="+mn-lt"/>
                  </a:rPr>
                  <a:t> dominates </a:t>
                </a:r>
                <a:r>
                  <a:rPr lang="en-US" altLang="zh-CN" dirty="0">
                    <a:solidFill>
                      <a:srgbClr val="7E0C6E"/>
                    </a:solidFill>
                    <a:latin typeface="Segoe UI" pitchFamily="34" charset="0"/>
                    <a:ea typeface="罗西钢笔行楷" panose="02010800040101010101" charset="-122"/>
                    <a:cs typeface="Segoe UI" pitchFamily="34" charset="0"/>
                    <a:sym typeface="+mn-lt"/>
                  </a:rPr>
                  <a:t>(</a:t>
                </a:r>
                <a14:m>
                  <m:oMath xmlns:m="http://schemas.openxmlformats.org/officeDocument/2006/math">
                    <m:r>
                      <m:rPr>
                        <m:sty m:val="p"/>
                      </m:rPr>
                      <a:rPr lang="el-GR" altLang="zh-CN" i="1">
                        <a:solidFill>
                          <a:srgbClr val="7E0C6E"/>
                        </a:solidFill>
                        <a:latin typeface="Cambria Math" panose="02040503050406030204" pitchFamily="18" charset="0"/>
                      </a:rPr>
                      <m:t>λ</m:t>
                    </m:r>
                    <m:r>
                      <a:rPr lang="en-US" altLang="zh-CN" i="1">
                        <a:solidFill>
                          <a:srgbClr val="7E0C6E"/>
                        </a:solidFill>
                        <a:latin typeface="Cambria Math" panose="02040503050406030204" pitchFamily="18" charset="0"/>
                      </a:rPr>
                      <m:t>=−0.5,</m:t>
                    </m:r>
                    <m:r>
                      <a:rPr lang="en-US" altLang="zh-CN" i="1">
                        <a:solidFill>
                          <a:srgbClr val="7E0C6E"/>
                        </a:solidFill>
                        <a:latin typeface="Cambria Math" panose="02040503050406030204" pitchFamily="18" charset="0"/>
                      </a:rPr>
                      <m:t>𝑘</m:t>
                    </m:r>
                    <m:r>
                      <a:rPr lang="en-US" altLang="zh-CN" i="1">
                        <a:solidFill>
                          <a:srgbClr val="7E0C6E"/>
                        </a:solidFill>
                        <a:latin typeface="Cambria Math" panose="02040503050406030204" pitchFamily="18" charset="0"/>
                      </a:rPr>
                      <m:t>=1.5</m:t>
                    </m:r>
                  </m:oMath>
                </a14:m>
                <a:r>
                  <a:rPr lang="en-US" altLang="zh-CN" dirty="0">
                    <a:solidFill>
                      <a:srgbClr val="7E0C6E"/>
                    </a:solidFill>
                    <a:latin typeface="Segoe UI" pitchFamily="34" charset="0"/>
                    <a:ea typeface="罗西钢笔行楷" panose="02010800040101010101" charset="-122"/>
                    <a:cs typeface="Segoe UI" pitchFamily="34" charset="0"/>
                    <a:sym typeface="+mn-lt"/>
                  </a:rPr>
                  <a:t> )</a:t>
                </a:r>
              </a:p>
              <a:p>
                <a:pPr algn="just">
                  <a:lnSpc>
                    <a:spcPct val="150000"/>
                  </a:lnSpc>
                </a:pPr>
                <a:r>
                  <a:rPr lang="en-US" altLang="zh-CN" dirty="0">
                    <a:solidFill>
                      <a:srgbClr val="7E0C6E"/>
                    </a:solidFill>
                    <a:latin typeface="Segoe UI" pitchFamily="34" charset="0"/>
                    <a:ea typeface="罗西钢笔行楷" panose="02010800040101010101" charset="-122"/>
                    <a:cs typeface="Segoe UI" pitchFamily="34" charset="0"/>
                    <a:sym typeface="+mn-lt"/>
                  </a:rPr>
                  <a:t>Lower figure: </a:t>
                </a:r>
                <a:r>
                  <a:rPr lang="en-US" altLang="zh-CN" i="1" dirty="0">
                    <a:solidFill>
                      <a:srgbClr val="1010E0"/>
                    </a:solidFill>
                    <a:latin typeface="Segoe UI" pitchFamily="34" charset="0"/>
                    <a:ea typeface="罗西钢笔行楷" panose="02010800040101010101" charset="-122"/>
                    <a:cs typeface="Segoe UI" pitchFamily="34" charset="0"/>
                    <a:sym typeface="+mn-lt"/>
                  </a:rPr>
                  <a:t>B</a:t>
                </a:r>
                <a:r>
                  <a:rPr lang="en-US" altLang="zh-CN" dirty="0">
                    <a:solidFill>
                      <a:srgbClr val="1010E0"/>
                    </a:solidFill>
                    <a:latin typeface="Segoe UI" pitchFamily="34" charset="0"/>
                    <a:ea typeface="罗西钢笔行楷" panose="02010800040101010101" charset="-122"/>
                    <a:cs typeface="Segoe UI" pitchFamily="34" charset="0"/>
                    <a:sym typeface="+mn-lt"/>
                  </a:rPr>
                  <a:t> dominates </a:t>
                </a:r>
                <a:r>
                  <a:rPr lang="en-US" altLang="zh-CN" dirty="0">
                    <a:solidFill>
                      <a:srgbClr val="7E0C6E"/>
                    </a:solidFill>
                    <a:latin typeface="Segoe UI" pitchFamily="34" charset="0"/>
                    <a:ea typeface="罗西钢笔行楷" panose="02010800040101010101" charset="-122"/>
                    <a:cs typeface="Segoe UI" pitchFamily="34" charset="0"/>
                    <a:sym typeface="+mn-lt"/>
                  </a:rPr>
                  <a:t>(</a:t>
                </a:r>
                <a14:m>
                  <m:oMath xmlns:m="http://schemas.openxmlformats.org/officeDocument/2006/math">
                    <m:r>
                      <m:rPr>
                        <m:sty m:val="p"/>
                      </m:rPr>
                      <a:rPr lang="el-GR" altLang="zh-CN" i="1">
                        <a:solidFill>
                          <a:srgbClr val="7E0C6E"/>
                        </a:solidFill>
                        <a:latin typeface="Cambria Math" panose="02040503050406030204" pitchFamily="18" charset="0"/>
                      </a:rPr>
                      <m:t>λ</m:t>
                    </m:r>
                    <m:r>
                      <a:rPr lang="en-US" altLang="zh-CN" i="1">
                        <a:solidFill>
                          <a:srgbClr val="7E0C6E"/>
                        </a:solidFill>
                        <a:latin typeface="Cambria Math" panose="02040503050406030204" pitchFamily="18" charset="0"/>
                      </a:rPr>
                      <m:t>=0.5,</m:t>
                    </m:r>
                    <m:r>
                      <a:rPr lang="en-US" altLang="zh-CN" i="1">
                        <a:solidFill>
                          <a:srgbClr val="7E0C6E"/>
                        </a:solidFill>
                        <a:latin typeface="Cambria Math" panose="02040503050406030204" pitchFamily="18" charset="0"/>
                      </a:rPr>
                      <m:t>𝑘</m:t>
                    </m:r>
                    <m:r>
                      <a:rPr lang="en-US" altLang="zh-CN" i="1">
                        <a:solidFill>
                          <a:srgbClr val="7E0C6E"/>
                        </a:solidFill>
                        <a:latin typeface="Cambria Math" panose="02040503050406030204" pitchFamily="18" charset="0"/>
                      </a:rPr>
                      <m:t>=−1.5</m:t>
                    </m:r>
                  </m:oMath>
                </a14:m>
                <a:r>
                  <a:rPr lang="en-US" altLang="zh-CN" dirty="0">
                    <a:solidFill>
                      <a:srgbClr val="7E0C6E"/>
                    </a:solidFill>
                    <a:latin typeface="Segoe UI" pitchFamily="34" charset="0"/>
                    <a:ea typeface="罗西钢笔行楷" panose="02010800040101010101" charset="-122"/>
                    <a:cs typeface="Segoe UI" pitchFamily="34" charset="0"/>
                    <a:sym typeface="+mn-lt"/>
                  </a:rPr>
                  <a:t> )</a:t>
                </a:r>
              </a:p>
              <a:p>
                <a:pPr algn="just">
                  <a:lnSpc>
                    <a:spcPct val="150000"/>
                  </a:lnSpc>
                </a:pPr>
                <a:r>
                  <a:rPr lang="en-US" altLang="zh-CN" dirty="0">
                    <a:solidFill>
                      <a:srgbClr val="7E0C6E"/>
                    </a:solidFill>
                    <a:latin typeface="Segoe UI" pitchFamily="34" charset="0"/>
                    <a:ea typeface="罗西钢笔行楷" panose="02010800040101010101" charset="-122"/>
                    <a:cs typeface="Segoe UI" pitchFamily="34" charset="0"/>
                    <a:sym typeface="+mn-lt"/>
                  </a:rPr>
                  <a:t>Small panels: the evolution process of the whole system. </a:t>
                </a:r>
              </a:p>
            </p:txBody>
          </p:sp>
        </mc:Choice>
        <mc:Fallback xmlns="">
          <p:sp>
            <p:nvSpPr>
              <p:cNvPr id="7" name="TextBox 23"/>
              <p:cNvSpPr txBox="1">
                <a:spLocks noRot="1" noChangeAspect="1" noMove="1" noResize="1" noEditPoints="1" noAdjustHandles="1" noChangeArrowheads="1" noChangeShapeType="1" noTextEdit="1"/>
              </p:cNvSpPr>
              <p:nvPr/>
            </p:nvSpPr>
            <p:spPr>
              <a:xfrm>
                <a:off x="7125580" y="2116076"/>
                <a:ext cx="4862917" cy="3831818"/>
              </a:xfrm>
              <a:prstGeom prst="rect">
                <a:avLst/>
              </a:prstGeom>
              <a:blipFill>
                <a:blip r:embed="rId2"/>
                <a:stretch>
                  <a:fillRect l="-1128" r="-1003" b="-318"/>
                </a:stretch>
              </a:blipFill>
            </p:spPr>
            <p:txBody>
              <a:bodyPr/>
              <a:lstStyle/>
              <a:p>
                <a:r>
                  <a:rPr lang="zh-CN" altLang="en-US">
                    <a:noFill/>
                  </a:rPr>
                  <a:t> </a:t>
                </a:r>
              </a:p>
            </p:txBody>
          </p:sp>
        </mc:Fallback>
      </mc:AlternateContent>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27" y="1965327"/>
            <a:ext cx="6627747" cy="4313982"/>
          </a:xfrm>
          <a:prstGeom prst="rect">
            <a:avLst/>
          </a:prstGeom>
        </p:spPr>
      </p:pic>
      <p:cxnSp>
        <p:nvCxnSpPr>
          <p:cNvPr id="9" name="直接连接符 8"/>
          <p:cNvCxnSpPr/>
          <p:nvPr/>
        </p:nvCxnSpPr>
        <p:spPr>
          <a:xfrm>
            <a:off x="6979001" y="1910512"/>
            <a:ext cx="11252" cy="4423613"/>
          </a:xfrm>
          <a:prstGeom prst="line">
            <a:avLst/>
          </a:prstGeom>
          <a:ln w="12700">
            <a:solidFill>
              <a:srgbClr val="7E0C6E"/>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822961" y="884533"/>
            <a:ext cx="3211815" cy="646331"/>
          </a:xfrm>
          <a:prstGeom prst="rect">
            <a:avLst/>
          </a:prstGeom>
          <a:noFill/>
        </p:spPr>
        <p:txBody>
          <a:bodyPr wrap="square" rtlCol="0">
            <a:spAutoFit/>
          </a:bodyPr>
          <a:lstStyle/>
          <a:p>
            <a:r>
              <a:rPr lang="zh-CN" altLang="en-US" sz="3600" b="1" dirty="0" smtClean="0">
                <a:solidFill>
                  <a:schemeClr val="bg1"/>
                </a:solidFill>
                <a:latin typeface="罗西钢笔行楷" panose="02010800040101010101" charset="-122"/>
                <a:ea typeface="罗西钢笔行楷" panose="02010800040101010101" charset="-122"/>
              </a:rPr>
              <a:t>示 例</a:t>
            </a:r>
            <a:endParaRPr lang="en-US" altLang="zh-CN" sz="3600" b="1" dirty="0">
              <a:solidFill>
                <a:schemeClr val="bg1"/>
              </a:solidFill>
              <a:latin typeface="罗西钢笔行楷" panose="02010800040101010101" charset="-122"/>
              <a:ea typeface="罗西钢笔行楷" panose="02010800040101010101" charset="-122"/>
            </a:endParaRPr>
          </a:p>
        </p:txBody>
      </p:sp>
    </p:spTree>
    <p:extLst>
      <p:ext uri="{BB962C8B-B14F-4D97-AF65-F5344CB8AC3E}">
        <p14:creationId xmlns:p14="http://schemas.microsoft.com/office/powerpoint/2010/main" val="24584160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36</a:t>
            </a:fld>
            <a:endParaRPr lang="en-US" sz="1200" dirty="0"/>
          </a:p>
        </p:txBody>
      </p:sp>
      <p:sp>
        <p:nvSpPr>
          <p:cNvPr id="5" name="文本框 4"/>
          <p:cNvSpPr txBox="1"/>
          <p:nvPr/>
        </p:nvSpPr>
        <p:spPr>
          <a:xfrm>
            <a:off x="712485" y="946169"/>
            <a:ext cx="3211815" cy="523220"/>
          </a:xfrm>
          <a:prstGeom prst="rect">
            <a:avLst/>
          </a:prstGeom>
          <a:noFill/>
        </p:spPr>
        <p:txBody>
          <a:bodyPr wrap="square" rtlCol="0">
            <a:spAutoFit/>
          </a:bodyPr>
          <a:lstStyle/>
          <a:p>
            <a:r>
              <a:rPr lang="en-US" altLang="zh-CN" sz="2800">
                <a:solidFill>
                  <a:schemeClr val="bg1"/>
                </a:solidFill>
                <a:latin typeface="罗西钢笔行楷" panose="02010800040101010101" charset="-122"/>
                <a:ea typeface="罗西钢笔行楷" panose="02010800040101010101" charset="-122"/>
              </a:rPr>
              <a:t>Examples</a:t>
            </a:r>
            <a:endParaRPr lang="en-US" altLang="zh-CN" sz="2800" dirty="0">
              <a:solidFill>
                <a:schemeClr val="bg1"/>
              </a:solidFill>
              <a:latin typeface="罗西钢笔行楷" panose="02010800040101010101" charset="-122"/>
              <a:ea typeface="罗西钢笔行楷" panose="02010800040101010101" charset="-122"/>
            </a:endParaRPr>
          </a:p>
        </p:txBody>
      </p:sp>
      <mc:AlternateContent xmlns:mc="http://schemas.openxmlformats.org/markup-compatibility/2006" xmlns:a14="http://schemas.microsoft.com/office/drawing/2010/main">
        <mc:Choice Requires="a14">
          <p:sp>
            <p:nvSpPr>
              <p:cNvPr id="10" name="TextBox 23"/>
              <p:cNvSpPr txBox="1"/>
              <p:nvPr/>
            </p:nvSpPr>
            <p:spPr>
              <a:xfrm>
                <a:off x="1062340" y="3377934"/>
                <a:ext cx="8122300" cy="553998"/>
              </a:xfrm>
              <a:prstGeom prst="rect">
                <a:avLst/>
              </a:prstGeom>
              <a:noFill/>
            </p:spPr>
            <p:txBody>
              <a:bodyPr wrap="square" rtlCol="0">
                <a:spAutoFit/>
              </a:bodyPr>
              <a:lstStyle/>
              <a:p>
                <a:pPr>
                  <a:lnSpc>
                    <a:spcPct val="150000"/>
                  </a:lnSpc>
                </a:pPr>
                <a:r>
                  <a:rPr lang="en-US" altLang="zh-CN" dirty="0">
                    <a:solidFill>
                      <a:srgbClr val="7E0C6E"/>
                    </a:solidFill>
                    <a:latin typeface="Segoe UI" pitchFamily="34" charset="0"/>
                    <a:ea typeface="Segoe UI" pitchFamily="34" charset="0"/>
                    <a:cs typeface="Segoe UI" pitchFamily="34" charset="0"/>
                  </a:rPr>
                  <a:t>  </a:t>
                </a:r>
                <a:r>
                  <a:rPr lang="en-US" altLang="zh-CN" sz="2000" dirty="0">
                    <a:solidFill>
                      <a:srgbClr val="7E0C6E"/>
                    </a:solidFill>
                    <a:latin typeface="Segoe UI" pitchFamily="34" charset="0"/>
                    <a:ea typeface="Segoe UI" pitchFamily="34" charset="0"/>
                    <a:cs typeface="Segoe UI" pitchFamily="34" charset="0"/>
                  </a:rPr>
                  <a:t>We are sure that points </a:t>
                </a:r>
                <a14:m>
                  <m:oMath xmlns:m="http://schemas.openxmlformats.org/officeDocument/2006/math">
                    <m:r>
                      <a:rPr lang="en-US" altLang="zh-CN" sz="2000" i="1">
                        <a:solidFill>
                          <a:srgbClr val="7E0C6E"/>
                        </a:solidFill>
                        <a:latin typeface="Cambria Math" panose="02040503050406030204" pitchFamily="18" charset="0"/>
                        <a:ea typeface="Segoe UI" pitchFamily="34" charset="0"/>
                        <a:cs typeface="Segoe UI" pitchFamily="34" charset="0"/>
                      </a:rPr>
                      <m:t>(0,0,…,0)</m:t>
                    </m:r>
                  </m:oMath>
                </a14:m>
                <a:r>
                  <a:rPr lang="en-US" altLang="zh-CN" sz="2000" dirty="0">
                    <a:solidFill>
                      <a:srgbClr val="7E0C6E"/>
                    </a:solidFill>
                    <a:latin typeface="Segoe UI" pitchFamily="34" charset="0"/>
                    <a:ea typeface="Segoe UI" pitchFamily="34" charset="0"/>
                    <a:cs typeface="Segoe UI" pitchFamily="34" charset="0"/>
                  </a:rPr>
                  <a:t> and </a:t>
                </a:r>
                <a14:m>
                  <m:oMath xmlns:m="http://schemas.openxmlformats.org/officeDocument/2006/math">
                    <m:d>
                      <m:dPr>
                        <m:ctrlPr>
                          <a:rPr lang="en-US" altLang="zh-CN" sz="2000" i="1">
                            <a:solidFill>
                              <a:srgbClr val="7E0C6E"/>
                            </a:solidFill>
                            <a:latin typeface="Cambria Math" panose="02040503050406030204" pitchFamily="18" charset="0"/>
                            <a:ea typeface="Segoe UI" pitchFamily="34" charset="0"/>
                            <a:cs typeface="Segoe UI" pitchFamily="34" charset="0"/>
                          </a:rPr>
                        </m:ctrlPr>
                      </m:dPr>
                      <m:e>
                        <m:r>
                          <a:rPr lang="en-US" altLang="zh-CN" sz="2000" i="1">
                            <a:solidFill>
                              <a:srgbClr val="7E0C6E"/>
                            </a:solidFill>
                            <a:latin typeface="Cambria Math" panose="02040503050406030204" pitchFamily="18" charset="0"/>
                            <a:ea typeface="Segoe UI" pitchFamily="34" charset="0"/>
                            <a:cs typeface="Segoe UI" pitchFamily="34" charset="0"/>
                          </a:rPr>
                          <m:t>1,1,…,1</m:t>
                        </m:r>
                      </m:e>
                    </m:d>
                  </m:oMath>
                </a14:m>
                <a:r>
                  <a:rPr lang="en-US" altLang="zh-CN" sz="2000" dirty="0">
                    <a:solidFill>
                      <a:srgbClr val="7E0C6E"/>
                    </a:solidFill>
                    <a:latin typeface="Segoe UI" pitchFamily="34" charset="0"/>
                    <a:ea typeface="罗西钢笔行楷" panose="02010800040101010101" charset="-122"/>
                    <a:cs typeface="Segoe UI" pitchFamily="34" charset="0"/>
                    <a:sym typeface="+mn-lt"/>
                  </a:rPr>
                  <a:t> are all </a:t>
                </a:r>
                <a:r>
                  <a:rPr lang="en-US" altLang="zh-CN" sz="2000" dirty="0">
                    <a:solidFill>
                      <a:srgbClr val="1010E0"/>
                    </a:solidFill>
                    <a:latin typeface="Segoe UI" pitchFamily="34" charset="0"/>
                    <a:ea typeface="罗西钢笔行楷" panose="02010800040101010101" charset="-122"/>
                    <a:cs typeface="Segoe UI" pitchFamily="34" charset="0"/>
                    <a:sym typeface="+mn-lt"/>
                  </a:rPr>
                  <a:t>unstable</a:t>
                </a:r>
                <a:r>
                  <a:rPr lang="en-US" altLang="zh-CN" sz="2000" dirty="0">
                    <a:solidFill>
                      <a:srgbClr val="7E0C6E"/>
                    </a:solidFill>
                    <a:latin typeface="Segoe UI" pitchFamily="34" charset="0"/>
                    <a:ea typeface="罗西钢笔行楷" panose="02010800040101010101" charset="-122"/>
                    <a:cs typeface="Segoe UI" pitchFamily="34" charset="0"/>
                    <a:sym typeface="+mn-lt"/>
                  </a:rPr>
                  <a:t>.  </a:t>
                </a:r>
                <a:endParaRPr lang="zh-CN" altLang="en-US" sz="2000" dirty="0">
                  <a:solidFill>
                    <a:srgbClr val="7E0C6E"/>
                  </a:solidFill>
                  <a:latin typeface="Segoe UI" pitchFamily="34" charset="0"/>
                  <a:ea typeface="罗西钢笔行楷" panose="02010800040101010101" charset="-122"/>
                  <a:cs typeface="Segoe UI" pitchFamily="34" charset="0"/>
                  <a:sym typeface="+mn-lt"/>
                </a:endParaRPr>
              </a:p>
            </p:txBody>
          </p:sp>
        </mc:Choice>
        <mc:Fallback xmlns="">
          <p:sp>
            <p:nvSpPr>
              <p:cNvPr id="10" name="TextBox 23"/>
              <p:cNvSpPr txBox="1">
                <a:spLocks noRot="1" noChangeAspect="1" noMove="1" noResize="1" noEditPoints="1" noAdjustHandles="1" noChangeArrowheads="1" noChangeShapeType="1" noTextEdit="1"/>
              </p:cNvSpPr>
              <p:nvPr/>
            </p:nvSpPr>
            <p:spPr>
              <a:xfrm>
                <a:off x="1062340" y="3377934"/>
                <a:ext cx="8122300" cy="553998"/>
              </a:xfrm>
              <a:prstGeom prst="rect">
                <a:avLst/>
              </a:prstGeom>
              <a:blipFill>
                <a:blip r:embed="rId3"/>
                <a:stretch>
                  <a:fillRect b="-87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TextBox 23"/>
              <p:cNvSpPr txBox="1"/>
              <p:nvPr/>
            </p:nvSpPr>
            <p:spPr>
              <a:xfrm>
                <a:off x="920117" y="5631280"/>
                <a:ext cx="10015870" cy="553998"/>
              </a:xfrm>
              <a:prstGeom prst="rect">
                <a:avLst/>
              </a:prstGeom>
              <a:noFill/>
            </p:spPr>
            <p:txBody>
              <a:bodyPr wrap="square" rtlCol="0">
                <a:spAutoFit/>
              </a:bodyPr>
              <a:lstStyle/>
              <a:p>
                <a:pPr algn="just">
                  <a:lnSpc>
                    <a:spcPct val="150000"/>
                  </a:lnSpc>
                </a:pPr>
                <a:r>
                  <a:rPr lang="en-US" altLang="zh-CN" sz="2000" dirty="0">
                    <a:solidFill>
                      <a:srgbClr val="7E0C6E"/>
                    </a:solidFill>
                    <a:latin typeface="Segoe UI" pitchFamily="34" charset="0"/>
                    <a:ea typeface="Segoe UI" pitchFamily="34" charset="0"/>
                    <a:cs typeface="Segoe UI" pitchFamily="34" charset="0"/>
                  </a:rPr>
                  <a:t>   Both of the border equilibria </a:t>
                </a:r>
                <a14:m>
                  <m:oMath xmlns:m="http://schemas.openxmlformats.org/officeDocument/2006/math">
                    <m:r>
                      <a:rPr lang="en-US" altLang="zh-CN" sz="2000" i="1" smtClean="0">
                        <a:solidFill>
                          <a:srgbClr val="1010E0"/>
                        </a:solidFill>
                        <a:latin typeface="Cambria Math" panose="02040503050406030204" pitchFamily="18" charset="0"/>
                        <a:ea typeface="Segoe UI" pitchFamily="34" charset="0"/>
                        <a:cs typeface="Segoe UI" pitchFamily="34" charset="0"/>
                      </a:rPr>
                      <m:t>(0,0,…,0)</m:t>
                    </m:r>
                  </m:oMath>
                </a14:m>
                <a:r>
                  <a:rPr lang="en-US" altLang="zh-CN" sz="2000" dirty="0">
                    <a:solidFill>
                      <a:srgbClr val="1010E0"/>
                    </a:solidFill>
                    <a:latin typeface="Segoe UI" pitchFamily="34" charset="0"/>
                    <a:ea typeface="Segoe UI" pitchFamily="34" charset="0"/>
                    <a:cs typeface="Segoe UI" pitchFamily="34" charset="0"/>
                  </a:rPr>
                  <a:t> </a:t>
                </a:r>
                <a:r>
                  <a:rPr lang="en-US" altLang="zh-CN" sz="2000" dirty="0">
                    <a:solidFill>
                      <a:srgbClr val="7E0C6E"/>
                    </a:solidFill>
                    <a:latin typeface="Segoe UI" pitchFamily="34" charset="0"/>
                    <a:ea typeface="Segoe UI" pitchFamily="34" charset="0"/>
                    <a:cs typeface="Segoe UI" pitchFamily="34" charset="0"/>
                  </a:rPr>
                  <a:t>and </a:t>
                </a:r>
                <a14:m>
                  <m:oMath xmlns:m="http://schemas.openxmlformats.org/officeDocument/2006/math">
                    <m:d>
                      <m:dPr>
                        <m:ctrlPr>
                          <a:rPr lang="en-US" altLang="zh-CN" sz="2000" i="1" smtClean="0">
                            <a:solidFill>
                              <a:srgbClr val="1010E0"/>
                            </a:solidFill>
                            <a:latin typeface="Cambria Math" panose="02040503050406030204" pitchFamily="18" charset="0"/>
                            <a:ea typeface="Segoe UI" pitchFamily="34" charset="0"/>
                            <a:cs typeface="Segoe UI" pitchFamily="34" charset="0"/>
                          </a:rPr>
                        </m:ctrlPr>
                      </m:dPr>
                      <m:e>
                        <m:r>
                          <a:rPr lang="en-US" altLang="zh-CN" sz="2000" i="1">
                            <a:solidFill>
                              <a:srgbClr val="1010E0"/>
                            </a:solidFill>
                            <a:latin typeface="Cambria Math" panose="02040503050406030204" pitchFamily="18" charset="0"/>
                            <a:ea typeface="Segoe UI" pitchFamily="34" charset="0"/>
                            <a:cs typeface="Segoe UI" pitchFamily="34" charset="0"/>
                          </a:rPr>
                          <m:t>1,1,…,1</m:t>
                        </m:r>
                      </m:e>
                    </m:d>
                  </m:oMath>
                </a14:m>
                <a:r>
                  <a:rPr lang="en-US" altLang="zh-CN" sz="2000" dirty="0">
                    <a:solidFill>
                      <a:srgbClr val="7E0C6E"/>
                    </a:solidFill>
                    <a:latin typeface="Segoe UI" pitchFamily="34" charset="0"/>
                    <a:ea typeface="Segoe UI" pitchFamily="34" charset="0"/>
                    <a:cs typeface="Segoe UI" pitchFamily="34" charset="0"/>
                  </a:rPr>
                  <a:t> are </a:t>
                </a:r>
                <a:r>
                  <a:rPr lang="en-US" altLang="zh-CN" sz="2000" dirty="0">
                    <a:solidFill>
                      <a:srgbClr val="1010E0"/>
                    </a:solidFill>
                    <a:latin typeface="Segoe UI" pitchFamily="34" charset="0"/>
                    <a:ea typeface="Segoe UI" pitchFamily="34" charset="0"/>
                    <a:cs typeface="Segoe UI" pitchFamily="34" charset="0"/>
                  </a:rPr>
                  <a:t>stable </a:t>
                </a:r>
                <a:r>
                  <a:rPr lang="en-US" altLang="zh-CN" sz="2000" dirty="0" smtClean="0">
                    <a:solidFill>
                      <a:srgbClr val="1010E0"/>
                    </a:solidFill>
                    <a:latin typeface="Segoe UI" pitchFamily="34" charset="0"/>
                    <a:ea typeface="Segoe UI" pitchFamily="34" charset="0"/>
                    <a:cs typeface="Segoe UI" pitchFamily="34" charset="0"/>
                  </a:rPr>
                  <a:t>states</a:t>
                </a:r>
                <a:r>
                  <a:rPr lang="en-US" altLang="zh-CN" sz="2000" dirty="0" smtClean="0">
                    <a:solidFill>
                      <a:srgbClr val="7E0C6E"/>
                    </a:solidFill>
                    <a:latin typeface="Segoe UI" pitchFamily="34" charset="0"/>
                    <a:ea typeface="Segoe UI" pitchFamily="34" charset="0"/>
                    <a:cs typeface="Segoe UI" pitchFamily="34" charset="0"/>
                  </a:rPr>
                  <a:t>.</a:t>
                </a:r>
                <a:endParaRPr lang="zh-CN" altLang="en-US" sz="2000" dirty="0">
                  <a:solidFill>
                    <a:srgbClr val="7E0C6E"/>
                  </a:solidFill>
                  <a:latin typeface="Segoe UI" pitchFamily="34" charset="0"/>
                  <a:ea typeface="罗西钢笔行楷" panose="02010800040101010101" charset="-122"/>
                  <a:cs typeface="Segoe UI" pitchFamily="34" charset="0"/>
                  <a:sym typeface="+mn-lt"/>
                </a:endParaRPr>
              </a:p>
            </p:txBody>
          </p:sp>
        </mc:Choice>
        <mc:Fallback xmlns="">
          <p:sp>
            <p:nvSpPr>
              <p:cNvPr id="11" name="TextBox 23"/>
              <p:cNvSpPr txBox="1">
                <a:spLocks noRot="1" noChangeAspect="1" noMove="1" noResize="1" noEditPoints="1" noAdjustHandles="1" noChangeArrowheads="1" noChangeShapeType="1" noTextEdit="1"/>
              </p:cNvSpPr>
              <p:nvPr/>
            </p:nvSpPr>
            <p:spPr>
              <a:xfrm>
                <a:off x="920117" y="5631280"/>
                <a:ext cx="10015870" cy="553998"/>
              </a:xfrm>
              <a:prstGeom prst="rect">
                <a:avLst/>
              </a:prstGeom>
              <a:blipFill>
                <a:blip r:embed="rId4"/>
                <a:stretch>
                  <a:fillRect b="-8791"/>
                </a:stretch>
              </a:blipFill>
            </p:spPr>
            <p:txBody>
              <a:bodyPr/>
              <a:lstStyle/>
              <a:p>
                <a:r>
                  <a:rPr lang="zh-CN" altLang="en-US">
                    <a:noFill/>
                  </a:rPr>
                  <a:t> </a:t>
                </a:r>
              </a:p>
            </p:txBody>
          </p:sp>
        </mc:Fallback>
      </mc:AlternateContent>
      <p:sp>
        <p:nvSpPr>
          <p:cNvPr id="12" name="矩形 11"/>
          <p:cNvSpPr/>
          <p:nvPr/>
        </p:nvSpPr>
        <p:spPr>
          <a:xfrm>
            <a:off x="712485" y="1941257"/>
            <a:ext cx="3506281" cy="461665"/>
          </a:xfrm>
          <a:prstGeom prst="rect">
            <a:avLst/>
          </a:prstGeom>
        </p:spPr>
        <p:txBody>
          <a:bodyPr wrap="none">
            <a:spAutoFit/>
          </a:bodyPr>
          <a:lstStyle/>
          <a:p>
            <a:r>
              <a:rPr lang="en-US" altLang="zh-CN" sz="2400" b="1" i="1" dirty="0">
                <a:solidFill>
                  <a:srgbClr val="1010E0"/>
                </a:solidFill>
                <a:latin typeface="Segoe UI" pitchFamily="34" charset="0"/>
                <a:ea typeface="Segoe UI" pitchFamily="34" charset="0"/>
                <a:cs typeface="Segoe UI" pitchFamily="34" charset="0"/>
              </a:rPr>
              <a:t>Case 3: When a&lt;c, b&gt;d</a:t>
            </a:r>
            <a:endParaRPr lang="zh-CN" altLang="en-US" sz="2400" b="1" i="1" dirty="0">
              <a:solidFill>
                <a:srgbClr val="1010E0"/>
              </a:solidFill>
              <a:latin typeface="Segoe UI" pitchFamily="34" charset="0"/>
              <a:ea typeface="Segoe UI" pitchFamily="34" charset="0"/>
              <a:cs typeface="Segoe UI" pitchFamily="34" charset="0"/>
            </a:endParaRPr>
          </a:p>
        </p:txBody>
      </p:sp>
      <p:graphicFrame>
        <p:nvGraphicFramePr>
          <p:cNvPr id="14" name="对象 13"/>
          <p:cNvGraphicFramePr>
            <a:graphicFrameLocks noChangeAspect="1"/>
          </p:cNvGraphicFramePr>
          <p:nvPr>
            <p:extLst>
              <p:ext uri="{D42A27DB-BD31-4B8C-83A1-F6EECF244321}">
                <p14:modId xmlns:p14="http://schemas.microsoft.com/office/powerpoint/2010/main" val="969455815"/>
              </p:ext>
            </p:extLst>
          </p:nvPr>
        </p:nvGraphicFramePr>
        <p:xfrm>
          <a:off x="4425163" y="2255167"/>
          <a:ext cx="2265630" cy="949376"/>
        </p:xfrm>
        <a:graphic>
          <a:graphicData uri="http://schemas.openxmlformats.org/presentationml/2006/ole">
            <mc:AlternateContent xmlns:mc="http://schemas.openxmlformats.org/markup-compatibility/2006">
              <mc:Choice xmlns:v="urn:schemas-microsoft-com:vml" Requires="v">
                <p:oleObj spid="_x0000_s9724" name="Equation" r:id="rId5" imgW="1091880" imgH="457200" progId="Equation.DSMT4">
                  <p:embed/>
                </p:oleObj>
              </mc:Choice>
              <mc:Fallback>
                <p:oleObj name="Equation" r:id="rId5" imgW="1091880" imgH="457200" progId="Equation.DSMT4">
                  <p:embed/>
                  <p:pic>
                    <p:nvPicPr>
                      <p:cNvPr id="30" name="对象 29"/>
                      <p:cNvPicPr/>
                      <p:nvPr/>
                    </p:nvPicPr>
                    <p:blipFill>
                      <a:blip r:embed="rId6"/>
                      <a:stretch>
                        <a:fillRect/>
                      </a:stretch>
                    </p:blipFill>
                    <p:spPr>
                      <a:xfrm>
                        <a:off x="4425163" y="2255167"/>
                        <a:ext cx="2265630" cy="949376"/>
                      </a:xfrm>
                      <a:prstGeom prst="rect">
                        <a:avLst/>
                      </a:prstGeom>
                    </p:spPr>
                  </p:pic>
                </p:oleObj>
              </mc:Fallback>
            </mc:AlternateContent>
          </a:graphicData>
        </a:graphic>
      </p:graphicFrame>
      <p:sp>
        <p:nvSpPr>
          <p:cNvPr id="15" name="矩形 14"/>
          <p:cNvSpPr/>
          <p:nvPr/>
        </p:nvSpPr>
        <p:spPr>
          <a:xfrm>
            <a:off x="712485" y="4144185"/>
            <a:ext cx="3506281" cy="461665"/>
          </a:xfrm>
          <a:prstGeom prst="rect">
            <a:avLst/>
          </a:prstGeom>
        </p:spPr>
        <p:txBody>
          <a:bodyPr wrap="none">
            <a:spAutoFit/>
          </a:bodyPr>
          <a:lstStyle/>
          <a:p>
            <a:r>
              <a:rPr lang="en-US" altLang="zh-CN" sz="2400" b="1" i="1" dirty="0">
                <a:solidFill>
                  <a:srgbClr val="1010E0"/>
                </a:solidFill>
                <a:latin typeface="Segoe UI" pitchFamily="34" charset="0"/>
                <a:ea typeface="Segoe UI" pitchFamily="34" charset="0"/>
                <a:cs typeface="Segoe UI" pitchFamily="34" charset="0"/>
              </a:rPr>
              <a:t>Case 4: When a&gt;c, b&lt;d</a:t>
            </a:r>
            <a:endParaRPr lang="zh-CN" altLang="en-US" sz="2400" b="1" i="1" dirty="0">
              <a:solidFill>
                <a:srgbClr val="1010E0"/>
              </a:solidFill>
              <a:latin typeface="Segoe UI" pitchFamily="34" charset="0"/>
              <a:ea typeface="Segoe UI" pitchFamily="34" charset="0"/>
              <a:cs typeface="Segoe UI" pitchFamily="34" charset="0"/>
            </a:endParaRPr>
          </a:p>
        </p:txBody>
      </p:sp>
      <p:graphicFrame>
        <p:nvGraphicFramePr>
          <p:cNvPr id="16" name="对象 15"/>
          <p:cNvGraphicFramePr>
            <a:graphicFrameLocks noChangeAspect="1"/>
          </p:cNvGraphicFramePr>
          <p:nvPr>
            <p:extLst>
              <p:ext uri="{D42A27DB-BD31-4B8C-83A1-F6EECF244321}">
                <p14:modId xmlns:p14="http://schemas.microsoft.com/office/powerpoint/2010/main" val="2717933697"/>
              </p:ext>
            </p:extLst>
          </p:nvPr>
        </p:nvGraphicFramePr>
        <p:xfrm>
          <a:off x="4425163" y="4605850"/>
          <a:ext cx="2265630" cy="949376"/>
        </p:xfrm>
        <a:graphic>
          <a:graphicData uri="http://schemas.openxmlformats.org/presentationml/2006/ole">
            <mc:AlternateContent xmlns:mc="http://schemas.openxmlformats.org/markup-compatibility/2006">
              <mc:Choice xmlns:v="urn:schemas-microsoft-com:vml" Requires="v">
                <p:oleObj spid="_x0000_s9725" name="Equation" r:id="rId7" imgW="1091880" imgH="457200" progId="Equation.DSMT4">
                  <p:embed/>
                </p:oleObj>
              </mc:Choice>
              <mc:Fallback>
                <p:oleObj name="Equation" r:id="rId7" imgW="1091880" imgH="457200" progId="Equation.DSMT4">
                  <p:embed/>
                  <p:pic>
                    <p:nvPicPr>
                      <p:cNvPr id="155" name="对象 154"/>
                      <p:cNvPicPr/>
                      <p:nvPr/>
                    </p:nvPicPr>
                    <p:blipFill>
                      <a:blip r:embed="rId8"/>
                      <a:stretch>
                        <a:fillRect/>
                      </a:stretch>
                    </p:blipFill>
                    <p:spPr>
                      <a:xfrm>
                        <a:off x="4425163" y="4605850"/>
                        <a:ext cx="2265630" cy="949376"/>
                      </a:xfrm>
                      <a:prstGeom prst="rect">
                        <a:avLst/>
                      </a:prstGeom>
                    </p:spPr>
                  </p:pic>
                </p:oleObj>
              </mc:Fallback>
            </mc:AlternateContent>
          </a:graphicData>
        </a:graphic>
      </p:graphicFrame>
      <p:sp>
        <p:nvSpPr>
          <p:cNvPr id="2" name="矩形 1"/>
          <p:cNvSpPr/>
          <p:nvPr/>
        </p:nvSpPr>
        <p:spPr>
          <a:xfrm>
            <a:off x="6178073" y="6207001"/>
            <a:ext cx="4757914" cy="400110"/>
          </a:xfrm>
          <a:prstGeom prst="rect">
            <a:avLst/>
          </a:prstGeom>
          <a:solidFill>
            <a:schemeClr val="bg1">
              <a:lumMod val="85000"/>
            </a:schemeClr>
          </a:solidFill>
          <a:ln>
            <a:solidFill>
              <a:srgbClr val="99CCFF"/>
            </a:solidFill>
          </a:ln>
        </p:spPr>
        <p:txBody>
          <a:bodyPr wrap="square">
            <a:spAutoFit/>
          </a:bodyPr>
          <a:lstStyle/>
          <a:p>
            <a:pPr algn="ctr"/>
            <a:r>
              <a:rPr lang="zh-CN" altLang="en-US" sz="2000" dirty="0" smtClean="0">
                <a:solidFill>
                  <a:srgbClr val="1010E0"/>
                </a:solidFill>
                <a:latin typeface="Segoe UI" pitchFamily="34" charset="0"/>
                <a:ea typeface="Segoe UI" pitchFamily="34" charset="0"/>
                <a:cs typeface="Segoe UI" pitchFamily="34" charset="0"/>
              </a:rPr>
              <a:t>与均匀混合群体中协调博弈结果一致！</a:t>
            </a:r>
            <a:endParaRPr lang="en-US" altLang="zh-CN" sz="2000" dirty="0">
              <a:solidFill>
                <a:srgbClr val="1010E0"/>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2956184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10935986" y="6254311"/>
            <a:ext cx="1052510" cy="365125"/>
          </a:xfrm>
        </p:spPr>
        <p:txBody>
          <a:bodyPr/>
          <a:lstStyle/>
          <a:p>
            <a:fld id="{D57F1E4F-1CFF-5643-939E-217C01CDF565}" type="slidenum">
              <a:rPr lang="en-US" sz="1200" smtClean="0"/>
              <a:pPr/>
              <a:t>37</a:t>
            </a:fld>
            <a:endParaRPr lang="en-US" sz="1200" dirty="0"/>
          </a:p>
        </p:txBody>
      </p:sp>
      <p:sp>
        <p:nvSpPr>
          <p:cNvPr id="74" name="矩形 73"/>
          <p:cNvSpPr/>
          <p:nvPr/>
        </p:nvSpPr>
        <p:spPr>
          <a:xfrm>
            <a:off x="279658" y="0"/>
            <a:ext cx="3430619" cy="461665"/>
          </a:xfrm>
          <a:prstGeom prst="rect">
            <a:avLst/>
          </a:prstGeom>
        </p:spPr>
        <p:txBody>
          <a:bodyPr wrap="none">
            <a:spAutoFit/>
          </a:bodyPr>
          <a:lstStyle/>
          <a:p>
            <a:r>
              <a:rPr lang="en-US" altLang="zh-CN" sz="2400" b="1" i="1" dirty="0">
                <a:solidFill>
                  <a:srgbClr val="1010E0"/>
                </a:solidFill>
                <a:latin typeface="Segoe UI" pitchFamily="34" charset="0"/>
                <a:ea typeface="Segoe UI" pitchFamily="34" charset="0"/>
                <a:cs typeface="Segoe UI" pitchFamily="34" charset="0"/>
              </a:rPr>
              <a:t>Examples for a&gt;c, b&lt;d</a:t>
            </a:r>
            <a:endParaRPr lang="zh-CN" altLang="en-US" sz="2400" b="1" i="1" dirty="0">
              <a:solidFill>
                <a:srgbClr val="1010E0"/>
              </a:solidFill>
              <a:latin typeface="Segoe UI" pitchFamily="34" charset="0"/>
              <a:ea typeface="Segoe UI" pitchFamily="34" charset="0"/>
              <a:cs typeface="Segoe UI" pitchFamily="34" charset="0"/>
            </a:endParaRPr>
          </a:p>
        </p:txBody>
      </p:sp>
      <p:pic>
        <p:nvPicPr>
          <p:cNvPr id="75" name="图片 74"/>
          <p:cNvPicPr>
            <a:picLocks noChangeAspect="1"/>
          </p:cNvPicPr>
          <p:nvPr/>
        </p:nvPicPr>
        <p:blipFill rotWithShape="1">
          <a:blip r:embed="rId2"/>
          <a:srcRect t="1818" b="858"/>
          <a:stretch/>
        </p:blipFill>
        <p:spPr>
          <a:xfrm>
            <a:off x="2307169" y="614175"/>
            <a:ext cx="7129082" cy="4917836"/>
          </a:xfrm>
          <a:prstGeom prst="rect">
            <a:avLst/>
          </a:prstGeom>
        </p:spPr>
      </p:pic>
      <mc:AlternateContent xmlns:mc="http://schemas.openxmlformats.org/markup-compatibility/2006" xmlns:a14="http://schemas.microsoft.com/office/drawing/2010/main">
        <mc:Choice Requires="a14">
          <p:sp>
            <p:nvSpPr>
              <p:cNvPr id="107" name="TextBox 23"/>
              <p:cNvSpPr txBox="1"/>
              <p:nvPr/>
            </p:nvSpPr>
            <p:spPr>
              <a:xfrm>
                <a:off x="595225" y="5684522"/>
                <a:ext cx="9093748" cy="958339"/>
              </a:xfrm>
              <a:prstGeom prst="rect">
                <a:avLst/>
              </a:prstGeom>
              <a:noFill/>
            </p:spPr>
            <p:txBody>
              <a:bodyPr wrap="square" rtlCol="0">
                <a:spAutoFit/>
              </a:bodyPr>
              <a:lstStyle/>
              <a:p>
                <a:pPr algn="just">
                  <a:lnSpc>
                    <a:spcPct val="150000"/>
                  </a:lnSpc>
                </a:pPr>
                <a:r>
                  <a:rPr lang="en-US" altLang="zh-CN" sz="2000" dirty="0">
                    <a:solidFill>
                      <a:srgbClr val="7E0C6E"/>
                    </a:solidFill>
                    <a:latin typeface="Segoe UI" pitchFamily="34" charset="0"/>
                    <a:ea typeface="Segoe UI" pitchFamily="34" charset="0"/>
                    <a:cs typeface="Segoe UI" pitchFamily="34" charset="0"/>
                  </a:rPr>
                  <a:t>Similar to the coordination game in well-mixed population, both of the border equilibria </a:t>
                </a:r>
                <a14:m>
                  <m:oMath xmlns:m="http://schemas.openxmlformats.org/officeDocument/2006/math">
                    <m:r>
                      <a:rPr lang="en-US" altLang="zh-CN" sz="2000" i="1" smtClean="0">
                        <a:solidFill>
                          <a:srgbClr val="1010E0"/>
                        </a:solidFill>
                        <a:latin typeface="Cambria Math" panose="02040503050406030204" pitchFamily="18" charset="0"/>
                        <a:ea typeface="Segoe UI" pitchFamily="34" charset="0"/>
                        <a:cs typeface="Segoe UI" pitchFamily="34" charset="0"/>
                      </a:rPr>
                      <m:t>(0,0,…,0)</m:t>
                    </m:r>
                  </m:oMath>
                </a14:m>
                <a:r>
                  <a:rPr lang="en-US" altLang="zh-CN" sz="2000" dirty="0">
                    <a:solidFill>
                      <a:srgbClr val="1010E0"/>
                    </a:solidFill>
                    <a:latin typeface="Segoe UI" pitchFamily="34" charset="0"/>
                    <a:ea typeface="Segoe UI" pitchFamily="34" charset="0"/>
                    <a:cs typeface="Segoe UI" pitchFamily="34" charset="0"/>
                  </a:rPr>
                  <a:t> </a:t>
                </a:r>
                <a:r>
                  <a:rPr lang="en-US" altLang="zh-CN" sz="2000" dirty="0">
                    <a:solidFill>
                      <a:srgbClr val="7E0C6E"/>
                    </a:solidFill>
                    <a:latin typeface="Segoe UI" pitchFamily="34" charset="0"/>
                    <a:ea typeface="Segoe UI" pitchFamily="34" charset="0"/>
                    <a:cs typeface="Segoe UI" pitchFamily="34" charset="0"/>
                  </a:rPr>
                  <a:t>and </a:t>
                </a:r>
                <a14:m>
                  <m:oMath xmlns:m="http://schemas.openxmlformats.org/officeDocument/2006/math">
                    <m:d>
                      <m:dPr>
                        <m:ctrlPr>
                          <a:rPr lang="en-US" altLang="zh-CN" sz="2000" i="1" smtClean="0">
                            <a:solidFill>
                              <a:srgbClr val="1010E0"/>
                            </a:solidFill>
                            <a:latin typeface="Cambria Math" panose="02040503050406030204" pitchFamily="18" charset="0"/>
                            <a:ea typeface="Segoe UI" pitchFamily="34" charset="0"/>
                            <a:cs typeface="Segoe UI" pitchFamily="34" charset="0"/>
                          </a:rPr>
                        </m:ctrlPr>
                      </m:dPr>
                      <m:e>
                        <m:r>
                          <a:rPr lang="en-US" altLang="zh-CN" sz="2000" i="1">
                            <a:solidFill>
                              <a:srgbClr val="1010E0"/>
                            </a:solidFill>
                            <a:latin typeface="Cambria Math" panose="02040503050406030204" pitchFamily="18" charset="0"/>
                            <a:ea typeface="Segoe UI" pitchFamily="34" charset="0"/>
                            <a:cs typeface="Segoe UI" pitchFamily="34" charset="0"/>
                          </a:rPr>
                          <m:t>1,1,…,1</m:t>
                        </m:r>
                      </m:e>
                    </m:d>
                  </m:oMath>
                </a14:m>
                <a:r>
                  <a:rPr lang="en-US" altLang="zh-CN" sz="2000" dirty="0">
                    <a:solidFill>
                      <a:srgbClr val="7E0C6E"/>
                    </a:solidFill>
                    <a:latin typeface="Segoe UI" pitchFamily="34" charset="0"/>
                    <a:ea typeface="Segoe UI" pitchFamily="34" charset="0"/>
                    <a:cs typeface="Segoe UI" pitchFamily="34" charset="0"/>
                  </a:rPr>
                  <a:t> </a:t>
                </a:r>
                <a:r>
                  <a:rPr lang="en-US" altLang="zh-CN" sz="2000" dirty="0" smtClean="0">
                    <a:solidFill>
                      <a:srgbClr val="7E0C6E"/>
                    </a:solidFill>
                    <a:latin typeface="Segoe UI" pitchFamily="34" charset="0"/>
                    <a:ea typeface="Segoe UI" pitchFamily="34" charset="0"/>
                    <a:cs typeface="Segoe UI" pitchFamily="34" charset="0"/>
                  </a:rPr>
                  <a:t>are stable. </a:t>
                </a:r>
                <a:endParaRPr lang="zh-CN" altLang="en-US" sz="2000" dirty="0">
                  <a:solidFill>
                    <a:srgbClr val="7E0C6E"/>
                  </a:solidFill>
                  <a:latin typeface="Segoe UI" pitchFamily="34" charset="0"/>
                  <a:ea typeface="罗西钢笔行楷" panose="02010800040101010101" charset="-122"/>
                  <a:cs typeface="Segoe UI" pitchFamily="34" charset="0"/>
                  <a:sym typeface="+mn-lt"/>
                </a:endParaRPr>
              </a:p>
            </p:txBody>
          </p:sp>
        </mc:Choice>
        <mc:Fallback xmlns="">
          <p:sp>
            <p:nvSpPr>
              <p:cNvPr id="107" name="TextBox 23"/>
              <p:cNvSpPr txBox="1">
                <a:spLocks noRot="1" noChangeAspect="1" noMove="1" noResize="1" noEditPoints="1" noAdjustHandles="1" noChangeArrowheads="1" noChangeShapeType="1" noTextEdit="1"/>
              </p:cNvSpPr>
              <p:nvPr/>
            </p:nvSpPr>
            <p:spPr>
              <a:xfrm>
                <a:off x="595225" y="5684522"/>
                <a:ext cx="9093748" cy="958339"/>
              </a:xfrm>
              <a:prstGeom prst="rect">
                <a:avLst/>
              </a:prstGeom>
              <a:blipFill>
                <a:blip r:embed="rId3"/>
                <a:stretch>
                  <a:fillRect l="-738" r="-738" b="-1019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866596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38</a:t>
            </a:fld>
            <a:endParaRPr lang="en-US" sz="1200" dirty="0"/>
          </a:p>
        </p:txBody>
      </p:sp>
      <p:sp>
        <p:nvSpPr>
          <p:cNvPr id="5" name="文本框 4"/>
          <p:cNvSpPr txBox="1"/>
          <p:nvPr/>
        </p:nvSpPr>
        <p:spPr>
          <a:xfrm>
            <a:off x="712485" y="946169"/>
            <a:ext cx="5688315" cy="584775"/>
          </a:xfrm>
          <a:prstGeom prst="rect">
            <a:avLst/>
          </a:prstGeom>
          <a:noFill/>
        </p:spPr>
        <p:txBody>
          <a:bodyPr wrap="square" rtlCol="0">
            <a:spAutoFit/>
          </a:bodyPr>
          <a:lstStyle/>
          <a:p>
            <a:r>
              <a:rPr lang="zh-CN" altLang="en-US" sz="3200" b="1" dirty="0" smtClean="0">
                <a:solidFill>
                  <a:schemeClr val="bg1"/>
                </a:solidFill>
                <a:latin typeface="罗西钢笔行楷" panose="02010800040101010101" charset="-122"/>
                <a:ea typeface="罗西钢笔行楷" panose="02010800040101010101" charset="-122"/>
              </a:rPr>
              <a:t>内部平衡点稳定性分析</a:t>
            </a:r>
            <a:endParaRPr lang="en-US" altLang="zh-CN" sz="3200" b="1" dirty="0">
              <a:solidFill>
                <a:schemeClr val="bg1"/>
              </a:solidFill>
              <a:latin typeface="罗西钢笔行楷" panose="02010800040101010101" charset="-122"/>
              <a:ea typeface="罗西钢笔行楷" panose="02010800040101010101" charset="-122"/>
            </a:endParaRPr>
          </a:p>
        </p:txBody>
      </p:sp>
      <mc:AlternateContent xmlns:mc="http://schemas.openxmlformats.org/markup-compatibility/2006" xmlns:a14="http://schemas.microsoft.com/office/drawing/2010/main">
        <mc:Choice Requires="a14">
          <p:sp>
            <p:nvSpPr>
              <p:cNvPr id="17" name="TextBox 23"/>
              <p:cNvSpPr txBox="1"/>
              <p:nvPr/>
            </p:nvSpPr>
            <p:spPr>
              <a:xfrm>
                <a:off x="788449" y="1829927"/>
                <a:ext cx="10783790" cy="965842"/>
              </a:xfrm>
              <a:prstGeom prst="rect">
                <a:avLst/>
              </a:prstGeom>
              <a:noFill/>
            </p:spPr>
            <p:txBody>
              <a:bodyPr wrap="square" rtlCol="0">
                <a:spAutoFit/>
              </a:bodyPr>
              <a:lstStyle/>
              <a:p>
                <a:pPr algn="just">
                  <a:lnSpc>
                    <a:spcPct val="150000"/>
                  </a:lnSpc>
                </a:pP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    </a:t>
                </a:r>
                <a:r>
                  <a:rPr lang="en-US" altLang="zh-CN" dirty="0" smtClean="0">
                    <a:solidFill>
                      <a:srgbClr val="7E0C6E"/>
                    </a:solidFill>
                    <a:latin typeface="Times New Roman" panose="02020603050405020304" pitchFamily="18" charset="0"/>
                    <a:ea typeface="Segoe UI" pitchFamily="34" charset="0"/>
                    <a:cs typeface="Times New Roman" panose="02020603050405020304" pitchFamily="18" charset="0"/>
                  </a:rPr>
                  <a:t>Then </a:t>
                </a: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we study the stability of the inner equilibrium </a:t>
                </a:r>
                <a14:m>
                  <m:oMath xmlns:m="http://schemas.openxmlformats.org/officeDocument/2006/math">
                    <m:acc>
                      <m:accPr>
                        <m:chr m:val="⃗"/>
                        <m:ctrlPr>
                          <a:rPr lang="en-US" altLang="zh-CN" i="1">
                            <a:solidFill>
                              <a:srgbClr val="7E0C6E"/>
                            </a:solidFill>
                            <a:latin typeface="Cambria Math" panose="02040503050406030204" pitchFamily="18" charset="0"/>
                            <a:ea typeface="Segoe UI" pitchFamily="34" charset="0"/>
                            <a:cs typeface="Segoe UI" pitchFamily="34" charset="0"/>
                          </a:rPr>
                        </m:ctrlPr>
                      </m:accPr>
                      <m:e>
                        <m:sSup>
                          <m:sSupPr>
                            <m:ctrlPr>
                              <a:rPr lang="en-US" altLang="zh-CN" i="1">
                                <a:solidFill>
                                  <a:srgbClr val="7E0C6E"/>
                                </a:solidFill>
                                <a:latin typeface="Cambria Math" panose="02040503050406030204" pitchFamily="18" charset="0"/>
                                <a:ea typeface="Segoe UI" pitchFamily="34" charset="0"/>
                                <a:cs typeface="Segoe UI" pitchFamily="34" charset="0"/>
                              </a:rPr>
                            </m:ctrlPr>
                          </m:sSupPr>
                          <m:e>
                            <m:r>
                              <a:rPr lang="en-US" altLang="zh-CN" i="1">
                                <a:solidFill>
                                  <a:srgbClr val="7E0C6E"/>
                                </a:solidFill>
                                <a:latin typeface="Cambria Math" panose="02040503050406030204" pitchFamily="18" charset="0"/>
                                <a:ea typeface="Segoe UI" pitchFamily="34" charset="0"/>
                                <a:cs typeface="Segoe UI" pitchFamily="34" charset="0"/>
                              </a:rPr>
                              <m:t>𝑥</m:t>
                            </m:r>
                          </m:e>
                          <m:sup>
                            <m:r>
                              <a:rPr lang="en-US" altLang="zh-CN" b="0" i="1" smtClean="0">
                                <a:solidFill>
                                  <a:srgbClr val="7E0C6E"/>
                                </a:solidFill>
                                <a:latin typeface="Cambria Math" panose="02040503050406030204" pitchFamily="18" charset="0"/>
                                <a:ea typeface="Segoe UI" pitchFamily="34" charset="0"/>
                                <a:cs typeface="Segoe UI" pitchFamily="34" charset="0"/>
                              </a:rPr>
                              <m:t>∗</m:t>
                            </m:r>
                          </m:sup>
                        </m:sSup>
                      </m:e>
                    </m:acc>
                  </m:oMath>
                </a14:m>
                <a:r>
                  <a:rPr lang="zh-CN" altLang="en-US" dirty="0">
                    <a:solidFill>
                      <a:srgbClr val="7E0C6E"/>
                    </a:solidFill>
                    <a:latin typeface="Times New Roman" panose="02020603050405020304" pitchFamily="18" charset="0"/>
                    <a:ea typeface="Segoe UI" pitchFamily="34" charset="0"/>
                    <a:cs typeface="Times New Roman" panose="02020603050405020304" pitchFamily="18" charset="0"/>
                  </a:rPr>
                  <a:t> </a:t>
                </a: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 For </a:t>
                </a:r>
                <a:r>
                  <a:rPr lang="en-US" altLang="zh-CN" dirty="0" smtClean="0">
                    <a:solidFill>
                      <a:srgbClr val="7E0C6E"/>
                    </a:solidFill>
                    <a:latin typeface="Times New Roman" panose="02020603050405020304" pitchFamily="18" charset="0"/>
                    <a:ea typeface="Segoe UI" pitchFamily="34" charset="0"/>
                    <a:cs typeface="Times New Roman" panose="02020603050405020304" pitchFamily="18" charset="0"/>
                  </a:rPr>
                  <a:t>convenience, use </a:t>
                </a:r>
                <a14:m>
                  <m:oMath xmlns:m="http://schemas.openxmlformats.org/officeDocument/2006/math">
                    <m:sSub>
                      <m:sSubPr>
                        <m:ctrlPr>
                          <a:rPr lang="en-US" altLang="zh-CN" i="1" smtClean="0">
                            <a:solidFill>
                              <a:srgbClr val="7E0C6E"/>
                            </a:solidFill>
                            <a:latin typeface="Cambria Math" panose="02040503050406030204" pitchFamily="18" charset="0"/>
                            <a:ea typeface="Segoe UI" pitchFamily="34" charset="0"/>
                            <a:cs typeface="Segoe UI" pitchFamily="34" charset="0"/>
                          </a:rPr>
                        </m:ctrlPr>
                      </m:sSubPr>
                      <m:e>
                        <m:r>
                          <a:rPr lang="en-US" altLang="zh-CN" b="0" i="1" smtClean="0">
                            <a:solidFill>
                              <a:srgbClr val="7E0C6E"/>
                            </a:solidFill>
                            <a:latin typeface="Cambria Math" panose="02040503050406030204" pitchFamily="18" charset="0"/>
                            <a:ea typeface="Segoe UI" pitchFamily="34" charset="0"/>
                            <a:cs typeface="Segoe UI" pitchFamily="34" charset="0"/>
                          </a:rPr>
                          <m:t>𝐽</m:t>
                        </m:r>
                      </m:e>
                      <m:sub>
                        <m:r>
                          <a:rPr lang="en-US" altLang="zh-CN" b="0" i="1" smtClean="0">
                            <a:solidFill>
                              <a:srgbClr val="7E0C6E"/>
                            </a:solidFill>
                            <a:latin typeface="Cambria Math" panose="02040503050406030204" pitchFamily="18" charset="0"/>
                            <a:ea typeface="Segoe UI" pitchFamily="34" charset="0"/>
                            <a:cs typeface="Segoe UI" pitchFamily="34" charset="0"/>
                          </a:rPr>
                          <m:t>1</m:t>
                        </m:r>
                      </m:sub>
                    </m:sSub>
                  </m:oMath>
                </a14:m>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 to denote the Jacobian matrix of the replicator </a:t>
                </a:r>
                <a:r>
                  <a:rPr lang="en-US" altLang="zh-CN" dirty="0" smtClean="0">
                    <a:solidFill>
                      <a:srgbClr val="7E0C6E"/>
                    </a:solidFill>
                    <a:latin typeface="Times New Roman" panose="02020603050405020304" pitchFamily="18" charset="0"/>
                    <a:ea typeface="Segoe UI" pitchFamily="34" charset="0"/>
                    <a:cs typeface="Times New Roman" panose="02020603050405020304" pitchFamily="18" charset="0"/>
                  </a:rPr>
                  <a:t>equation</a:t>
                </a: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a:t>
                </a:r>
                <a:endParaRPr lang="zh-CN" altLang="en-US" dirty="0">
                  <a:solidFill>
                    <a:srgbClr val="7E0C6E"/>
                  </a:solidFill>
                  <a:latin typeface="Times New Roman" panose="02020603050405020304" pitchFamily="18" charset="0"/>
                  <a:ea typeface="Segoe UI" pitchFamily="34" charset="0"/>
                  <a:cs typeface="Times New Roman" panose="02020603050405020304" pitchFamily="18" charset="0"/>
                </a:endParaRPr>
              </a:p>
            </p:txBody>
          </p:sp>
        </mc:Choice>
        <mc:Fallback xmlns="">
          <p:sp>
            <p:nvSpPr>
              <p:cNvPr id="17" name="TextBox 23"/>
              <p:cNvSpPr txBox="1">
                <a:spLocks noRot="1" noChangeAspect="1" noMove="1" noResize="1" noEditPoints="1" noAdjustHandles="1" noChangeArrowheads="1" noChangeShapeType="1" noTextEdit="1"/>
              </p:cNvSpPr>
              <p:nvPr/>
            </p:nvSpPr>
            <p:spPr>
              <a:xfrm>
                <a:off x="788449" y="1829927"/>
                <a:ext cx="10783790" cy="965842"/>
              </a:xfrm>
              <a:prstGeom prst="rect">
                <a:avLst/>
              </a:prstGeom>
              <a:blipFill>
                <a:blip r:embed="rId3"/>
                <a:stretch>
                  <a:fillRect l="-452" r="-509" b="-3774"/>
                </a:stretch>
              </a:blipFill>
            </p:spPr>
            <p:txBody>
              <a:bodyPr/>
              <a:lstStyle/>
              <a:p>
                <a:r>
                  <a:rPr lang="zh-CN" altLang="en-US">
                    <a:noFill/>
                  </a:rPr>
                  <a:t> </a:t>
                </a:r>
              </a:p>
            </p:txBody>
          </p:sp>
        </mc:Fallback>
      </mc:AlternateContent>
      <p:graphicFrame>
        <p:nvGraphicFramePr>
          <p:cNvPr id="18" name="对象 17"/>
          <p:cNvGraphicFramePr>
            <a:graphicFrameLocks noChangeAspect="1"/>
          </p:cNvGraphicFramePr>
          <p:nvPr>
            <p:extLst>
              <p:ext uri="{D42A27DB-BD31-4B8C-83A1-F6EECF244321}">
                <p14:modId xmlns:p14="http://schemas.microsoft.com/office/powerpoint/2010/main" val="556817539"/>
              </p:ext>
            </p:extLst>
          </p:nvPr>
        </p:nvGraphicFramePr>
        <p:xfrm>
          <a:off x="3687962" y="2894493"/>
          <a:ext cx="3815286" cy="412329"/>
        </p:xfrm>
        <a:graphic>
          <a:graphicData uri="http://schemas.openxmlformats.org/presentationml/2006/ole">
            <mc:AlternateContent xmlns:mc="http://schemas.openxmlformats.org/markup-compatibility/2006">
              <mc:Choice xmlns:v="urn:schemas-microsoft-com:vml" Requires="v">
                <p:oleObj spid="_x0000_s10768" name="Equation" r:id="rId4" imgW="2082600" imgH="241200" progId="Equation.DSMT4">
                  <p:embed/>
                </p:oleObj>
              </mc:Choice>
              <mc:Fallback>
                <p:oleObj name="Equation" r:id="rId4" imgW="2082600" imgH="241200" progId="Equation.DSMT4">
                  <p:embed/>
                  <p:pic>
                    <p:nvPicPr>
                      <p:cNvPr id="18" name="对象 17"/>
                      <p:cNvPicPr/>
                      <p:nvPr/>
                    </p:nvPicPr>
                    <p:blipFill>
                      <a:blip r:embed="rId5"/>
                      <a:stretch>
                        <a:fillRect/>
                      </a:stretch>
                    </p:blipFill>
                    <p:spPr>
                      <a:xfrm>
                        <a:off x="3687962" y="2894493"/>
                        <a:ext cx="3815286" cy="412329"/>
                      </a:xfrm>
                      <a:prstGeom prst="rect">
                        <a:avLst/>
                      </a:prstGeom>
                    </p:spPr>
                  </p:pic>
                </p:oleObj>
              </mc:Fallback>
            </mc:AlternateContent>
          </a:graphicData>
        </a:graphic>
      </p:graphicFrame>
      <p:sp>
        <p:nvSpPr>
          <p:cNvPr id="19" name="TextBox 23"/>
          <p:cNvSpPr txBox="1"/>
          <p:nvPr/>
        </p:nvSpPr>
        <p:spPr>
          <a:xfrm>
            <a:off x="788449" y="3318068"/>
            <a:ext cx="2218911" cy="553998"/>
          </a:xfrm>
          <a:prstGeom prst="rect">
            <a:avLst/>
          </a:prstGeom>
          <a:noFill/>
        </p:spPr>
        <p:txBody>
          <a:bodyPr wrap="square" rtlCol="0">
            <a:spAutoFit/>
          </a:bodyPr>
          <a:lstStyle/>
          <a:p>
            <a:pPr>
              <a:lnSpc>
                <a:spcPct val="150000"/>
              </a:lnSpc>
            </a:pPr>
            <a:r>
              <a:rPr lang="zh-CN" altLang="en-US" sz="2000" dirty="0" smtClean="0">
                <a:solidFill>
                  <a:srgbClr val="1010E0"/>
                </a:solidFill>
                <a:latin typeface="Times New Roman" panose="02020603050405020304" pitchFamily="18" charset="0"/>
                <a:ea typeface="Segoe UI" pitchFamily="34" charset="0"/>
                <a:cs typeface="Times New Roman" panose="02020603050405020304" pitchFamily="18" charset="0"/>
              </a:rPr>
              <a:t>得到如下定理</a:t>
            </a:r>
            <a:r>
              <a:rPr lang="en-US" altLang="zh-CN" sz="2000" dirty="0" smtClean="0">
                <a:solidFill>
                  <a:srgbClr val="1010E0"/>
                </a:solidFill>
                <a:latin typeface="Times New Roman" panose="02020603050405020304" pitchFamily="18" charset="0"/>
                <a:ea typeface="Segoe UI" pitchFamily="34" charset="0"/>
                <a:cs typeface="Times New Roman" panose="02020603050405020304" pitchFamily="18" charset="0"/>
              </a:rPr>
              <a:t>: </a:t>
            </a:r>
            <a:endParaRPr lang="zh-CN" altLang="en-US" sz="2000" dirty="0">
              <a:solidFill>
                <a:srgbClr val="1010E0"/>
              </a:solidFill>
              <a:latin typeface="Times New Roman" panose="02020603050405020304" pitchFamily="18" charset="0"/>
              <a:ea typeface="Segoe UI"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23"/>
              <p:cNvSpPr txBox="1"/>
              <p:nvPr/>
            </p:nvSpPr>
            <p:spPr>
              <a:xfrm>
                <a:off x="788449" y="5638870"/>
                <a:ext cx="5733443" cy="507831"/>
              </a:xfrm>
              <a:prstGeom prst="rect">
                <a:avLst/>
              </a:prstGeom>
              <a:noFill/>
            </p:spPr>
            <p:txBody>
              <a:bodyPr wrap="square" rtlCol="0">
                <a:spAutoFit/>
              </a:bodyPr>
              <a:lstStyle/>
              <a:p>
                <a:pPr>
                  <a:lnSpc>
                    <a:spcPct val="150000"/>
                  </a:lnSpc>
                </a:pP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We </a:t>
                </a:r>
                <a:r>
                  <a:rPr lang="en-US" altLang="zh-CN" dirty="0" smtClean="0">
                    <a:solidFill>
                      <a:srgbClr val="7E0C6E"/>
                    </a:solidFill>
                    <a:latin typeface="Times New Roman" panose="02020603050405020304" pitchFamily="18" charset="0"/>
                    <a:ea typeface="Segoe UI" pitchFamily="34" charset="0"/>
                    <a:cs typeface="Times New Roman" panose="02020603050405020304" pitchFamily="18" charset="0"/>
                  </a:rPr>
                  <a:t>can obtain </a:t>
                </a: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the Jacobian matrix of </a:t>
                </a:r>
                <a14:m>
                  <m:oMath xmlns:m="http://schemas.openxmlformats.org/officeDocument/2006/math">
                    <m:sSub>
                      <m:sSubPr>
                        <m:ctrlPr>
                          <a:rPr lang="en-US" altLang="zh-CN" i="1">
                            <a:solidFill>
                              <a:srgbClr val="7E0C6E"/>
                            </a:solidFill>
                            <a:latin typeface="Cambria Math" panose="02040503050406030204" pitchFamily="18" charset="0"/>
                            <a:ea typeface="Segoe UI" pitchFamily="34" charset="0"/>
                            <a:cs typeface="Segoe UI" pitchFamily="34" charset="0"/>
                          </a:rPr>
                        </m:ctrlPr>
                      </m:sSubPr>
                      <m:e>
                        <m:r>
                          <a:rPr lang="en-US" altLang="zh-CN" i="1">
                            <a:solidFill>
                              <a:srgbClr val="7E0C6E"/>
                            </a:solidFill>
                            <a:latin typeface="Cambria Math" panose="02040503050406030204" pitchFamily="18" charset="0"/>
                            <a:ea typeface="Segoe UI" pitchFamily="34" charset="0"/>
                            <a:cs typeface="Segoe UI" pitchFamily="34" charset="0"/>
                          </a:rPr>
                          <m:t>𝐽</m:t>
                        </m:r>
                      </m:e>
                      <m:sub>
                        <m:r>
                          <a:rPr lang="en-US" altLang="zh-CN" b="0" i="1" smtClean="0">
                            <a:solidFill>
                              <a:srgbClr val="7E0C6E"/>
                            </a:solidFill>
                            <a:latin typeface="Cambria Math" panose="02040503050406030204" pitchFamily="18" charset="0"/>
                            <a:ea typeface="Segoe UI" pitchFamily="34" charset="0"/>
                            <a:cs typeface="Segoe UI" pitchFamily="34" charset="0"/>
                          </a:rPr>
                          <m:t>2</m:t>
                        </m:r>
                      </m:sub>
                    </m:sSub>
                  </m:oMath>
                </a14:m>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 by calculating </a:t>
                </a:r>
                <a14:m>
                  <m:oMath xmlns:m="http://schemas.openxmlformats.org/officeDocument/2006/math">
                    <m:sSub>
                      <m:sSubPr>
                        <m:ctrlPr>
                          <a:rPr lang="en-US" altLang="zh-CN" i="1">
                            <a:solidFill>
                              <a:srgbClr val="7E0C6E"/>
                            </a:solidFill>
                            <a:latin typeface="Cambria Math" panose="02040503050406030204" pitchFamily="18" charset="0"/>
                            <a:ea typeface="Segoe UI" pitchFamily="34" charset="0"/>
                            <a:cs typeface="Segoe UI" pitchFamily="34" charset="0"/>
                          </a:rPr>
                        </m:ctrlPr>
                      </m:sSubPr>
                      <m:e>
                        <m:r>
                          <a:rPr lang="en-US" altLang="zh-CN" i="1">
                            <a:solidFill>
                              <a:srgbClr val="7E0C6E"/>
                            </a:solidFill>
                            <a:latin typeface="Cambria Math" panose="02040503050406030204" pitchFamily="18" charset="0"/>
                            <a:ea typeface="Segoe UI" pitchFamily="34" charset="0"/>
                            <a:cs typeface="Segoe UI" pitchFamily="34" charset="0"/>
                          </a:rPr>
                          <m:t>𝐽</m:t>
                        </m:r>
                      </m:e>
                      <m:sub>
                        <m:r>
                          <a:rPr lang="en-US" altLang="zh-CN" b="0" i="1" smtClean="0">
                            <a:solidFill>
                              <a:srgbClr val="7E0C6E"/>
                            </a:solidFill>
                            <a:latin typeface="Cambria Math" panose="02040503050406030204" pitchFamily="18" charset="0"/>
                            <a:ea typeface="Segoe UI" pitchFamily="34" charset="0"/>
                            <a:cs typeface="Segoe UI" pitchFamily="34" charset="0"/>
                          </a:rPr>
                          <m:t>1</m:t>
                        </m:r>
                      </m:sub>
                    </m:sSub>
                  </m:oMath>
                </a14:m>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 </a:t>
                </a:r>
                <a:endParaRPr lang="zh-CN" altLang="en-US" dirty="0">
                  <a:solidFill>
                    <a:srgbClr val="7E0C6E"/>
                  </a:solidFill>
                  <a:latin typeface="Times New Roman" panose="02020603050405020304" pitchFamily="18" charset="0"/>
                  <a:ea typeface="Segoe UI" pitchFamily="34" charset="0"/>
                  <a:cs typeface="Times New Roman" panose="02020603050405020304" pitchFamily="18" charset="0"/>
                </a:endParaRPr>
              </a:p>
            </p:txBody>
          </p:sp>
        </mc:Choice>
        <mc:Fallback xmlns="">
          <p:sp>
            <p:nvSpPr>
              <p:cNvPr id="9" name="TextBox 23"/>
              <p:cNvSpPr txBox="1">
                <a:spLocks noRot="1" noChangeAspect="1" noMove="1" noResize="1" noEditPoints="1" noAdjustHandles="1" noChangeArrowheads="1" noChangeShapeType="1" noTextEdit="1"/>
              </p:cNvSpPr>
              <p:nvPr/>
            </p:nvSpPr>
            <p:spPr>
              <a:xfrm>
                <a:off x="788449" y="5638870"/>
                <a:ext cx="5733443" cy="507831"/>
              </a:xfrm>
              <a:prstGeom prst="rect">
                <a:avLst/>
              </a:prstGeom>
              <a:blipFill>
                <a:blip r:embed="rId6"/>
                <a:stretch>
                  <a:fillRect l="-850" b="-96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TextBox 23"/>
              <p:cNvSpPr txBox="1"/>
              <p:nvPr/>
            </p:nvSpPr>
            <p:spPr>
              <a:xfrm>
                <a:off x="788449" y="3888952"/>
                <a:ext cx="11078127" cy="965842"/>
              </a:xfrm>
              <a:prstGeom prst="rect">
                <a:avLst/>
              </a:prstGeom>
              <a:noFill/>
            </p:spPr>
            <p:txBody>
              <a:bodyPr wrap="square" rtlCol="0">
                <a:spAutoFit/>
              </a:bodyPr>
              <a:lstStyle/>
              <a:p>
                <a:pPr algn="just">
                  <a:lnSpc>
                    <a:spcPct val="150000"/>
                  </a:lnSpc>
                </a:pPr>
                <a:r>
                  <a:rPr lang="en-US" altLang="zh-CN" b="1" dirty="0" smtClean="0">
                    <a:solidFill>
                      <a:srgbClr val="7E0C6E"/>
                    </a:solidFill>
                    <a:latin typeface="Times New Roman" panose="02020603050405020304" pitchFamily="18" charset="0"/>
                    <a:ea typeface="Segoe UI" pitchFamily="34" charset="0"/>
                    <a:cs typeface="Times New Roman" panose="02020603050405020304" pitchFamily="18" charset="0"/>
                  </a:rPr>
                  <a:t>Theorem</a:t>
                </a:r>
                <a:r>
                  <a:rPr lang="en-US" altLang="zh-CN" dirty="0" smtClean="0">
                    <a:solidFill>
                      <a:srgbClr val="7E0C6E"/>
                    </a:solidFill>
                    <a:latin typeface="Times New Roman" panose="02020603050405020304" pitchFamily="18" charset="0"/>
                    <a:ea typeface="Segoe UI" pitchFamily="34" charset="0"/>
                    <a:cs typeface="Times New Roman" panose="02020603050405020304" pitchFamily="18" charset="0"/>
                  </a:rPr>
                  <a:t>: If there is an interior </a:t>
                </a: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equilibrium </a:t>
                </a:r>
                <a14:m>
                  <m:oMath xmlns:m="http://schemas.openxmlformats.org/officeDocument/2006/math">
                    <m:acc>
                      <m:accPr>
                        <m:chr m:val="⃗"/>
                        <m:ctrlPr>
                          <a:rPr lang="en-US" altLang="zh-CN" i="1">
                            <a:solidFill>
                              <a:srgbClr val="7E0C6E"/>
                            </a:solidFill>
                            <a:latin typeface="Cambria Math" panose="02040503050406030204" pitchFamily="18" charset="0"/>
                            <a:ea typeface="Segoe UI" pitchFamily="34" charset="0"/>
                            <a:cs typeface="Segoe UI" pitchFamily="34" charset="0"/>
                          </a:rPr>
                        </m:ctrlPr>
                      </m:accPr>
                      <m:e>
                        <m:sSup>
                          <m:sSupPr>
                            <m:ctrlPr>
                              <a:rPr lang="en-US" altLang="zh-CN" i="1">
                                <a:solidFill>
                                  <a:srgbClr val="7E0C6E"/>
                                </a:solidFill>
                                <a:latin typeface="Cambria Math" panose="02040503050406030204" pitchFamily="18" charset="0"/>
                                <a:ea typeface="Segoe UI" pitchFamily="34" charset="0"/>
                                <a:cs typeface="Segoe UI" pitchFamily="34" charset="0"/>
                              </a:rPr>
                            </m:ctrlPr>
                          </m:sSupPr>
                          <m:e>
                            <m:r>
                              <a:rPr lang="en-US" altLang="zh-CN" i="1">
                                <a:solidFill>
                                  <a:srgbClr val="7E0C6E"/>
                                </a:solidFill>
                                <a:latin typeface="Cambria Math" panose="02040503050406030204" pitchFamily="18" charset="0"/>
                                <a:ea typeface="Segoe UI" pitchFamily="34" charset="0"/>
                                <a:cs typeface="Segoe UI" pitchFamily="34" charset="0"/>
                              </a:rPr>
                              <m:t>𝑥</m:t>
                            </m:r>
                          </m:e>
                          <m:sup>
                            <m:r>
                              <a:rPr lang="en-US" altLang="zh-CN" b="0" i="1" smtClean="0">
                                <a:solidFill>
                                  <a:srgbClr val="7E0C6E"/>
                                </a:solidFill>
                                <a:latin typeface="Cambria Math" panose="02040503050406030204" pitchFamily="18" charset="0"/>
                                <a:ea typeface="Segoe UI" pitchFamily="34" charset="0"/>
                                <a:cs typeface="Segoe UI" pitchFamily="34" charset="0"/>
                              </a:rPr>
                              <m:t>∗</m:t>
                            </m:r>
                          </m:sup>
                        </m:sSup>
                      </m:e>
                    </m:acc>
                  </m:oMath>
                </a14:m>
                <a:r>
                  <a:rPr lang="zh-CN" altLang="en-US" dirty="0">
                    <a:solidFill>
                      <a:srgbClr val="7E0C6E"/>
                    </a:solidFill>
                    <a:latin typeface="Times New Roman" panose="02020603050405020304" pitchFamily="18" charset="0"/>
                    <a:ea typeface="Segoe UI" pitchFamily="34" charset="0"/>
                    <a:cs typeface="Times New Roman" panose="02020603050405020304" pitchFamily="18" charset="0"/>
                  </a:rPr>
                  <a:t> </a:t>
                </a: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 </a:t>
                </a:r>
                <a:r>
                  <a:rPr lang="en-US" altLang="zh-CN" dirty="0" smtClean="0">
                    <a:solidFill>
                      <a:srgbClr val="7E0C6E"/>
                    </a:solidFill>
                    <a:latin typeface="Times New Roman" panose="02020603050405020304" pitchFamily="18" charset="0"/>
                    <a:ea typeface="Segoe UI" pitchFamily="34" charset="0"/>
                    <a:cs typeface="Times New Roman" panose="02020603050405020304" pitchFamily="18" charset="0"/>
                  </a:rPr>
                  <a:t>The relevant </a:t>
                </a: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Jacobian </a:t>
                </a:r>
                <a:r>
                  <a:rPr lang="en-US" altLang="zh-CN" dirty="0" smtClean="0">
                    <a:solidFill>
                      <a:srgbClr val="7E0C6E"/>
                    </a:solidFill>
                    <a:latin typeface="Times New Roman" panose="02020603050405020304" pitchFamily="18" charset="0"/>
                    <a:ea typeface="Segoe UI" pitchFamily="34" charset="0"/>
                    <a:cs typeface="Times New Roman" panose="02020603050405020304" pitchFamily="18" charset="0"/>
                  </a:rPr>
                  <a:t>matrix of equation                                          , </a:t>
                </a:r>
                <a14:m>
                  <m:oMath xmlns:m="http://schemas.openxmlformats.org/officeDocument/2006/math">
                    <m:sSub>
                      <m:sSubPr>
                        <m:ctrlPr>
                          <a:rPr lang="en-US" altLang="zh-CN" i="1" smtClean="0">
                            <a:solidFill>
                              <a:srgbClr val="7E0C6E"/>
                            </a:solidFill>
                            <a:latin typeface="Cambria Math" panose="02040503050406030204" pitchFamily="18" charset="0"/>
                            <a:ea typeface="Segoe UI" pitchFamily="34" charset="0"/>
                            <a:cs typeface="Segoe UI" pitchFamily="34" charset="0"/>
                          </a:rPr>
                        </m:ctrlPr>
                      </m:sSubPr>
                      <m:e>
                        <m:r>
                          <a:rPr lang="en-US" altLang="zh-CN" b="0" i="1" smtClean="0">
                            <a:solidFill>
                              <a:srgbClr val="7E0C6E"/>
                            </a:solidFill>
                            <a:latin typeface="Cambria Math" panose="02040503050406030204" pitchFamily="18" charset="0"/>
                            <a:ea typeface="Segoe UI" pitchFamily="34" charset="0"/>
                            <a:cs typeface="Segoe UI" pitchFamily="34" charset="0"/>
                          </a:rPr>
                          <m:t>𝐽</m:t>
                        </m:r>
                      </m:e>
                      <m:sub>
                        <m:r>
                          <a:rPr lang="en-US" altLang="zh-CN" b="0" i="1" smtClean="0">
                            <a:solidFill>
                              <a:srgbClr val="7E0C6E"/>
                            </a:solidFill>
                            <a:latin typeface="Cambria Math" panose="02040503050406030204" pitchFamily="18" charset="0"/>
                            <a:ea typeface="Segoe UI" pitchFamily="34" charset="0"/>
                            <a:cs typeface="Segoe UI" pitchFamily="34" charset="0"/>
                          </a:rPr>
                          <m:t>1</m:t>
                        </m:r>
                      </m:sub>
                    </m:sSub>
                  </m:oMath>
                </a14:m>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 </a:t>
                </a:r>
                <a:r>
                  <a:rPr lang="en-US" altLang="zh-CN" dirty="0" smtClean="0">
                    <a:solidFill>
                      <a:srgbClr val="7E0C6E"/>
                    </a:solidFill>
                    <a:latin typeface="Times New Roman" panose="02020603050405020304" pitchFamily="18" charset="0"/>
                    <a:ea typeface="Segoe UI" pitchFamily="34" charset="0"/>
                    <a:cs typeface="Times New Roman" panose="02020603050405020304" pitchFamily="18" charset="0"/>
                  </a:rPr>
                  <a:t>and </a:t>
                </a:r>
                <a14:m>
                  <m:oMath xmlns:m="http://schemas.openxmlformats.org/officeDocument/2006/math">
                    <m:sSub>
                      <m:sSubPr>
                        <m:ctrlPr>
                          <a:rPr lang="en-US" altLang="zh-CN" i="1" smtClean="0">
                            <a:solidFill>
                              <a:srgbClr val="7E0C6E"/>
                            </a:solidFill>
                            <a:latin typeface="Cambria Math" panose="02040503050406030204" pitchFamily="18" charset="0"/>
                            <a:ea typeface="Segoe UI" pitchFamily="34" charset="0"/>
                            <a:cs typeface="Segoe UI" pitchFamily="34" charset="0"/>
                          </a:rPr>
                        </m:ctrlPr>
                      </m:sSubPr>
                      <m:e>
                        <m:r>
                          <a:rPr lang="en-US" altLang="zh-CN" i="1">
                            <a:solidFill>
                              <a:srgbClr val="7E0C6E"/>
                            </a:solidFill>
                            <a:latin typeface="Cambria Math" panose="02040503050406030204" pitchFamily="18" charset="0"/>
                            <a:ea typeface="Segoe UI" pitchFamily="34" charset="0"/>
                            <a:cs typeface="Segoe UI" pitchFamily="34" charset="0"/>
                          </a:rPr>
                          <m:t>𝐽</m:t>
                        </m:r>
                      </m:e>
                      <m:sub>
                        <m:r>
                          <a:rPr lang="en-US" altLang="zh-CN" b="0" i="1" smtClean="0">
                            <a:solidFill>
                              <a:srgbClr val="7E0C6E"/>
                            </a:solidFill>
                            <a:latin typeface="Cambria Math" panose="02040503050406030204" pitchFamily="18" charset="0"/>
                            <a:ea typeface="Segoe UI" pitchFamily="34" charset="0"/>
                            <a:cs typeface="Segoe UI" pitchFamily="34" charset="0"/>
                          </a:rPr>
                          <m:t>2</m:t>
                        </m:r>
                      </m:sub>
                    </m:sSub>
                  </m:oMath>
                </a14:m>
                <a:r>
                  <a:rPr lang="en-US" altLang="zh-CN" dirty="0" smtClean="0">
                    <a:solidFill>
                      <a:srgbClr val="7E0C6E"/>
                    </a:solidFill>
                    <a:latin typeface="Times New Roman" panose="02020603050405020304" pitchFamily="18" charset="0"/>
                    <a:ea typeface="Segoe UI" pitchFamily="34" charset="0"/>
                    <a:cs typeface="Times New Roman" panose="02020603050405020304" pitchFamily="18" charset="0"/>
                  </a:rPr>
                  <a:t>, satisfy the following relationship: </a:t>
                </a:r>
                <a:endParaRPr lang="zh-CN" altLang="en-US" dirty="0">
                  <a:solidFill>
                    <a:srgbClr val="7E0C6E"/>
                  </a:solidFill>
                  <a:latin typeface="Times New Roman" panose="02020603050405020304" pitchFamily="18" charset="0"/>
                  <a:ea typeface="Segoe UI" pitchFamily="34" charset="0"/>
                  <a:cs typeface="Times New Roman" panose="02020603050405020304" pitchFamily="18" charset="0"/>
                </a:endParaRPr>
              </a:p>
            </p:txBody>
          </p:sp>
        </mc:Choice>
        <mc:Fallback xmlns="">
          <p:sp>
            <p:nvSpPr>
              <p:cNvPr id="10" name="TextBox 23"/>
              <p:cNvSpPr txBox="1">
                <a:spLocks noRot="1" noChangeAspect="1" noMove="1" noResize="1" noEditPoints="1" noAdjustHandles="1" noChangeArrowheads="1" noChangeShapeType="1" noTextEdit="1"/>
              </p:cNvSpPr>
              <p:nvPr/>
            </p:nvSpPr>
            <p:spPr>
              <a:xfrm>
                <a:off x="788449" y="3888952"/>
                <a:ext cx="11078127" cy="965842"/>
              </a:xfrm>
              <a:prstGeom prst="rect">
                <a:avLst/>
              </a:prstGeom>
              <a:blipFill>
                <a:blip r:embed="rId7"/>
                <a:stretch>
                  <a:fillRect l="-440" r="-440" b="-4430"/>
                </a:stretch>
              </a:blipFill>
            </p:spPr>
            <p:txBody>
              <a:bodyPr/>
              <a:lstStyle/>
              <a:p>
                <a:r>
                  <a:rPr lang="zh-CN" altLang="en-US">
                    <a:noFill/>
                  </a:rPr>
                  <a:t> </a:t>
                </a:r>
              </a:p>
            </p:txBody>
          </p:sp>
        </mc:Fallback>
      </mc:AlternateContent>
      <p:graphicFrame>
        <p:nvGraphicFramePr>
          <p:cNvPr id="11" name="对象 10"/>
          <p:cNvGraphicFramePr>
            <a:graphicFrameLocks noChangeAspect="1"/>
          </p:cNvGraphicFramePr>
          <p:nvPr>
            <p:extLst>
              <p:ext uri="{D42A27DB-BD31-4B8C-83A1-F6EECF244321}">
                <p14:modId xmlns:p14="http://schemas.microsoft.com/office/powerpoint/2010/main" val="3316063679"/>
              </p:ext>
            </p:extLst>
          </p:nvPr>
        </p:nvGraphicFramePr>
        <p:xfrm>
          <a:off x="9213825" y="4002111"/>
          <a:ext cx="2470785" cy="367356"/>
        </p:xfrm>
        <a:graphic>
          <a:graphicData uri="http://schemas.openxmlformats.org/presentationml/2006/ole">
            <mc:AlternateContent xmlns:mc="http://schemas.openxmlformats.org/markup-compatibility/2006">
              <mc:Choice xmlns:v="urn:schemas-microsoft-com:vml" Requires="v">
                <p:oleObj spid="_x0000_s10769" name="Equation" r:id="rId8" imgW="1663560" imgH="241200" progId="Equation.DSMT4">
                  <p:embed/>
                </p:oleObj>
              </mc:Choice>
              <mc:Fallback>
                <p:oleObj name="Equation" r:id="rId8" imgW="1663560" imgH="241200" progId="Equation.DSMT4">
                  <p:embed/>
                  <p:pic>
                    <p:nvPicPr>
                      <p:cNvPr id="18" name="对象 17"/>
                      <p:cNvPicPr/>
                      <p:nvPr/>
                    </p:nvPicPr>
                    <p:blipFill>
                      <a:blip r:embed="rId9"/>
                      <a:stretch>
                        <a:fillRect/>
                      </a:stretch>
                    </p:blipFill>
                    <p:spPr>
                      <a:xfrm>
                        <a:off x="9213825" y="4002111"/>
                        <a:ext cx="2470785" cy="367356"/>
                      </a:xfrm>
                      <a:prstGeom prst="rect">
                        <a:avLst/>
                      </a:prstGeom>
                    </p:spPr>
                  </p:pic>
                </p:oleObj>
              </mc:Fallback>
            </mc:AlternateContent>
          </a:graphicData>
        </a:graphic>
      </p:graphicFrame>
      <p:graphicFrame>
        <p:nvGraphicFramePr>
          <p:cNvPr id="12" name="对象 11"/>
          <p:cNvGraphicFramePr>
            <a:graphicFrameLocks noChangeAspect="1"/>
          </p:cNvGraphicFramePr>
          <p:nvPr>
            <p:extLst>
              <p:ext uri="{D42A27DB-BD31-4B8C-83A1-F6EECF244321}">
                <p14:modId xmlns:p14="http://schemas.microsoft.com/office/powerpoint/2010/main" val="4165430394"/>
              </p:ext>
            </p:extLst>
          </p:nvPr>
        </p:nvGraphicFramePr>
        <p:xfrm>
          <a:off x="4919029" y="4854794"/>
          <a:ext cx="1522412" cy="671884"/>
        </p:xfrm>
        <a:graphic>
          <a:graphicData uri="http://schemas.openxmlformats.org/presentationml/2006/ole">
            <mc:AlternateContent xmlns:mc="http://schemas.openxmlformats.org/markup-compatibility/2006">
              <mc:Choice xmlns:v="urn:schemas-microsoft-com:vml" Requires="v">
                <p:oleObj spid="_x0000_s10770" name="Equation" r:id="rId10" imgW="876240" imgH="393480" progId="Equation.DSMT4">
                  <p:embed/>
                </p:oleObj>
              </mc:Choice>
              <mc:Fallback>
                <p:oleObj name="Equation" r:id="rId10" imgW="876240" imgH="393480" progId="Equation.DSMT4">
                  <p:embed/>
                  <p:pic>
                    <p:nvPicPr>
                      <p:cNvPr id="18" name="对象 17"/>
                      <p:cNvPicPr/>
                      <p:nvPr/>
                    </p:nvPicPr>
                    <p:blipFill>
                      <a:blip r:embed="rId11"/>
                      <a:stretch>
                        <a:fillRect/>
                      </a:stretch>
                    </p:blipFill>
                    <p:spPr>
                      <a:xfrm>
                        <a:off x="4919029" y="4854794"/>
                        <a:ext cx="1522412" cy="671884"/>
                      </a:xfrm>
                      <a:prstGeom prst="rect">
                        <a:avLst/>
                      </a:prstGeom>
                    </p:spPr>
                  </p:pic>
                </p:oleObj>
              </mc:Fallback>
            </mc:AlternateContent>
          </a:graphicData>
        </a:graphic>
      </p:graphicFrame>
    </p:spTree>
    <p:extLst>
      <p:ext uri="{BB962C8B-B14F-4D97-AF65-F5344CB8AC3E}">
        <p14:creationId xmlns:p14="http://schemas.microsoft.com/office/powerpoint/2010/main" val="39238857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39</a:t>
            </a:fld>
            <a:endParaRPr lang="en-US" sz="1200" dirty="0"/>
          </a:p>
        </p:txBody>
      </p:sp>
      <p:graphicFrame>
        <p:nvGraphicFramePr>
          <p:cNvPr id="2" name="对象 1"/>
          <p:cNvGraphicFramePr>
            <a:graphicFrameLocks noChangeAspect="1"/>
          </p:cNvGraphicFramePr>
          <p:nvPr>
            <p:extLst>
              <p:ext uri="{D42A27DB-BD31-4B8C-83A1-F6EECF244321}">
                <p14:modId xmlns:p14="http://schemas.microsoft.com/office/powerpoint/2010/main" val="1510224255"/>
              </p:ext>
            </p:extLst>
          </p:nvPr>
        </p:nvGraphicFramePr>
        <p:xfrm>
          <a:off x="3431543" y="1868328"/>
          <a:ext cx="4015527" cy="1555754"/>
        </p:xfrm>
        <a:graphic>
          <a:graphicData uri="http://schemas.openxmlformats.org/presentationml/2006/ole">
            <mc:AlternateContent xmlns:mc="http://schemas.openxmlformats.org/markup-compatibility/2006">
              <mc:Choice xmlns:v="urn:schemas-microsoft-com:vml" Requires="v">
                <p:oleObj spid="_x0000_s12274" name="Equation" r:id="rId3" imgW="2425680" imgH="939600" progId="Equation.DSMT4">
                  <p:embed/>
                </p:oleObj>
              </mc:Choice>
              <mc:Fallback>
                <p:oleObj name="Equation" r:id="rId3" imgW="2425680" imgH="939600" progId="Equation.DSMT4">
                  <p:embed/>
                  <p:pic>
                    <p:nvPicPr>
                      <p:cNvPr id="0" name=""/>
                      <p:cNvPicPr/>
                      <p:nvPr/>
                    </p:nvPicPr>
                    <p:blipFill>
                      <a:blip r:embed="rId4"/>
                      <a:stretch>
                        <a:fillRect/>
                      </a:stretch>
                    </p:blipFill>
                    <p:spPr>
                      <a:xfrm>
                        <a:off x="3431543" y="1868328"/>
                        <a:ext cx="4015527" cy="1555754"/>
                      </a:xfrm>
                      <a:prstGeom prst="rect">
                        <a:avLst/>
                      </a:prstGeom>
                    </p:spPr>
                  </p:pic>
                </p:oleObj>
              </mc:Fallback>
            </mc:AlternateContent>
          </a:graphicData>
        </a:graphic>
      </p:graphicFrame>
      <p:graphicFrame>
        <p:nvGraphicFramePr>
          <p:cNvPr id="3" name="对象 2"/>
          <p:cNvGraphicFramePr>
            <a:graphicFrameLocks noChangeAspect="1"/>
          </p:cNvGraphicFramePr>
          <p:nvPr>
            <p:extLst>
              <p:ext uri="{D42A27DB-BD31-4B8C-83A1-F6EECF244321}">
                <p14:modId xmlns:p14="http://schemas.microsoft.com/office/powerpoint/2010/main" val="1379406776"/>
              </p:ext>
            </p:extLst>
          </p:nvPr>
        </p:nvGraphicFramePr>
        <p:xfrm>
          <a:off x="1886411" y="3458586"/>
          <a:ext cx="3388632" cy="765175"/>
        </p:xfrm>
        <a:graphic>
          <a:graphicData uri="http://schemas.openxmlformats.org/presentationml/2006/ole">
            <mc:AlternateContent xmlns:mc="http://schemas.openxmlformats.org/markup-compatibility/2006">
              <mc:Choice xmlns:v="urn:schemas-microsoft-com:vml" Requires="v">
                <p:oleObj spid="_x0000_s12275" name="Equation" r:id="rId5" imgW="1968480" imgH="444240" progId="Equation.DSMT4">
                  <p:embed/>
                </p:oleObj>
              </mc:Choice>
              <mc:Fallback>
                <p:oleObj name="Equation" r:id="rId5" imgW="1968480" imgH="444240" progId="Equation.DSMT4">
                  <p:embed/>
                  <p:pic>
                    <p:nvPicPr>
                      <p:cNvPr id="0" name=""/>
                      <p:cNvPicPr/>
                      <p:nvPr/>
                    </p:nvPicPr>
                    <p:blipFill>
                      <a:blip r:embed="rId6"/>
                      <a:stretch>
                        <a:fillRect/>
                      </a:stretch>
                    </p:blipFill>
                    <p:spPr>
                      <a:xfrm>
                        <a:off x="1886411" y="3458586"/>
                        <a:ext cx="3388632" cy="765175"/>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6" name="文本框 5"/>
              <p:cNvSpPr txBox="1"/>
              <p:nvPr/>
            </p:nvSpPr>
            <p:spPr>
              <a:xfrm>
                <a:off x="1110557" y="3623565"/>
                <a:ext cx="7541005" cy="369332"/>
              </a:xfrm>
              <a:prstGeom prst="rect">
                <a:avLst/>
              </a:prstGeom>
              <a:noFill/>
            </p:spPr>
            <p:txBody>
              <a:bodyPr wrap="square" rtlCol="0">
                <a:spAutoFit/>
              </a:bodyPr>
              <a:lstStyle/>
              <a:p>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Where                                                             . Substitute </a:t>
                </a:r>
                <a14:m>
                  <m:oMath xmlns:m="http://schemas.openxmlformats.org/officeDocument/2006/math">
                    <m:r>
                      <a:rPr lang="en-US" altLang="zh-CN" b="0" i="1" smtClean="0">
                        <a:solidFill>
                          <a:srgbClr val="7E0C6E"/>
                        </a:solidFill>
                        <a:latin typeface="Cambria Math" panose="02040503050406030204" pitchFamily="18" charset="0"/>
                        <a:ea typeface="Segoe UI" pitchFamily="34" charset="0"/>
                        <a:cs typeface="Segoe UI" pitchFamily="34" charset="0"/>
                      </a:rPr>
                      <m:t>𝑥</m:t>
                    </m:r>
                    <m:r>
                      <a:rPr lang="en-US" altLang="zh-CN" b="0" i="1" smtClean="0">
                        <a:solidFill>
                          <a:srgbClr val="7E0C6E"/>
                        </a:solidFill>
                        <a:latin typeface="Cambria Math" panose="02040503050406030204" pitchFamily="18" charset="0"/>
                        <a:ea typeface="Segoe UI" pitchFamily="34" charset="0"/>
                        <a:cs typeface="Segoe UI" pitchFamily="34" charset="0"/>
                      </a:rPr>
                      <m:t>=</m:t>
                    </m:r>
                    <m:sSup>
                      <m:sSupPr>
                        <m:ctrlPr>
                          <a:rPr lang="en-US" altLang="zh-CN" b="0" i="1" smtClean="0">
                            <a:solidFill>
                              <a:srgbClr val="7E0C6E"/>
                            </a:solidFill>
                            <a:latin typeface="Cambria Math" panose="02040503050406030204" pitchFamily="18" charset="0"/>
                            <a:cs typeface="Segoe UI" pitchFamily="34" charset="0"/>
                          </a:rPr>
                        </m:ctrlPr>
                      </m:sSupPr>
                      <m:e>
                        <m:r>
                          <a:rPr lang="en-US" altLang="zh-CN" b="0" i="1" smtClean="0">
                            <a:solidFill>
                              <a:srgbClr val="7E0C6E"/>
                            </a:solidFill>
                            <a:latin typeface="Cambria Math" panose="02040503050406030204" pitchFamily="18" charset="0"/>
                            <a:cs typeface="Segoe UI" pitchFamily="34" charset="0"/>
                          </a:rPr>
                          <m:t>𝑥</m:t>
                        </m:r>
                      </m:e>
                      <m:sup>
                        <m:r>
                          <a:rPr lang="en-US" altLang="zh-CN" b="0" i="1" smtClean="0">
                            <a:solidFill>
                              <a:srgbClr val="7E0C6E"/>
                            </a:solidFill>
                            <a:latin typeface="Cambria Math" panose="02040503050406030204" pitchFamily="18" charset="0"/>
                            <a:cs typeface="Segoe UI" pitchFamily="34" charset="0"/>
                          </a:rPr>
                          <m:t>∗</m:t>
                        </m:r>
                      </m:sup>
                    </m:sSup>
                  </m:oMath>
                </a14:m>
                <a:r>
                  <a:rPr lang="zh-CN" altLang="en-US" dirty="0">
                    <a:solidFill>
                      <a:srgbClr val="7E0C6E"/>
                    </a:solidFill>
                    <a:latin typeface="Times New Roman" panose="02020603050405020304" pitchFamily="18" charset="0"/>
                    <a:ea typeface="Segoe UI" pitchFamily="34" charset="0"/>
                    <a:cs typeface="Times New Roman" panose="02020603050405020304" pitchFamily="18" charset="0"/>
                  </a:rPr>
                  <a:t> </a:t>
                </a: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to </a:t>
                </a:r>
                <a14:m>
                  <m:oMath xmlns:m="http://schemas.openxmlformats.org/officeDocument/2006/math">
                    <m:sSub>
                      <m:sSubPr>
                        <m:ctrlPr>
                          <a:rPr lang="en-US" altLang="zh-CN" i="1">
                            <a:solidFill>
                              <a:srgbClr val="7E0C6E"/>
                            </a:solidFill>
                            <a:latin typeface="Cambria Math" panose="02040503050406030204" pitchFamily="18" charset="0"/>
                            <a:ea typeface="Segoe UI" pitchFamily="34" charset="0"/>
                            <a:cs typeface="Segoe UI" pitchFamily="34" charset="0"/>
                          </a:rPr>
                        </m:ctrlPr>
                      </m:sSubPr>
                      <m:e>
                        <m:r>
                          <a:rPr lang="en-US" altLang="zh-CN" i="1">
                            <a:solidFill>
                              <a:srgbClr val="7E0C6E"/>
                            </a:solidFill>
                            <a:latin typeface="Cambria Math" panose="02040503050406030204" pitchFamily="18" charset="0"/>
                            <a:ea typeface="Segoe UI" pitchFamily="34" charset="0"/>
                            <a:cs typeface="Segoe UI" pitchFamily="34" charset="0"/>
                          </a:rPr>
                          <m:t>𝐽</m:t>
                        </m:r>
                      </m:e>
                      <m:sub>
                        <m:r>
                          <a:rPr lang="en-US" altLang="zh-CN" i="1">
                            <a:solidFill>
                              <a:srgbClr val="7E0C6E"/>
                            </a:solidFill>
                            <a:latin typeface="Cambria Math" panose="02040503050406030204" pitchFamily="18" charset="0"/>
                            <a:ea typeface="Segoe UI" pitchFamily="34" charset="0"/>
                            <a:cs typeface="Segoe UI" pitchFamily="34" charset="0"/>
                          </a:rPr>
                          <m:t>2</m:t>
                        </m:r>
                      </m:sub>
                    </m:sSub>
                  </m:oMath>
                </a14:m>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 we get </a:t>
                </a:r>
                <a:endParaRPr lang="zh-CN" altLang="en-US" dirty="0">
                  <a:solidFill>
                    <a:srgbClr val="7E0C6E"/>
                  </a:solidFill>
                  <a:latin typeface="Times New Roman" panose="02020603050405020304" pitchFamily="18" charset="0"/>
                  <a:ea typeface="Segoe UI" pitchFamily="34" charset="0"/>
                  <a:cs typeface="Times New Roman" panose="02020603050405020304" pitchFamily="18" charset="0"/>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1110557" y="3623565"/>
                <a:ext cx="7541005" cy="369332"/>
              </a:xfrm>
              <a:prstGeom prst="rect">
                <a:avLst/>
              </a:prstGeom>
              <a:blipFill>
                <a:blip r:embed="rId7"/>
                <a:stretch>
                  <a:fillRect l="-647" t="-8197" b="-24590"/>
                </a:stretch>
              </a:blipFill>
            </p:spPr>
            <p:txBody>
              <a:bodyPr/>
              <a:lstStyle/>
              <a:p>
                <a:r>
                  <a:rPr lang="zh-CN" altLang="en-US">
                    <a:noFill/>
                  </a:rPr>
                  <a:t> </a:t>
                </a:r>
              </a:p>
            </p:txBody>
          </p:sp>
        </mc:Fallback>
      </mc:AlternateContent>
      <p:graphicFrame>
        <p:nvGraphicFramePr>
          <p:cNvPr id="7" name="对象 6"/>
          <p:cNvGraphicFramePr>
            <a:graphicFrameLocks noChangeAspect="1"/>
          </p:cNvGraphicFramePr>
          <p:nvPr>
            <p:extLst>
              <p:ext uri="{D42A27DB-BD31-4B8C-83A1-F6EECF244321}">
                <p14:modId xmlns:p14="http://schemas.microsoft.com/office/powerpoint/2010/main" val="1917292621"/>
              </p:ext>
            </p:extLst>
          </p:nvPr>
        </p:nvGraphicFramePr>
        <p:xfrm>
          <a:off x="3431543" y="4306325"/>
          <a:ext cx="4686547" cy="1521072"/>
        </p:xfrm>
        <a:graphic>
          <a:graphicData uri="http://schemas.openxmlformats.org/presentationml/2006/ole">
            <mc:AlternateContent xmlns:mc="http://schemas.openxmlformats.org/markup-compatibility/2006">
              <mc:Choice xmlns:v="urn:schemas-microsoft-com:vml" Requires="v">
                <p:oleObj spid="_x0000_s12276" name="Equation" r:id="rId8" imgW="2895480" imgH="939600" progId="Equation.DSMT4">
                  <p:embed/>
                </p:oleObj>
              </mc:Choice>
              <mc:Fallback>
                <p:oleObj name="Equation" r:id="rId8" imgW="2895480" imgH="939600" progId="Equation.DSMT4">
                  <p:embed/>
                  <p:pic>
                    <p:nvPicPr>
                      <p:cNvPr id="0" name=""/>
                      <p:cNvPicPr/>
                      <p:nvPr/>
                    </p:nvPicPr>
                    <p:blipFill>
                      <a:blip r:embed="rId9"/>
                      <a:stretch>
                        <a:fillRect/>
                      </a:stretch>
                    </p:blipFill>
                    <p:spPr>
                      <a:xfrm>
                        <a:off x="3431543" y="4306325"/>
                        <a:ext cx="4686547" cy="1521072"/>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8" name="矩形 7"/>
              <p:cNvSpPr/>
              <p:nvPr/>
            </p:nvSpPr>
            <p:spPr>
              <a:xfrm>
                <a:off x="1110557" y="6006946"/>
                <a:ext cx="6336513" cy="400110"/>
              </a:xfrm>
              <a:prstGeom prst="rect">
                <a:avLst/>
              </a:prstGeom>
            </p:spPr>
            <p:txBody>
              <a:bodyPr wrap="square">
                <a:spAutoFit/>
              </a:bodyPr>
              <a:lstStyle/>
              <a:p>
                <a:r>
                  <a:rPr lang="en-US" altLang="zh-CN" sz="2000" dirty="0">
                    <a:solidFill>
                      <a:srgbClr val="7E0C6E"/>
                    </a:solidFill>
                    <a:latin typeface="Times New Roman" panose="02020603050405020304" pitchFamily="18" charset="0"/>
                    <a:ea typeface="Segoe UI" pitchFamily="34" charset="0"/>
                    <a:cs typeface="Times New Roman" panose="02020603050405020304" pitchFamily="18" charset="0"/>
                  </a:rPr>
                  <a:t>And according to </a:t>
                </a:r>
                <a:r>
                  <a:rPr lang="en-US" altLang="zh-CN" sz="2000" dirty="0" smtClean="0">
                    <a:solidFill>
                      <a:srgbClr val="7E0C6E"/>
                    </a:solidFill>
                    <a:latin typeface="Times New Roman" panose="02020603050405020304" pitchFamily="18" charset="0"/>
                    <a:ea typeface="Segoe UI" pitchFamily="34" charset="0"/>
                    <a:cs typeface="Times New Roman" panose="02020603050405020304" pitchFamily="18" charset="0"/>
                  </a:rPr>
                  <a:t>theorem above, </a:t>
                </a:r>
                <a14:m>
                  <m:oMath xmlns:m="http://schemas.openxmlformats.org/officeDocument/2006/math">
                    <m:sSub>
                      <m:sSubPr>
                        <m:ctrlPr>
                          <a:rPr lang="en-US" altLang="zh-CN" sz="2000" i="1">
                            <a:solidFill>
                              <a:srgbClr val="7E0C6E"/>
                            </a:solidFill>
                            <a:latin typeface="Cambria Math" panose="02040503050406030204" pitchFamily="18" charset="0"/>
                            <a:ea typeface="Segoe UI" pitchFamily="34" charset="0"/>
                            <a:cs typeface="Segoe UI" pitchFamily="34" charset="0"/>
                          </a:rPr>
                        </m:ctrlPr>
                      </m:sSubPr>
                      <m:e>
                        <m:r>
                          <a:rPr lang="en-US" altLang="zh-CN" sz="2000" i="1">
                            <a:solidFill>
                              <a:srgbClr val="7E0C6E"/>
                            </a:solidFill>
                            <a:latin typeface="Cambria Math" panose="02040503050406030204" pitchFamily="18" charset="0"/>
                            <a:ea typeface="Segoe UI" pitchFamily="34" charset="0"/>
                            <a:cs typeface="Segoe UI" pitchFamily="34" charset="0"/>
                          </a:rPr>
                          <m:t>𝐽</m:t>
                        </m:r>
                      </m:e>
                      <m:sub>
                        <m:r>
                          <a:rPr lang="en-US" altLang="zh-CN" sz="2000" i="1">
                            <a:solidFill>
                              <a:srgbClr val="7E0C6E"/>
                            </a:solidFill>
                            <a:latin typeface="Cambria Math" panose="02040503050406030204" pitchFamily="18" charset="0"/>
                            <a:ea typeface="Segoe UI" pitchFamily="34" charset="0"/>
                            <a:cs typeface="Segoe UI" pitchFamily="34" charset="0"/>
                          </a:rPr>
                          <m:t>1</m:t>
                        </m:r>
                      </m:sub>
                    </m:sSub>
                  </m:oMath>
                </a14:m>
                <a:r>
                  <a:rPr lang="en-US" altLang="zh-CN" sz="2000" dirty="0">
                    <a:solidFill>
                      <a:srgbClr val="7E0C6E"/>
                    </a:solidFill>
                    <a:latin typeface="Times New Roman" panose="02020603050405020304" pitchFamily="18" charset="0"/>
                    <a:ea typeface="Segoe UI" pitchFamily="34" charset="0"/>
                    <a:cs typeface="Times New Roman" panose="02020603050405020304" pitchFamily="18" charset="0"/>
                  </a:rPr>
                  <a:t> </a:t>
                </a:r>
                <a:r>
                  <a:rPr lang="en-US" altLang="zh-CN" sz="2000" dirty="0" smtClean="0">
                    <a:solidFill>
                      <a:srgbClr val="7E0C6E"/>
                    </a:solidFill>
                    <a:latin typeface="Times New Roman" panose="02020603050405020304" pitchFamily="18" charset="0"/>
                    <a:ea typeface="Segoe UI" pitchFamily="34" charset="0"/>
                    <a:cs typeface="Times New Roman" panose="02020603050405020304" pitchFamily="18" charset="0"/>
                  </a:rPr>
                  <a:t>is </a:t>
                </a:r>
                <a:r>
                  <a:rPr lang="en-US" altLang="zh-CN" sz="2000" dirty="0">
                    <a:solidFill>
                      <a:srgbClr val="7E0C6E"/>
                    </a:solidFill>
                    <a:latin typeface="Times New Roman" panose="02020603050405020304" pitchFamily="18" charset="0"/>
                    <a:ea typeface="Segoe UI" pitchFamily="34" charset="0"/>
                    <a:cs typeface="Times New Roman" panose="02020603050405020304" pitchFamily="18" charset="0"/>
                  </a:rPr>
                  <a:t>calculated by</a:t>
                </a:r>
              </a:p>
            </p:txBody>
          </p:sp>
        </mc:Choice>
        <mc:Fallback xmlns="">
          <p:sp>
            <p:nvSpPr>
              <p:cNvPr id="8" name="矩形 7"/>
              <p:cNvSpPr>
                <a:spLocks noRot="1" noChangeAspect="1" noMove="1" noResize="1" noEditPoints="1" noAdjustHandles="1" noChangeArrowheads="1" noChangeShapeType="1" noTextEdit="1"/>
              </p:cNvSpPr>
              <p:nvPr/>
            </p:nvSpPr>
            <p:spPr>
              <a:xfrm>
                <a:off x="1110557" y="6006946"/>
                <a:ext cx="6336513" cy="400110"/>
              </a:xfrm>
              <a:prstGeom prst="rect">
                <a:avLst/>
              </a:prstGeom>
              <a:blipFill>
                <a:blip r:embed="rId10"/>
                <a:stretch>
                  <a:fillRect l="-962" t="-7576" b="-25758"/>
                </a:stretch>
              </a:blipFill>
            </p:spPr>
            <p:txBody>
              <a:bodyPr/>
              <a:lstStyle/>
              <a:p>
                <a:r>
                  <a:rPr lang="zh-CN" altLang="en-US">
                    <a:noFill/>
                  </a:rPr>
                  <a:t> </a:t>
                </a:r>
              </a:p>
            </p:txBody>
          </p:sp>
        </mc:Fallback>
      </mc:AlternateContent>
      <p:graphicFrame>
        <p:nvGraphicFramePr>
          <p:cNvPr id="10" name="对象 9"/>
          <p:cNvGraphicFramePr>
            <a:graphicFrameLocks noChangeAspect="1"/>
          </p:cNvGraphicFramePr>
          <p:nvPr>
            <p:extLst>
              <p:ext uri="{D42A27DB-BD31-4B8C-83A1-F6EECF244321}">
                <p14:modId xmlns:p14="http://schemas.microsoft.com/office/powerpoint/2010/main" val="2501829902"/>
              </p:ext>
            </p:extLst>
          </p:nvPr>
        </p:nvGraphicFramePr>
        <p:xfrm>
          <a:off x="6578761" y="5972441"/>
          <a:ext cx="2396867" cy="530735"/>
        </p:xfrm>
        <a:graphic>
          <a:graphicData uri="http://schemas.openxmlformats.org/presentationml/2006/ole">
            <mc:AlternateContent xmlns:mc="http://schemas.openxmlformats.org/markup-compatibility/2006">
              <mc:Choice xmlns:v="urn:schemas-microsoft-com:vml" Requires="v">
                <p:oleObj spid="_x0000_s12277" name="Equation" r:id="rId11" imgW="1777680" imgH="393480" progId="Equation.DSMT4">
                  <p:embed/>
                </p:oleObj>
              </mc:Choice>
              <mc:Fallback>
                <p:oleObj name="Equation" r:id="rId11" imgW="1777680" imgH="393480" progId="Equation.DSMT4">
                  <p:embed/>
                  <p:pic>
                    <p:nvPicPr>
                      <p:cNvPr id="0" name=""/>
                      <p:cNvPicPr/>
                      <p:nvPr/>
                    </p:nvPicPr>
                    <p:blipFill>
                      <a:blip r:embed="rId12"/>
                      <a:stretch>
                        <a:fillRect/>
                      </a:stretch>
                    </p:blipFill>
                    <p:spPr>
                      <a:xfrm>
                        <a:off x="6578761" y="5972441"/>
                        <a:ext cx="2396867" cy="530735"/>
                      </a:xfrm>
                      <a:prstGeom prst="rect">
                        <a:avLst/>
                      </a:prstGeom>
                    </p:spPr>
                  </p:pic>
                </p:oleObj>
              </mc:Fallback>
            </mc:AlternateContent>
          </a:graphicData>
        </a:graphic>
      </p:graphicFrame>
      <p:sp>
        <p:nvSpPr>
          <p:cNvPr id="12" name="文本框 11"/>
          <p:cNvSpPr txBox="1"/>
          <p:nvPr/>
        </p:nvSpPr>
        <p:spPr>
          <a:xfrm>
            <a:off x="712485" y="946169"/>
            <a:ext cx="5688315" cy="584775"/>
          </a:xfrm>
          <a:prstGeom prst="rect">
            <a:avLst/>
          </a:prstGeom>
          <a:noFill/>
        </p:spPr>
        <p:txBody>
          <a:bodyPr wrap="square" rtlCol="0">
            <a:spAutoFit/>
          </a:bodyPr>
          <a:lstStyle/>
          <a:p>
            <a:r>
              <a:rPr lang="zh-CN" altLang="en-US" sz="3200" b="1" dirty="0" smtClean="0">
                <a:solidFill>
                  <a:schemeClr val="bg1"/>
                </a:solidFill>
                <a:latin typeface="罗西钢笔行楷" panose="02010800040101010101" charset="-122"/>
                <a:ea typeface="罗西钢笔行楷" panose="02010800040101010101" charset="-122"/>
              </a:rPr>
              <a:t>内部平衡点稳定性分析</a:t>
            </a:r>
            <a:endParaRPr lang="en-US" altLang="zh-CN" sz="3200" b="1" dirty="0">
              <a:solidFill>
                <a:schemeClr val="bg1"/>
              </a:solidFill>
              <a:latin typeface="罗西钢笔行楷" panose="02010800040101010101" charset="-122"/>
              <a:ea typeface="罗西钢笔行楷" panose="02010800040101010101" charset="-122"/>
            </a:endParaRPr>
          </a:p>
        </p:txBody>
      </p:sp>
    </p:spTree>
    <p:extLst>
      <p:ext uri="{BB962C8B-B14F-4D97-AF65-F5344CB8AC3E}">
        <p14:creationId xmlns:p14="http://schemas.microsoft.com/office/powerpoint/2010/main" val="24846680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4</a:t>
            </a:fld>
            <a:endParaRPr lang="en-US" dirty="0"/>
          </a:p>
        </p:txBody>
      </p:sp>
      <p:sp>
        <p:nvSpPr>
          <p:cNvPr id="3" name="内容占位符 22">
            <a:extLst>
              <a:ext uri="{FF2B5EF4-FFF2-40B4-BE49-F238E27FC236}">
                <a16:creationId xmlns:a16="http://schemas.microsoft.com/office/drawing/2014/main" id="{3E408D6E-B51C-CD4F-AC1A-15EC32AAB741}"/>
              </a:ext>
            </a:extLst>
          </p:cNvPr>
          <p:cNvSpPr txBox="1">
            <a:spLocks/>
          </p:cNvSpPr>
          <p:nvPr/>
        </p:nvSpPr>
        <p:spPr>
          <a:xfrm>
            <a:off x="729818" y="742284"/>
            <a:ext cx="7227220" cy="3465095"/>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500"/>
              </a:spcBef>
              <a:buClr>
                <a:schemeClr val="accent3">
                  <a:lumMod val="75000"/>
                </a:schemeClr>
              </a:buClr>
              <a:buFont typeface="Wingdings" panose="05000000000000000000" pitchFamily="2" charset="2"/>
              <a:buChar char="§"/>
              <a:defRPr sz="1500" kern="1200" spc="150" baseline="0">
                <a:solidFill>
                  <a:schemeClr val="bg1"/>
                </a:solidFill>
                <a:latin typeface="Microsoft YaHei UI" panose="020B0503020204020204" pitchFamily="34" charset="-122"/>
                <a:ea typeface="Microsoft YaHei UI" panose="020B0503020204020204" pitchFamily="34" charset="-122"/>
                <a:cs typeface="+mn-cs"/>
              </a:defRPr>
            </a:lvl1pPr>
            <a:lvl2pPr marL="457200" indent="0" algn="l" defTabSz="914400" rtl="0" eaLnBrk="1" latinLnBrk="0" hangingPunct="1">
              <a:lnSpc>
                <a:spcPct val="90000"/>
              </a:lnSpc>
              <a:spcBef>
                <a:spcPts val="500"/>
              </a:spcBef>
              <a:buClr>
                <a:schemeClr val="accent3">
                  <a:lumMod val="75000"/>
                </a:schemeClr>
              </a:buClr>
              <a:buFont typeface="Wingdings" panose="05000000000000000000" pitchFamily="2" charset="2"/>
              <a:buNone/>
              <a:defRPr sz="1500" kern="1200" spc="150" baseline="0">
                <a:solidFill>
                  <a:schemeClr val="bg1"/>
                </a:solidFill>
                <a:latin typeface="Microsoft YaHei UI" panose="020B0503020204020204" pitchFamily="34" charset="-122"/>
                <a:ea typeface="Microsoft YaHei UI" panose="020B0503020204020204" pitchFamily="34" charset="-122"/>
                <a:cs typeface="+mn-cs"/>
              </a:defRPr>
            </a:lvl2pPr>
            <a:lvl3pPr marL="11430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bg1"/>
                </a:solidFill>
                <a:latin typeface="Microsoft YaHei UI" panose="020B0503020204020204" pitchFamily="34" charset="-122"/>
                <a:ea typeface="Microsoft YaHei UI" panose="020B0503020204020204" pitchFamily="34" charset="-122"/>
                <a:cs typeface="+mn-cs"/>
              </a:defRPr>
            </a:lvl3pPr>
            <a:lvl4pPr marL="16002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bg1"/>
                </a:solidFill>
                <a:latin typeface="Microsoft YaHei UI" panose="020B0503020204020204" pitchFamily="34" charset="-122"/>
                <a:ea typeface="Microsoft YaHei UI" panose="020B0503020204020204" pitchFamily="34" charset="-122"/>
                <a:cs typeface="+mn-cs"/>
              </a:defRPr>
            </a:lvl4pPr>
            <a:lvl5pPr marL="20574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bg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500"/>
              </a:spcBef>
              <a:spcAft>
                <a:spcPts val="0"/>
              </a:spcAft>
              <a:buClr>
                <a:srgbClr val="969696">
                  <a:lumMod val="75000"/>
                </a:srgbClr>
              </a:buClr>
              <a:buSzTx/>
              <a:buFont typeface="Wingdings" panose="05000000000000000000" pitchFamily="2" charset="2"/>
              <a:buNone/>
              <a:tabLst/>
              <a:defRPr/>
            </a:pPr>
            <a:r>
              <a:rPr kumimoji="0" lang="zh-CN" altLang="en-US" sz="2800" b="0" i="0" u="none" strike="noStrike" kern="1200" cap="none" spc="15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大规模的、由简单智能体所构成的群体</a:t>
            </a:r>
            <a:endParaRPr kumimoji="0" lang="en-US" altLang="zh-CN" sz="2800" b="0" i="0" u="none" strike="noStrike" kern="1200" cap="none" spc="15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a:p>
            <a:pPr marL="228600" marR="0" lvl="0" indent="-228600" algn="l" defTabSz="914400" rtl="0" eaLnBrk="1" fontAlgn="auto" latinLnBrk="0" hangingPunct="1">
              <a:lnSpc>
                <a:spcPct val="150000"/>
              </a:lnSpc>
              <a:spcBef>
                <a:spcPts val="1500"/>
              </a:spcBef>
              <a:spcAft>
                <a:spcPts val="0"/>
              </a:spcAft>
              <a:buClr>
                <a:srgbClr val="969696">
                  <a:lumMod val="75000"/>
                </a:srgbClr>
              </a:buClr>
              <a:buSzTx/>
              <a:buFont typeface="Wingdings" panose="05000000000000000000" pitchFamily="2" charset="2"/>
              <a:buChar char="§"/>
              <a:tabLst/>
              <a:defRPr/>
            </a:pPr>
            <a:r>
              <a:rPr kumimoji="0" lang="zh-CN" altLang="en-US" sz="2400" b="0" i="0" u="none" strike="noStrike" kern="1200" cap="none" spc="15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人群；</a:t>
            </a:r>
            <a:endParaRPr kumimoji="0" lang="en-US" altLang="zh-CN" sz="2400" b="0" i="0" u="none" strike="noStrike" kern="1200" cap="none" spc="15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228600" marR="0" lvl="0" indent="-228600" algn="l" defTabSz="914400" rtl="0" eaLnBrk="1" fontAlgn="auto" latinLnBrk="0" hangingPunct="1">
              <a:lnSpc>
                <a:spcPct val="150000"/>
              </a:lnSpc>
              <a:spcBef>
                <a:spcPts val="1500"/>
              </a:spcBef>
              <a:spcAft>
                <a:spcPts val="0"/>
              </a:spcAft>
              <a:buClr>
                <a:srgbClr val="969696">
                  <a:lumMod val="75000"/>
                </a:srgbClr>
              </a:buClr>
              <a:buSzTx/>
              <a:buFont typeface="Wingdings" panose="05000000000000000000" pitchFamily="2" charset="2"/>
              <a:buChar char="§"/>
              <a:tabLst/>
              <a:defRPr/>
            </a:pPr>
            <a:r>
              <a:rPr kumimoji="0" lang="zh-CN" altLang="en-US" sz="2400" b="0" i="0" u="none" strike="noStrike" kern="1200" cap="none" spc="15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机器人群体；</a:t>
            </a:r>
            <a:endParaRPr kumimoji="0" lang="en-US" altLang="zh-CN" sz="2400" b="0" i="0" u="none" strike="noStrike" kern="1200" cap="none" spc="15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228600" marR="0" lvl="0" indent="-228600" algn="l" defTabSz="914400" rtl="0" eaLnBrk="1" fontAlgn="auto" latinLnBrk="0" hangingPunct="1">
              <a:lnSpc>
                <a:spcPct val="150000"/>
              </a:lnSpc>
              <a:spcBef>
                <a:spcPts val="1500"/>
              </a:spcBef>
              <a:spcAft>
                <a:spcPts val="0"/>
              </a:spcAft>
              <a:buClr>
                <a:srgbClr val="969696">
                  <a:lumMod val="75000"/>
                </a:srgbClr>
              </a:buClr>
              <a:buSzTx/>
              <a:buFont typeface="Wingdings" panose="05000000000000000000" pitchFamily="2" charset="2"/>
              <a:buChar char="§"/>
              <a:tabLst/>
              <a:defRPr/>
            </a:pPr>
            <a:r>
              <a:rPr kumimoji="0" lang="zh-CN" altLang="en-US" sz="2400" b="0" i="0" u="none" strike="noStrike" kern="1200" cap="none" spc="15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动物群体；</a:t>
            </a:r>
            <a:endParaRPr kumimoji="0" lang="en-US" altLang="zh-CN" sz="2400" b="0" i="0" u="none" strike="noStrike" kern="1200" cap="none" spc="15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228600" marR="0" lvl="0" indent="-228600" algn="l" defTabSz="914400" rtl="0" eaLnBrk="1" fontAlgn="auto" latinLnBrk="0" hangingPunct="1">
              <a:lnSpc>
                <a:spcPct val="150000"/>
              </a:lnSpc>
              <a:spcBef>
                <a:spcPts val="1500"/>
              </a:spcBef>
              <a:spcAft>
                <a:spcPts val="0"/>
              </a:spcAft>
              <a:buClr>
                <a:srgbClr val="969696">
                  <a:lumMod val="75000"/>
                </a:srgbClr>
              </a:buClr>
              <a:buSzTx/>
              <a:buFont typeface="Wingdings" panose="05000000000000000000" pitchFamily="2" charset="2"/>
              <a:buChar char="§"/>
              <a:tabLst/>
              <a:defRPr/>
            </a:pPr>
            <a:r>
              <a:rPr kumimoji="0" lang="zh-CN" altLang="en-US" sz="2400" b="0" i="0" u="none" strike="noStrike" kern="1200" cap="none" spc="15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车流</a:t>
            </a:r>
            <a:r>
              <a:rPr kumimoji="0" lang="en-US" altLang="zh-CN" sz="2400" b="0" i="0" u="none" strike="noStrike" kern="1200" cap="none" spc="15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15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ja-JP" sz="2400" b="0" i="0" u="none" strike="noStrike" kern="1200" cap="none" spc="15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pic>
        <p:nvPicPr>
          <p:cNvPr id="4" name="Picture 4">
            <a:extLst>
              <a:ext uri="{FF2B5EF4-FFF2-40B4-BE49-F238E27FC236}">
                <a16:creationId xmlns:a16="http://schemas.microsoft.com/office/drawing/2014/main" id="{D433EB98-82A7-4DA3-8C9F-81263FD82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15" b="5415"/>
          <a:stretch>
            <a:fillRect/>
          </a:stretch>
        </p:blipFill>
        <p:spPr bwMode="auto">
          <a:xfrm>
            <a:off x="4050631" y="5032884"/>
            <a:ext cx="2962274" cy="1537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BA2D3BD3-1AAE-42E2-9CF9-CEFE3A89CC01}"/>
              </a:ext>
            </a:extLst>
          </p:cNvPr>
          <p:cNvPicPr>
            <a:picLocks noChangeAspect="1"/>
          </p:cNvPicPr>
          <p:nvPr/>
        </p:nvPicPr>
        <p:blipFill>
          <a:blip r:embed="rId3"/>
          <a:stretch>
            <a:fillRect/>
          </a:stretch>
        </p:blipFill>
        <p:spPr>
          <a:xfrm>
            <a:off x="7872778" y="4738161"/>
            <a:ext cx="3040363" cy="19336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D3BC1414-1E6B-4550-A457-ADDF2EB0092E}"/>
              </a:ext>
            </a:extLst>
          </p:cNvPr>
          <p:cNvPicPr>
            <a:picLocks noChangeAspect="1"/>
          </p:cNvPicPr>
          <p:nvPr/>
        </p:nvPicPr>
        <p:blipFill>
          <a:blip r:embed="rId4"/>
          <a:stretch>
            <a:fillRect/>
          </a:stretch>
        </p:blipFill>
        <p:spPr>
          <a:xfrm>
            <a:off x="8968869" y="2904200"/>
            <a:ext cx="2738437" cy="1512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3F672F7F-1B74-466E-9483-EAC4571C98D2}"/>
              </a:ext>
            </a:extLst>
          </p:cNvPr>
          <p:cNvPicPr>
            <a:picLocks noChangeAspect="1"/>
          </p:cNvPicPr>
          <p:nvPr/>
        </p:nvPicPr>
        <p:blipFill>
          <a:blip r:embed="rId5"/>
          <a:stretch>
            <a:fillRect/>
          </a:stretch>
        </p:blipFill>
        <p:spPr>
          <a:xfrm>
            <a:off x="729818" y="4790184"/>
            <a:ext cx="2572373" cy="1633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蜂窝卡通 的图像结果">
            <a:extLst>
              <a:ext uri="{FF2B5EF4-FFF2-40B4-BE49-F238E27FC236}">
                <a16:creationId xmlns:a16="http://schemas.microsoft.com/office/drawing/2014/main" id="{9C667363-A078-447E-9E77-1700454774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2960" y="742284"/>
            <a:ext cx="1890257" cy="18409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7"/>
          <a:stretch>
            <a:fillRect/>
          </a:stretch>
        </p:blipFill>
        <p:spPr>
          <a:xfrm>
            <a:off x="5249834" y="2210469"/>
            <a:ext cx="3526143" cy="2350762"/>
          </a:xfrm>
          <a:prstGeom prst="rect">
            <a:avLst/>
          </a:prstGeom>
          <a:ln>
            <a:noFill/>
          </a:ln>
          <a:effectLst>
            <a:softEdge rad="112500"/>
          </a:effectLst>
        </p:spPr>
      </p:pic>
    </p:spTree>
    <p:extLst>
      <p:ext uri="{BB962C8B-B14F-4D97-AF65-F5344CB8AC3E}">
        <p14:creationId xmlns:p14="http://schemas.microsoft.com/office/powerpoint/2010/main" val="41870338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40</a:t>
            </a:fld>
            <a:endParaRPr lang="en-US" sz="1200" dirty="0"/>
          </a:p>
        </p:txBody>
      </p:sp>
      <p:pic>
        <p:nvPicPr>
          <p:cNvPr id="22" name="图片 21"/>
          <p:cNvPicPr>
            <a:picLocks noChangeAspect="1"/>
          </p:cNvPicPr>
          <p:nvPr/>
        </p:nvPicPr>
        <p:blipFill>
          <a:blip r:embed="rId3"/>
          <a:stretch>
            <a:fillRect/>
          </a:stretch>
        </p:blipFill>
        <p:spPr>
          <a:xfrm>
            <a:off x="5488864" y="1865909"/>
            <a:ext cx="6499633" cy="3758563"/>
          </a:xfrm>
          <a:prstGeom prst="rect">
            <a:avLst/>
          </a:prstGeom>
        </p:spPr>
      </p:pic>
      <mc:AlternateContent xmlns:mc="http://schemas.openxmlformats.org/markup-compatibility/2006" xmlns:a14="http://schemas.microsoft.com/office/drawing/2010/main">
        <mc:Choice Requires="a14">
          <p:sp>
            <p:nvSpPr>
              <p:cNvPr id="2" name="矩形 1"/>
              <p:cNvSpPr/>
              <p:nvPr/>
            </p:nvSpPr>
            <p:spPr>
              <a:xfrm>
                <a:off x="700432" y="5825547"/>
                <a:ext cx="10205310" cy="707886"/>
              </a:xfrm>
              <a:prstGeom prst="rect">
                <a:avLst/>
              </a:prstGeom>
            </p:spPr>
            <p:txBody>
              <a:bodyPr wrap="square">
                <a:spAutoFit/>
              </a:bodyPr>
              <a:lstStyle/>
              <a:p>
                <a:pPr algn="just"/>
                <a:r>
                  <a:rPr lang="en-US" altLang="zh-CN" sz="2000" dirty="0">
                    <a:solidFill>
                      <a:schemeClr val="accent1">
                        <a:lumMod val="75000"/>
                        <a:lumOff val="25000"/>
                      </a:schemeClr>
                    </a:solidFill>
                    <a:latin typeface="Times New Roman" panose="02020603050405020304" pitchFamily="18" charset="0"/>
                    <a:cs typeface="Times New Roman" panose="02020603050405020304" pitchFamily="18" charset="0"/>
                  </a:rPr>
                  <a:t>Under the initial condition of </a:t>
                </a:r>
                <a14:m>
                  <m:oMath xmlns:m="http://schemas.openxmlformats.org/officeDocument/2006/math">
                    <m:sSub>
                      <m:sSubPr>
                        <m:ctrlPr>
                          <a:rPr lang="en-US" altLang="zh-CN" sz="2000" i="1" dirty="0" smtClean="0">
                            <a:solidFill>
                              <a:schemeClr val="accent1">
                                <a:lumMod val="75000"/>
                                <a:lumOff val="25000"/>
                              </a:schemeClr>
                            </a:solidFill>
                            <a:latin typeface="Cambria Math" panose="02040503050406030204" pitchFamily="18" charset="0"/>
                          </a:rPr>
                        </m:ctrlPr>
                      </m:sSubPr>
                      <m:e>
                        <m:acc>
                          <m:accPr>
                            <m:chr m:val="⃗"/>
                            <m:ctrlPr>
                              <a:rPr lang="en-US" altLang="zh-CN" sz="2000" b="0" i="1" dirty="0" smtClean="0">
                                <a:solidFill>
                                  <a:schemeClr val="accent1">
                                    <a:lumMod val="75000"/>
                                    <a:lumOff val="25000"/>
                                  </a:schemeClr>
                                </a:solidFill>
                                <a:latin typeface="Cambria Math" panose="02040503050406030204" pitchFamily="18" charset="0"/>
                              </a:rPr>
                            </m:ctrlPr>
                          </m:accPr>
                          <m:e>
                            <m:r>
                              <a:rPr lang="en-US" altLang="zh-CN" sz="2000" b="0" i="1" dirty="0" smtClean="0">
                                <a:solidFill>
                                  <a:schemeClr val="accent1">
                                    <a:lumMod val="75000"/>
                                    <a:lumOff val="25000"/>
                                  </a:schemeClr>
                                </a:solidFill>
                                <a:latin typeface="Cambria Math" panose="02040503050406030204" pitchFamily="18" charset="0"/>
                              </a:rPr>
                              <m:t>𝑥</m:t>
                            </m:r>
                          </m:e>
                        </m:acc>
                      </m:e>
                      <m:sub>
                        <m:r>
                          <a:rPr lang="en-US" altLang="zh-CN" sz="2000" b="0" i="1" dirty="0" smtClean="0">
                            <a:solidFill>
                              <a:schemeClr val="accent1">
                                <a:lumMod val="75000"/>
                                <a:lumOff val="25000"/>
                              </a:schemeClr>
                            </a:solidFill>
                            <a:latin typeface="Cambria Math" panose="02040503050406030204" pitchFamily="18" charset="0"/>
                          </a:rPr>
                          <m:t>0</m:t>
                        </m:r>
                      </m:sub>
                    </m:sSub>
                    <m:r>
                      <a:rPr lang="en-US" altLang="zh-CN" sz="2000" b="0" i="1" dirty="0" smtClean="0">
                        <a:solidFill>
                          <a:schemeClr val="accent1">
                            <a:lumMod val="75000"/>
                            <a:lumOff val="25000"/>
                          </a:schemeClr>
                        </a:solidFill>
                        <a:latin typeface="Cambria Math" panose="02040503050406030204" pitchFamily="18" charset="0"/>
                      </a:rPr>
                      <m:t>=</m:t>
                    </m:r>
                    <m:r>
                      <a:rPr lang="en-US" altLang="zh-CN" sz="2000" i="1" dirty="0" smtClean="0">
                        <a:solidFill>
                          <a:schemeClr val="accent1">
                            <a:lumMod val="75000"/>
                            <a:lumOff val="25000"/>
                          </a:schemeClr>
                        </a:solidFill>
                        <a:latin typeface="Cambria Math" panose="02040503050406030204" pitchFamily="18" charset="0"/>
                      </a:rPr>
                      <m:t>(0.95, 0.9, 0.8, 0.7, 0.6, 0.4, 0.25, 0.1</m:t>
                    </m:r>
                    <m:r>
                      <a:rPr lang="en-US" altLang="zh-CN" sz="2000" i="1" dirty="0">
                        <a:solidFill>
                          <a:schemeClr val="accent1">
                            <a:lumMod val="75000"/>
                            <a:lumOff val="25000"/>
                          </a:schemeClr>
                        </a:solidFill>
                        <a:latin typeface="Cambria Math" panose="02040503050406030204" pitchFamily="18" charset="0"/>
                      </a:rPr>
                      <m:t>), </m:t>
                    </m:r>
                  </m:oMath>
                </a14:m>
                <a:r>
                  <a:rPr lang="en-US" altLang="zh-CN" sz="2000" dirty="0">
                    <a:solidFill>
                      <a:schemeClr val="accent1">
                        <a:lumMod val="75000"/>
                        <a:lumOff val="25000"/>
                      </a:schemeClr>
                    </a:solidFill>
                    <a:latin typeface="Times New Roman" panose="02020603050405020304" pitchFamily="18" charset="0"/>
                    <a:cs typeface="Times New Roman" panose="02020603050405020304" pitchFamily="18" charset="0"/>
                  </a:rPr>
                  <a:t>the system evolves </a:t>
                </a:r>
                <a:r>
                  <a:rPr lang="en-US" altLang="zh-CN" sz="2000" dirty="0" smtClean="0">
                    <a:solidFill>
                      <a:schemeClr val="accent1">
                        <a:lumMod val="75000"/>
                        <a:lumOff val="25000"/>
                      </a:schemeClr>
                    </a:solidFill>
                    <a:latin typeface="Times New Roman" panose="02020603050405020304" pitchFamily="18" charset="0"/>
                    <a:cs typeface="Times New Roman" panose="02020603050405020304" pitchFamily="18" charset="0"/>
                  </a:rPr>
                  <a:t>to </a:t>
                </a:r>
                <a:r>
                  <a:rPr lang="en-US" altLang="zh-CN" sz="2000" dirty="0">
                    <a:solidFill>
                      <a:schemeClr val="accent1">
                        <a:lumMod val="75000"/>
                        <a:lumOff val="25000"/>
                      </a:schemeClr>
                    </a:solidFill>
                    <a:latin typeface="Times New Roman" panose="02020603050405020304" pitchFamily="18" charset="0"/>
                    <a:cs typeface="Times New Roman" panose="02020603050405020304" pitchFamily="18" charset="0"/>
                  </a:rPr>
                  <a:t>the </a:t>
                </a:r>
                <a:r>
                  <a:rPr lang="en-US" altLang="zh-CN" sz="2000" dirty="0">
                    <a:solidFill>
                      <a:srgbClr val="1010E0"/>
                    </a:solidFill>
                    <a:latin typeface="Times New Roman" panose="02020603050405020304" pitchFamily="18" charset="0"/>
                    <a:cs typeface="Times New Roman" panose="02020603050405020304" pitchFamily="18" charset="0"/>
                  </a:rPr>
                  <a:t>stable interior equilibrium </a:t>
                </a:r>
                <a:r>
                  <a:rPr lang="en-US" altLang="zh-CN" sz="2000" dirty="0">
                    <a:solidFill>
                      <a:schemeClr val="accent1">
                        <a:lumMod val="75000"/>
                        <a:lumOff val="25000"/>
                      </a:schemeClr>
                    </a:solidFill>
                    <a:latin typeface="Times New Roman" panose="02020603050405020304" pitchFamily="18" charset="0"/>
                    <a:cs typeface="Times New Roman" panose="02020603050405020304" pitchFamily="18" charset="0"/>
                  </a:rPr>
                  <a:t>eventually.</a:t>
                </a:r>
                <a:endParaRPr lang="zh-CN" altLang="en-US" sz="2000" dirty="0">
                  <a:solidFill>
                    <a:schemeClr val="accent1">
                      <a:lumMod val="75000"/>
                      <a:lumOff val="25000"/>
                    </a:schemeClr>
                  </a:solidFill>
                  <a:latin typeface="Times New Roman" panose="02020603050405020304" pitchFamily="18"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700432" y="5825547"/>
                <a:ext cx="10205310" cy="707886"/>
              </a:xfrm>
              <a:prstGeom prst="rect">
                <a:avLst/>
              </a:prstGeom>
              <a:blipFill>
                <a:blip r:embed="rId4"/>
                <a:stretch>
                  <a:fillRect l="-657" t="-9483" r="-597" b="-146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TextBox 23"/>
              <p:cNvSpPr txBox="1"/>
              <p:nvPr/>
            </p:nvSpPr>
            <p:spPr>
              <a:xfrm>
                <a:off x="700432" y="2059567"/>
                <a:ext cx="4387616" cy="3371244"/>
              </a:xfrm>
              <a:prstGeom prst="rect">
                <a:avLst/>
              </a:prstGeom>
              <a:noFill/>
            </p:spPr>
            <p:txBody>
              <a:bodyPr wrap="square" rtlCol="0">
                <a:spAutoFit/>
              </a:bodyPr>
              <a:lstStyle/>
              <a:p>
                <a:pPr algn="just">
                  <a:lnSpc>
                    <a:spcPct val="150000"/>
                  </a:lnSpc>
                </a:pPr>
                <a:r>
                  <a:rPr lang="en-US" altLang="zh-CN" sz="2000" dirty="0">
                    <a:solidFill>
                      <a:srgbClr val="7E0C6E"/>
                    </a:solidFill>
                    <a:latin typeface="Segoe UI" pitchFamily="34" charset="0"/>
                    <a:ea typeface="Segoe UI" pitchFamily="34" charset="0"/>
                    <a:cs typeface="Segoe UI" pitchFamily="34" charset="0"/>
                  </a:rPr>
                  <a:t>     </a:t>
                </a:r>
                <a:r>
                  <a:rPr lang="en-US" altLang="zh-CN" sz="2000" dirty="0">
                    <a:solidFill>
                      <a:srgbClr val="7E0C6E"/>
                    </a:solidFill>
                    <a:latin typeface="Times New Roman" panose="02020603050405020304" pitchFamily="18" charset="0"/>
                    <a:ea typeface="Segoe UI" pitchFamily="34" charset="0"/>
                    <a:cs typeface="Times New Roman" panose="02020603050405020304" pitchFamily="18" charset="0"/>
                  </a:rPr>
                  <a:t>When </a:t>
                </a:r>
                <a:r>
                  <a:rPr lang="en-US" altLang="zh-CN" sz="2000" i="1" dirty="0">
                    <a:solidFill>
                      <a:srgbClr val="7E0C6E"/>
                    </a:solidFill>
                    <a:latin typeface="Times New Roman" panose="02020603050405020304" pitchFamily="18" charset="0"/>
                    <a:ea typeface="Segoe UI" pitchFamily="34" charset="0"/>
                    <a:cs typeface="Times New Roman" panose="02020603050405020304" pitchFamily="18" charset="0"/>
                  </a:rPr>
                  <a:t>a&lt;c, b&gt;d</a:t>
                </a:r>
                <a:r>
                  <a:rPr lang="en-US" altLang="zh-CN" sz="2000" dirty="0">
                    <a:solidFill>
                      <a:srgbClr val="7E0C6E"/>
                    </a:solidFill>
                    <a:latin typeface="Times New Roman" panose="02020603050405020304" pitchFamily="18" charset="0"/>
                    <a:ea typeface="Segoe UI" pitchFamily="34" charset="0"/>
                    <a:cs typeface="Times New Roman" panose="02020603050405020304" pitchFamily="18" charset="0"/>
                  </a:rPr>
                  <a:t>, </a:t>
                </a:r>
                <a:r>
                  <a:rPr lang="en-US" altLang="zh-CN" sz="2000" dirty="0" smtClean="0">
                    <a:solidFill>
                      <a:srgbClr val="7E0C6E"/>
                    </a:solidFill>
                    <a:latin typeface="Times New Roman" panose="02020603050405020304" pitchFamily="18" charset="0"/>
                    <a:ea typeface="Segoe UI" pitchFamily="34" charset="0"/>
                    <a:cs typeface="Times New Roman" panose="02020603050405020304" pitchFamily="18" charset="0"/>
                  </a:rPr>
                  <a:t>the </a:t>
                </a:r>
                <a:r>
                  <a:rPr lang="en-US" altLang="zh-CN" sz="2000" dirty="0">
                    <a:solidFill>
                      <a:srgbClr val="7E0C6E"/>
                    </a:solidFill>
                    <a:latin typeface="Times New Roman" panose="02020603050405020304" pitchFamily="18" charset="0"/>
                    <a:ea typeface="Segoe UI" pitchFamily="34" charset="0"/>
                    <a:cs typeface="Times New Roman" panose="02020603050405020304" pitchFamily="18" charset="0"/>
                  </a:rPr>
                  <a:t>condition for Jacobian matrix </a:t>
                </a:r>
                <a14:m>
                  <m:oMath xmlns:m="http://schemas.openxmlformats.org/officeDocument/2006/math">
                    <m:sSub>
                      <m:sSubPr>
                        <m:ctrlPr>
                          <a:rPr lang="en-US" altLang="zh-CN" sz="2000" i="1" dirty="0" smtClean="0">
                            <a:solidFill>
                              <a:srgbClr val="1010E0"/>
                            </a:solidFill>
                            <a:latin typeface="Cambria Math" panose="02040503050406030204" pitchFamily="18" charset="0"/>
                            <a:ea typeface="Segoe UI" pitchFamily="34" charset="0"/>
                            <a:cs typeface="Segoe UI" pitchFamily="34" charset="0"/>
                          </a:rPr>
                        </m:ctrlPr>
                      </m:sSubPr>
                      <m:e>
                        <m:r>
                          <a:rPr lang="en-US" altLang="zh-CN" sz="2000" b="0" i="1" dirty="0" smtClean="0">
                            <a:solidFill>
                              <a:srgbClr val="1010E0"/>
                            </a:solidFill>
                            <a:latin typeface="Cambria Math" panose="02040503050406030204" pitchFamily="18" charset="0"/>
                            <a:ea typeface="Segoe UI" pitchFamily="34" charset="0"/>
                            <a:cs typeface="Segoe UI" pitchFamily="34" charset="0"/>
                          </a:rPr>
                          <m:t>𝐽</m:t>
                        </m:r>
                      </m:e>
                      <m:sub>
                        <m:r>
                          <a:rPr lang="en-US" altLang="zh-CN" sz="2000" b="0" i="1" dirty="0" smtClean="0">
                            <a:solidFill>
                              <a:srgbClr val="1010E0"/>
                            </a:solidFill>
                            <a:latin typeface="Cambria Math" panose="02040503050406030204" pitchFamily="18" charset="0"/>
                            <a:ea typeface="Segoe UI" pitchFamily="34" charset="0"/>
                            <a:cs typeface="Segoe UI" pitchFamily="34" charset="0"/>
                          </a:rPr>
                          <m:t>1</m:t>
                        </m:r>
                      </m:sub>
                    </m:sSub>
                    <m:r>
                      <a:rPr lang="en-US" altLang="zh-CN" sz="2000" i="1" dirty="0" smtClean="0">
                        <a:solidFill>
                          <a:srgbClr val="1010E0"/>
                        </a:solidFill>
                        <a:latin typeface="Cambria Math" panose="02040503050406030204" pitchFamily="18" charset="0"/>
                        <a:ea typeface="Segoe UI" pitchFamily="34" charset="0"/>
                        <a:cs typeface="Segoe UI" pitchFamily="34" charset="0"/>
                      </a:rPr>
                      <m:t> </m:t>
                    </m:r>
                  </m:oMath>
                </a14:m>
                <a:r>
                  <a:rPr lang="en-US" altLang="zh-CN" sz="2000" dirty="0" smtClean="0">
                    <a:solidFill>
                      <a:srgbClr val="1010E0"/>
                    </a:solidFill>
                    <a:latin typeface="Times New Roman" panose="02020603050405020304" pitchFamily="18" charset="0"/>
                    <a:ea typeface="Segoe UI" pitchFamily="34" charset="0"/>
                    <a:cs typeface="Times New Roman" panose="02020603050405020304" pitchFamily="18" charset="0"/>
                  </a:rPr>
                  <a:t>having </a:t>
                </a:r>
                <a:r>
                  <a:rPr lang="en-US" altLang="zh-CN" sz="2000" i="1" dirty="0">
                    <a:solidFill>
                      <a:srgbClr val="1010E0"/>
                    </a:solidFill>
                    <a:latin typeface="Times New Roman" panose="02020603050405020304" pitchFamily="18" charset="0"/>
                    <a:ea typeface="Segoe UI" pitchFamily="34" charset="0"/>
                    <a:cs typeface="Times New Roman" panose="02020603050405020304" pitchFamily="18" charset="0"/>
                  </a:rPr>
                  <a:t>n</a:t>
                </a:r>
                <a:r>
                  <a:rPr lang="en-US" altLang="zh-CN" sz="2000" dirty="0">
                    <a:solidFill>
                      <a:srgbClr val="1010E0"/>
                    </a:solidFill>
                    <a:latin typeface="Times New Roman" panose="02020603050405020304" pitchFamily="18" charset="0"/>
                    <a:ea typeface="Segoe UI" pitchFamily="34" charset="0"/>
                    <a:cs typeface="Times New Roman" panose="02020603050405020304" pitchFamily="18" charset="0"/>
                  </a:rPr>
                  <a:t> negative eigenvalues</a:t>
                </a:r>
                <a:r>
                  <a:rPr lang="en-US" altLang="zh-CN" sz="2000" dirty="0">
                    <a:solidFill>
                      <a:srgbClr val="7E0C6E"/>
                    </a:solidFill>
                    <a:latin typeface="Times New Roman" panose="02020603050405020304" pitchFamily="18" charset="0"/>
                    <a:ea typeface="Segoe UI" pitchFamily="34" charset="0"/>
                    <a:cs typeface="Times New Roman" panose="02020603050405020304" pitchFamily="18" charset="0"/>
                  </a:rPr>
                  <a:t> </a:t>
                </a:r>
                <a:r>
                  <a:rPr lang="en-US" altLang="zh-CN" sz="2000" dirty="0" smtClean="0">
                    <a:solidFill>
                      <a:srgbClr val="7E0C6E"/>
                    </a:solidFill>
                    <a:latin typeface="Times New Roman" panose="02020603050405020304" pitchFamily="18" charset="0"/>
                    <a:ea typeface="Segoe UI" pitchFamily="34" charset="0"/>
                    <a:cs typeface="Times New Roman" panose="02020603050405020304" pitchFamily="18" charset="0"/>
                  </a:rPr>
                  <a:t>equals to </a:t>
                </a:r>
                <a:r>
                  <a:rPr lang="en-US" altLang="zh-CN" sz="2000" dirty="0">
                    <a:solidFill>
                      <a:srgbClr val="7E0C6E"/>
                    </a:solidFill>
                    <a:latin typeface="Times New Roman" panose="02020603050405020304" pitchFamily="18" charset="0"/>
                    <a:ea typeface="Segoe UI" pitchFamily="34" charset="0"/>
                    <a:cs typeface="Times New Roman" panose="02020603050405020304" pitchFamily="18" charset="0"/>
                  </a:rPr>
                  <a:t>the </a:t>
                </a:r>
                <a:r>
                  <a:rPr lang="en-US" altLang="zh-CN" sz="2000" dirty="0">
                    <a:solidFill>
                      <a:srgbClr val="1010E0"/>
                    </a:solidFill>
                    <a:latin typeface="Times New Roman" panose="02020603050405020304" pitchFamily="18" charset="0"/>
                    <a:ea typeface="Segoe UI" pitchFamily="34" charset="0"/>
                    <a:cs typeface="Times New Roman" panose="02020603050405020304" pitchFamily="18" charset="0"/>
                  </a:rPr>
                  <a:t>status of all eigenvalues for the interacting matrix </a:t>
                </a:r>
                <a:r>
                  <a:rPr lang="en-US" altLang="zh-CN" sz="2000" i="1" dirty="0">
                    <a:solidFill>
                      <a:srgbClr val="1010E0"/>
                    </a:solidFill>
                    <a:latin typeface="Times New Roman" panose="02020603050405020304" pitchFamily="18" charset="0"/>
                    <a:ea typeface="Segoe UI" pitchFamily="34" charset="0"/>
                    <a:cs typeface="Times New Roman" panose="02020603050405020304" pitchFamily="18" charset="0"/>
                  </a:rPr>
                  <a:t>W</a:t>
                </a:r>
                <a:r>
                  <a:rPr lang="en-US" altLang="zh-CN" sz="2000" dirty="0">
                    <a:solidFill>
                      <a:srgbClr val="7E0C6E"/>
                    </a:solidFill>
                    <a:latin typeface="Times New Roman" panose="02020603050405020304" pitchFamily="18" charset="0"/>
                    <a:ea typeface="Segoe UI" pitchFamily="34" charset="0"/>
                    <a:cs typeface="Times New Roman" panose="02020603050405020304" pitchFamily="18" charset="0"/>
                  </a:rPr>
                  <a:t> are positive. Consequently, the inner equilibrium </a:t>
                </a:r>
                <a14:m>
                  <m:oMath xmlns:m="http://schemas.openxmlformats.org/officeDocument/2006/math">
                    <m:acc>
                      <m:accPr>
                        <m:chr m:val="⃗"/>
                        <m:ctrlPr>
                          <a:rPr lang="en-US" altLang="zh-CN" sz="2000" i="1">
                            <a:solidFill>
                              <a:srgbClr val="7E0C6E"/>
                            </a:solidFill>
                            <a:latin typeface="Cambria Math" panose="02040503050406030204" pitchFamily="18" charset="0"/>
                            <a:ea typeface="Segoe UI" pitchFamily="34" charset="0"/>
                            <a:cs typeface="Segoe UI" pitchFamily="34" charset="0"/>
                          </a:rPr>
                        </m:ctrlPr>
                      </m:accPr>
                      <m:e>
                        <m:sSup>
                          <m:sSupPr>
                            <m:ctrlPr>
                              <a:rPr lang="en-US" altLang="zh-CN" sz="2000" i="1">
                                <a:solidFill>
                                  <a:srgbClr val="7E0C6E"/>
                                </a:solidFill>
                                <a:latin typeface="Cambria Math" panose="02040503050406030204" pitchFamily="18" charset="0"/>
                                <a:ea typeface="Segoe UI" pitchFamily="34" charset="0"/>
                                <a:cs typeface="Segoe UI" pitchFamily="34" charset="0"/>
                              </a:rPr>
                            </m:ctrlPr>
                          </m:sSupPr>
                          <m:e>
                            <m:r>
                              <a:rPr lang="en-US" altLang="zh-CN" sz="2000" i="1">
                                <a:solidFill>
                                  <a:srgbClr val="7E0C6E"/>
                                </a:solidFill>
                                <a:latin typeface="Cambria Math" panose="02040503050406030204" pitchFamily="18" charset="0"/>
                                <a:ea typeface="Segoe UI" pitchFamily="34" charset="0"/>
                                <a:cs typeface="Segoe UI" pitchFamily="34" charset="0"/>
                              </a:rPr>
                              <m:t>𝑥</m:t>
                            </m:r>
                          </m:e>
                          <m:sup>
                            <m:r>
                              <a:rPr lang="en-US" altLang="zh-CN" sz="2000" i="1">
                                <a:solidFill>
                                  <a:srgbClr val="7E0C6E"/>
                                </a:solidFill>
                                <a:latin typeface="Cambria Math" panose="02040503050406030204" pitchFamily="18" charset="0"/>
                                <a:ea typeface="Segoe UI" pitchFamily="34" charset="0"/>
                                <a:cs typeface="Segoe UI" pitchFamily="34" charset="0"/>
                              </a:rPr>
                              <m:t>∗</m:t>
                            </m:r>
                          </m:sup>
                        </m:sSup>
                      </m:e>
                    </m:acc>
                  </m:oMath>
                </a14:m>
                <a:r>
                  <a:rPr lang="en-US" altLang="zh-CN" sz="2000" dirty="0">
                    <a:solidFill>
                      <a:srgbClr val="7E0C6E"/>
                    </a:solidFill>
                    <a:latin typeface="Times New Roman" panose="02020603050405020304" pitchFamily="18" charset="0"/>
                    <a:ea typeface="Segoe UI" pitchFamily="34" charset="0"/>
                    <a:cs typeface="Times New Roman" panose="02020603050405020304" pitchFamily="18" charset="0"/>
                  </a:rPr>
                  <a:t> is stable if </a:t>
                </a:r>
                <a:r>
                  <a:rPr lang="en-US" altLang="zh-CN" sz="2000" i="1" dirty="0">
                    <a:solidFill>
                      <a:srgbClr val="1010E0"/>
                    </a:solidFill>
                    <a:latin typeface="Times New Roman" panose="02020603050405020304" pitchFamily="18" charset="0"/>
                    <a:ea typeface="Segoe UI" pitchFamily="34" charset="0"/>
                    <a:cs typeface="Times New Roman" panose="02020603050405020304" pitchFamily="18" charset="0"/>
                  </a:rPr>
                  <a:t>W</a:t>
                </a:r>
                <a:r>
                  <a:rPr lang="en-US" altLang="zh-CN" sz="2000" dirty="0">
                    <a:solidFill>
                      <a:srgbClr val="1010E0"/>
                    </a:solidFill>
                    <a:latin typeface="Times New Roman" panose="02020603050405020304" pitchFamily="18" charset="0"/>
                    <a:ea typeface="Segoe UI" pitchFamily="34" charset="0"/>
                    <a:cs typeface="Times New Roman" panose="02020603050405020304" pitchFamily="18" charset="0"/>
                  </a:rPr>
                  <a:t> has </a:t>
                </a:r>
                <a:r>
                  <a:rPr lang="en-US" altLang="zh-CN" sz="2000" i="1" dirty="0">
                    <a:solidFill>
                      <a:srgbClr val="1010E0"/>
                    </a:solidFill>
                    <a:latin typeface="Times New Roman" panose="02020603050405020304" pitchFamily="18" charset="0"/>
                    <a:ea typeface="Segoe UI" pitchFamily="34" charset="0"/>
                    <a:cs typeface="Times New Roman" panose="02020603050405020304" pitchFamily="18" charset="0"/>
                  </a:rPr>
                  <a:t>n </a:t>
                </a:r>
                <a:r>
                  <a:rPr lang="en-US" altLang="zh-CN" sz="2000" dirty="0">
                    <a:solidFill>
                      <a:srgbClr val="1010E0"/>
                    </a:solidFill>
                    <a:latin typeface="Times New Roman" panose="02020603050405020304" pitchFamily="18" charset="0"/>
                    <a:ea typeface="Segoe UI" pitchFamily="34" charset="0"/>
                    <a:cs typeface="Times New Roman" panose="02020603050405020304" pitchFamily="18" charset="0"/>
                  </a:rPr>
                  <a:t>positive eigenvalues</a:t>
                </a:r>
                <a:r>
                  <a:rPr lang="en-US" altLang="zh-CN" sz="2000" dirty="0">
                    <a:solidFill>
                      <a:srgbClr val="7E0C6E"/>
                    </a:solidFill>
                    <a:ea typeface="Segoe UI" pitchFamily="34" charset="0"/>
                    <a:cs typeface="Segoe UI" pitchFamily="34" charset="0"/>
                  </a:rPr>
                  <a:t>.</a:t>
                </a:r>
                <a:endParaRPr lang="zh-CN" altLang="en-US" sz="2000" dirty="0">
                  <a:solidFill>
                    <a:srgbClr val="7E0C6E"/>
                  </a:solidFill>
                  <a:ea typeface="Segoe UI" pitchFamily="34" charset="0"/>
                  <a:cs typeface="Segoe UI" pitchFamily="34" charset="0"/>
                </a:endParaRPr>
              </a:p>
            </p:txBody>
          </p:sp>
        </mc:Choice>
        <mc:Fallback xmlns="">
          <p:sp>
            <p:nvSpPr>
              <p:cNvPr id="9" name="TextBox 23"/>
              <p:cNvSpPr txBox="1">
                <a:spLocks noRot="1" noChangeAspect="1" noMove="1" noResize="1" noEditPoints="1" noAdjustHandles="1" noChangeArrowheads="1" noChangeShapeType="1" noTextEdit="1"/>
              </p:cNvSpPr>
              <p:nvPr/>
            </p:nvSpPr>
            <p:spPr>
              <a:xfrm>
                <a:off x="700432" y="2059567"/>
                <a:ext cx="4387616" cy="3371244"/>
              </a:xfrm>
              <a:prstGeom prst="rect">
                <a:avLst/>
              </a:prstGeom>
              <a:blipFill>
                <a:blip r:embed="rId5"/>
                <a:stretch>
                  <a:fillRect l="-1528" r="-1389" b="-723"/>
                </a:stretch>
              </a:blipFill>
            </p:spPr>
            <p:txBody>
              <a:bodyPr/>
              <a:lstStyle/>
              <a:p>
                <a:r>
                  <a:rPr lang="zh-CN" altLang="en-US">
                    <a:noFill/>
                  </a:rPr>
                  <a:t> </a:t>
                </a:r>
              </a:p>
            </p:txBody>
          </p:sp>
        </mc:Fallback>
      </mc:AlternateContent>
      <p:cxnSp>
        <p:nvCxnSpPr>
          <p:cNvPr id="10" name="直接连接符 9"/>
          <p:cNvCxnSpPr/>
          <p:nvPr/>
        </p:nvCxnSpPr>
        <p:spPr>
          <a:xfrm flipH="1">
            <a:off x="5382443" y="1914290"/>
            <a:ext cx="2952" cy="3675022"/>
          </a:xfrm>
          <a:prstGeom prst="line">
            <a:avLst/>
          </a:prstGeom>
          <a:ln w="12700">
            <a:solidFill>
              <a:srgbClr val="7E0C6E"/>
            </a:solidFill>
          </a:ln>
        </p:spPr>
        <p:style>
          <a:lnRef idx="1">
            <a:schemeClr val="accent1"/>
          </a:lnRef>
          <a:fillRef idx="0">
            <a:schemeClr val="accent1"/>
          </a:fillRef>
          <a:effectRef idx="0">
            <a:schemeClr val="accent1"/>
          </a:effectRef>
          <a:fontRef idx="minor">
            <a:schemeClr val="tx1"/>
          </a:fontRef>
        </p:style>
      </p:cxnSp>
      <p:graphicFrame>
        <p:nvGraphicFramePr>
          <p:cNvPr id="12" name="对象 11"/>
          <p:cNvGraphicFramePr>
            <a:graphicFrameLocks noChangeAspect="1"/>
          </p:cNvGraphicFramePr>
          <p:nvPr>
            <p:extLst>
              <p:ext uri="{D42A27DB-BD31-4B8C-83A1-F6EECF244321}">
                <p14:modId xmlns:p14="http://schemas.microsoft.com/office/powerpoint/2010/main" val="1613330625"/>
              </p:ext>
            </p:extLst>
          </p:nvPr>
        </p:nvGraphicFramePr>
        <p:xfrm>
          <a:off x="10442873" y="3745189"/>
          <a:ext cx="665730" cy="255057"/>
        </p:xfrm>
        <a:graphic>
          <a:graphicData uri="http://schemas.openxmlformats.org/presentationml/2006/ole">
            <mc:AlternateContent xmlns:mc="http://schemas.openxmlformats.org/markup-compatibility/2006">
              <mc:Choice xmlns:v="urn:schemas-microsoft-com:vml" Requires="v">
                <p:oleObj spid="_x0000_s12542" name="Equation" r:id="rId6" imgW="457200" imgH="177480" progId="Equation.DSMT4">
                  <p:embed/>
                </p:oleObj>
              </mc:Choice>
              <mc:Fallback>
                <p:oleObj name="Equation" r:id="rId6" imgW="457200" imgH="177480" progId="Equation.DSMT4">
                  <p:embed/>
                  <p:pic>
                    <p:nvPicPr>
                      <p:cNvPr id="0" name=""/>
                      <p:cNvPicPr/>
                      <p:nvPr/>
                    </p:nvPicPr>
                    <p:blipFill>
                      <a:blip r:embed="rId7"/>
                      <a:stretch>
                        <a:fillRect/>
                      </a:stretch>
                    </p:blipFill>
                    <p:spPr>
                      <a:xfrm>
                        <a:off x="10442873" y="3745189"/>
                        <a:ext cx="665730" cy="255057"/>
                      </a:xfrm>
                      <a:prstGeom prst="rect">
                        <a:avLst/>
                      </a:prstGeom>
                    </p:spPr>
                  </p:pic>
                </p:oleObj>
              </mc:Fallback>
            </mc:AlternateContent>
          </a:graphicData>
        </a:graphic>
      </p:graphicFrame>
      <p:sp>
        <p:nvSpPr>
          <p:cNvPr id="11" name="文本框 10"/>
          <p:cNvSpPr txBox="1"/>
          <p:nvPr/>
        </p:nvSpPr>
        <p:spPr>
          <a:xfrm>
            <a:off x="712485" y="946169"/>
            <a:ext cx="5688315" cy="584775"/>
          </a:xfrm>
          <a:prstGeom prst="rect">
            <a:avLst/>
          </a:prstGeom>
          <a:noFill/>
        </p:spPr>
        <p:txBody>
          <a:bodyPr wrap="square" rtlCol="0">
            <a:spAutoFit/>
          </a:bodyPr>
          <a:lstStyle/>
          <a:p>
            <a:r>
              <a:rPr lang="zh-CN" altLang="en-US" sz="3200" b="1" dirty="0" smtClean="0">
                <a:solidFill>
                  <a:schemeClr val="bg1"/>
                </a:solidFill>
                <a:latin typeface="罗西钢笔行楷" panose="02010800040101010101" charset="-122"/>
                <a:ea typeface="罗西钢笔行楷" panose="02010800040101010101" charset="-122"/>
              </a:rPr>
              <a:t>内部平衡点稳定性分析</a:t>
            </a:r>
            <a:endParaRPr lang="en-US" altLang="zh-CN" sz="3200" b="1" dirty="0">
              <a:solidFill>
                <a:schemeClr val="bg1"/>
              </a:solidFill>
              <a:latin typeface="罗西钢笔行楷" panose="02010800040101010101" charset="-122"/>
              <a:ea typeface="罗西钢笔行楷" panose="02010800040101010101" charset="-122"/>
            </a:endParaRPr>
          </a:p>
        </p:txBody>
      </p:sp>
    </p:spTree>
    <p:extLst>
      <p:ext uri="{BB962C8B-B14F-4D97-AF65-F5344CB8AC3E}">
        <p14:creationId xmlns:p14="http://schemas.microsoft.com/office/powerpoint/2010/main" val="41449061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41</a:t>
            </a:fld>
            <a:endParaRPr lang="en-US" sz="1200" dirty="0"/>
          </a:p>
        </p:txBody>
      </p:sp>
      <p:sp>
        <p:nvSpPr>
          <p:cNvPr id="5" name="文本框 4"/>
          <p:cNvSpPr txBox="1"/>
          <p:nvPr/>
        </p:nvSpPr>
        <p:spPr>
          <a:xfrm>
            <a:off x="606613" y="946169"/>
            <a:ext cx="9336862" cy="523220"/>
          </a:xfrm>
          <a:prstGeom prst="rect">
            <a:avLst/>
          </a:prstGeom>
          <a:noFill/>
        </p:spPr>
        <p:txBody>
          <a:bodyPr wrap="square" rtlCol="0">
            <a:spAutoFit/>
          </a:bodyPr>
          <a:lstStyle/>
          <a:p>
            <a:r>
              <a:rPr lang="en-US" altLang="zh-CN" sz="2800" dirty="0">
                <a:solidFill>
                  <a:schemeClr val="bg1"/>
                </a:solidFill>
                <a:latin typeface="Times New Roman" panose="02020603050405020304" pitchFamily="18" charset="0"/>
                <a:ea typeface="罗西钢笔行楷" panose="02010800040101010101" charset="-122"/>
                <a:cs typeface="Times New Roman" panose="02020603050405020304" pitchFamily="18" charset="0"/>
              </a:rPr>
              <a:t>The full </a:t>
            </a:r>
            <a:r>
              <a:rPr lang="en-US" altLang="zh-CN" sz="2800" i="1" dirty="0">
                <a:solidFill>
                  <a:schemeClr val="bg1"/>
                </a:solidFill>
                <a:latin typeface="Times New Roman" panose="02020603050405020304" pitchFamily="18" charset="0"/>
                <a:ea typeface="罗西钢笔行楷" panose="02010800040101010101" charset="-122"/>
                <a:cs typeface="Times New Roman" panose="02020603050405020304" pitchFamily="18" charset="0"/>
              </a:rPr>
              <a:t>n</a:t>
            </a:r>
            <a:r>
              <a:rPr lang="en-US" altLang="zh-CN" sz="2800" dirty="0">
                <a:solidFill>
                  <a:schemeClr val="bg1"/>
                </a:solidFill>
                <a:latin typeface="Times New Roman" panose="02020603050405020304" pitchFamily="18" charset="0"/>
                <a:ea typeface="罗西钢笔行楷" panose="02010800040101010101" charset="-122"/>
                <a:cs typeface="Times New Roman" panose="02020603050405020304" pitchFamily="18" charset="0"/>
              </a:rPr>
              <a:t>-dimension spaces of the boundary points</a:t>
            </a:r>
          </a:p>
        </p:txBody>
      </p:sp>
      <mc:AlternateContent xmlns:mc="http://schemas.openxmlformats.org/markup-compatibility/2006" xmlns:a14="http://schemas.microsoft.com/office/drawing/2010/main">
        <mc:Choice Requires="a14">
          <p:sp>
            <p:nvSpPr>
              <p:cNvPr id="11" name="TextBox 23"/>
              <p:cNvSpPr txBox="1"/>
              <p:nvPr/>
            </p:nvSpPr>
            <p:spPr>
              <a:xfrm>
                <a:off x="1190951" y="1963524"/>
                <a:ext cx="9809009" cy="1388457"/>
              </a:xfrm>
              <a:prstGeom prst="rect">
                <a:avLst/>
              </a:prstGeom>
              <a:noFill/>
            </p:spPr>
            <p:txBody>
              <a:bodyPr wrap="square" rtlCol="0">
                <a:spAutoFit/>
              </a:bodyPr>
              <a:lstStyle/>
              <a:p>
                <a:pPr algn="just">
                  <a:lnSpc>
                    <a:spcPct val="150000"/>
                  </a:lnSpc>
                </a:pP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    We extend the explorations to the </a:t>
                </a:r>
                <a:r>
                  <a:rPr lang="en-US" altLang="zh-CN" dirty="0">
                    <a:solidFill>
                      <a:srgbClr val="1010E0"/>
                    </a:solidFill>
                    <a:latin typeface="Times New Roman" panose="02020603050405020304" pitchFamily="18" charset="0"/>
                    <a:ea typeface="Segoe UI" pitchFamily="34" charset="0"/>
                    <a:cs typeface="Times New Roman" panose="02020603050405020304" pitchFamily="18" charset="0"/>
                  </a:rPr>
                  <a:t>entire </a:t>
                </a:r>
                <a:r>
                  <a:rPr lang="en-US" altLang="zh-CN" i="1" dirty="0">
                    <a:solidFill>
                      <a:srgbClr val="1010E0"/>
                    </a:solidFill>
                    <a:latin typeface="Times New Roman" panose="02020603050405020304" pitchFamily="18" charset="0"/>
                    <a:ea typeface="Segoe UI" pitchFamily="34" charset="0"/>
                    <a:cs typeface="Times New Roman" panose="02020603050405020304" pitchFamily="18" charset="0"/>
                  </a:rPr>
                  <a:t>n</a:t>
                </a:r>
                <a:r>
                  <a:rPr lang="en-US" altLang="zh-CN" dirty="0">
                    <a:solidFill>
                      <a:srgbClr val="1010E0"/>
                    </a:solidFill>
                    <a:latin typeface="Times New Roman" panose="02020603050405020304" pitchFamily="18" charset="0"/>
                    <a:ea typeface="Segoe UI" pitchFamily="34" charset="0"/>
                    <a:cs typeface="Times New Roman" panose="02020603050405020304" pitchFamily="18" charset="0"/>
                  </a:rPr>
                  <a:t>-dimension spaces of the boundary points where at least one community converges to the full-A or full-B state</a:t>
                </a: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 And we </a:t>
                </a:r>
                <a:r>
                  <a:rPr lang="en-US" altLang="zh-CN" dirty="0" smtClean="0">
                    <a:solidFill>
                      <a:srgbClr val="7E0C6E"/>
                    </a:solidFill>
                    <a:latin typeface="Times New Roman" panose="02020603050405020304" pitchFamily="18" charset="0"/>
                    <a:ea typeface="Segoe UI" pitchFamily="34" charset="0"/>
                    <a:cs typeface="Times New Roman" panose="02020603050405020304" pitchFamily="18" charset="0"/>
                  </a:rPr>
                  <a:t>analyze </a:t>
                </a: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the stability of the equilibrium point </a:t>
                </a:r>
                <a14:m>
                  <m:oMath xmlns:m="http://schemas.openxmlformats.org/officeDocument/2006/math">
                    <m:acc>
                      <m:accPr>
                        <m:chr m:val="⃗"/>
                        <m:ctrlPr>
                          <a:rPr lang="en-US" altLang="zh-CN" b="0" i="1" smtClean="0">
                            <a:solidFill>
                              <a:srgbClr val="1010E0"/>
                            </a:solidFill>
                            <a:latin typeface="Cambria Math" panose="02040503050406030204" pitchFamily="18" charset="0"/>
                            <a:ea typeface="Segoe UI" pitchFamily="34" charset="0"/>
                            <a:cs typeface="Segoe UI" pitchFamily="34" charset="0"/>
                          </a:rPr>
                        </m:ctrlPr>
                      </m:accPr>
                      <m:e>
                        <m:sSup>
                          <m:sSupPr>
                            <m:ctrlPr>
                              <a:rPr lang="en-US" altLang="zh-CN" b="0" i="1" smtClean="0">
                                <a:solidFill>
                                  <a:srgbClr val="1010E0"/>
                                </a:solidFill>
                                <a:latin typeface="Cambria Math" panose="02040503050406030204" pitchFamily="18" charset="0"/>
                                <a:ea typeface="Segoe UI" pitchFamily="34" charset="0"/>
                                <a:cs typeface="Segoe UI" pitchFamily="34" charset="0"/>
                              </a:rPr>
                            </m:ctrlPr>
                          </m:sSupPr>
                          <m:e>
                            <m:r>
                              <a:rPr lang="en-US" altLang="zh-CN" b="0" i="1" smtClean="0">
                                <a:solidFill>
                                  <a:srgbClr val="1010E0"/>
                                </a:solidFill>
                                <a:latin typeface="Cambria Math" panose="02040503050406030204" pitchFamily="18" charset="0"/>
                                <a:ea typeface="Segoe UI" pitchFamily="34" charset="0"/>
                                <a:cs typeface="Segoe UI" pitchFamily="34" charset="0"/>
                              </a:rPr>
                              <m:t>𝑥</m:t>
                            </m:r>
                          </m:e>
                          <m:sup>
                            <m:r>
                              <a:rPr lang="en-US" altLang="zh-CN" b="0" i="1" smtClean="0">
                                <a:solidFill>
                                  <a:srgbClr val="1010E0"/>
                                </a:solidFill>
                                <a:latin typeface="Cambria Math" panose="02040503050406030204" pitchFamily="18" charset="0"/>
                                <a:ea typeface="Segoe UI" pitchFamily="34" charset="0"/>
                                <a:cs typeface="Segoe UI" pitchFamily="34" charset="0"/>
                              </a:rPr>
                              <m:t>𝑜</m:t>
                            </m:r>
                          </m:sup>
                        </m:sSup>
                      </m:e>
                    </m:acc>
                    <m:r>
                      <a:rPr lang="en-US" altLang="zh-CN" b="0" i="1" smtClean="0">
                        <a:solidFill>
                          <a:srgbClr val="1010E0"/>
                        </a:solidFill>
                        <a:latin typeface="Cambria Math" panose="02040503050406030204" pitchFamily="18" charset="0"/>
                        <a:ea typeface="Segoe UI" pitchFamily="34" charset="0"/>
                        <a:cs typeface="Segoe UI" pitchFamily="34" charset="0"/>
                      </a:rPr>
                      <m:t>=(</m:t>
                    </m:r>
                    <m:sSub>
                      <m:sSubPr>
                        <m:ctrlPr>
                          <a:rPr lang="en-US" altLang="zh-CN" b="0" i="1" smtClean="0">
                            <a:solidFill>
                              <a:srgbClr val="1010E0"/>
                            </a:solidFill>
                            <a:latin typeface="Cambria Math" panose="02040503050406030204" pitchFamily="18" charset="0"/>
                            <a:ea typeface="Segoe UI" pitchFamily="34" charset="0"/>
                            <a:cs typeface="Segoe UI" pitchFamily="34" charset="0"/>
                          </a:rPr>
                        </m:ctrlPr>
                      </m:sSubPr>
                      <m:e>
                        <m:r>
                          <a:rPr lang="en-US" altLang="zh-CN" b="0" i="1" smtClean="0">
                            <a:solidFill>
                              <a:srgbClr val="1010E0"/>
                            </a:solidFill>
                            <a:latin typeface="Cambria Math" panose="02040503050406030204" pitchFamily="18" charset="0"/>
                            <a:ea typeface="Segoe UI" pitchFamily="34" charset="0"/>
                            <a:cs typeface="Segoe UI" pitchFamily="34" charset="0"/>
                          </a:rPr>
                          <m:t>𝑥</m:t>
                        </m:r>
                      </m:e>
                      <m:sub>
                        <m:r>
                          <a:rPr lang="en-US" altLang="zh-CN" b="0" i="1" smtClean="0">
                            <a:solidFill>
                              <a:srgbClr val="1010E0"/>
                            </a:solidFill>
                            <a:latin typeface="Cambria Math" panose="02040503050406030204" pitchFamily="18" charset="0"/>
                            <a:ea typeface="Segoe UI" pitchFamily="34" charset="0"/>
                            <a:cs typeface="Segoe UI" pitchFamily="34" charset="0"/>
                          </a:rPr>
                          <m:t>1</m:t>
                        </m:r>
                      </m:sub>
                    </m:sSub>
                    <m:r>
                      <a:rPr lang="en-US" altLang="zh-CN" b="0" i="1" smtClean="0">
                        <a:solidFill>
                          <a:srgbClr val="1010E0"/>
                        </a:solidFill>
                        <a:latin typeface="Cambria Math" panose="02040503050406030204" pitchFamily="18" charset="0"/>
                        <a:ea typeface="Segoe UI" pitchFamily="34" charset="0"/>
                        <a:cs typeface="Segoe UI" pitchFamily="34" charset="0"/>
                      </a:rPr>
                      <m:t>,</m:t>
                    </m:r>
                    <m:sSub>
                      <m:sSubPr>
                        <m:ctrlPr>
                          <a:rPr lang="en-US" altLang="zh-CN" i="1">
                            <a:solidFill>
                              <a:srgbClr val="1010E0"/>
                            </a:solidFill>
                            <a:latin typeface="Cambria Math" panose="02040503050406030204" pitchFamily="18" charset="0"/>
                            <a:ea typeface="Segoe UI" pitchFamily="34" charset="0"/>
                            <a:cs typeface="Segoe UI" pitchFamily="34" charset="0"/>
                          </a:rPr>
                        </m:ctrlPr>
                      </m:sSubPr>
                      <m:e>
                        <m:r>
                          <a:rPr lang="en-US" altLang="zh-CN" i="1">
                            <a:solidFill>
                              <a:srgbClr val="1010E0"/>
                            </a:solidFill>
                            <a:latin typeface="Cambria Math" panose="02040503050406030204" pitchFamily="18" charset="0"/>
                            <a:ea typeface="Segoe UI" pitchFamily="34" charset="0"/>
                            <a:cs typeface="Segoe UI" pitchFamily="34" charset="0"/>
                          </a:rPr>
                          <m:t>𝑥</m:t>
                        </m:r>
                      </m:e>
                      <m:sub>
                        <m:r>
                          <a:rPr lang="en-US" altLang="zh-CN" b="0" i="1" smtClean="0">
                            <a:solidFill>
                              <a:srgbClr val="1010E0"/>
                            </a:solidFill>
                            <a:latin typeface="Cambria Math" panose="02040503050406030204" pitchFamily="18" charset="0"/>
                            <a:ea typeface="Segoe UI" pitchFamily="34" charset="0"/>
                            <a:cs typeface="Segoe UI" pitchFamily="34" charset="0"/>
                          </a:rPr>
                          <m:t>2</m:t>
                        </m:r>
                      </m:sub>
                    </m:sSub>
                    <m:r>
                      <a:rPr lang="en-US" altLang="zh-CN" b="0" i="1" smtClean="0">
                        <a:solidFill>
                          <a:srgbClr val="1010E0"/>
                        </a:solidFill>
                        <a:latin typeface="Cambria Math" panose="02040503050406030204" pitchFamily="18" charset="0"/>
                        <a:ea typeface="Segoe UI" pitchFamily="34" charset="0"/>
                        <a:cs typeface="Segoe UI" pitchFamily="34" charset="0"/>
                      </a:rPr>
                      <m:t>, …,</m:t>
                    </m:r>
                    <m:sSub>
                      <m:sSubPr>
                        <m:ctrlPr>
                          <a:rPr lang="en-US" altLang="zh-CN" i="1">
                            <a:solidFill>
                              <a:srgbClr val="1010E0"/>
                            </a:solidFill>
                            <a:latin typeface="Cambria Math" panose="02040503050406030204" pitchFamily="18" charset="0"/>
                            <a:ea typeface="Segoe UI" pitchFamily="34" charset="0"/>
                            <a:cs typeface="Segoe UI" pitchFamily="34" charset="0"/>
                          </a:rPr>
                        </m:ctrlPr>
                      </m:sSubPr>
                      <m:e>
                        <m:r>
                          <a:rPr lang="en-US" altLang="zh-CN" i="1">
                            <a:solidFill>
                              <a:srgbClr val="1010E0"/>
                            </a:solidFill>
                            <a:latin typeface="Cambria Math" panose="02040503050406030204" pitchFamily="18" charset="0"/>
                            <a:ea typeface="Segoe UI" pitchFamily="34" charset="0"/>
                            <a:cs typeface="Segoe UI" pitchFamily="34" charset="0"/>
                          </a:rPr>
                          <m:t>𝑥</m:t>
                        </m:r>
                      </m:e>
                      <m:sub>
                        <m:r>
                          <a:rPr lang="en-US" altLang="zh-CN" b="0" i="1" smtClean="0">
                            <a:solidFill>
                              <a:srgbClr val="1010E0"/>
                            </a:solidFill>
                            <a:latin typeface="Cambria Math" panose="02040503050406030204" pitchFamily="18" charset="0"/>
                            <a:ea typeface="Segoe UI" pitchFamily="34" charset="0"/>
                            <a:cs typeface="Segoe UI" pitchFamily="34" charset="0"/>
                          </a:rPr>
                          <m:t>𝑛</m:t>
                        </m:r>
                      </m:sub>
                    </m:sSub>
                    <m:r>
                      <a:rPr lang="en-US" altLang="zh-CN" b="0" i="1" smtClean="0">
                        <a:solidFill>
                          <a:srgbClr val="1010E0"/>
                        </a:solidFill>
                        <a:latin typeface="Cambria Math" panose="02040503050406030204" pitchFamily="18" charset="0"/>
                        <a:ea typeface="Segoe UI" pitchFamily="34" charset="0"/>
                        <a:cs typeface="Segoe UI" pitchFamily="34" charset="0"/>
                      </a:rPr>
                      <m:t>)</m:t>
                    </m:r>
                  </m:oMath>
                </a14:m>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 according to </a:t>
                </a:r>
                <a:r>
                  <a:rPr lang="en-US" altLang="zh-CN" dirty="0" smtClean="0">
                    <a:solidFill>
                      <a:srgbClr val="7E0C6E"/>
                    </a:solidFill>
                    <a:latin typeface="Times New Roman" panose="02020603050405020304" pitchFamily="18" charset="0"/>
                    <a:ea typeface="Segoe UI" pitchFamily="34" charset="0"/>
                    <a:cs typeface="Times New Roman" panose="02020603050405020304" pitchFamily="18" charset="0"/>
                  </a:rPr>
                  <a:t>following points:</a:t>
                </a:r>
                <a:endParaRPr lang="zh-CN" altLang="en-US" dirty="0">
                  <a:solidFill>
                    <a:srgbClr val="7E0C6E"/>
                  </a:solidFill>
                  <a:latin typeface="Times New Roman" panose="02020603050405020304" pitchFamily="18" charset="0"/>
                  <a:ea typeface="罗西钢笔行楷" panose="02010800040101010101" charset="-122"/>
                  <a:cs typeface="Times New Roman" panose="02020603050405020304" pitchFamily="18" charset="0"/>
                  <a:sym typeface="+mn-lt"/>
                </a:endParaRPr>
              </a:p>
            </p:txBody>
          </p:sp>
        </mc:Choice>
        <mc:Fallback xmlns="">
          <p:sp>
            <p:nvSpPr>
              <p:cNvPr id="11" name="TextBox 23"/>
              <p:cNvSpPr txBox="1">
                <a:spLocks noRot="1" noChangeAspect="1" noMove="1" noResize="1" noEditPoints="1" noAdjustHandles="1" noChangeArrowheads="1" noChangeShapeType="1" noTextEdit="1"/>
              </p:cNvSpPr>
              <p:nvPr/>
            </p:nvSpPr>
            <p:spPr>
              <a:xfrm>
                <a:off x="1190951" y="1963524"/>
                <a:ext cx="9809009" cy="1388457"/>
              </a:xfrm>
              <a:prstGeom prst="rect">
                <a:avLst/>
              </a:prstGeom>
              <a:blipFill>
                <a:blip r:embed="rId2"/>
                <a:stretch>
                  <a:fillRect l="-497" r="-559" b="-1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TextBox 23"/>
              <p:cNvSpPr txBox="1"/>
              <p:nvPr/>
            </p:nvSpPr>
            <p:spPr>
              <a:xfrm>
                <a:off x="1190951" y="3615767"/>
                <a:ext cx="9891330" cy="2169825"/>
              </a:xfrm>
              <a:prstGeom prst="rect">
                <a:avLst/>
              </a:prstGeom>
              <a:noFill/>
            </p:spPr>
            <p:txBody>
              <a:bodyPr wrap="square" rtlCol="0">
                <a:spAutoFit/>
              </a:bodyPr>
              <a:lstStyle/>
              <a:p>
                <a:pPr marL="400050" indent="-400050">
                  <a:lnSpc>
                    <a:spcPct val="150000"/>
                  </a:lnSpc>
                  <a:buFont typeface="+mj-lt"/>
                  <a:buAutoNum type="romanUcPeriod"/>
                </a:pPr>
                <a:r>
                  <a:rPr lang="en-US" altLang="zh-CN" dirty="0">
                    <a:solidFill>
                      <a:srgbClr val="1010E0"/>
                    </a:solidFill>
                    <a:latin typeface="Times New Roman" panose="02020603050405020304" pitchFamily="18" charset="0"/>
                    <a:ea typeface="Segoe UI" pitchFamily="34" charset="0"/>
                    <a:cs typeface="Times New Roman" panose="02020603050405020304" pitchFamily="18" charset="0"/>
                  </a:rPr>
                  <a:t>At least one community converge to the full-A state, but no community converge to the full-B state</a:t>
                </a: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 for example, the state of community </a:t>
                </a:r>
                <a:r>
                  <a:rPr lang="en-US" altLang="zh-CN" i="1" dirty="0">
                    <a:solidFill>
                      <a:srgbClr val="7E0C6E"/>
                    </a:solidFill>
                    <a:latin typeface="Times New Roman" panose="02020603050405020304" pitchFamily="18" charset="0"/>
                    <a:ea typeface="Segoe UI" pitchFamily="34" charset="0"/>
                    <a:cs typeface="Times New Roman" panose="02020603050405020304" pitchFamily="18" charset="0"/>
                  </a:rPr>
                  <a:t>i </a:t>
                </a: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is </a:t>
                </a:r>
                <a14:m>
                  <m:oMath xmlns:m="http://schemas.openxmlformats.org/officeDocument/2006/math">
                    <m:sSub>
                      <m:sSubPr>
                        <m:ctrlPr>
                          <a:rPr lang="en-US" altLang="zh-CN" i="1" smtClean="0">
                            <a:solidFill>
                              <a:srgbClr val="7E0C6E"/>
                            </a:solidFill>
                            <a:latin typeface="Cambria Math" panose="02040503050406030204" pitchFamily="18" charset="0"/>
                            <a:ea typeface="Segoe UI" pitchFamily="34" charset="0"/>
                            <a:cs typeface="Segoe UI" pitchFamily="34" charset="0"/>
                          </a:rPr>
                        </m:ctrlPr>
                      </m:sSubPr>
                      <m:e>
                        <m:r>
                          <a:rPr lang="en-US" altLang="zh-CN" b="0" i="1" smtClean="0">
                            <a:solidFill>
                              <a:srgbClr val="7E0C6E"/>
                            </a:solidFill>
                            <a:latin typeface="Cambria Math" panose="02040503050406030204" pitchFamily="18" charset="0"/>
                            <a:ea typeface="Segoe UI" pitchFamily="34" charset="0"/>
                            <a:cs typeface="Segoe UI" pitchFamily="34" charset="0"/>
                          </a:rPr>
                          <m:t>𝑥</m:t>
                        </m:r>
                      </m:e>
                      <m:sub>
                        <m:r>
                          <a:rPr lang="en-US" altLang="zh-CN" b="0" i="1" smtClean="0">
                            <a:solidFill>
                              <a:srgbClr val="7E0C6E"/>
                            </a:solidFill>
                            <a:latin typeface="Cambria Math" panose="02040503050406030204" pitchFamily="18" charset="0"/>
                            <a:ea typeface="Segoe UI" pitchFamily="34" charset="0"/>
                            <a:cs typeface="Segoe UI" pitchFamily="34" charset="0"/>
                          </a:rPr>
                          <m:t>𝑖</m:t>
                        </m:r>
                      </m:sub>
                    </m:sSub>
                    <m:r>
                      <a:rPr lang="en-US" altLang="zh-CN" b="0" i="1" smtClean="0">
                        <a:solidFill>
                          <a:srgbClr val="7E0C6E"/>
                        </a:solidFill>
                        <a:latin typeface="Cambria Math" panose="02040503050406030204" pitchFamily="18" charset="0"/>
                        <a:ea typeface="Segoe UI" pitchFamily="34" charset="0"/>
                        <a:cs typeface="Segoe UI" pitchFamily="34" charset="0"/>
                      </a:rPr>
                      <m:t>=1</m:t>
                    </m:r>
                  </m:oMath>
                </a14:m>
                <a:endParaRPr lang="en-US" altLang="zh-CN" dirty="0">
                  <a:solidFill>
                    <a:srgbClr val="7E0C6E"/>
                  </a:solidFill>
                  <a:latin typeface="Times New Roman" panose="02020603050405020304" pitchFamily="18" charset="0"/>
                  <a:ea typeface="罗西钢笔行楷" panose="02010800040101010101" charset="-122"/>
                  <a:cs typeface="Times New Roman" panose="02020603050405020304" pitchFamily="18" charset="0"/>
                  <a:sym typeface="+mn-lt"/>
                </a:endParaRPr>
              </a:p>
              <a:p>
                <a:pPr marL="400050" indent="-400050">
                  <a:lnSpc>
                    <a:spcPct val="150000"/>
                  </a:lnSpc>
                  <a:buFont typeface="+mj-lt"/>
                  <a:buAutoNum type="romanUcPeriod"/>
                </a:pPr>
                <a:endParaRPr lang="en-US" altLang="zh-CN" dirty="0">
                  <a:solidFill>
                    <a:srgbClr val="7E0C6E"/>
                  </a:solidFill>
                  <a:latin typeface="Times New Roman" panose="02020603050405020304" pitchFamily="18" charset="0"/>
                  <a:ea typeface="罗西钢笔行楷" panose="02010800040101010101" charset="-122"/>
                  <a:cs typeface="Times New Roman" panose="02020603050405020304" pitchFamily="18" charset="0"/>
                  <a:sym typeface="+mn-lt"/>
                </a:endParaRPr>
              </a:p>
              <a:p>
                <a:pPr marL="342900" indent="-342900" algn="just">
                  <a:lnSpc>
                    <a:spcPct val="150000"/>
                  </a:lnSpc>
                  <a:buAutoNum type="romanUcPeriod"/>
                </a:pPr>
                <a:r>
                  <a:rPr lang="en-US" altLang="zh-CN" dirty="0">
                    <a:solidFill>
                      <a:srgbClr val="1010E0"/>
                    </a:solidFill>
                    <a:latin typeface="Times New Roman" panose="02020603050405020304" pitchFamily="18" charset="0"/>
                    <a:ea typeface="罗西钢笔行楷" panose="02010800040101010101" charset="-122"/>
                    <a:cs typeface="Times New Roman" panose="02020603050405020304" pitchFamily="18" charset="0"/>
                    <a:sym typeface="+mn-lt"/>
                  </a:rPr>
                  <a:t>At least one community converge to the full-B state, and there is no community converge </a:t>
                </a:r>
                <a:r>
                  <a:rPr lang="en-US" altLang="zh-CN" dirty="0" smtClean="0">
                    <a:solidFill>
                      <a:srgbClr val="1010E0"/>
                    </a:solidFill>
                    <a:latin typeface="Times New Roman" panose="02020603050405020304" pitchFamily="18" charset="0"/>
                    <a:ea typeface="罗西钢笔行楷" panose="02010800040101010101" charset="-122"/>
                    <a:cs typeface="Times New Roman" panose="02020603050405020304" pitchFamily="18" charset="0"/>
                    <a:sym typeface="+mn-lt"/>
                  </a:rPr>
                  <a:t>to full-A</a:t>
                </a:r>
                <a:r>
                  <a:rPr lang="en-US" altLang="zh-CN" dirty="0" smtClean="0">
                    <a:solidFill>
                      <a:srgbClr val="7E0C6E"/>
                    </a:solidFill>
                    <a:latin typeface="Times New Roman" panose="02020603050405020304" pitchFamily="18" charset="0"/>
                    <a:ea typeface="罗西钢笔行楷" panose="02010800040101010101" charset="-122"/>
                    <a:cs typeface="Times New Roman" panose="02020603050405020304" pitchFamily="18" charset="0"/>
                    <a:sym typeface="+mn-lt"/>
                  </a:rPr>
                  <a:t>. </a:t>
                </a:r>
                <a:r>
                  <a:rPr lang="en-US" altLang="zh-CN" dirty="0">
                    <a:solidFill>
                      <a:srgbClr val="7E0C6E"/>
                    </a:solidFill>
                    <a:latin typeface="Times New Roman" panose="02020603050405020304" pitchFamily="18" charset="0"/>
                    <a:ea typeface="罗西钢笔行楷" panose="02010800040101010101" charset="-122"/>
                    <a:cs typeface="Times New Roman" panose="02020603050405020304" pitchFamily="18" charset="0"/>
                    <a:sym typeface="+mn-lt"/>
                  </a:rPr>
                  <a:t>Here we consider the most simple case: the state of </a:t>
                </a: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community </a:t>
                </a:r>
                <a:r>
                  <a:rPr lang="en-US" altLang="zh-CN" i="1" dirty="0">
                    <a:solidFill>
                      <a:srgbClr val="7E0C6E"/>
                    </a:solidFill>
                    <a:latin typeface="Times New Roman" panose="02020603050405020304" pitchFamily="18" charset="0"/>
                    <a:ea typeface="Segoe UI" pitchFamily="34" charset="0"/>
                    <a:cs typeface="Times New Roman" panose="02020603050405020304" pitchFamily="18" charset="0"/>
                  </a:rPr>
                  <a:t>i</a:t>
                </a:r>
                <a:r>
                  <a:rPr lang="en-US" altLang="zh-CN" dirty="0">
                    <a:solidFill>
                      <a:srgbClr val="7E0C6E"/>
                    </a:solidFill>
                    <a:latin typeface="Times New Roman" panose="02020603050405020304" pitchFamily="18" charset="0"/>
                    <a:ea typeface="Segoe UI" pitchFamily="34" charset="0"/>
                    <a:cs typeface="Times New Roman" panose="02020603050405020304" pitchFamily="18" charset="0"/>
                  </a:rPr>
                  <a:t> is </a:t>
                </a:r>
                <a14:m>
                  <m:oMath xmlns:m="http://schemas.openxmlformats.org/officeDocument/2006/math">
                    <m:sSub>
                      <m:sSubPr>
                        <m:ctrlPr>
                          <a:rPr lang="en-US" altLang="zh-CN" i="1">
                            <a:solidFill>
                              <a:srgbClr val="7E0C6E"/>
                            </a:solidFill>
                            <a:latin typeface="Cambria Math" panose="02040503050406030204" pitchFamily="18" charset="0"/>
                            <a:ea typeface="Segoe UI" pitchFamily="34" charset="0"/>
                            <a:cs typeface="Segoe UI" pitchFamily="34" charset="0"/>
                          </a:rPr>
                        </m:ctrlPr>
                      </m:sSubPr>
                      <m:e>
                        <m:r>
                          <a:rPr lang="en-US" altLang="zh-CN" i="1">
                            <a:solidFill>
                              <a:srgbClr val="7E0C6E"/>
                            </a:solidFill>
                            <a:latin typeface="Cambria Math" panose="02040503050406030204" pitchFamily="18" charset="0"/>
                            <a:ea typeface="Segoe UI" pitchFamily="34" charset="0"/>
                            <a:cs typeface="Segoe UI" pitchFamily="34" charset="0"/>
                          </a:rPr>
                          <m:t>𝑥</m:t>
                        </m:r>
                      </m:e>
                      <m:sub>
                        <m:r>
                          <a:rPr lang="en-US" altLang="zh-CN" i="1">
                            <a:solidFill>
                              <a:srgbClr val="7E0C6E"/>
                            </a:solidFill>
                            <a:latin typeface="Cambria Math" panose="02040503050406030204" pitchFamily="18" charset="0"/>
                            <a:ea typeface="Segoe UI" pitchFamily="34" charset="0"/>
                            <a:cs typeface="Segoe UI" pitchFamily="34" charset="0"/>
                          </a:rPr>
                          <m:t>𝑖</m:t>
                        </m:r>
                      </m:sub>
                    </m:sSub>
                    <m:r>
                      <a:rPr lang="en-US" altLang="zh-CN" i="1">
                        <a:solidFill>
                          <a:srgbClr val="7E0C6E"/>
                        </a:solidFill>
                        <a:latin typeface="Cambria Math" panose="02040503050406030204" pitchFamily="18" charset="0"/>
                        <a:ea typeface="Segoe UI" pitchFamily="34" charset="0"/>
                        <a:cs typeface="Segoe UI" pitchFamily="34" charset="0"/>
                      </a:rPr>
                      <m:t>=</m:t>
                    </m:r>
                    <m:r>
                      <a:rPr lang="en-US" altLang="zh-CN" b="0" i="1" smtClean="0">
                        <a:solidFill>
                          <a:srgbClr val="7E0C6E"/>
                        </a:solidFill>
                        <a:latin typeface="Cambria Math" panose="02040503050406030204" pitchFamily="18" charset="0"/>
                        <a:ea typeface="Segoe UI" pitchFamily="34" charset="0"/>
                        <a:cs typeface="Segoe UI" pitchFamily="34" charset="0"/>
                      </a:rPr>
                      <m:t>0</m:t>
                    </m:r>
                  </m:oMath>
                </a14:m>
                <a:r>
                  <a:rPr lang="en-US" altLang="zh-CN" dirty="0">
                    <a:solidFill>
                      <a:srgbClr val="7E0C6E"/>
                    </a:solidFill>
                    <a:latin typeface="Times New Roman" panose="02020603050405020304" pitchFamily="18" charset="0"/>
                    <a:ea typeface="罗西钢笔行楷" panose="02010800040101010101" charset="-122"/>
                    <a:cs typeface="Times New Roman" panose="02020603050405020304" pitchFamily="18" charset="0"/>
                    <a:sym typeface="+mn-lt"/>
                  </a:rPr>
                  <a:t>.</a:t>
                </a:r>
              </a:p>
            </p:txBody>
          </p:sp>
        </mc:Choice>
        <mc:Fallback xmlns="">
          <p:sp>
            <p:nvSpPr>
              <p:cNvPr id="12" name="TextBox 23"/>
              <p:cNvSpPr txBox="1">
                <a:spLocks noRot="1" noChangeAspect="1" noMove="1" noResize="1" noEditPoints="1" noAdjustHandles="1" noChangeArrowheads="1" noChangeShapeType="1" noTextEdit="1"/>
              </p:cNvSpPr>
              <p:nvPr/>
            </p:nvSpPr>
            <p:spPr>
              <a:xfrm>
                <a:off x="1190951" y="3615767"/>
                <a:ext cx="9891330" cy="2169825"/>
              </a:xfrm>
              <a:prstGeom prst="rect">
                <a:avLst/>
              </a:prstGeom>
              <a:blipFill>
                <a:blip r:embed="rId3"/>
                <a:stretch>
                  <a:fillRect l="-370" r="-493" b="-140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788347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42</a:t>
            </a:fld>
            <a:endParaRPr lang="en-US" sz="1200" dirty="0"/>
          </a:p>
        </p:txBody>
      </p:sp>
      <p:sp>
        <p:nvSpPr>
          <p:cNvPr id="5" name="文本框 4"/>
          <p:cNvSpPr txBox="1"/>
          <p:nvPr/>
        </p:nvSpPr>
        <p:spPr>
          <a:xfrm>
            <a:off x="606613" y="946169"/>
            <a:ext cx="9336862" cy="523220"/>
          </a:xfrm>
          <a:prstGeom prst="rect">
            <a:avLst/>
          </a:prstGeom>
          <a:noFill/>
        </p:spPr>
        <p:txBody>
          <a:bodyPr wrap="square" rtlCol="0">
            <a:spAutoFit/>
          </a:bodyPr>
          <a:lstStyle/>
          <a:p>
            <a:r>
              <a:rPr lang="en-US" altLang="zh-CN" sz="2800" dirty="0">
                <a:solidFill>
                  <a:schemeClr val="bg1"/>
                </a:solidFill>
                <a:latin typeface="罗西钢笔行楷" panose="02010800040101010101" charset="-122"/>
                <a:ea typeface="罗西钢笔行楷" panose="02010800040101010101" charset="-122"/>
              </a:rPr>
              <a:t>The full n-dimension spaces of the boundary points</a:t>
            </a:r>
          </a:p>
        </p:txBody>
      </p:sp>
      <mc:AlternateContent xmlns:mc="http://schemas.openxmlformats.org/markup-compatibility/2006" xmlns:a14="http://schemas.microsoft.com/office/drawing/2010/main">
        <mc:Choice Requires="a14">
          <p:sp>
            <p:nvSpPr>
              <p:cNvPr id="7" name="TextBox 23"/>
              <p:cNvSpPr txBox="1"/>
              <p:nvPr/>
            </p:nvSpPr>
            <p:spPr>
              <a:xfrm>
                <a:off x="823866" y="2062487"/>
                <a:ext cx="10429592" cy="1011174"/>
              </a:xfrm>
              <a:prstGeom prst="rect">
                <a:avLst/>
              </a:prstGeom>
              <a:noFill/>
            </p:spPr>
            <p:txBody>
              <a:bodyPr wrap="square" rtlCol="0">
                <a:spAutoFit/>
              </a:bodyPr>
              <a:lstStyle/>
              <a:p>
                <a:pPr algn="just">
                  <a:lnSpc>
                    <a:spcPct val="150000"/>
                  </a:lnSpc>
                </a:pPr>
                <a:r>
                  <a:rPr lang="en-US" altLang="zh-CN" sz="2000" dirty="0">
                    <a:solidFill>
                      <a:srgbClr val="7E0C6E"/>
                    </a:solidFill>
                    <a:latin typeface="Segoe UI" pitchFamily="34" charset="0"/>
                    <a:ea typeface="Segoe UI" pitchFamily="34" charset="0"/>
                    <a:cs typeface="Segoe UI" pitchFamily="34" charset="0"/>
                  </a:rPr>
                  <a:t>     In the first </a:t>
                </a:r>
                <a:r>
                  <a:rPr lang="en-US" altLang="zh-CN" sz="2000" dirty="0">
                    <a:solidFill>
                      <a:srgbClr val="1010E0"/>
                    </a:solidFill>
                    <a:latin typeface="Segoe UI" pitchFamily="34" charset="0"/>
                    <a:ea typeface="Segoe UI" pitchFamily="34" charset="0"/>
                    <a:cs typeface="Segoe UI" pitchFamily="34" charset="0"/>
                  </a:rPr>
                  <a:t>case </a:t>
                </a:r>
                <a:r>
                  <a:rPr lang="en-US" altLang="zh-CN" sz="2000" dirty="0">
                    <a:solidFill>
                      <a:srgbClr val="1010E0"/>
                    </a:solidFill>
                    <a:latin typeface="Times New Roman" panose="02020603050405020304" pitchFamily="18" charset="0"/>
                    <a:ea typeface="Segoe UI" pitchFamily="34" charset="0"/>
                    <a:cs typeface="Times New Roman" panose="02020603050405020304" pitchFamily="18" charset="0"/>
                  </a:rPr>
                  <a:t>I</a:t>
                </a:r>
                <a:r>
                  <a:rPr lang="en-US" altLang="zh-CN" sz="2000" dirty="0">
                    <a:solidFill>
                      <a:srgbClr val="7E0C6E"/>
                    </a:solidFill>
                    <a:latin typeface="Segoe UI" pitchFamily="34" charset="0"/>
                    <a:ea typeface="Segoe UI" pitchFamily="34" charset="0"/>
                    <a:cs typeface="Segoe UI" pitchFamily="34" charset="0"/>
                  </a:rPr>
                  <a:t>, when </a:t>
                </a:r>
                <a14:m>
                  <m:oMath xmlns:m="http://schemas.openxmlformats.org/officeDocument/2006/math">
                    <m:sSub>
                      <m:sSubPr>
                        <m:ctrlPr>
                          <a:rPr lang="en-US" altLang="zh-CN" sz="2000" i="1" smtClean="0">
                            <a:solidFill>
                              <a:srgbClr val="7E0C6E"/>
                            </a:solidFill>
                            <a:latin typeface="Cambria Math" panose="02040503050406030204" pitchFamily="18" charset="0"/>
                            <a:ea typeface="Segoe UI" pitchFamily="34" charset="0"/>
                            <a:cs typeface="Segoe UI" pitchFamily="34" charset="0"/>
                          </a:rPr>
                        </m:ctrlPr>
                      </m:sSubPr>
                      <m:e>
                        <m:r>
                          <a:rPr lang="en-US" altLang="zh-CN" sz="2000" b="0" i="1" smtClean="0">
                            <a:solidFill>
                              <a:srgbClr val="7E0C6E"/>
                            </a:solidFill>
                            <a:latin typeface="Cambria Math" panose="02040503050406030204" pitchFamily="18" charset="0"/>
                            <a:ea typeface="Segoe UI" pitchFamily="34" charset="0"/>
                            <a:cs typeface="Segoe UI" pitchFamily="34" charset="0"/>
                          </a:rPr>
                          <m:t>𝑥</m:t>
                        </m:r>
                      </m:e>
                      <m:sub>
                        <m:r>
                          <a:rPr lang="en-US" altLang="zh-CN" sz="2000" b="0" i="1" smtClean="0">
                            <a:solidFill>
                              <a:srgbClr val="7E0C6E"/>
                            </a:solidFill>
                            <a:latin typeface="Cambria Math" panose="02040503050406030204" pitchFamily="18" charset="0"/>
                            <a:ea typeface="Segoe UI" pitchFamily="34" charset="0"/>
                            <a:cs typeface="Segoe UI" pitchFamily="34" charset="0"/>
                          </a:rPr>
                          <m:t>𝑖</m:t>
                        </m:r>
                      </m:sub>
                    </m:sSub>
                    <m:r>
                      <a:rPr lang="en-US" altLang="zh-CN" sz="2000" b="0" i="1" smtClean="0">
                        <a:solidFill>
                          <a:srgbClr val="7E0C6E"/>
                        </a:solidFill>
                        <a:latin typeface="Cambria Math" panose="02040503050406030204" pitchFamily="18" charset="0"/>
                        <a:ea typeface="Segoe UI" pitchFamily="34" charset="0"/>
                        <a:cs typeface="Segoe UI" pitchFamily="34" charset="0"/>
                      </a:rPr>
                      <m:t>=1, </m:t>
                    </m:r>
                  </m:oMath>
                </a14:m>
                <a:r>
                  <a:rPr lang="en-US" altLang="zh-CN" sz="2000" dirty="0">
                    <a:solidFill>
                      <a:srgbClr val="7E0C6E"/>
                    </a:solidFill>
                    <a:latin typeface="Segoe UI" pitchFamily="34" charset="0"/>
                    <a:ea typeface="罗西钢笔行楷" panose="02010800040101010101" charset="-122"/>
                    <a:cs typeface="Segoe UI" pitchFamily="34" charset="0"/>
                    <a:sym typeface="+mn-lt"/>
                  </a:rPr>
                  <a:t>the elements of the corresponding Jacobian matrix</a:t>
                </a:r>
                <a14:m>
                  <m:oMath xmlns:m="http://schemas.openxmlformats.org/officeDocument/2006/math">
                    <m:sSup>
                      <m:sSupPr>
                        <m:ctrlPr>
                          <a:rPr lang="en-US" altLang="zh-CN" sz="2000" i="1" smtClean="0">
                            <a:solidFill>
                              <a:srgbClr val="7E0C6E"/>
                            </a:solidFill>
                            <a:latin typeface="Cambria Math" panose="02040503050406030204" pitchFamily="18" charset="0"/>
                            <a:ea typeface="罗西钢笔行楷" panose="02010800040101010101" charset="-122"/>
                            <a:cs typeface="Segoe UI" pitchFamily="34" charset="0"/>
                            <a:sym typeface="+mn-lt"/>
                          </a:rPr>
                        </m:ctrlPr>
                      </m:sSupPr>
                      <m:e>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 </m:t>
                        </m:r>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𝐽</m:t>
                        </m:r>
                      </m:e>
                      <m:sup>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𝑜</m:t>
                        </m:r>
                      </m:sup>
                    </m:sSup>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 </m:t>
                    </m:r>
                  </m:oMath>
                </a14:m>
                <a:r>
                  <a:rPr lang="en-US" altLang="zh-CN" sz="2000" dirty="0">
                    <a:solidFill>
                      <a:srgbClr val="7E0C6E"/>
                    </a:solidFill>
                    <a:latin typeface="Segoe UI" pitchFamily="34" charset="0"/>
                    <a:ea typeface="罗西钢笔行楷" panose="02010800040101010101" charset="-122"/>
                    <a:cs typeface="Segoe UI" pitchFamily="34" charset="0"/>
                    <a:sym typeface="+mn-lt"/>
                  </a:rPr>
                  <a:t>will be </a:t>
                </a:r>
                <a14:m>
                  <m:oMath xmlns:m="http://schemas.openxmlformats.org/officeDocument/2006/math">
                    <m:sSub>
                      <m:sSubPr>
                        <m:ctrlPr>
                          <a:rPr lang="en-US" altLang="zh-CN" sz="2000" i="1" smtClean="0">
                            <a:solidFill>
                              <a:srgbClr val="7E0C6E"/>
                            </a:solidFill>
                            <a:latin typeface="Cambria Math" panose="02040503050406030204" pitchFamily="18" charset="0"/>
                            <a:ea typeface="罗西钢笔行楷" panose="02010800040101010101" charset="-122"/>
                            <a:cs typeface="Segoe UI" pitchFamily="34" charset="0"/>
                            <a:sym typeface="+mn-lt"/>
                          </a:rPr>
                        </m:ctrlPr>
                      </m:sSubPr>
                      <m:e>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𝐽</m:t>
                        </m:r>
                      </m:e>
                      <m:sub>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𝑖𝑗</m:t>
                        </m:r>
                      </m:sub>
                    </m:sSub>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=0,</m:t>
                    </m:r>
                  </m:oMath>
                </a14:m>
                <a:r>
                  <a:rPr lang="en-US" altLang="zh-CN" sz="2000" dirty="0">
                    <a:solidFill>
                      <a:srgbClr val="7E0C6E"/>
                    </a:solidFill>
                    <a:latin typeface="Segoe UI" pitchFamily="34" charset="0"/>
                    <a:ea typeface="罗西钢笔行楷" panose="02010800040101010101" charset="-122"/>
                    <a:cs typeface="Segoe UI" pitchFamily="34" charset="0"/>
                    <a:sym typeface="+mn-lt"/>
                  </a:rPr>
                  <a:t> for all </a:t>
                </a:r>
                <a14:m>
                  <m:oMath xmlns:m="http://schemas.openxmlformats.org/officeDocument/2006/math">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0</m:t>
                    </m:r>
                    <m:r>
                      <a:rPr lang="en-US" altLang="zh-CN" sz="2000" b="0" i="1" smtClean="0">
                        <a:solidFill>
                          <a:srgbClr val="7E0C6E"/>
                        </a:solidFill>
                        <a:latin typeface="Cambria Math" panose="02040503050406030204" pitchFamily="18" charset="0"/>
                        <a:ea typeface="Cambria Math" panose="02040503050406030204" pitchFamily="18" charset="0"/>
                        <a:cs typeface="Segoe UI" pitchFamily="34" charset="0"/>
                        <a:sym typeface="+mn-lt"/>
                      </a:rPr>
                      <m:t>≤</m:t>
                    </m:r>
                    <m:r>
                      <a:rPr lang="en-US" altLang="zh-CN" sz="2000" b="0" i="1" smtClean="0">
                        <a:solidFill>
                          <a:srgbClr val="7E0C6E"/>
                        </a:solidFill>
                        <a:latin typeface="Cambria Math" panose="02040503050406030204" pitchFamily="18" charset="0"/>
                        <a:ea typeface="Cambria Math" panose="02040503050406030204" pitchFamily="18" charset="0"/>
                        <a:cs typeface="Segoe UI" pitchFamily="34" charset="0"/>
                        <a:sym typeface="+mn-lt"/>
                      </a:rPr>
                      <m:t>𝑗</m:t>
                    </m:r>
                    <m:r>
                      <a:rPr lang="en-US" altLang="zh-CN" sz="2000" b="0" i="1" smtClean="0">
                        <a:solidFill>
                          <a:srgbClr val="7E0C6E"/>
                        </a:solidFill>
                        <a:latin typeface="Cambria Math" panose="02040503050406030204" pitchFamily="18" charset="0"/>
                        <a:ea typeface="Cambria Math" panose="02040503050406030204" pitchFamily="18" charset="0"/>
                        <a:cs typeface="Segoe UI" pitchFamily="34" charset="0"/>
                        <a:sym typeface="+mn-lt"/>
                      </a:rPr>
                      <m:t>≤</m:t>
                    </m:r>
                    <m:r>
                      <a:rPr lang="en-US" altLang="zh-CN" sz="2000" b="0" i="1" smtClean="0">
                        <a:solidFill>
                          <a:srgbClr val="7E0C6E"/>
                        </a:solidFill>
                        <a:latin typeface="Cambria Math" panose="02040503050406030204" pitchFamily="18" charset="0"/>
                        <a:ea typeface="Cambria Math" panose="02040503050406030204" pitchFamily="18" charset="0"/>
                        <a:cs typeface="Segoe UI" pitchFamily="34" charset="0"/>
                        <a:sym typeface="+mn-lt"/>
                      </a:rPr>
                      <m:t>𝑛</m:t>
                    </m:r>
                  </m:oMath>
                </a14:m>
                <a:r>
                  <a:rPr lang="en-US" altLang="zh-CN" sz="2000" dirty="0">
                    <a:solidFill>
                      <a:srgbClr val="7E0C6E"/>
                    </a:solidFill>
                    <a:latin typeface="Segoe UI" pitchFamily="34" charset="0"/>
                    <a:ea typeface="罗西钢笔行楷" panose="02010800040101010101" charset="-122"/>
                    <a:cs typeface="Segoe UI" pitchFamily="34" charset="0"/>
                    <a:sym typeface="+mn-lt"/>
                  </a:rPr>
                  <a:t> and </a:t>
                </a:r>
                <a14:m>
                  <m:oMath xmlns:m="http://schemas.openxmlformats.org/officeDocument/2006/math">
                    <m:r>
                      <a:rPr lang="en-US" altLang="zh-CN" sz="2000" b="0" i="1" smtClean="0">
                        <a:solidFill>
                          <a:srgbClr val="7E0C6E"/>
                        </a:solidFill>
                        <a:latin typeface="Cambria Math" panose="02040503050406030204" pitchFamily="18" charset="0"/>
                        <a:ea typeface="罗西钢笔行楷" panose="02010800040101010101" charset="-122"/>
                        <a:cs typeface="Segoe UI" pitchFamily="34" charset="0"/>
                        <a:sym typeface="+mn-lt"/>
                      </a:rPr>
                      <m:t>𝑗</m:t>
                    </m:r>
                    <m:r>
                      <a:rPr lang="en-US" altLang="zh-CN" sz="2000" b="0" i="1" smtClean="0">
                        <a:solidFill>
                          <a:srgbClr val="7E0C6E"/>
                        </a:solidFill>
                        <a:latin typeface="Cambria Math" panose="02040503050406030204" pitchFamily="18" charset="0"/>
                        <a:ea typeface="Cambria Math" panose="02040503050406030204" pitchFamily="18" charset="0"/>
                        <a:cs typeface="Segoe UI" pitchFamily="34" charset="0"/>
                        <a:sym typeface="+mn-lt"/>
                      </a:rPr>
                      <m:t>≠</m:t>
                    </m:r>
                    <m:r>
                      <a:rPr lang="en-US" altLang="zh-CN" sz="2000" b="0" i="1" smtClean="0">
                        <a:solidFill>
                          <a:srgbClr val="7E0C6E"/>
                        </a:solidFill>
                        <a:latin typeface="Cambria Math" panose="02040503050406030204" pitchFamily="18" charset="0"/>
                        <a:ea typeface="Cambria Math" panose="02040503050406030204" pitchFamily="18" charset="0"/>
                        <a:cs typeface="Segoe UI" pitchFamily="34" charset="0"/>
                        <a:sym typeface="+mn-lt"/>
                      </a:rPr>
                      <m:t>𝑖</m:t>
                    </m:r>
                  </m:oMath>
                </a14:m>
                <a:r>
                  <a:rPr lang="en-US" altLang="zh-CN" sz="2000" dirty="0">
                    <a:solidFill>
                      <a:srgbClr val="7E0C6E"/>
                    </a:solidFill>
                    <a:latin typeface="Segoe UI" pitchFamily="34" charset="0"/>
                    <a:ea typeface="罗西钢笔行楷" panose="02010800040101010101" charset="-122"/>
                    <a:cs typeface="Segoe UI" pitchFamily="34" charset="0"/>
                    <a:sym typeface="+mn-lt"/>
                  </a:rPr>
                  <a:t>, the Jacobian matrix could be written as follows</a:t>
                </a:r>
              </a:p>
            </p:txBody>
          </p:sp>
        </mc:Choice>
        <mc:Fallback xmlns="">
          <p:sp>
            <p:nvSpPr>
              <p:cNvPr id="7" name="TextBox 23"/>
              <p:cNvSpPr txBox="1">
                <a:spLocks noRot="1" noChangeAspect="1" noMove="1" noResize="1" noEditPoints="1" noAdjustHandles="1" noChangeArrowheads="1" noChangeShapeType="1" noTextEdit="1"/>
              </p:cNvSpPr>
              <p:nvPr/>
            </p:nvSpPr>
            <p:spPr>
              <a:xfrm>
                <a:off x="823866" y="2062487"/>
                <a:ext cx="10429592" cy="1011174"/>
              </a:xfrm>
              <a:prstGeom prst="rect">
                <a:avLst/>
              </a:prstGeom>
              <a:blipFill>
                <a:blip r:embed="rId3"/>
                <a:stretch>
                  <a:fillRect l="-584" r="-643" b="-7229"/>
                </a:stretch>
              </a:blipFill>
            </p:spPr>
            <p:txBody>
              <a:bodyPr/>
              <a:lstStyle/>
              <a:p>
                <a:r>
                  <a:rPr lang="zh-CN" altLang="en-US">
                    <a:noFill/>
                  </a:rPr>
                  <a:t> </a:t>
                </a:r>
              </a:p>
            </p:txBody>
          </p:sp>
        </mc:Fallback>
      </mc:AlternateContent>
      <p:graphicFrame>
        <p:nvGraphicFramePr>
          <p:cNvPr id="8" name="对象 7"/>
          <p:cNvGraphicFramePr>
            <a:graphicFrameLocks noChangeAspect="1"/>
          </p:cNvGraphicFramePr>
          <p:nvPr>
            <p:extLst>
              <p:ext uri="{D42A27DB-BD31-4B8C-83A1-F6EECF244321}">
                <p14:modId xmlns:p14="http://schemas.microsoft.com/office/powerpoint/2010/main" val="2890056471"/>
              </p:ext>
            </p:extLst>
          </p:nvPr>
        </p:nvGraphicFramePr>
        <p:xfrm>
          <a:off x="2888054" y="3708310"/>
          <a:ext cx="5170537" cy="2164717"/>
        </p:xfrm>
        <a:graphic>
          <a:graphicData uri="http://schemas.openxmlformats.org/presentationml/2006/ole">
            <mc:AlternateContent xmlns:mc="http://schemas.openxmlformats.org/markup-compatibility/2006">
              <mc:Choice xmlns:v="urn:schemas-microsoft-com:vml" Requires="v">
                <p:oleObj spid="_x0000_s13566" name="Equation" r:id="rId4" imgW="3022560" imgH="1168200" progId="Equation.DSMT4">
                  <p:embed/>
                </p:oleObj>
              </mc:Choice>
              <mc:Fallback>
                <p:oleObj name="Equation" r:id="rId4" imgW="3022560" imgH="1168200" progId="Equation.DSMT4">
                  <p:embed/>
                  <p:pic>
                    <p:nvPicPr>
                      <p:cNvPr id="3" name="对象 2"/>
                      <p:cNvPicPr/>
                      <p:nvPr/>
                    </p:nvPicPr>
                    <p:blipFill>
                      <a:blip r:embed="rId5"/>
                      <a:stretch>
                        <a:fillRect/>
                      </a:stretch>
                    </p:blipFill>
                    <p:spPr>
                      <a:xfrm>
                        <a:off x="2888054" y="3708310"/>
                        <a:ext cx="5170537" cy="2164717"/>
                      </a:xfrm>
                      <a:prstGeom prst="rect">
                        <a:avLst/>
                      </a:prstGeom>
                    </p:spPr>
                  </p:pic>
                </p:oleObj>
              </mc:Fallback>
            </mc:AlternateContent>
          </a:graphicData>
        </a:graphic>
      </p:graphicFrame>
    </p:spTree>
    <p:extLst>
      <p:ext uri="{BB962C8B-B14F-4D97-AF65-F5344CB8AC3E}">
        <p14:creationId xmlns:p14="http://schemas.microsoft.com/office/powerpoint/2010/main" val="13363362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43</a:t>
            </a:fld>
            <a:endParaRPr lang="en-US" sz="1200" dirty="0"/>
          </a:p>
        </p:txBody>
      </p:sp>
      <p:sp>
        <p:nvSpPr>
          <p:cNvPr id="5" name="文本框 4"/>
          <p:cNvSpPr txBox="1"/>
          <p:nvPr/>
        </p:nvSpPr>
        <p:spPr>
          <a:xfrm>
            <a:off x="606613" y="946169"/>
            <a:ext cx="9336862" cy="523220"/>
          </a:xfrm>
          <a:prstGeom prst="rect">
            <a:avLst/>
          </a:prstGeom>
          <a:noFill/>
        </p:spPr>
        <p:txBody>
          <a:bodyPr wrap="square" rtlCol="0">
            <a:spAutoFit/>
          </a:bodyPr>
          <a:lstStyle/>
          <a:p>
            <a:r>
              <a:rPr lang="en-US" altLang="zh-CN" sz="2800" dirty="0">
                <a:solidFill>
                  <a:schemeClr val="bg1"/>
                </a:solidFill>
                <a:latin typeface="罗西钢笔行楷" panose="02010800040101010101" charset="-122"/>
                <a:ea typeface="罗西钢笔行楷" panose="02010800040101010101" charset="-122"/>
              </a:rPr>
              <a:t>The full n-dimension spaces of the boundary points</a:t>
            </a:r>
          </a:p>
        </p:txBody>
      </p:sp>
      <mc:AlternateContent xmlns:mc="http://schemas.openxmlformats.org/markup-compatibility/2006" xmlns:a14="http://schemas.microsoft.com/office/drawing/2010/main">
        <mc:Choice Requires="a14">
          <p:sp>
            <p:nvSpPr>
              <p:cNvPr id="9" name="TextBox 23"/>
              <p:cNvSpPr txBox="1"/>
              <p:nvPr/>
            </p:nvSpPr>
            <p:spPr>
              <a:xfrm>
                <a:off x="970717" y="1936209"/>
                <a:ext cx="9891330" cy="923330"/>
              </a:xfrm>
              <a:prstGeom prst="rect">
                <a:avLst/>
              </a:prstGeom>
              <a:noFill/>
            </p:spPr>
            <p:txBody>
              <a:bodyPr wrap="square" rtlCol="0">
                <a:spAutoFit/>
              </a:bodyPr>
              <a:lstStyle/>
              <a:p>
                <a:pPr algn="just">
                  <a:lnSpc>
                    <a:spcPct val="150000"/>
                  </a:lnSpc>
                </a:pPr>
                <a:r>
                  <a:rPr lang="en-US" altLang="zh-CN" dirty="0">
                    <a:solidFill>
                      <a:srgbClr val="7E0C6E"/>
                    </a:solidFill>
                    <a:latin typeface="Segoe UI" pitchFamily="34" charset="0"/>
                    <a:ea typeface="Segoe UI" pitchFamily="34" charset="0"/>
                    <a:cs typeface="Segoe UI" pitchFamily="34" charset="0"/>
                  </a:rPr>
                  <a:t>    More generally, for the </a:t>
                </a:r>
                <a:r>
                  <a:rPr lang="en-US" altLang="zh-CN" dirty="0" smtClean="0">
                    <a:solidFill>
                      <a:srgbClr val="1010E0"/>
                    </a:solidFill>
                    <a:latin typeface="Segoe UI" pitchFamily="34" charset="0"/>
                    <a:ea typeface="Segoe UI" pitchFamily="34" charset="0"/>
                    <a:cs typeface="Segoe UI" pitchFamily="34" charset="0"/>
                  </a:rPr>
                  <a:t>border point </a:t>
                </a:r>
                <a14:m>
                  <m:oMath xmlns:m="http://schemas.openxmlformats.org/officeDocument/2006/math">
                    <m:r>
                      <a:rPr lang="en-US" altLang="zh-CN" i="1">
                        <a:solidFill>
                          <a:srgbClr val="1010E0"/>
                        </a:solidFill>
                        <a:latin typeface="Cambria Math" panose="02040503050406030204" pitchFamily="18" charset="0"/>
                        <a:ea typeface="Segoe UI" pitchFamily="34" charset="0"/>
                        <a:cs typeface="Segoe UI" pitchFamily="34" charset="0"/>
                      </a:rPr>
                      <m:t>(</m:t>
                    </m:r>
                    <m:sSub>
                      <m:sSubPr>
                        <m:ctrlPr>
                          <a:rPr lang="en-US" altLang="zh-CN" i="1">
                            <a:solidFill>
                              <a:srgbClr val="1010E0"/>
                            </a:solidFill>
                            <a:latin typeface="Cambria Math" panose="02040503050406030204" pitchFamily="18" charset="0"/>
                            <a:ea typeface="Segoe UI" pitchFamily="34" charset="0"/>
                            <a:cs typeface="Segoe UI" pitchFamily="34" charset="0"/>
                          </a:rPr>
                        </m:ctrlPr>
                      </m:sSubPr>
                      <m:e>
                        <m:r>
                          <a:rPr lang="en-US" altLang="zh-CN" i="1">
                            <a:solidFill>
                              <a:srgbClr val="1010E0"/>
                            </a:solidFill>
                            <a:latin typeface="Cambria Math" panose="02040503050406030204" pitchFamily="18" charset="0"/>
                            <a:ea typeface="Segoe UI" pitchFamily="34" charset="0"/>
                            <a:cs typeface="Segoe UI" pitchFamily="34" charset="0"/>
                          </a:rPr>
                          <m:t>𝑥</m:t>
                        </m:r>
                      </m:e>
                      <m:sub>
                        <m:r>
                          <a:rPr lang="en-US" altLang="zh-CN" i="1">
                            <a:solidFill>
                              <a:srgbClr val="1010E0"/>
                            </a:solidFill>
                            <a:latin typeface="Cambria Math" panose="02040503050406030204" pitchFamily="18" charset="0"/>
                            <a:ea typeface="Segoe UI" pitchFamily="34" charset="0"/>
                            <a:cs typeface="Segoe UI" pitchFamily="34" charset="0"/>
                          </a:rPr>
                          <m:t>1</m:t>
                        </m:r>
                      </m:sub>
                    </m:sSub>
                    <m:r>
                      <a:rPr lang="en-US" altLang="zh-CN" i="1">
                        <a:solidFill>
                          <a:srgbClr val="1010E0"/>
                        </a:solidFill>
                        <a:latin typeface="Cambria Math" panose="02040503050406030204" pitchFamily="18" charset="0"/>
                        <a:ea typeface="Segoe UI" pitchFamily="34" charset="0"/>
                        <a:cs typeface="Segoe UI" pitchFamily="34" charset="0"/>
                      </a:rPr>
                      <m:t>,</m:t>
                    </m:r>
                    <m:r>
                      <a:rPr lang="en-US" altLang="zh-CN" b="0" i="1" smtClean="0">
                        <a:solidFill>
                          <a:srgbClr val="1010E0"/>
                        </a:solidFill>
                        <a:latin typeface="Cambria Math" panose="02040503050406030204" pitchFamily="18" charset="0"/>
                        <a:ea typeface="Segoe UI" pitchFamily="34" charset="0"/>
                        <a:cs typeface="Segoe UI" pitchFamily="34" charset="0"/>
                      </a:rPr>
                      <m:t>…</m:t>
                    </m:r>
                    <m:r>
                      <a:rPr lang="en-US" altLang="zh-CN" i="1">
                        <a:solidFill>
                          <a:srgbClr val="1010E0"/>
                        </a:solidFill>
                        <a:latin typeface="Cambria Math" panose="02040503050406030204" pitchFamily="18" charset="0"/>
                        <a:ea typeface="Segoe UI" pitchFamily="34" charset="0"/>
                        <a:cs typeface="Segoe UI" pitchFamily="34" charset="0"/>
                      </a:rPr>
                      <m:t>, </m:t>
                    </m:r>
                    <m:r>
                      <a:rPr lang="en-US" altLang="zh-CN" b="0" i="1" smtClean="0">
                        <a:solidFill>
                          <a:srgbClr val="1010E0"/>
                        </a:solidFill>
                        <a:latin typeface="Cambria Math" panose="02040503050406030204" pitchFamily="18" charset="0"/>
                        <a:ea typeface="Segoe UI" pitchFamily="34" charset="0"/>
                        <a:cs typeface="Segoe UI" pitchFamily="34" charset="0"/>
                      </a:rPr>
                      <m:t>1,</m:t>
                    </m:r>
                    <m:r>
                      <a:rPr lang="en-US" altLang="zh-CN" i="1">
                        <a:solidFill>
                          <a:srgbClr val="1010E0"/>
                        </a:solidFill>
                        <a:latin typeface="Cambria Math" panose="02040503050406030204" pitchFamily="18" charset="0"/>
                        <a:ea typeface="Segoe UI" pitchFamily="34" charset="0"/>
                        <a:cs typeface="Segoe UI" pitchFamily="34" charset="0"/>
                      </a:rPr>
                      <m:t>…,</m:t>
                    </m:r>
                    <m:sSub>
                      <m:sSubPr>
                        <m:ctrlPr>
                          <a:rPr lang="en-US" altLang="zh-CN" i="1">
                            <a:solidFill>
                              <a:srgbClr val="1010E0"/>
                            </a:solidFill>
                            <a:latin typeface="Cambria Math" panose="02040503050406030204" pitchFamily="18" charset="0"/>
                            <a:ea typeface="Segoe UI" pitchFamily="34" charset="0"/>
                            <a:cs typeface="Segoe UI" pitchFamily="34" charset="0"/>
                          </a:rPr>
                        </m:ctrlPr>
                      </m:sSubPr>
                      <m:e>
                        <m:r>
                          <a:rPr lang="en-US" altLang="zh-CN" b="0" i="1" smtClean="0">
                            <a:solidFill>
                              <a:srgbClr val="1010E0"/>
                            </a:solidFill>
                            <a:latin typeface="Cambria Math" panose="02040503050406030204" pitchFamily="18" charset="0"/>
                            <a:ea typeface="Segoe UI" pitchFamily="34" charset="0"/>
                            <a:cs typeface="Segoe UI" pitchFamily="34" charset="0"/>
                          </a:rPr>
                          <m:t>1,…,</m:t>
                        </m:r>
                        <m:r>
                          <a:rPr lang="en-US" altLang="zh-CN" i="1">
                            <a:solidFill>
                              <a:srgbClr val="1010E0"/>
                            </a:solidFill>
                            <a:latin typeface="Cambria Math" panose="02040503050406030204" pitchFamily="18" charset="0"/>
                            <a:ea typeface="Segoe UI" pitchFamily="34" charset="0"/>
                            <a:cs typeface="Segoe UI" pitchFamily="34" charset="0"/>
                          </a:rPr>
                          <m:t>𝑥</m:t>
                        </m:r>
                      </m:e>
                      <m:sub>
                        <m:r>
                          <a:rPr lang="en-US" altLang="zh-CN" i="1">
                            <a:solidFill>
                              <a:srgbClr val="1010E0"/>
                            </a:solidFill>
                            <a:latin typeface="Cambria Math" panose="02040503050406030204" pitchFamily="18" charset="0"/>
                            <a:ea typeface="Segoe UI" pitchFamily="34" charset="0"/>
                            <a:cs typeface="Segoe UI" pitchFamily="34" charset="0"/>
                          </a:rPr>
                          <m:t>𝑛</m:t>
                        </m:r>
                      </m:sub>
                    </m:sSub>
                    <m:r>
                      <a:rPr lang="en-US" altLang="zh-CN" i="1">
                        <a:solidFill>
                          <a:srgbClr val="1010E0"/>
                        </a:solidFill>
                        <a:latin typeface="Cambria Math" panose="02040503050406030204" pitchFamily="18" charset="0"/>
                        <a:ea typeface="Segoe UI" pitchFamily="34" charset="0"/>
                        <a:cs typeface="Segoe UI" pitchFamily="34" charset="0"/>
                      </a:rPr>
                      <m:t>)</m:t>
                    </m:r>
                  </m:oMath>
                </a14:m>
                <a:r>
                  <a:rPr lang="en-US" altLang="zh-CN" dirty="0">
                    <a:solidFill>
                      <a:srgbClr val="1010E0"/>
                    </a:solidFill>
                    <a:latin typeface="Segoe UI" pitchFamily="34" charset="0"/>
                    <a:ea typeface="Segoe UI" pitchFamily="34" charset="0"/>
                    <a:cs typeface="Segoe UI" pitchFamily="34" charset="0"/>
                  </a:rPr>
                  <a:t> </a:t>
                </a:r>
                <a:r>
                  <a:rPr lang="en-US" altLang="zh-CN" dirty="0">
                    <a:solidFill>
                      <a:srgbClr val="7E0C6E"/>
                    </a:solidFill>
                    <a:latin typeface="Segoe UI" pitchFamily="34" charset="0"/>
                    <a:ea typeface="Segoe UI" pitchFamily="34" charset="0"/>
                    <a:cs typeface="Segoe UI" pitchFamily="34" charset="0"/>
                  </a:rPr>
                  <a:t>where </a:t>
                </a:r>
                <a:r>
                  <a:rPr lang="en-US" altLang="zh-CN" dirty="0">
                    <a:solidFill>
                      <a:srgbClr val="1010E0"/>
                    </a:solidFill>
                    <a:latin typeface="Segoe UI" pitchFamily="34" charset="0"/>
                    <a:ea typeface="Segoe UI" pitchFamily="34" charset="0"/>
                    <a:cs typeface="Segoe UI" pitchFamily="34" charset="0"/>
                  </a:rPr>
                  <a:t>two communities evolve into </a:t>
                </a:r>
                <a:r>
                  <a:rPr lang="en-US" altLang="zh-CN" dirty="0" smtClean="0">
                    <a:solidFill>
                      <a:srgbClr val="1010E0"/>
                    </a:solidFill>
                    <a:latin typeface="Segoe UI" pitchFamily="34" charset="0"/>
                    <a:ea typeface="Segoe UI" pitchFamily="34" charset="0"/>
                    <a:cs typeface="Segoe UI" pitchFamily="34" charset="0"/>
                  </a:rPr>
                  <a:t> </a:t>
                </a:r>
                <a:r>
                  <a:rPr lang="en-US" altLang="zh-CN" dirty="0">
                    <a:solidFill>
                      <a:srgbClr val="1010E0"/>
                    </a:solidFill>
                    <a:latin typeface="Segoe UI" pitchFamily="34" charset="0"/>
                    <a:ea typeface="Segoe UI" pitchFamily="34" charset="0"/>
                    <a:cs typeface="Segoe UI" pitchFamily="34" charset="0"/>
                  </a:rPr>
                  <a:t>full-A state</a:t>
                </a:r>
                <a:r>
                  <a:rPr lang="en-US" altLang="zh-CN" dirty="0">
                    <a:solidFill>
                      <a:srgbClr val="7E0C6E"/>
                    </a:solidFill>
                    <a:latin typeface="Segoe UI" pitchFamily="34" charset="0"/>
                    <a:ea typeface="Segoe UI" pitchFamily="34" charset="0"/>
                    <a:cs typeface="Segoe UI" pitchFamily="34" charset="0"/>
                  </a:rPr>
                  <a:t>, so we </a:t>
                </a:r>
                <a:r>
                  <a:rPr lang="en-US" altLang="zh-CN" dirty="0" smtClean="0">
                    <a:solidFill>
                      <a:srgbClr val="7E0C6E"/>
                    </a:solidFill>
                    <a:latin typeface="Segoe UI" pitchFamily="34" charset="0"/>
                    <a:ea typeface="Segoe UI" pitchFamily="34" charset="0"/>
                    <a:cs typeface="Segoe UI" pitchFamily="34" charset="0"/>
                  </a:rPr>
                  <a:t>have the </a:t>
                </a:r>
                <a:r>
                  <a:rPr lang="en-US" altLang="zh-CN" dirty="0">
                    <a:solidFill>
                      <a:srgbClr val="7E0C6E"/>
                    </a:solidFill>
                    <a:latin typeface="Segoe UI" pitchFamily="34" charset="0"/>
                    <a:ea typeface="Segoe UI" pitchFamily="34" charset="0"/>
                    <a:cs typeface="Segoe UI" pitchFamily="34" charset="0"/>
                  </a:rPr>
                  <a:t>corresponding Jacobian matrix </a:t>
                </a:r>
                <a:endParaRPr lang="en-US" altLang="zh-CN" dirty="0">
                  <a:solidFill>
                    <a:srgbClr val="7E0C6E"/>
                  </a:solidFill>
                  <a:latin typeface="Segoe UI" pitchFamily="34" charset="0"/>
                  <a:ea typeface="罗西钢笔行楷" panose="02010800040101010101" charset="-122"/>
                  <a:cs typeface="Segoe UI" pitchFamily="34" charset="0"/>
                  <a:sym typeface="+mn-lt"/>
                </a:endParaRPr>
              </a:p>
            </p:txBody>
          </p:sp>
        </mc:Choice>
        <mc:Fallback xmlns="">
          <p:sp>
            <p:nvSpPr>
              <p:cNvPr id="9" name="TextBox 23"/>
              <p:cNvSpPr txBox="1">
                <a:spLocks noRot="1" noChangeAspect="1" noMove="1" noResize="1" noEditPoints="1" noAdjustHandles="1" noChangeArrowheads="1" noChangeShapeType="1" noTextEdit="1"/>
              </p:cNvSpPr>
              <p:nvPr/>
            </p:nvSpPr>
            <p:spPr>
              <a:xfrm>
                <a:off x="970717" y="1936209"/>
                <a:ext cx="9891330" cy="923330"/>
              </a:xfrm>
              <a:prstGeom prst="rect">
                <a:avLst/>
              </a:prstGeom>
              <a:blipFill>
                <a:blip r:embed="rId3"/>
                <a:stretch>
                  <a:fillRect l="-493" r="-493" b="-4636"/>
                </a:stretch>
              </a:blipFill>
            </p:spPr>
            <p:txBody>
              <a:bodyPr/>
              <a:lstStyle/>
              <a:p>
                <a:r>
                  <a:rPr lang="zh-CN" altLang="en-US">
                    <a:noFill/>
                  </a:rPr>
                  <a:t> </a:t>
                </a:r>
              </a:p>
            </p:txBody>
          </p:sp>
        </mc:Fallback>
      </mc:AlternateContent>
      <p:graphicFrame>
        <p:nvGraphicFramePr>
          <p:cNvPr id="10" name="对象 9"/>
          <p:cNvGraphicFramePr>
            <a:graphicFrameLocks noChangeAspect="1"/>
          </p:cNvGraphicFramePr>
          <p:nvPr>
            <p:extLst>
              <p:ext uri="{D42A27DB-BD31-4B8C-83A1-F6EECF244321}">
                <p14:modId xmlns:p14="http://schemas.microsoft.com/office/powerpoint/2010/main" val="3698726209"/>
              </p:ext>
            </p:extLst>
          </p:nvPr>
        </p:nvGraphicFramePr>
        <p:xfrm>
          <a:off x="1882844" y="3326360"/>
          <a:ext cx="7452201" cy="2620208"/>
        </p:xfrm>
        <a:graphic>
          <a:graphicData uri="http://schemas.openxmlformats.org/presentationml/2006/ole">
            <mc:AlternateContent xmlns:mc="http://schemas.openxmlformats.org/markup-compatibility/2006">
              <mc:Choice xmlns:v="urn:schemas-microsoft-com:vml" Requires="v">
                <p:oleObj spid="_x0000_s14590" name="Equation" r:id="rId4" imgW="4800600" imgH="1625400" progId="Equation.DSMT4">
                  <p:embed/>
                </p:oleObj>
              </mc:Choice>
              <mc:Fallback>
                <p:oleObj name="Equation" r:id="rId4" imgW="4800600" imgH="1625400" progId="Equation.DSMT4">
                  <p:embed/>
                  <p:pic>
                    <p:nvPicPr>
                      <p:cNvPr id="3" name="对象 2"/>
                      <p:cNvPicPr/>
                      <p:nvPr/>
                    </p:nvPicPr>
                    <p:blipFill>
                      <a:blip r:embed="rId5"/>
                      <a:stretch>
                        <a:fillRect/>
                      </a:stretch>
                    </p:blipFill>
                    <p:spPr>
                      <a:xfrm>
                        <a:off x="1882844" y="3326360"/>
                        <a:ext cx="7452201" cy="2620208"/>
                      </a:xfrm>
                      <a:prstGeom prst="rect">
                        <a:avLst/>
                      </a:prstGeom>
                    </p:spPr>
                  </p:pic>
                </p:oleObj>
              </mc:Fallback>
            </mc:AlternateContent>
          </a:graphicData>
        </a:graphic>
      </p:graphicFrame>
    </p:spTree>
    <p:extLst>
      <p:ext uri="{BB962C8B-B14F-4D97-AF65-F5344CB8AC3E}">
        <p14:creationId xmlns:p14="http://schemas.microsoft.com/office/powerpoint/2010/main" val="27362852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44</a:t>
            </a:fld>
            <a:endParaRPr lang="en-US" sz="1200" dirty="0"/>
          </a:p>
        </p:txBody>
      </p:sp>
      <p:sp>
        <p:nvSpPr>
          <p:cNvPr id="5" name="文本框 4"/>
          <p:cNvSpPr txBox="1"/>
          <p:nvPr/>
        </p:nvSpPr>
        <p:spPr>
          <a:xfrm>
            <a:off x="606613" y="946169"/>
            <a:ext cx="9336862" cy="523220"/>
          </a:xfrm>
          <a:prstGeom prst="rect">
            <a:avLst/>
          </a:prstGeom>
          <a:noFill/>
        </p:spPr>
        <p:txBody>
          <a:bodyPr wrap="square" rtlCol="0">
            <a:spAutoFit/>
          </a:bodyPr>
          <a:lstStyle/>
          <a:p>
            <a:r>
              <a:rPr lang="en-US" altLang="zh-CN" sz="2800" dirty="0">
                <a:solidFill>
                  <a:schemeClr val="bg1"/>
                </a:solidFill>
                <a:latin typeface="罗西钢笔行楷" panose="02010800040101010101" charset="-122"/>
                <a:ea typeface="罗西钢笔行楷" panose="02010800040101010101" charset="-122"/>
              </a:rPr>
              <a:t>The full n-dimension spaces of the boundary points</a:t>
            </a:r>
          </a:p>
        </p:txBody>
      </p:sp>
      <p:sp>
        <p:nvSpPr>
          <p:cNvPr id="7" name="TextBox 23"/>
          <p:cNvSpPr txBox="1"/>
          <p:nvPr/>
        </p:nvSpPr>
        <p:spPr>
          <a:xfrm>
            <a:off x="1525337" y="1907399"/>
            <a:ext cx="8958071" cy="507831"/>
          </a:xfrm>
          <a:prstGeom prst="rect">
            <a:avLst/>
          </a:prstGeom>
          <a:noFill/>
        </p:spPr>
        <p:txBody>
          <a:bodyPr wrap="square" rtlCol="0">
            <a:spAutoFit/>
          </a:bodyPr>
          <a:lstStyle/>
          <a:p>
            <a:pPr>
              <a:lnSpc>
                <a:spcPct val="150000"/>
              </a:lnSpc>
            </a:pPr>
            <a:r>
              <a:rPr lang="en-US" altLang="zh-CN" dirty="0">
                <a:solidFill>
                  <a:srgbClr val="7E0C6E"/>
                </a:solidFill>
                <a:latin typeface="Segoe UI" pitchFamily="34" charset="0"/>
                <a:ea typeface="Segoe UI" pitchFamily="34" charset="0"/>
                <a:cs typeface="Segoe UI" pitchFamily="34" charset="0"/>
              </a:rPr>
              <a:t>To sum up, we notice that no matter how many communities are in the full-A state, </a:t>
            </a:r>
            <a:endParaRPr lang="zh-CN" altLang="en-US" dirty="0">
              <a:solidFill>
                <a:srgbClr val="7E0C6E"/>
              </a:solidFill>
              <a:latin typeface="Segoe UI" pitchFamily="34" charset="0"/>
              <a:ea typeface="罗西钢笔行楷" panose="02010800040101010101" charset="-122"/>
              <a:cs typeface="Segoe UI" pitchFamily="34" charset="0"/>
              <a:sym typeface="+mn-lt"/>
            </a:endParaRPr>
          </a:p>
        </p:txBody>
      </p:sp>
      <p:graphicFrame>
        <p:nvGraphicFramePr>
          <p:cNvPr id="8" name="对象 7"/>
          <p:cNvGraphicFramePr>
            <a:graphicFrameLocks noChangeAspect="1"/>
          </p:cNvGraphicFramePr>
          <p:nvPr>
            <p:extLst>
              <p:ext uri="{D42A27DB-BD31-4B8C-83A1-F6EECF244321}">
                <p14:modId xmlns:p14="http://schemas.microsoft.com/office/powerpoint/2010/main" val="2802817068"/>
              </p:ext>
            </p:extLst>
          </p:nvPr>
        </p:nvGraphicFramePr>
        <p:xfrm>
          <a:off x="1142191" y="2474115"/>
          <a:ext cx="1931608" cy="339820"/>
        </p:xfrm>
        <a:graphic>
          <a:graphicData uri="http://schemas.openxmlformats.org/presentationml/2006/ole">
            <mc:AlternateContent xmlns:mc="http://schemas.openxmlformats.org/markup-compatibility/2006">
              <mc:Choice xmlns:v="urn:schemas-microsoft-com:vml" Requires="v">
                <p:oleObj spid="_x0000_s15864" name="Equation" r:id="rId3" imgW="1371600" imgH="241200" progId="Equation.DSMT4">
                  <p:embed/>
                </p:oleObj>
              </mc:Choice>
              <mc:Fallback>
                <p:oleObj name="Equation" r:id="rId3" imgW="1371600" imgH="241200" progId="Equation.DSMT4">
                  <p:embed/>
                  <p:pic>
                    <p:nvPicPr>
                      <p:cNvPr id="30" name="对象 29"/>
                      <p:cNvPicPr/>
                      <p:nvPr/>
                    </p:nvPicPr>
                    <p:blipFill>
                      <a:blip r:embed="rId4"/>
                      <a:stretch>
                        <a:fillRect/>
                      </a:stretch>
                    </p:blipFill>
                    <p:spPr>
                      <a:xfrm>
                        <a:off x="1142191" y="2474115"/>
                        <a:ext cx="1931608" cy="33982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1" name="文本框 10"/>
              <p:cNvSpPr txBox="1"/>
              <p:nvPr/>
            </p:nvSpPr>
            <p:spPr>
              <a:xfrm>
                <a:off x="2991223" y="2453734"/>
                <a:ext cx="7492185" cy="369332"/>
              </a:xfrm>
              <a:prstGeom prst="rect">
                <a:avLst/>
              </a:prstGeom>
              <a:noFill/>
            </p:spPr>
            <p:txBody>
              <a:bodyPr wrap="square" rtlCol="0">
                <a:spAutoFit/>
              </a:bodyPr>
              <a:lstStyle/>
              <a:p>
                <a:r>
                  <a:rPr lang="en-US" altLang="zh-CN" dirty="0">
                    <a:solidFill>
                      <a:srgbClr val="7E0C6E"/>
                    </a:solidFill>
                    <a:latin typeface="Segoe UI" pitchFamily="34" charset="0"/>
                    <a:ea typeface="Segoe UI" pitchFamily="34" charset="0"/>
                    <a:cs typeface="Segoe UI" pitchFamily="34" charset="0"/>
                  </a:rPr>
                  <a:t>must</a:t>
                </a:r>
                <a:r>
                  <a:rPr lang="en-US" altLang="zh-CN" dirty="0"/>
                  <a:t> </a:t>
                </a:r>
                <a:r>
                  <a:rPr lang="en-US" altLang="zh-CN" dirty="0">
                    <a:solidFill>
                      <a:srgbClr val="7E0C6E"/>
                    </a:solidFill>
                    <a:latin typeface="Segoe UI" pitchFamily="34" charset="0"/>
                    <a:ea typeface="Segoe UI" pitchFamily="34" charset="0"/>
                    <a:cs typeface="Segoe UI" pitchFamily="34" charset="0"/>
                  </a:rPr>
                  <a:t>be one of the n eigenvalues of </a:t>
                </a:r>
                <a14:m>
                  <m:oMath xmlns:m="http://schemas.openxmlformats.org/officeDocument/2006/math">
                    <m:sSup>
                      <m:sSupPr>
                        <m:ctrlPr>
                          <a:rPr lang="en-US" altLang="zh-CN" i="1">
                            <a:solidFill>
                              <a:srgbClr val="7E0C6E"/>
                            </a:solidFill>
                            <a:latin typeface="Cambria Math" panose="02040503050406030204" pitchFamily="18" charset="0"/>
                            <a:ea typeface="罗西钢笔行楷" panose="02010800040101010101" charset="-122"/>
                            <a:cs typeface="Segoe UI" pitchFamily="34" charset="0"/>
                            <a:sym typeface="+mn-lt"/>
                          </a:rPr>
                        </m:ctrlPr>
                      </m:sSupPr>
                      <m:e>
                        <m:r>
                          <a:rPr lang="en-US" altLang="zh-CN" i="1">
                            <a:solidFill>
                              <a:srgbClr val="7E0C6E"/>
                            </a:solidFill>
                            <a:latin typeface="Cambria Math" panose="02040503050406030204" pitchFamily="18" charset="0"/>
                            <a:ea typeface="罗西钢笔行楷" panose="02010800040101010101" charset="-122"/>
                            <a:cs typeface="Segoe UI" pitchFamily="34" charset="0"/>
                            <a:sym typeface="+mn-lt"/>
                          </a:rPr>
                          <m:t> </m:t>
                        </m:r>
                        <m:r>
                          <a:rPr lang="en-US" altLang="zh-CN" i="1">
                            <a:solidFill>
                              <a:srgbClr val="7E0C6E"/>
                            </a:solidFill>
                            <a:latin typeface="Cambria Math" panose="02040503050406030204" pitchFamily="18" charset="0"/>
                            <a:ea typeface="罗西钢笔行楷" panose="02010800040101010101" charset="-122"/>
                            <a:cs typeface="Segoe UI" pitchFamily="34" charset="0"/>
                            <a:sym typeface="+mn-lt"/>
                          </a:rPr>
                          <m:t>𝐽</m:t>
                        </m:r>
                      </m:e>
                      <m:sup>
                        <m:r>
                          <a:rPr lang="en-US" altLang="zh-CN" i="1">
                            <a:solidFill>
                              <a:srgbClr val="7E0C6E"/>
                            </a:solidFill>
                            <a:latin typeface="Cambria Math" panose="02040503050406030204" pitchFamily="18" charset="0"/>
                            <a:ea typeface="罗西钢笔行楷" panose="02010800040101010101" charset="-122"/>
                            <a:cs typeface="Segoe UI" pitchFamily="34" charset="0"/>
                            <a:sym typeface="+mn-lt"/>
                          </a:rPr>
                          <m:t>𝑜</m:t>
                        </m:r>
                      </m:sup>
                    </m:sSup>
                    <m:r>
                      <a:rPr lang="en-US" altLang="zh-CN" b="0" i="1" smtClean="0">
                        <a:solidFill>
                          <a:srgbClr val="7E0C6E"/>
                        </a:solidFill>
                        <a:latin typeface="Cambria Math" panose="02040503050406030204" pitchFamily="18" charset="0"/>
                        <a:ea typeface="罗西钢笔行楷" panose="02010800040101010101" charset="-122"/>
                        <a:cs typeface="Segoe UI" pitchFamily="34" charset="0"/>
                        <a:sym typeface="+mn-lt"/>
                      </a:rPr>
                      <m:t>. </m:t>
                    </m:r>
                    <m:r>
                      <a:rPr lang="en-US" altLang="zh-CN" i="1">
                        <a:solidFill>
                          <a:srgbClr val="7E0C6E"/>
                        </a:solidFill>
                        <a:latin typeface="Cambria Math" panose="02040503050406030204" pitchFamily="18" charset="0"/>
                        <a:ea typeface="罗西钢笔行楷" panose="02010800040101010101" charset="-122"/>
                        <a:cs typeface="Segoe UI" pitchFamily="34" charset="0"/>
                        <a:sym typeface="+mn-lt"/>
                      </a:rPr>
                      <m:t> </m:t>
                    </m:r>
                  </m:oMath>
                </a14:m>
                <a:r>
                  <a:rPr lang="en-US" altLang="zh-CN" dirty="0">
                    <a:solidFill>
                      <a:srgbClr val="7E0C6E"/>
                    </a:solidFill>
                    <a:latin typeface="Segoe UI" pitchFamily="34" charset="0"/>
                    <a:ea typeface="Segoe UI" pitchFamily="34" charset="0"/>
                    <a:cs typeface="Segoe UI" pitchFamily="34" charset="0"/>
                  </a:rPr>
                  <a:t> When a&lt;c, b&lt;d, then </a:t>
                </a:r>
                <a14:m>
                  <m:oMath xmlns:m="http://schemas.openxmlformats.org/officeDocument/2006/math">
                    <m:r>
                      <m:rPr>
                        <m:sty m:val="p"/>
                      </m:rPr>
                      <a:rPr lang="el-GR" altLang="zh-CN" i="1" dirty="0" smtClean="0">
                        <a:solidFill>
                          <a:srgbClr val="7E0C6E"/>
                        </a:solidFill>
                        <a:latin typeface="Cambria Math" panose="02040503050406030204" pitchFamily="18" charset="0"/>
                        <a:ea typeface="Segoe UI" pitchFamily="34" charset="0"/>
                        <a:cs typeface="Segoe UI" pitchFamily="34" charset="0"/>
                      </a:rPr>
                      <m:t>λ</m:t>
                    </m:r>
                    <m:r>
                      <a:rPr lang="en-US" altLang="zh-CN" b="0" i="1" dirty="0" smtClean="0">
                        <a:solidFill>
                          <a:srgbClr val="7E0C6E"/>
                        </a:solidFill>
                        <a:latin typeface="Cambria Math" panose="02040503050406030204" pitchFamily="18" charset="0"/>
                        <a:ea typeface="Segoe UI" pitchFamily="34" charset="0"/>
                        <a:cs typeface="Segoe UI" pitchFamily="34" charset="0"/>
                      </a:rPr>
                      <m:t>+</m:t>
                    </m:r>
                    <m:r>
                      <a:rPr lang="en-US" altLang="zh-CN" b="0" i="1" dirty="0" smtClean="0">
                        <a:solidFill>
                          <a:srgbClr val="7E0C6E"/>
                        </a:solidFill>
                        <a:latin typeface="Cambria Math" panose="02040503050406030204" pitchFamily="18" charset="0"/>
                        <a:ea typeface="Segoe UI" pitchFamily="34" charset="0"/>
                        <a:cs typeface="Segoe UI" pitchFamily="34" charset="0"/>
                      </a:rPr>
                      <m:t>𝑘</m:t>
                    </m:r>
                    <m:r>
                      <a:rPr lang="en-US" altLang="zh-CN" b="0" i="1" dirty="0" smtClean="0">
                        <a:solidFill>
                          <a:srgbClr val="7E0C6E"/>
                        </a:solidFill>
                        <a:latin typeface="Cambria Math" panose="02040503050406030204" pitchFamily="18" charset="0"/>
                        <a:ea typeface="Segoe UI" pitchFamily="34" charset="0"/>
                        <a:cs typeface="Segoe UI" pitchFamily="34" charset="0"/>
                      </a:rPr>
                      <m:t>&lt;0,</m:t>
                    </m:r>
                  </m:oMath>
                </a14:m>
                <a:r>
                  <a:rPr lang="en-US" altLang="zh-CN" dirty="0">
                    <a:solidFill>
                      <a:srgbClr val="7E0C6E"/>
                    </a:solidFill>
                    <a:latin typeface="Segoe UI" pitchFamily="34" charset="0"/>
                    <a:ea typeface="Segoe UI" pitchFamily="34" charset="0"/>
                    <a:cs typeface="Segoe UI" pitchFamily="34" charset="0"/>
                  </a:rPr>
                  <a:t> </a:t>
                </a:r>
                <a:endParaRPr lang="zh-CN" altLang="en-US" dirty="0">
                  <a:solidFill>
                    <a:srgbClr val="7E0C6E"/>
                  </a:solidFill>
                  <a:latin typeface="Segoe UI" pitchFamily="34" charset="0"/>
                  <a:ea typeface="Segoe UI" pitchFamily="34" charset="0"/>
                  <a:cs typeface="Segoe UI" pitchFamily="34" charset="0"/>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2991223" y="2453734"/>
                <a:ext cx="7492185" cy="369332"/>
              </a:xfrm>
              <a:prstGeom prst="rect">
                <a:avLst/>
              </a:prstGeom>
              <a:blipFill>
                <a:blip r:embed="rId6"/>
                <a:stretch>
                  <a:fillRect l="-732" t="-10000" b="-26667"/>
                </a:stretch>
              </a:blipFill>
            </p:spPr>
            <p:txBody>
              <a:bodyPr/>
              <a:lstStyle/>
              <a:p>
                <a:r>
                  <a:rPr lang="zh-CN" altLang="en-US">
                    <a:noFill/>
                  </a:rPr>
                  <a:t> </a:t>
                </a:r>
              </a:p>
            </p:txBody>
          </p:sp>
        </mc:Fallback>
      </mc:AlternateContent>
      <p:graphicFrame>
        <p:nvGraphicFramePr>
          <p:cNvPr id="12" name="对象 11"/>
          <p:cNvGraphicFramePr>
            <a:graphicFrameLocks noChangeAspect="1"/>
          </p:cNvGraphicFramePr>
          <p:nvPr>
            <p:extLst>
              <p:ext uri="{D42A27DB-BD31-4B8C-83A1-F6EECF244321}">
                <p14:modId xmlns:p14="http://schemas.microsoft.com/office/powerpoint/2010/main" val="169612478"/>
              </p:ext>
            </p:extLst>
          </p:nvPr>
        </p:nvGraphicFramePr>
        <p:xfrm>
          <a:off x="3264307" y="3716344"/>
          <a:ext cx="5191622" cy="433908"/>
        </p:xfrm>
        <a:graphic>
          <a:graphicData uri="http://schemas.openxmlformats.org/presentationml/2006/ole">
            <mc:AlternateContent xmlns:mc="http://schemas.openxmlformats.org/markup-compatibility/2006">
              <mc:Choice xmlns:v="urn:schemas-microsoft-com:vml" Requires="v">
                <p:oleObj spid="_x0000_s15865" name="Equation" r:id="rId7" imgW="2882880" imgH="241200" progId="Equation.DSMT4">
                  <p:embed/>
                </p:oleObj>
              </mc:Choice>
              <mc:Fallback>
                <p:oleObj name="Equation" r:id="rId7" imgW="2882880" imgH="241200" progId="Equation.DSMT4">
                  <p:embed/>
                  <p:pic>
                    <p:nvPicPr>
                      <p:cNvPr id="155" name="对象 154"/>
                      <p:cNvPicPr/>
                      <p:nvPr/>
                    </p:nvPicPr>
                    <p:blipFill>
                      <a:blip r:embed="rId8"/>
                      <a:stretch>
                        <a:fillRect/>
                      </a:stretch>
                    </p:blipFill>
                    <p:spPr>
                      <a:xfrm>
                        <a:off x="3264307" y="3716344"/>
                        <a:ext cx="5191622" cy="43390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4" name="文本框 13"/>
              <p:cNvSpPr txBox="1"/>
              <p:nvPr/>
            </p:nvSpPr>
            <p:spPr>
              <a:xfrm>
                <a:off x="1142191" y="4615096"/>
                <a:ext cx="9592229" cy="1388457"/>
              </a:xfrm>
              <a:prstGeom prst="rect">
                <a:avLst/>
              </a:prstGeom>
              <a:noFill/>
            </p:spPr>
            <p:txBody>
              <a:bodyPr wrap="square" rtlCol="0">
                <a:spAutoFit/>
              </a:bodyPr>
              <a:lstStyle/>
              <a:p>
                <a:pPr algn="just">
                  <a:lnSpc>
                    <a:spcPct val="150000"/>
                  </a:lnSpc>
                </a:pPr>
                <a:r>
                  <a:rPr lang="en-US" altLang="zh-CN" i="1" dirty="0" smtClean="0">
                    <a:solidFill>
                      <a:srgbClr val="1010E0"/>
                    </a:solidFill>
                    <a:latin typeface="Segoe UI" pitchFamily="34" charset="0"/>
                    <a:ea typeface="Segoe UI" pitchFamily="34" charset="0"/>
                    <a:cs typeface="Segoe UI" pitchFamily="34" charset="0"/>
                  </a:rPr>
                  <a:t>All of </a:t>
                </a:r>
                <a:r>
                  <a:rPr lang="en-US" altLang="zh-CN" i="1" dirty="0">
                    <a:solidFill>
                      <a:srgbClr val="1010E0"/>
                    </a:solidFill>
                    <a:latin typeface="Segoe UI" pitchFamily="34" charset="0"/>
                    <a:ea typeface="Segoe UI" pitchFamily="34" charset="0"/>
                    <a:cs typeface="Segoe UI" pitchFamily="34" charset="0"/>
                  </a:rPr>
                  <a:t>the border equilibrium points </a:t>
                </a:r>
                <a14:m>
                  <m:oMath xmlns:m="http://schemas.openxmlformats.org/officeDocument/2006/math">
                    <m:acc>
                      <m:accPr>
                        <m:chr m:val="⃗"/>
                        <m:ctrlPr>
                          <a:rPr lang="en-US" altLang="zh-CN" i="1">
                            <a:solidFill>
                              <a:srgbClr val="1010E0"/>
                            </a:solidFill>
                            <a:latin typeface="Cambria Math" panose="02040503050406030204" pitchFamily="18" charset="0"/>
                            <a:ea typeface="Segoe UI" pitchFamily="34" charset="0"/>
                            <a:cs typeface="Segoe UI" pitchFamily="34" charset="0"/>
                          </a:rPr>
                        </m:ctrlPr>
                      </m:accPr>
                      <m:e>
                        <m:sSup>
                          <m:sSupPr>
                            <m:ctrlPr>
                              <a:rPr lang="en-US" altLang="zh-CN" i="1">
                                <a:solidFill>
                                  <a:srgbClr val="1010E0"/>
                                </a:solidFill>
                                <a:latin typeface="Cambria Math" panose="02040503050406030204" pitchFamily="18" charset="0"/>
                                <a:ea typeface="Segoe UI" pitchFamily="34" charset="0"/>
                                <a:cs typeface="Segoe UI" pitchFamily="34" charset="0"/>
                              </a:rPr>
                            </m:ctrlPr>
                          </m:sSupPr>
                          <m:e>
                            <m:r>
                              <a:rPr lang="en-US" altLang="zh-CN" i="1">
                                <a:solidFill>
                                  <a:srgbClr val="1010E0"/>
                                </a:solidFill>
                                <a:latin typeface="Cambria Math" panose="02040503050406030204" pitchFamily="18" charset="0"/>
                                <a:ea typeface="Segoe UI" pitchFamily="34" charset="0"/>
                                <a:cs typeface="Segoe UI" pitchFamily="34" charset="0"/>
                              </a:rPr>
                              <m:t>𝑥</m:t>
                            </m:r>
                          </m:e>
                          <m:sup>
                            <m:r>
                              <a:rPr lang="en-US" altLang="zh-CN" i="1">
                                <a:solidFill>
                                  <a:srgbClr val="1010E0"/>
                                </a:solidFill>
                                <a:latin typeface="Cambria Math" panose="02040503050406030204" pitchFamily="18" charset="0"/>
                                <a:ea typeface="Segoe UI" pitchFamily="34" charset="0"/>
                                <a:cs typeface="Segoe UI" pitchFamily="34" charset="0"/>
                              </a:rPr>
                              <m:t>𝑜</m:t>
                            </m:r>
                          </m:sup>
                        </m:sSup>
                      </m:e>
                    </m:acc>
                  </m:oMath>
                </a14:m>
                <a:r>
                  <a:rPr lang="en-US" altLang="zh-CN" i="1" dirty="0">
                    <a:solidFill>
                      <a:srgbClr val="1010E0"/>
                    </a:solidFill>
                    <a:latin typeface="Segoe UI" pitchFamily="34" charset="0"/>
                    <a:ea typeface="Segoe UI" pitchFamily="34" charset="0"/>
                    <a:cs typeface="Segoe UI" pitchFamily="34" charset="0"/>
                  </a:rPr>
                  <a:t> in </a:t>
                </a:r>
                <a:r>
                  <a:rPr lang="en-US" altLang="zh-CN" b="1" i="1" dirty="0">
                    <a:solidFill>
                      <a:srgbClr val="1010E0"/>
                    </a:solidFill>
                    <a:latin typeface="Segoe UI" pitchFamily="34" charset="0"/>
                    <a:ea typeface="Segoe UI" pitchFamily="34" charset="0"/>
                    <a:cs typeface="Segoe UI" pitchFamily="34" charset="0"/>
                  </a:rPr>
                  <a:t>case </a:t>
                </a:r>
                <a:r>
                  <a:rPr lang="en-US" altLang="zh-CN" b="1" i="1" dirty="0">
                    <a:solidFill>
                      <a:srgbClr val="1010E0"/>
                    </a:solidFill>
                    <a:latin typeface="Times New Roman" panose="02020603050405020304" pitchFamily="18" charset="0"/>
                    <a:ea typeface="Segoe UI" pitchFamily="34" charset="0"/>
                    <a:cs typeface="Times New Roman" panose="02020603050405020304" pitchFamily="18" charset="0"/>
                  </a:rPr>
                  <a:t>I</a:t>
                </a:r>
                <a:r>
                  <a:rPr lang="en-US" altLang="zh-CN" b="1" i="1" dirty="0">
                    <a:solidFill>
                      <a:srgbClr val="1010E0"/>
                    </a:solidFill>
                    <a:latin typeface="Segoe UI" pitchFamily="34" charset="0"/>
                    <a:ea typeface="Segoe UI" pitchFamily="34" charset="0"/>
                    <a:cs typeface="Segoe UI" pitchFamily="34" charset="0"/>
                  </a:rPr>
                  <a:t> </a:t>
                </a:r>
                <a:r>
                  <a:rPr lang="en-US" altLang="zh-CN" i="1" dirty="0">
                    <a:solidFill>
                      <a:srgbClr val="1010E0"/>
                    </a:solidFill>
                    <a:latin typeface="Segoe UI" pitchFamily="34" charset="0"/>
                    <a:ea typeface="Segoe UI" pitchFamily="34" charset="0"/>
                    <a:cs typeface="Segoe UI" pitchFamily="34" charset="0"/>
                  </a:rPr>
                  <a:t>are unstable on condition that a&lt;c, b&lt;d</a:t>
                </a:r>
                <a:r>
                  <a:rPr lang="en-US" altLang="zh-CN" dirty="0">
                    <a:solidFill>
                      <a:srgbClr val="1010E0"/>
                    </a:solidFill>
                    <a:latin typeface="Segoe UI" pitchFamily="34" charset="0"/>
                    <a:ea typeface="Segoe UI" pitchFamily="34" charset="0"/>
                    <a:cs typeface="Segoe UI" pitchFamily="34" charset="0"/>
                  </a:rPr>
                  <a:t>. </a:t>
                </a:r>
                <a:endParaRPr lang="en-US" altLang="zh-CN" dirty="0" smtClean="0">
                  <a:solidFill>
                    <a:srgbClr val="1010E0"/>
                  </a:solidFill>
                  <a:latin typeface="Segoe UI" pitchFamily="34" charset="0"/>
                  <a:ea typeface="Segoe UI" pitchFamily="34" charset="0"/>
                  <a:cs typeface="Segoe UI" pitchFamily="34" charset="0"/>
                </a:endParaRPr>
              </a:p>
              <a:p>
                <a:pPr algn="just">
                  <a:lnSpc>
                    <a:spcPct val="150000"/>
                  </a:lnSpc>
                </a:pPr>
                <a:r>
                  <a:rPr lang="en-US" altLang="zh-CN" i="1" dirty="0" smtClean="0">
                    <a:solidFill>
                      <a:srgbClr val="1010E0"/>
                    </a:solidFill>
                    <a:latin typeface="Segoe UI" pitchFamily="34" charset="0"/>
                    <a:ea typeface="Segoe UI" pitchFamily="34" charset="0"/>
                    <a:cs typeface="Segoe UI" pitchFamily="34" charset="0"/>
                  </a:rPr>
                  <a:t>All of </a:t>
                </a:r>
                <a:r>
                  <a:rPr lang="en-US" altLang="zh-CN" i="1" dirty="0">
                    <a:solidFill>
                      <a:srgbClr val="1010E0"/>
                    </a:solidFill>
                    <a:latin typeface="Segoe UI" pitchFamily="34" charset="0"/>
                    <a:ea typeface="Segoe UI" pitchFamily="34" charset="0"/>
                    <a:cs typeface="Segoe UI" pitchFamily="34" charset="0"/>
                  </a:rPr>
                  <a:t>the equilibria in </a:t>
                </a:r>
                <a:r>
                  <a:rPr lang="en-US" altLang="zh-CN" b="1" i="1" dirty="0">
                    <a:solidFill>
                      <a:srgbClr val="1010E0"/>
                    </a:solidFill>
                    <a:latin typeface="Segoe UI" pitchFamily="34" charset="0"/>
                    <a:ea typeface="Segoe UI" pitchFamily="34" charset="0"/>
                    <a:cs typeface="Segoe UI" pitchFamily="34" charset="0"/>
                  </a:rPr>
                  <a:t>scenario</a:t>
                </a:r>
                <a:r>
                  <a:rPr lang="en-US" altLang="zh-CN" i="1" dirty="0">
                    <a:solidFill>
                      <a:srgbClr val="1010E0"/>
                    </a:solidFill>
                    <a:latin typeface="Segoe UI" pitchFamily="34" charset="0"/>
                    <a:ea typeface="Segoe UI" pitchFamily="34" charset="0"/>
                    <a:cs typeface="Segoe UI" pitchFamily="34" charset="0"/>
                  </a:rPr>
                  <a:t> </a:t>
                </a:r>
                <a:r>
                  <a:rPr lang="en-US" altLang="zh-CN" b="1" i="1" dirty="0">
                    <a:solidFill>
                      <a:srgbClr val="1010E0"/>
                    </a:solidFill>
                    <a:latin typeface="Times New Roman" panose="02020603050405020304" pitchFamily="18" charset="0"/>
                    <a:ea typeface="Segoe UI" pitchFamily="34" charset="0"/>
                    <a:cs typeface="Times New Roman" panose="02020603050405020304" pitchFamily="18" charset="0"/>
                  </a:rPr>
                  <a:t>II</a:t>
                </a:r>
                <a:r>
                  <a:rPr lang="en-US" altLang="zh-CN" b="1" i="1" dirty="0">
                    <a:solidFill>
                      <a:srgbClr val="1010E0"/>
                    </a:solidFill>
                    <a:latin typeface="Segoe UI" pitchFamily="34" charset="0"/>
                    <a:ea typeface="Segoe UI" pitchFamily="34" charset="0"/>
                    <a:cs typeface="Segoe UI" pitchFamily="34" charset="0"/>
                  </a:rPr>
                  <a:t> </a:t>
                </a:r>
                <a:r>
                  <a:rPr lang="en-US" altLang="zh-CN" i="1" dirty="0">
                    <a:solidFill>
                      <a:srgbClr val="1010E0"/>
                    </a:solidFill>
                    <a:latin typeface="Segoe UI" pitchFamily="34" charset="0"/>
                    <a:ea typeface="Segoe UI" pitchFamily="34" charset="0"/>
                    <a:cs typeface="Segoe UI" pitchFamily="34" charset="0"/>
                  </a:rPr>
                  <a:t>(</a:t>
                </a:r>
                <a:r>
                  <a:rPr lang="en-US" altLang="zh-CN" i="1" dirty="0">
                    <a:solidFill>
                      <a:srgbClr val="7E0C6E"/>
                    </a:solidFill>
                    <a:latin typeface="Segoe UI" pitchFamily="34" charset="0"/>
                    <a:ea typeface="Segoe UI" pitchFamily="34" charset="0"/>
                    <a:cs typeface="Segoe UI" pitchFamily="34" charset="0"/>
                  </a:rPr>
                  <a:t>there may exist more than one community whose state is full B-players</a:t>
                </a:r>
                <a:r>
                  <a:rPr lang="en-US" altLang="zh-CN" i="1" dirty="0">
                    <a:solidFill>
                      <a:srgbClr val="1010E0"/>
                    </a:solidFill>
                    <a:latin typeface="Segoe UI" pitchFamily="34" charset="0"/>
                    <a:ea typeface="Segoe UI" pitchFamily="34" charset="0"/>
                    <a:cs typeface="Segoe UI" pitchFamily="34" charset="0"/>
                  </a:rPr>
                  <a:t> ) are unstable provided that a&gt;c, b&gt;d</a:t>
                </a:r>
                <a:r>
                  <a:rPr lang="en-US" altLang="zh-CN" dirty="0">
                    <a:solidFill>
                      <a:srgbClr val="7E0C6E"/>
                    </a:solidFill>
                    <a:latin typeface="Segoe UI" pitchFamily="34" charset="0"/>
                    <a:ea typeface="Segoe UI" pitchFamily="34" charset="0"/>
                    <a:cs typeface="Segoe UI" pitchFamily="34" charset="0"/>
                  </a:rPr>
                  <a:t>.</a:t>
                </a:r>
                <a:endParaRPr lang="zh-CN" altLang="en-US" dirty="0">
                  <a:solidFill>
                    <a:srgbClr val="7E0C6E"/>
                  </a:solidFill>
                  <a:latin typeface="Segoe UI" pitchFamily="34" charset="0"/>
                  <a:ea typeface="Segoe UI" pitchFamily="34" charset="0"/>
                  <a:cs typeface="Segoe UI" pitchFamily="34" charset="0"/>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1142191" y="4615096"/>
                <a:ext cx="9592229" cy="1388457"/>
              </a:xfrm>
              <a:prstGeom prst="rect">
                <a:avLst/>
              </a:prstGeom>
              <a:blipFill>
                <a:blip r:embed="rId9"/>
                <a:stretch>
                  <a:fillRect l="-508" r="-508" b="-2632"/>
                </a:stretch>
              </a:blipFill>
            </p:spPr>
            <p:txBody>
              <a:bodyPr/>
              <a:lstStyle/>
              <a:p>
                <a:r>
                  <a:rPr lang="zh-CN" altLang="en-US">
                    <a:noFill/>
                  </a:rPr>
                  <a:t> </a:t>
                </a:r>
              </a:p>
            </p:txBody>
          </p:sp>
        </mc:Fallback>
      </mc:AlternateContent>
      <p:sp>
        <p:nvSpPr>
          <p:cNvPr id="15" name="文本框 14"/>
          <p:cNvSpPr txBox="1"/>
          <p:nvPr/>
        </p:nvSpPr>
        <p:spPr>
          <a:xfrm>
            <a:off x="1142191" y="2882169"/>
            <a:ext cx="9194250" cy="369332"/>
          </a:xfrm>
          <a:prstGeom prst="rect">
            <a:avLst/>
          </a:prstGeom>
          <a:noFill/>
        </p:spPr>
        <p:txBody>
          <a:bodyPr wrap="square" rtlCol="0">
            <a:spAutoFit/>
          </a:bodyPr>
          <a:lstStyle/>
          <a:p>
            <a:r>
              <a:rPr lang="en-US" altLang="zh-CN" i="1" dirty="0" smtClean="0">
                <a:solidFill>
                  <a:srgbClr val="7E0C6E"/>
                </a:solidFill>
                <a:latin typeface="Segoe UI" pitchFamily="34" charset="0"/>
                <a:ea typeface="Segoe UI" pitchFamily="34" charset="0"/>
                <a:cs typeface="Segoe UI" pitchFamily="34" charset="0"/>
              </a:rPr>
              <a:t>k</a:t>
            </a:r>
            <a:r>
              <a:rPr lang="en-US" altLang="zh-CN" dirty="0" smtClean="0">
                <a:solidFill>
                  <a:srgbClr val="7E0C6E"/>
                </a:solidFill>
                <a:latin typeface="Segoe UI" pitchFamily="34" charset="0"/>
                <a:ea typeface="Segoe UI" pitchFamily="34" charset="0"/>
                <a:cs typeface="Segoe UI" pitchFamily="34" charset="0"/>
              </a:rPr>
              <a:t>&lt;0</a:t>
            </a:r>
            <a:r>
              <a:rPr lang="en-US" altLang="zh-CN" dirty="0">
                <a:solidFill>
                  <a:srgbClr val="7E0C6E"/>
                </a:solidFill>
                <a:latin typeface="Segoe UI" pitchFamily="34" charset="0"/>
                <a:ea typeface="Segoe UI" pitchFamily="34" charset="0"/>
                <a:cs typeface="Segoe UI" pitchFamily="34" charset="0"/>
              </a:rPr>
              <a:t>, the eigenvalue satisfy </a:t>
            </a:r>
            <a:endParaRPr lang="zh-CN" altLang="en-US" dirty="0">
              <a:solidFill>
                <a:srgbClr val="7E0C6E"/>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792078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45</a:t>
            </a:fld>
            <a:endParaRPr lang="en-US" sz="1200" dirty="0"/>
          </a:p>
        </p:txBody>
      </p:sp>
      <p:sp>
        <p:nvSpPr>
          <p:cNvPr id="5" name="文本框 4"/>
          <p:cNvSpPr txBox="1"/>
          <p:nvPr/>
        </p:nvSpPr>
        <p:spPr>
          <a:xfrm>
            <a:off x="712485" y="946169"/>
            <a:ext cx="9573090" cy="646331"/>
          </a:xfrm>
          <a:prstGeom prst="rect">
            <a:avLst/>
          </a:prstGeom>
          <a:noFill/>
        </p:spPr>
        <p:txBody>
          <a:bodyPr wrap="square" rtlCol="0">
            <a:spAutoFit/>
          </a:bodyPr>
          <a:lstStyle/>
          <a:p>
            <a:r>
              <a:rPr lang="zh-CN" altLang="en-US" sz="3600" b="1" dirty="0" smtClean="0">
                <a:solidFill>
                  <a:schemeClr val="bg1"/>
                </a:solidFill>
                <a:latin typeface="Segoe UI" panose="020B0502040204020203" pitchFamily="34" charset="0"/>
                <a:ea typeface="罗西钢笔行楷" panose="02010800040101010101" charset="-122"/>
                <a:cs typeface="Segoe UI" panose="020B0502040204020203" pitchFamily="34" charset="0"/>
              </a:rPr>
              <a:t>多策略网络系统</a:t>
            </a:r>
            <a:endParaRPr lang="en-US" altLang="zh-CN" sz="3600" b="1" dirty="0">
              <a:solidFill>
                <a:schemeClr val="bg1"/>
              </a:solidFill>
              <a:latin typeface="Segoe UI" panose="020B0502040204020203" pitchFamily="34" charset="0"/>
              <a:ea typeface="罗西钢笔行楷" panose="02010800040101010101" charset="-122"/>
              <a:cs typeface="Segoe UI" panose="020B0502040204020203" pitchFamily="34" charset="0"/>
            </a:endParaRPr>
          </a:p>
        </p:txBody>
      </p:sp>
      <mc:AlternateContent xmlns:mc="http://schemas.openxmlformats.org/markup-compatibility/2006" xmlns:a14="http://schemas.microsoft.com/office/drawing/2010/main">
        <mc:Choice Requires="a14">
          <p:sp>
            <p:nvSpPr>
              <p:cNvPr id="8" name="文本框 7"/>
              <p:cNvSpPr txBox="1"/>
              <p:nvPr/>
            </p:nvSpPr>
            <p:spPr>
              <a:xfrm>
                <a:off x="731430" y="1816839"/>
                <a:ext cx="10546170" cy="1394934"/>
              </a:xfrm>
              <a:prstGeom prst="rect">
                <a:avLst/>
              </a:prstGeom>
              <a:noFill/>
            </p:spPr>
            <p:txBody>
              <a:bodyPr wrap="square" rtlCol="0">
                <a:spAutoFit/>
              </a:bodyPr>
              <a:lstStyle/>
              <a:p>
                <a:pPr algn="just">
                  <a:lnSpc>
                    <a:spcPts val="2600"/>
                  </a:lnSpc>
                </a:pPr>
                <a:r>
                  <a:rPr lang="en-US" altLang="zh-CN" dirty="0">
                    <a:solidFill>
                      <a:srgbClr val="7E0C6E"/>
                    </a:solidFill>
                    <a:latin typeface="Segoe UI" pitchFamily="34" charset="0"/>
                    <a:ea typeface="Segoe UI" pitchFamily="34" charset="0"/>
                    <a:cs typeface="Segoe UI" pitchFamily="34" charset="0"/>
                  </a:rPr>
                  <a:t>    Here we suppose that </a:t>
                </a:r>
                <a:r>
                  <a:rPr lang="en-US" altLang="zh-CN" dirty="0" smtClean="0">
                    <a:solidFill>
                      <a:srgbClr val="1010E0"/>
                    </a:solidFill>
                    <a:latin typeface="Segoe UI" pitchFamily="34" charset="0"/>
                    <a:ea typeface="Segoe UI" pitchFamily="34" charset="0"/>
                    <a:cs typeface="Segoe UI" pitchFamily="34" charset="0"/>
                  </a:rPr>
                  <a:t>there are totally </a:t>
                </a:r>
                <a14:m>
                  <m:oMath xmlns:m="http://schemas.openxmlformats.org/officeDocument/2006/math">
                    <m:r>
                      <a:rPr lang="en-US" altLang="zh-CN" b="0" i="1" smtClean="0">
                        <a:solidFill>
                          <a:srgbClr val="1010E0"/>
                        </a:solidFill>
                        <a:latin typeface="Cambria Math" panose="02040503050406030204" pitchFamily="18" charset="0"/>
                        <a:ea typeface="Segoe UI" pitchFamily="34" charset="0"/>
                        <a:cs typeface="Segoe UI" pitchFamily="34" charset="0"/>
                      </a:rPr>
                      <m:t>𝑚</m:t>
                    </m:r>
                    <m:r>
                      <a:rPr lang="en-US" altLang="zh-CN" b="0" i="1" smtClean="0">
                        <a:solidFill>
                          <a:srgbClr val="1010E0"/>
                        </a:solidFill>
                        <a:latin typeface="Cambria Math" panose="02040503050406030204" pitchFamily="18" charset="0"/>
                        <a:ea typeface="Cambria Math" panose="02040503050406030204" pitchFamily="18" charset="0"/>
                        <a:cs typeface="Segoe UI" pitchFamily="34" charset="0"/>
                      </a:rPr>
                      <m:t>≥2</m:t>
                    </m:r>
                  </m:oMath>
                </a14:m>
                <a:r>
                  <a:rPr lang="zh-CN" altLang="en-US" dirty="0">
                    <a:solidFill>
                      <a:srgbClr val="1010E0"/>
                    </a:solidFill>
                    <a:latin typeface="Segoe UI" pitchFamily="34" charset="0"/>
                    <a:ea typeface="罗西钢笔行楷" panose="02010800040101010101" charset="-122"/>
                    <a:cs typeface="Segoe UI" pitchFamily="34" charset="0"/>
                  </a:rPr>
                  <a:t> </a:t>
                </a:r>
                <a:r>
                  <a:rPr lang="en-US" altLang="zh-CN" dirty="0">
                    <a:solidFill>
                      <a:srgbClr val="1010E0"/>
                    </a:solidFill>
                    <a:latin typeface="Segoe UI" pitchFamily="34" charset="0"/>
                    <a:ea typeface="罗西钢笔行楷" panose="02010800040101010101" charset="-122"/>
                    <a:cs typeface="Segoe UI" pitchFamily="34" charset="0"/>
                  </a:rPr>
                  <a:t>strategy choices for each of the individual</a:t>
                </a:r>
                <a:r>
                  <a:rPr lang="en-US" altLang="zh-CN" dirty="0">
                    <a:solidFill>
                      <a:srgbClr val="7E0C6E"/>
                    </a:solidFill>
                    <a:latin typeface="Segoe UI" pitchFamily="34" charset="0"/>
                    <a:ea typeface="罗西钢笔行楷" panose="02010800040101010101" charset="-122"/>
                    <a:cs typeface="Segoe UI" pitchFamily="34" charset="0"/>
                  </a:rPr>
                  <a:t>. </a:t>
                </a:r>
                <a:r>
                  <a:rPr lang="en-US" altLang="zh-CN" dirty="0" smtClean="0">
                    <a:solidFill>
                      <a:srgbClr val="1010E0"/>
                    </a:solidFill>
                    <a:latin typeface="Segoe UI" pitchFamily="34" charset="0"/>
                    <a:ea typeface="罗西钢笔行楷" panose="02010800040101010101" charset="-122"/>
                    <a:cs typeface="Segoe UI" pitchFamily="34" charset="0"/>
                  </a:rPr>
                  <a:t>State</a:t>
                </a:r>
                <a:r>
                  <a:rPr lang="en-US" altLang="zh-CN" dirty="0" smtClean="0">
                    <a:solidFill>
                      <a:srgbClr val="7E0C6E"/>
                    </a:solidFill>
                    <a:latin typeface="Segoe UI" pitchFamily="34" charset="0"/>
                    <a:ea typeface="罗西钢笔行楷" panose="02010800040101010101" charset="-122"/>
                    <a:cs typeface="Segoe UI" pitchFamily="34" charset="0"/>
                  </a:rPr>
                  <a:t> </a:t>
                </a:r>
                <a:r>
                  <a:rPr lang="en-US" altLang="zh-CN" dirty="0">
                    <a:solidFill>
                      <a:srgbClr val="7E0C6E"/>
                    </a:solidFill>
                    <a:latin typeface="Segoe UI" pitchFamily="34" charset="0"/>
                    <a:ea typeface="罗西钢笔行楷" panose="02010800040101010101" charset="-122"/>
                    <a:cs typeface="Segoe UI" pitchFamily="34" charset="0"/>
                  </a:rPr>
                  <a:t>of community </a:t>
                </a:r>
                <a:r>
                  <a:rPr lang="en-US" altLang="zh-CN" i="1" dirty="0">
                    <a:solidFill>
                      <a:srgbClr val="7E0C6E"/>
                    </a:solidFill>
                    <a:latin typeface="Segoe UI" pitchFamily="34" charset="0"/>
                    <a:ea typeface="罗西钢笔行楷" panose="02010800040101010101" charset="-122"/>
                    <a:cs typeface="Segoe UI" pitchFamily="34" charset="0"/>
                  </a:rPr>
                  <a:t>i</a:t>
                </a:r>
                <a:r>
                  <a:rPr lang="en-US" altLang="zh-CN" dirty="0">
                    <a:solidFill>
                      <a:srgbClr val="7E0C6E"/>
                    </a:solidFill>
                    <a:latin typeface="Segoe UI" pitchFamily="34" charset="0"/>
                    <a:ea typeface="罗西钢笔行楷" panose="02010800040101010101" charset="-122"/>
                    <a:cs typeface="Segoe UI" pitchFamily="34" charset="0"/>
                  </a:rPr>
                  <a:t> could be characterized by the m-dimensional vector </a:t>
                </a:r>
                <a14:m>
                  <m:oMath xmlns:m="http://schemas.openxmlformats.org/officeDocument/2006/math">
                    <m:sSub>
                      <m:sSubPr>
                        <m:ctrlPr>
                          <a:rPr lang="en-US" altLang="zh-CN" i="1" smtClean="0">
                            <a:solidFill>
                              <a:srgbClr val="1010E0"/>
                            </a:solidFill>
                            <a:latin typeface="Cambria Math" panose="02040503050406030204" pitchFamily="18" charset="0"/>
                            <a:ea typeface="Segoe UI" pitchFamily="34" charset="0"/>
                            <a:cs typeface="Segoe UI" pitchFamily="34" charset="0"/>
                          </a:rPr>
                        </m:ctrlPr>
                      </m:sSubPr>
                      <m:e>
                        <m:r>
                          <a:rPr lang="en-US" altLang="zh-CN" b="0" i="1" smtClean="0">
                            <a:solidFill>
                              <a:srgbClr val="1010E0"/>
                            </a:solidFill>
                            <a:latin typeface="Cambria Math" panose="02040503050406030204" pitchFamily="18" charset="0"/>
                            <a:ea typeface="Segoe UI" pitchFamily="34" charset="0"/>
                            <a:cs typeface="Segoe UI" pitchFamily="34" charset="0"/>
                          </a:rPr>
                          <m:t>𝑋</m:t>
                        </m:r>
                      </m:e>
                      <m:sub>
                        <m:r>
                          <a:rPr lang="en-US" altLang="zh-CN" b="0" i="1" smtClean="0">
                            <a:solidFill>
                              <a:srgbClr val="1010E0"/>
                            </a:solidFill>
                            <a:latin typeface="Cambria Math" panose="02040503050406030204" pitchFamily="18" charset="0"/>
                            <a:ea typeface="Segoe UI" pitchFamily="34" charset="0"/>
                            <a:cs typeface="Segoe UI" pitchFamily="34" charset="0"/>
                          </a:rPr>
                          <m:t>𝑖</m:t>
                        </m:r>
                      </m:sub>
                    </m:sSub>
                    <m:sSup>
                      <m:sSupPr>
                        <m:ctrlPr>
                          <a:rPr lang="en-US" altLang="zh-CN" i="1" smtClean="0">
                            <a:solidFill>
                              <a:srgbClr val="1010E0"/>
                            </a:solidFill>
                            <a:latin typeface="Cambria Math" panose="02040503050406030204" pitchFamily="18" charset="0"/>
                            <a:ea typeface="Segoe UI" pitchFamily="34" charset="0"/>
                            <a:cs typeface="Segoe UI" pitchFamily="34" charset="0"/>
                          </a:rPr>
                        </m:ctrlPr>
                      </m:sSupPr>
                      <m:e>
                        <m:r>
                          <a:rPr lang="en-US" altLang="zh-CN" i="1">
                            <a:solidFill>
                              <a:srgbClr val="1010E0"/>
                            </a:solidFill>
                            <a:latin typeface="Cambria Math" panose="02040503050406030204" pitchFamily="18" charset="0"/>
                            <a:ea typeface="Segoe UI" pitchFamily="34" charset="0"/>
                            <a:cs typeface="Segoe UI" pitchFamily="34" charset="0"/>
                          </a:rPr>
                          <m:t>=(</m:t>
                        </m:r>
                        <m:sSubSup>
                          <m:sSubSupPr>
                            <m:ctrlPr>
                              <a:rPr lang="en-US" altLang="zh-CN" i="1">
                                <a:solidFill>
                                  <a:srgbClr val="1010E0"/>
                                </a:solidFill>
                                <a:latin typeface="Cambria Math" panose="02040503050406030204" pitchFamily="18" charset="0"/>
                                <a:ea typeface="Segoe UI" pitchFamily="34" charset="0"/>
                                <a:cs typeface="Segoe UI" pitchFamily="34" charset="0"/>
                              </a:rPr>
                            </m:ctrlPr>
                          </m:sSubSupPr>
                          <m:e>
                            <m:r>
                              <a:rPr lang="en-US" altLang="zh-CN" i="1">
                                <a:solidFill>
                                  <a:srgbClr val="1010E0"/>
                                </a:solidFill>
                                <a:latin typeface="Cambria Math" panose="02040503050406030204" pitchFamily="18" charset="0"/>
                                <a:ea typeface="Segoe UI" pitchFamily="34" charset="0"/>
                                <a:cs typeface="Segoe UI" pitchFamily="34" charset="0"/>
                              </a:rPr>
                              <m:t>𝑥</m:t>
                            </m:r>
                          </m:e>
                          <m:sub>
                            <m:r>
                              <a:rPr lang="en-US" altLang="zh-CN" i="1">
                                <a:solidFill>
                                  <a:srgbClr val="1010E0"/>
                                </a:solidFill>
                                <a:latin typeface="Cambria Math" panose="02040503050406030204" pitchFamily="18" charset="0"/>
                                <a:ea typeface="Segoe UI" pitchFamily="34" charset="0"/>
                                <a:cs typeface="Segoe UI" pitchFamily="34" charset="0"/>
                              </a:rPr>
                              <m:t>𝑖</m:t>
                            </m:r>
                          </m:sub>
                          <m:sup>
                            <m:r>
                              <a:rPr lang="en-US" altLang="zh-CN" i="1">
                                <a:solidFill>
                                  <a:srgbClr val="1010E0"/>
                                </a:solidFill>
                                <a:latin typeface="Cambria Math" panose="02040503050406030204" pitchFamily="18" charset="0"/>
                                <a:ea typeface="Segoe UI" pitchFamily="34" charset="0"/>
                                <a:cs typeface="Segoe UI" pitchFamily="34" charset="0"/>
                              </a:rPr>
                              <m:t>1</m:t>
                            </m:r>
                          </m:sup>
                        </m:sSubSup>
                        <m:r>
                          <a:rPr lang="en-US" altLang="zh-CN" i="1">
                            <a:solidFill>
                              <a:srgbClr val="1010E0"/>
                            </a:solidFill>
                            <a:latin typeface="Cambria Math" panose="02040503050406030204" pitchFamily="18" charset="0"/>
                            <a:ea typeface="Segoe UI" pitchFamily="34" charset="0"/>
                            <a:cs typeface="Segoe UI" pitchFamily="34" charset="0"/>
                          </a:rPr>
                          <m:t>,</m:t>
                        </m:r>
                        <m:sSubSup>
                          <m:sSubSupPr>
                            <m:ctrlPr>
                              <a:rPr lang="en-US" altLang="zh-CN" i="1">
                                <a:solidFill>
                                  <a:srgbClr val="1010E0"/>
                                </a:solidFill>
                                <a:latin typeface="Cambria Math" panose="02040503050406030204" pitchFamily="18" charset="0"/>
                                <a:ea typeface="Segoe UI" pitchFamily="34" charset="0"/>
                                <a:cs typeface="Segoe UI" pitchFamily="34" charset="0"/>
                              </a:rPr>
                            </m:ctrlPr>
                          </m:sSubSupPr>
                          <m:e>
                            <m:r>
                              <a:rPr lang="en-US" altLang="zh-CN" i="1">
                                <a:solidFill>
                                  <a:srgbClr val="1010E0"/>
                                </a:solidFill>
                                <a:latin typeface="Cambria Math" panose="02040503050406030204" pitchFamily="18" charset="0"/>
                                <a:ea typeface="Segoe UI" pitchFamily="34" charset="0"/>
                                <a:cs typeface="Segoe UI" pitchFamily="34" charset="0"/>
                              </a:rPr>
                              <m:t>𝑥</m:t>
                            </m:r>
                          </m:e>
                          <m:sub>
                            <m:r>
                              <a:rPr lang="en-US" altLang="zh-CN" i="1">
                                <a:solidFill>
                                  <a:srgbClr val="1010E0"/>
                                </a:solidFill>
                                <a:latin typeface="Cambria Math" panose="02040503050406030204" pitchFamily="18" charset="0"/>
                                <a:ea typeface="Segoe UI" pitchFamily="34" charset="0"/>
                                <a:cs typeface="Segoe UI" pitchFamily="34" charset="0"/>
                              </a:rPr>
                              <m:t>𝑖</m:t>
                            </m:r>
                          </m:sub>
                          <m:sup>
                            <m:r>
                              <a:rPr lang="en-US" altLang="zh-CN" i="1">
                                <a:solidFill>
                                  <a:srgbClr val="1010E0"/>
                                </a:solidFill>
                                <a:latin typeface="Cambria Math" panose="02040503050406030204" pitchFamily="18" charset="0"/>
                                <a:ea typeface="Segoe UI" pitchFamily="34" charset="0"/>
                                <a:cs typeface="Segoe UI" pitchFamily="34" charset="0"/>
                              </a:rPr>
                              <m:t>2</m:t>
                            </m:r>
                          </m:sup>
                        </m:sSubSup>
                        <m:r>
                          <a:rPr lang="en-US" altLang="zh-CN" i="1">
                            <a:solidFill>
                              <a:srgbClr val="1010E0"/>
                            </a:solidFill>
                            <a:latin typeface="Cambria Math" panose="02040503050406030204" pitchFamily="18" charset="0"/>
                            <a:ea typeface="Segoe UI" pitchFamily="34" charset="0"/>
                            <a:cs typeface="Segoe UI" pitchFamily="34" charset="0"/>
                          </a:rPr>
                          <m:t>, …,</m:t>
                        </m:r>
                        <m:sSubSup>
                          <m:sSubSupPr>
                            <m:ctrlPr>
                              <a:rPr lang="en-US" altLang="zh-CN" i="1">
                                <a:solidFill>
                                  <a:srgbClr val="1010E0"/>
                                </a:solidFill>
                                <a:latin typeface="Cambria Math" panose="02040503050406030204" pitchFamily="18" charset="0"/>
                                <a:ea typeface="Segoe UI" pitchFamily="34" charset="0"/>
                                <a:cs typeface="Segoe UI" pitchFamily="34" charset="0"/>
                              </a:rPr>
                            </m:ctrlPr>
                          </m:sSubSupPr>
                          <m:e>
                            <m:r>
                              <a:rPr lang="en-US" altLang="zh-CN" i="1">
                                <a:solidFill>
                                  <a:srgbClr val="1010E0"/>
                                </a:solidFill>
                                <a:latin typeface="Cambria Math" panose="02040503050406030204" pitchFamily="18" charset="0"/>
                                <a:ea typeface="Segoe UI" pitchFamily="34" charset="0"/>
                                <a:cs typeface="Segoe UI" pitchFamily="34" charset="0"/>
                              </a:rPr>
                              <m:t>𝑥</m:t>
                            </m:r>
                          </m:e>
                          <m:sub>
                            <m:r>
                              <a:rPr lang="en-US" altLang="zh-CN" i="1">
                                <a:solidFill>
                                  <a:srgbClr val="1010E0"/>
                                </a:solidFill>
                                <a:latin typeface="Cambria Math" panose="02040503050406030204" pitchFamily="18" charset="0"/>
                                <a:ea typeface="Segoe UI" pitchFamily="34" charset="0"/>
                                <a:cs typeface="Segoe UI" pitchFamily="34" charset="0"/>
                              </a:rPr>
                              <m:t>𝑖</m:t>
                            </m:r>
                          </m:sub>
                          <m:sup>
                            <m:r>
                              <a:rPr lang="en-US" altLang="zh-CN" i="1">
                                <a:solidFill>
                                  <a:srgbClr val="1010E0"/>
                                </a:solidFill>
                                <a:latin typeface="Cambria Math" panose="02040503050406030204" pitchFamily="18" charset="0"/>
                                <a:ea typeface="Segoe UI" pitchFamily="34" charset="0"/>
                                <a:cs typeface="Segoe UI" pitchFamily="34" charset="0"/>
                              </a:rPr>
                              <m:t>𝑚</m:t>
                            </m:r>
                          </m:sup>
                        </m:sSubSup>
                        <m:r>
                          <a:rPr lang="en-US" altLang="zh-CN" i="1">
                            <a:solidFill>
                              <a:srgbClr val="1010E0"/>
                            </a:solidFill>
                            <a:latin typeface="Cambria Math" panose="02040503050406030204" pitchFamily="18" charset="0"/>
                            <a:ea typeface="Segoe UI" pitchFamily="34" charset="0"/>
                            <a:cs typeface="Segoe UI" pitchFamily="34" charset="0"/>
                          </a:rPr>
                          <m:t>)</m:t>
                        </m:r>
                      </m:e>
                      <m:sup>
                        <m:r>
                          <a:rPr lang="en-US" altLang="zh-CN" b="0" i="1" smtClean="0">
                            <a:solidFill>
                              <a:srgbClr val="1010E0"/>
                            </a:solidFill>
                            <a:latin typeface="Cambria Math" panose="02040503050406030204" pitchFamily="18" charset="0"/>
                            <a:ea typeface="Segoe UI" pitchFamily="34" charset="0"/>
                            <a:cs typeface="Segoe UI" pitchFamily="34" charset="0"/>
                          </a:rPr>
                          <m:t>𝑇</m:t>
                        </m:r>
                      </m:sup>
                    </m:sSup>
                  </m:oMath>
                </a14:m>
                <a:r>
                  <a:rPr lang="en-US" altLang="zh-CN" dirty="0">
                    <a:solidFill>
                      <a:srgbClr val="7E0C6E"/>
                    </a:solidFill>
                    <a:latin typeface="Segoe UI" pitchFamily="34" charset="0"/>
                    <a:ea typeface="Segoe UI" pitchFamily="34" charset="0"/>
                    <a:cs typeface="Segoe UI" pitchFamily="34" charset="0"/>
                  </a:rPr>
                  <a:t>,  where </a:t>
                </a:r>
                <a14:m>
                  <m:oMath xmlns:m="http://schemas.openxmlformats.org/officeDocument/2006/math">
                    <m:sSubSup>
                      <m:sSubSupPr>
                        <m:ctrlPr>
                          <a:rPr lang="en-US" altLang="zh-CN" i="1">
                            <a:solidFill>
                              <a:srgbClr val="7E0C6E"/>
                            </a:solidFill>
                            <a:latin typeface="Cambria Math" panose="02040503050406030204" pitchFamily="18" charset="0"/>
                            <a:ea typeface="Segoe UI" pitchFamily="34" charset="0"/>
                            <a:cs typeface="Segoe UI" pitchFamily="34" charset="0"/>
                          </a:rPr>
                        </m:ctrlPr>
                      </m:sSubSupPr>
                      <m:e>
                        <m:r>
                          <a:rPr lang="en-US" altLang="zh-CN" i="1">
                            <a:solidFill>
                              <a:srgbClr val="7E0C6E"/>
                            </a:solidFill>
                            <a:latin typeface="Cambria Math" panose="02040503050406030204" pitchFamily="18" charset="0"/>
                            <a:ea typeface="Segoe UI" pitchFamily="34" charset="0"/>
                            <a:cs typeface="Segoe UI" pitchFamily="34" charset="0"/>
                          </a:rPr>
                          <m:t>𝑥</m:t>
                        </m:r>
                      </m:e>
                      <m:sub>
                        <m:r>
                          <a:rPr lang="en-US" altLang="zh-CN" i="1">
                            <a:solidFill>
                              <a:srgbClr val="7E0C6E"/>
                            </a:solidFill>
                            <a:latin typeface="Cambria Math" panose="02040503050406030204" pitchFamily="18" charset="0"/>
                            <a:ea typeface="Segoe UI" pitchFamily="34" charset="0"/>
                            <a:cs typeface="Segoe UI" pitchFamily="34" charset="0"/>
                          </a:rPr>
                          <m:t>𝑖</m:t>
                        </m:r>
                      </m:sub>
                      <m:sup>
                        <m:r>
                          <a:rPr lang="en-US" altLang="zh-CN" b="0" i="1" smtClean="0">
                            <a:solidFill>
                              <a:srgbClr val="7E0C6E"/>
                            </a:solidFill>
                            <a:latin typeface="Cambria Math" panose="02040503050406030204" pitchFamily="18" charset="0"/>
                            <a:ea typeface="Segoe UI" pitchFamily="34" charset="0"/>
                            <a:cs typeface="Segoe UI" pitchFamily="34" charset="0"/>
                          </a:rPr>
                          <m:t>𝑗</m:t>
                        </m:r>
                      </m:sup>
                    </m:sSubSup>
                  </m:oMath>
                </a14:m>
                <a:r>
                  <a:rPr lang="zh-CN" altLang="en-US" dirty="0">
                    <a:solidFill>
                      <a:srgbClr val="7E0C6E"/>
                    </a:solidFill>
                    <a:latin typeface="Segoe UI" pitchFamily="34" charset="0"/>
                    <a:ea typeface="罗西钢笔行楷" panose="02010800040101010101" charset="-122"/>
                    <a:cs typeface="Segoe UI" pitchFamily="34" charset="0"/>
                  </a:rPr>
                  <a:t> </a:t>
                </a:r>
                <a:r>
                  <a:rPr lang="en-US" altLang="zh-CN" dirty="0">
                    <a:solidFill>
                      <a:srgbClr val="7E0C6E"/>
                    </a:solidFill>
                    <a:latin typeface="Segoe UI" pitchFamily="34" charset="0"/>
                    <a:ea typeface="罗西钢笔行楷" panose="02010800040101010101" charset="-122"/>
                    <a:cs typeface="Segoe UI" pitchFamily="34" charset="0"/>
                  </a:rPr>
                  <a:t>denotes the fraction of the j-player in community i and </a:t>
                </a:r>
                <a14:m>
                  <m:oMath xmlns:m="http://schemas.openxmlformats.org/officeDocument/2006/math">
                    <m:nary>
                      <m:naryPr>
                        <m:chr m:val="∑"/>
                        <m:ctrlPr>
                          <a:rPr lang="en-US" altLang="zh-CN" i="1" smtClean="0">
                            <a:solidFill>
                              <a:srgbClr val="7E0C6E"/>
                            </a:solidFill>
                            <a:latin typeface="Cambria Math" panose="02040503050406030204" pitchFamily="18" charset="0"/>
                            <a:ea typeface="罗西钢笔行楷" panose="02010800040101010101" charset="-122"/>
                            <a:cs typeface="Segoe UI" pitchFamily="34" charset="0"/>
                          </a:rPr>
                        </m:ctrlPr>
                      </m:naryPr>
                      <m:sub>
                        <m:r>
                          <m:rPr>
                            <m:brk m:alnAt="23"/>
                          </m:rPr>
                          <a:rPr lang="en-US" altLang="zh-CN" b="0" i="1" smtClean="0">
                            <a:solidFill>
                              <a:srgbClr val="7E0C6E"/>
                            </a:solidFill>
                            <a:latin typeface="Cambria Math" panose="02040503050406030204" pitchFamily="18" charset="0"/>
                            <a:ea typeface="罗西钢笔行楷" panose="02010800040101010101" charset="-122"/>
                            <a:cs typeface="Segoe UI" pitchFamily="34" charset="0"/>
                          </a:rPr>
                          <m:t>𝑗</m:t>
                        </m:r>
                        <m:r>
                          <a:rPr lang="en-US" altLang="zh-CN" b="0" i="1" smtClean="0">
                            <a:solidFill>
                              <a:srgbClr val="7E0C6E"/>
                            </a:solidFill>
                            <a:latin typeface="Cambria Math" panose="02040503050406030204" pitchFamily="18" charset="0"/>
                            <a:ea typeface="罗西钢笔行楷" panose="02010800040101010101" charset="-122"/>
                            <a:cs typeface="Segoe UI" pitchFamily="34" charset="0"/>
                          </a:rPr>
                          <m:t>=1</m:t>
                        </m:r>
                      </m:sub>
                      <m:sup>
                        <m:r>
                          <a:rPr lang="en-US" altLang="zh-CN" b="0" i="1" smtClean="0">
                            <a:solidFill>
                              <a:srgbClr val="7E0C6E"/>
                            </a:solidFill>
                            <a:latin typeface="Cambria Math" panose="02040503050406030204" pitchFamily="18" charset="0"/>
                            <a:ea typeface="罗西钢笔行楷" panose="02010800040101010101" charset="-122"/>
                            <a:cs typeface="Segoe UI" pitchFamily="34" charset="0"/>
                          </a:rPr>
                          <m:t>𝑚</m:t>
                        </m:r>
                      </m:sup>
                      <m:e>
                        <m:sSubSup>
                          <m:sSubSupPr>
                            <m:ctrlPr>
                              <a:rPr lang="en-US" altLang="zh-CN" i="1" smtClean="0">
                                <a:solidFill>
                                  <a:srgbClr val="7E0C6E"/>
                                </a:solidFill>
                                <a:latin typeface="Cambria Math" panose="02040503050406030204" pitchFamily="18" charset="0"/>
                                <a:ea typeface="罗西钢笔行楷" panose="02010800040101010101" charset="-122"/>
                                <a:cs typeface="Segoe UI" pitchFamily="34" charset="0"/>
                              </a:rPr>
                            </m:ctrlPr>
                          </m:sSubSupPr>
                          <m:e>
                            <m:r>
                              <a:rPr lang="en-US" altLang="zh-CN" b="0" i="1" smtClean="0">
                                <a:solidFill>
                                  <a:srgbClr val="7E0C6E"/>
                                </a:solidFill>
                                <a:latin typeface="Cambria Math" panose="02040503050406030204" pitchFamily="18" charset="0"/>
                                <a:ea typeface="罗西钢笔行楷" panose="02010800040101010101" charset="-122"/>
                                <a:cs typeface="Segoe UI" pitchFamily="34" charset="0"/>
                              </a:rPr>
                              <m:t>𝑥</m:t>
                            </m:r>
                          </m:e>
                          <m:sub>
                            <m:r>
                              <a:rPr lang="en-US" altLang="zh-CN" b="0" i="1" smtClean="0">
                                <a:solidFill>
                                  <a:srgbClr val="7E0C6E"/>
                                </a:solidFill>
                                <a:latin typeface="Cambria Math" panose="02040503050406030204" pitchFamily="18" charset="0"/>
                                <a:ea typeface="罗西钢笔行楷" panose="02010800040101010101" charset="-122"/>
                                <a:cs typeface="Segoe UI" pitchFamily="34" charset="0"/>
                              </a:rPr>
                              <m:t>𝑖</m:t>
                            </m:r>
                          </m:sub>
                          <m:sup>
                            <m:r>
                              <a:rPr lang="en-US" altLang="zh-CN" b="0" i="1" smtClean="0">
                                <a:solidFill>
                                  <a:srgbClr val="7E0C6E"/>
                                </a:solidFill>
                                <a:latin typeface="Cambria Math" panose="02040503050406030204" pitchFamily="18" charset="0"/>
                                <a:ea typeface="罗西钢笔行楷" panose="02010800040101010101" charset="-122"/>
                                <a:cs typeface="Segoe UI" pitchFamily="34" charset="0"/>
                              </a:rPr>
                              <m:t>𝑗</m:t>
                            </m:r>
                          </m:sup>
                        </m:sSubSup>
                        <m:r>
                          <a:rPr lang="en-US" altLang="zh-CN" b="0" i="1" smtClean="0">
                            <a:solidFill>
                              <a:srgbClr val="7E0C6E"/>
                            </a:solidFill>
                            <a:latin typeface="Cambria Math" panose="02040503050406030204" pitchFamily="18" charset="0"/>
                            <a:ea typeface="罗西钢笔行楷" panose="02010800040101010101" charset="-122"/>
                            <a:cs typeface="Segoe UI" pitchFamily="34" charset="0"/>
                          </a:rPr>
                          <m:t>=1</m:t>
                        </m:r>
                      </m:e>
                    </m:nary>
                  </m:oMath>
                </a14:m>
                <a:r>
                  <a:rPr lang="zh-CN" altLang="en-US" dirty="0">
                    <a:solidFill>
                      <a:srgbClr val="7E0C6E"/>
                    </a:solidFill>
                    <a:latin typeface="Segoe UI" pitchFamily="34" charset="0"/>
                    <a:ea typeface="罗西钢笔行楷" panose="02010800040101010101" charset="-122"/>
                    <a:cs typeface="Segoe UI" pitchFamily="34" charset="0"/>
                  </a:rPr>
                  <a:t> </a:t>
                </a:r>
                <a:r>
                  <a:rPr lang="en-US" altLang="zh-CN" dirty="0">
                    <a:solidFill>
                      <a:srgbClr val="7E0C6E"/>
                    </a:solidFill>
                    <a:latin typeface="Segoe UI" pitchFamily="34" charset="0"/>
                    <a:ea typeface="罗西钢笔行楷" panose="02010800040101010101" charset="-122"/>
                    <a:cs typeface="Segoe UI" pitchFamily="34" charset="0"/>
                  </a:rPr>
                  <a:t>for each community. The payoff matrix of the game is </a:t>
                </a:r>
                <a:endParaRPr lang="zh-CN" altLang="en-US" dirty="0">
                  <a:solidFill>
                    <a:srgbClr val="7E0C6E"/>
                  </a:solidFill>
                  <a:latin typeface="Segoe UI" pitchFamily="34" charset="0"/>
                  <a:ea typeface="罗西钢笔行楷" panose="02010800040101010101" charset="-122"/>
                  <a:cs typeface="Segoe UI" pitchFamily="34" charset="0"/>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731430" y="1816839"/>
                <a:ext cx="10546170" cy="1394934"/>
              </a:xfrm>
              <a:prstGeom prst="rect">
                <a:avLst/>
              </a:prstGeom>
              <a:blipFill>
                <a:blip r:embed="rId3"/>
                <a:stretch>
                  <a:fillRect l="-520" r="-462" b="-25328"/>
                </a:stretch>
              </a:blipFill>
            </p:spPr>
            <p:txBody>
              <a:bodyPr/>
              <a:lstStyle/>
              <a:p>
                <a:r>
                  <a:rPr lang="zh-CN" altLang="en-US">
                    <a:noFill/>
                  </a:rPr>
                  <a:t> </a:t>
                </a:r>
              </a:p>
            </p:txBody>
          </p:sp>
        </mc:Fallback>
      </mc:AlternateContent>
      <p:graphicFrame>
        <p:nvGraphicFramePr>
          <p:cNvPr id="9" name="对象 8"/>
          <p:cNvGraphicFramePr>
            <a:graphicFrameLocks noChangeAspect="1"/>
          </p:cNvGraphicFramePr>
          <p:nvPr>
            <p:extLst>
              <p:ext uri="{D42A27DB-BD31-4B8C-83A1-F6EECF244321}">
                <p14:modId xmlns:p14="http://schemas.microsoft.com/office/powerpoint/2010/main" val="4098833475"/>
              </p:ext>
            </p:extLst>
          </p:nvPr>
        </p:nvGraphicFramePr>
        <p:xfrm>
          <a:off x="4085311" y="3140708"/>
          <a:ext cx="2846382" cy="1658521"/>
        </p:xfrm>
        <a:graphic>
          <a:graphicData uri="http://schemas.openxmlformats.org/presentationml/2006/ole">
            <mc:AlternateContent xmlns:mc="http://schemas.openxmlformats.org/markup-compatibility/2006">
              <mc:Choice xmlns:v="urn:schemas-microsoft-com:vml" Requires="v">
                <p:oleObj spid="_x0000_s17139" name="Equation" r:id="rId4" imgW="1612800" imgH="939600" progId="Equation.DSMT4">
                  <p:embed/>
                </p:oleObj>
              </mc:Choice>
              <mc:Fallback>
                <p:oleObj name="Equation" r:id="rId4" imgW="1612800" imgH="939600" progId="Equation.DSMT4">
                  <p:embed/>
                  <p:pic>
                    <p:nvPicPr>
                      <p:cNvPr id="3" name="对象 2"/>
                      <p:cNvPicPr/>
                      <p:nvPr/>
                    </p:nvPicPr>
                    <p:blipFill>
                      <a:blip r:embed="rId5"/>
                      <a:stretch>
                        <a:fillRect/>
                      </a:stretch>
                    </p:blipFill>
                    <p:spPr>
                      <a:xfrm>
                        <a:off x="4085311" y="3140708"/>
                        <a:ext cx="2846382" cy="1658521"/>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1" name="文本框 7"/>
              <p:cNvSpPr txBox="1"/>
              <p:nvPr/>
            </p:nvSpPr>
            <p:spPr>
              <a:xfrm>
                <a:off x="731430" y="4969846"/>
                <a:ext cx="10657930" cy="668645"/>
              </a:xfrm>
              <a:prstGeom prst="rect">
                <a:avLst/>
              </a:prstGeom>
              <a:noFill/>
            </p:spPr>
            <p:txBody>
              <a:bodyPr wrap="square" rtlCol="0">
                <a:spAutoFit/>
              </a:bodyPr>
              <a:lstStyle/>
              <a:p>
                <a:pPr algn="just"/>
                <a:r>
                  <a:rPr lang="en-US" altLang="zh-CN" dirty="0">
                    <a:solidFill>
                      <a:srgbClr val="7E0C6E"/>
                    </a:solidFill>
                    <a:latin typeface="Segoe UI" pitchFamily="34" charset="0"/>
                    <a:ea typeface="Segoe UI" pitchFamily="34" charset="0"/>
                    <a:cs typeface="Segoe UI" pitchFamily="34" charset="0"/>
                  </a:rPr>
                  <a:t>    The element </a:t>
                </a:r>
                <a14:m>
                  <m:oMath xmlns:m="http://schemas.openxmlformats.org/officeDocument/2006/math">
                    <m:sSub>
                      <m:sSubPr>
                        <m:ctrlPr>
                          <a:rPr lang="en-US" altLang="zh-CN" i="1" smtClean="0">
                            <a:solidFill>
                              <a:srgbClr val="7E0C6E"/>
                            </a:solidFill>
                            <a:latin typeface="Cambria Math" panose="02040503050406030204" pitchFamily="18" charset="0"/>
                            <a:ea typeface="Segoe UI" pitchFamily="34" charset="0"/>
                            <a:cs typeface="Segoe UI" pitchFamily="34" charset="0"/>
                          </a:rPr>
                        </m:ctrlPr>
                      </m:sSubPr>
                      <m:e>
                        <m:r>
                          <a:rPr lang="en-US" altLang="zh-CN" b="0" i="1" smtClean="0">
                            <a:solidFill>
                              <a:srgbClr val="7E0C6E"/>
                            </a:solidFill>
                            <a:latin typeface="Cambria Math" panose="02040503050406030204" pitchFamily="18" charset="0"/>
                            <a:ea typeface="Segoe UI" pitchFamily="34" charset="0"/>
                            <a:cs typeface="Segoe UI" pitchFamily="34" charset="0"/>
                          </a:rPr>
                          <m:t>𝑎</m:t>
                        </m:r>
                      </m:e>
                      <m:sub>
                        <m:r>
                          <a:rPr lang="en-US" altLang="zh-CN" b="0" i="1" smtClean="0">
                            <a:solidFill>
                              <a:srgbClr val="7E0C6E"/>
                            </a:solidFill>
                            <a:latin typeface="Cambria Math" panose="02040503050406030204" pitchFamily="18" charset="0"/>
                            <a:ea typeface="Segoe UI" pitchFamily="34" charset="0"/>
                            <a:cs typeface="Segoe UI" pitchFamily="34" charset="0"/>
                          </a:rPr>
                          <m:t>𝑖𝑗</m:t>
                        </m:r>
                      </m:sub>
                    </m:sSub>
                  </m:oMath>
                </a14:m>
                <a:r>
                  <a:rPr lang="zh-CN" altLang="en-US" dirty="0">
                    <a:solidFill>
                      <a:srgbClr val="7E0C6E"/>
                    </a:solidFill>
                    <a:latin typeface="Segoe UI" pitchFamily="34" charset="0"/>
                    <a:ea typeface="罗西钢笔行楷" panose="02010800040101010101" charset="-122"/>
                    <a:cs typeface="Segoe UI" pitchFamily="34" charset="0"/>
                  </a:rPr>
                  <a:t> </a:t>
                </a:r>
                <a:r>
                  <a:rPr lang="en-US" altLang="zh-CN" dirty="0">
                    <a:solidFill>
                      <a:srgbClr val="7E0C6E"/>
                    </a:solidFill>
                    <a:latin typeface="Segoe UI" pitchFamily="34" charset="0"/>
                    <a:ea typeface="罗西钢笔行楷" panose="02010800040101010101" charset="-122"/>
                    <a:cs typeface="Segoe UI" pitchFamily="34" charset="0"/>
                  </a:rPr>
                  <a:t>denotes the payoff of strategy </a:t>
                </a:r>
                <a:r>
                  <a:rPr lang="en-US" altLang="zh-CN" i="1" dirty="0">
                    <a:solidFill>
                      <a:srgbClr val="7E0C6E"/>
                    </a:solidFill>
                    <a:latin typeface="Segoe UI" pitchFamily="34" charset="0"/>
                    <a:ea typeface="罗西钢笔行楷" panose="02010800040101010101" charset="-122"/>
                    <a:cs typeface="Segoe UI" pitchFamily="34" charset="0"/>
                  </a:rPr>
                  <a:t>i</a:t>
                </a:r>
                <a:r>
                  <a:rPr lang="en-US" altLang="zh-CN" dirty="0">
                    <a:solidFill>
                      <a:srgbClr val="7E0C6E"/>
                    </a:solidFill>
                    <a:latin typeface="Segoe UI" pitchFamily="34" charset="0"/>
                    <a:ea typeface="罗西钢笔行楷" panose="02010800040101010101" charset="-122"/>
                    <a:cs typeface="Segoe UI" pitchFamily="34" charset="0"/>
                  </a:rPr>
                  <a:t> when it playing against strategy </a:t>
                </a:r>
                <a:r>
                  <a:rPr lang="en-US" altLang="zh-CN" i="1" dirty="0">
                    <a:solidFill>
                      <a:srgbClr val="7E0C6E"/>
                    </a:solidFill>
                    <a:latin typeface="Segoe UI" pitchFamily="34" charset="0"/>
                    <a:ea typeface="罗西钢笔行楷" panose="02010800040101010101" charset="-122"/>
                    <a:cs typeface="Segoe UI" pitchFamily="34" charset="0"/>
                  </a:rPr>
                  <a:t>j</a:t>
                </a:r>
                <a:r>
                  <a:rPr lang="en-US" altLang="zh-CN" dirty="0">
                    <a:solidFill>
                      <a:srgbClr val="7E0C6E"/>
                    </a:solidFill>
                    <a:latin typeface="Segoe UI" pitchFamily="34" charset="0"/>
                    <a:ea typeface="罗西钢笔行楷" panose="02010800040101010101" charset="-122"/>
                    <a:cs typeface="Segoe UI" pitchFamily="34" charset="0"/>
                  </a:rPr>
                  <a:t>. Then we adopt the column vector     to </a:t>
                </a:r>
                <a:r>
                  <a:rPr lang="en-US" altLang="zh-CN" dirty="0">
                    <a:solidFill>
                      <a:srgbClr val="1010E0"/>
                    </a:solidFill>
                    <a:latin typeface="Segoe UI" pitchFamily="34" charset="0"/>
                    <a:ea typeface="罗西钢笔行楷" panose="02010800040101010101" charset="-122"/>
                    <a:cs typeface="Segoe UI" pitchFamily="34" charset="0"/>
                  </a:rPr>
                  <a:t>represent the payoff of different strategies in community </a:t>
                </a:r>
                <a:r>
                  <a:rPr lang="en-US" altLang="zh-CN" i="1" dirty="0">
                    <a:solidFill>
                      <a:srgbClr val="1010E0"/>
                    </a:solidFill>
                    <a:latin typeface="Segoe UI" pitchFamily="34" charset="0"/>
                    <a:ea typeface="罗西钢笔行楷" panose="02010800040101010101" charset="-122"/>
                    <a:cs typeface="Segoe UI" pitchFamily="34" charset="0"/>
                  </a:rPr>
                  <a:t>i</a:t>
                </a:r>
                <a:r>
                  <a:rPr lang="en-US" altLang="zh-CN" dirty="0">
                    <a:solidFill>
                      <a:srgbClr val="7E0C6E"/>
                    </a:solidFill>
                    <a:latin typeface="Segoe UI" pitchFamily="34" charset="0"/>
                    <a:ea typeface="罗西钢笔行楷" panose="02010800040101010101" charset="-122"/>
                    <a:cs typeface="Segoe UI" pitchFamily="34" charset="0"/>
                  </a:rPr>
                  <a:t>, and </a:t>
                </a:r>
                <a:endParaRPr lang="zh-CN" altLang="en-US" dirty="0">
                  <a:solidFill>
                    <a:srgbClr val="7E0C6E"/>
                  </a:solidFill>
                  <a:latin typeface="Segoe UI" pitchFamily="34" charset="0"/>
                  <a:ea typeface="罗西钢笔行楷" panose="02010800040101010101" charset="-122"/>
                  <a:cs typeface="Segoe UI" pitchFamily="34" charset="0"/>
                </a:endParaRPr>
              </a:p>
            </p:txBody>
          </p:sp>
        </mc:Choice>
        <mc:Fallback xmlns="">
          <p:sp>
            <p:nvSpPr>
              <p:cNvPr id="11" name="文本框 7"/>
              <p:cNvSpPr txBox="1">
                <a:spLocks noRot="1" noChangeAspect="1" noMove="1" noResize="1" noEditPoints="1" noAdjustHandles="1" noChangeArrowheads="1" noChangeShapeType="1" noTextEdit="1"/>
              </p:cNvSpPr>
              <p:nvPr/>
            </p:nvSpPr>
            <p:spPr>
              <a:xfrm>
                <a:off x="731430" y="4969846"/>
                <a:ext cx="10657930" cy="668645"/>
              </a:xfrm>
              <a:prstGeom prst="rect">
                <a:avLst/>
              </a:prstGeom>
              <a:blipFill>
                <a:blip r:embed="rId6"/>
                <a:stretch>
                  <a:fillRect l="-515" t="-4545" r="-458" b="-13636"/>
                </a:stretch>
              </a:blipFill>
            </p:spPr>
            <p:txBody>
              <a:bodyPr/>
              <a:lstStyle/>
              <a:p>
                <a:r>
                  <a:rPr lang="zh-CN" altLang="en-US">
                    <a:noFill/>
                  </a:rPr>
                  <a:t> </a:t>
                </a:r>
              </a:p>
            </p:txBody>
          </p:sp>
        </mc:Fallback>
      </mc:AlternateContent>
      <p:graphicFrame>
        <p:nvGraphicFramePr>
          <p:cNvPr id="12" name="对象 11"/>
          <p:cNvGraphicFramePr>
            <a:graphicFrameLocks noChangeAspect="1"/>
          </p:cNvGraphicFramePr>
          <p:nvPr>
            <p:extLst>
              <p:ext uri="{D42A27DB-BD31-4B8C-83A1-F6EECF244321}">
                <p14:modId xmlns:p14="http://schemas.microsoft.com/office/powerpoint/2010/main" val="1731945715"/>
              </p:ext>
            </p:extLst>
          </p:nvPr>
        </p:nvGraphicFramePr>
        <p:xfrm>
          <a:off x="2287686" y="5304168"/>
          <a:ext cx="242504" cy="363756"/>
        </p:xfrm>
        <a:graphic>
          <a:graphicData uri="http://schemas.openxmlformats.org/presentationml/2006/ole">
            <mc:AlternateContent xmlns:mc="http://schemas.openxmlformats.org/markup-compatibility/2006">
              <mc:Choice xmlns:v="urn:schemas-microsoft-com:vml" Requires="v">
                <p:oleObj spid="_x0000_s17140" name="Equation" r:id="rId7" imgW="152280" imgH="228600" progId="Equation.DSMT4">
                  <p:embed/>
                </p:oleObj>
              </mc:Choice>
              <mc:Fallback>
                <p:oleObj name="Equation" r:id="rId7" imgW="152280" imgH="228600" progId="Equation.DSMT4">
                  <p:embed/>
                  <p:pic>
                    <p:nvPicPr>
                      <p:cNvPr id="135" name="对象 134"/>
                      <p:cNvPicPr/>
                      <p:nvPr/>
                    </p:nvPicPr>
                    <p:blipFill>
                      <a:blip r:embed="rId8"/>
                      <a:stretch>
                        <a:fillRect/>
                      </a:stretch>
                    </p:blipFill>
                    <p:spPr>
                      <a:xfrm>
                        <a:off x="2287686" y="5304168"/>
                        <a:ext cx="242504" cy="363756"/>
                      </a:xfrm>
                      <a:prstGeom prst="rect">
                        <a:avLst/>
                      </a:prstGeom>
                    </p:spPr>
                  </p:pic>
                </p:oleObj>
              </mc:Fallback>
            </mc:AlternateContent>
          </a:graphicData>
        </a:graphic>
      </p:graphicFrame>
      <p:graphicFrame>
        <p:nvGraphicFramePr>
          <p:cNvPr id="14" name="对象 13"/>
          <p:cNvGraphicFramePr>
            <a:graphicFrameLocks noChangeAspect="1"/>
          </p:cNvGraphicFramePr>
          <p:nvPr>
            <p:extLst>
              <p:ext uri="{D42A27DB-BD31-4B8C-83A1-F6EECF244321}">
                <p14:modId xmlns:p14="http://schemas.microsoft.com/office/powerpoint/2010/main" val="106101308"/>
              </p:ext>
            </p:extLst>
          </p:nvPr>
        </p:nvGraphicFramePr>
        <p:xfrm>
          <a:off x="4560647" y="5842352"/>
          <a:ext cx="2371046" cy="454621"/>
        </p:xfrm>
        <a:graphic>
          <a:graphicData uri="http://schemas.openxmlformats.org/presentationml/2006/ole">
            <mc:AlternateContent xmlns:mc="http://schemas.openxmlformats.org/markup-compatibility/2006">
              <mc:Choice xmlns:v="urn:schemas-microsoft-com:vml" Requires="v">
                <p:oleObj spid="_x0000_s17141" name="Equation" r:id="rId9" imgW="1333440" imgH="279360" progId="Equation.DSMT4">
                  <p:embed/>
                </p:oleObj>
              </mc:Choice>
              <mc:Fallback>
                <p:oleObj name="Equation" r:id="rId9" imgW="1333440" imgH="279360" progId="Equation.DSMT4">
                  <p:embed/>
                  <p:pic>
                    <p:nvPicPr>
                      <p:cNvPr id="136" name="对象 135"/>
                      <p:cNvPicPr/>
                      <p:nvPr/>
                    </p:nvPicPr>
                    <p:blipFill>
                      <a:blip r:embed="rId10"/>
                      <a:stretch>
                        <a:fillRect/>
                      </a:stretch>
                    </p:blipFill>
                    <p:spPr>
                      <a:xfrm>
                        <a:off x="4560647" y="5842352"/>
                        <a:ext cx="2371046" cy="454621"/>
                      </a:xfrm>
                      <a:prstGeom prst="rect">
                        <a:avLst/>
                      </a:prstGeom>
                    </p:spPr>
                  </p:pic>
                </p:oleObj>
              </mc:Fallback>
            </mc:AlternateContent>
          </a:graphicData>
        </a:graphic>
      </p:graphicFrame>
    </p:spTree>
    <p:extLst>
      <p:ext uri="{BB962C8B-B14F-4D97-AF65-F5344CB8AC3E}">
        <p14:creationId xmlns:p14="http://schemas.microsoft.com/office/powerpoint/2010/main" val="14308440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46</a:t>
            </a:fld>
            <a:endParaRPr lang="en-US" sz="1200" dirty="0"/>
          </a:p>
        </p:txBody>
      </p:sp>
      <p:sp>
        <p:nvSpPr>
          <p:cNvPr id="5" name="文本框 4"/>
          <p:cNvSpPr txBox="1"/>
          <p:nvPr/>
        </p:nvSpPr>
        <p:spPr>
          <a:xfrm>
            <a:off x="712485" y="946169"/>
            <a:ext cx="4230859" cy="646331"/>
          </a:xfrm>
          <a:prstGeom prst="rect">
            <a:avLst/>
          </a:prstGeom>
          <a:noFill/>
        </p:spPr>
        <p:txBody>
          <a:bodyPr wrap="square" rtlCol="0">
            <a:spAutoFit/>
          </a:bodyPr>
          <a:lstStyle/>
          <a:p>
            <a:r>
              <a:rPr lang="zh-CN" altLang="en-US" sz="3600" b="1" dirty="0" smtClean="0">
                <a:solidFill>
                  <a:schemeClr val="bg1"/>
                </a:solidFill>
                <a:latin typeface="罗西钢笔行楷" panose="02010800040101010101" charset="-122"/>
                <a:ea typeface="罗西钢笔行楷" panose="02010800040101010101" charset="-122"/>
              </a:rPr>
              <a:t>收益计算（多策略）</a:t>
            </a:r>
            <a:endParaRPr lang="en-US" altLang="zh-CN" sz="3600" b="1" dirty="0">
              <a:solidFill>
                <a:schemeClr val="bg1"/>
              </a:solidFill>
              <a:latin typeface="罗西钢笔行楷" panose="02010800040101010101" charset="-122"/>
              <a:ea typeface="罗西钢笔行楷" panose="02010800040101010101" charset="-122"/>
            </a:endParaRPr>
          </a:p>
        </p:txBody>
      </p:sp>
      <p:sp>
        <p:nvSpPr>
          <p:cNvPr id="10" name="文本框 7"/>
          <p:cNvSpPr txBox="1"/>
          <p:nvPr/>
        </p:nvSpPr>
        <p:spPr>
          <a:xfrm>
            <a:off x="829625" y="2035692"/>
            <a:ext cx="10106362" cy="369332"/>
          </a:xfrm>
          <a:prstGeom prst="rect">
            <a:avLst/>
          </a:prstGeom>
          <a:noFill/>
        </p:spPr>
        <p:txBody>
          <a:bodyPr wrap="square" rtlCol="0">
            <a:spAutoFit/>
          </a:bodyPr>
          <a:lstStyle/>
          <a:p>
            <a:r>
              <a:rPr lang="en-US" altLang="zh-CN" dirty="0">
                <a:solidFill>
                  <a:srgbClr val="7E0C6E"/>
                </a:solidFill>
                <a:latin typeface="Segoe UI" pitchFamily="34" charset="0"/>
                <a:ea typeface="Segoe UI" pitchFamily="34" charset="0"/>
                <a:cs typeface="Segoe UI" pitchFamily="34" charset="0"/>
              </a:rPr>
              <a:t>     We now calculate the payoffs for the agents in community i by</a:t>
            </a:r>
            <a:endParaRPr lang="zh-CN" altLang="en-US" dirty="0">
              <a:solidFill>
                <a:srgbClr val="7E0C6E"/>
              </a:solidFill>
              <a:latin typeface="Segoe UI" pitchFamily="34" charset="0"/>
              <a:ea typeface="罗西钢笔行楷" panose="02010800040101010101" charset="-122"/>
              <a:cs typeface="Segoe UI" pitchFamily="34" charset="0"/>
            </a:endParaRPr>
          </a:p>
        </p:txBody>
      </p:sp>
      <p:graphicFrame>
        <p:nvGraphicFramePr>
          <p:cNvPr id="15" name="对象 14"/>
          <p:cNvGraphicFramePr>
            <a:graphicFrameLocks noChangeAspect="1"/>
          </p:cNvGraphicFramePr>
          <p:nvPr>
            <p:extLst>
              <p:ext uri="{D42A27DB-BD31-4B8C-83A1-F6EECF244321}">
                <p14:modId xmlns:p14="http://schemas.microsoft.com/office/powerpoint/2010/main" val="2336471052"/>
              </p:ext>
            </p:extLst>
          </p:nvPr>
        </p:nvGraphicFramePr>
        <p:xfrm>
          <a:off x="2420433" y="2779534"/>
          <a:ext cx="6086077" cy="1792851"/>
        </p:xfrm>
        <a:graphic>
          <a:graphicData uri="http://schemas.openxmlformats.org/presentationml/2006/ole">
            <mc:AlternateContent xmlns:mc="http://schemas.openxmlformats.org/markup-compatibility/2006">
              <mc:Choice xmlns:v="urn:schemas-microsoft-com:vml" Requires="v">
                <p:oleObj spid="_x0000_s17912" name="Equation" r:id="rId3" imgW="3187440" imgH="939600" progId="Equation.DSMT4">
                  <p:embed/>
                </p:oleObj>
              </mc:Choice>
              <mc:Fallback>
                <p:oleObj name="Equation" r:id="rId3" imgW="3187440" imgH="939600" progId="Equation.DSMT4">
                  <p:embed/>
                  <p:pic>
                    <p:nvPicPr>
                      <p:cNvPr id="3" name="对象 2"/>
                      <p:cNvPicPr/>
                      <p:nvPr/>
                    </p:nvPicPr>
                    <p:blipFill>
                      <a:blip r:embed="rId4"/>
                      <a:stretch>
                        <a:fillRect/>
                      </a:stretch>
                    </p:blipFill>
                    <p:spPr>
                      <a:xfrm>
                        <a:off x="2420433" y="2779534"/>
                        <a:ext cx="6086077" cy="1792851"/>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文本框 7"/>
              <p:cNvSpPr txBox="1"/>
              <p:nvPr/>
            </p:nvSpPr>
            <p:spPr>
              <a:xfrm>
                <a:off x="1011368" y="5053586"/>
                <a:ext cx="9461227" cy="646331"/>
              </a:xfrm>
              <a:prstGeom prst="rect">
                <a:avLst/>
              </a:prstGeom>
              <a:noFill/>
            </p:spPr>
            <p:txBody>
              <a:bodyPr wrap="square" rtlCol="0">
                <a:spAutoFit/>
              </a:bodyPr>
              <a:lstStyle/>
              <a:p>
                <a:pPr algn="just"/>
                <a:r>
                  <a:rPr lang="en-US" altLang="zh-CN" dirty="0">
                    <a:solidFill>
                      <a:srgbClr val="7E0C6E"/>
                    </a:solidFill>
                    <a:latin typeface="Segoe UI" pitchFamily="34" charset="0"/>
                    <a:ea typeface="Segoe UI" pitchFamily="34" charset="0"/>
                    <a:cs typeface="Segoe UI" pitchFamily="34" charset="0"/>
                  </a:rPr>
                  <a:t>    Column vector                                  is used for denoting </a:t>
                </a:r>
                <a:r>
                  <a:rPr lang="en-US" altLang="zh-CN" dirty="0" smtClean="0">
                    <a:solidFill>
                      <a:srgbClr val="7E0C6E"/>
                    </a:solidFill>
                    <a:latin typeface="Segoe UI" pitchFamily="34" charset="0"/>
                    <a:ea typeface="Segoe UI" pitchFamily="34" charset="0"/>
                    <a:cs typeface="Segoe UI" pitchFamily="34" charset="0"/>
                  </a:rPr>
                  <a:t>the fraction of </a:t>
                </a:r>
                <a:r>
                  <a:rPr lang="en-US" altLang="zh-CN" dirty="0">
                    <a:solidFill>
                      <a:srgbClr val="7E0C6E"/>
                    </a:solidFill>
                    <a:latin typeface="Segoe UI" pitchFamily="34" charset="0"/>
                    <a:ea typeface="Segoe UI" pitchFamily="34" charset="0"/>
                    <a:cs typeface="Segoe UI" pitchFamily="34" charset="0"/>
                  </a:rPr>
                  <a:t>strategy j (</a:t>
                </a:r>
                <a14:m>
                  <m:oMath xmlns:m="http://schemas.openxmlformats.org/officeDocument/2006/math">
                    <m:r>
                      <a:rPr lang="en-US" altLang="zh-CN" b="0" i="1" smtClean="0">
                        <a:solidFill>
                          <a:srgbClr val="7E0C6E"/>
                        </a:solidFill>
                        <a:latin typeface="Cambria Math" panose="02040503050406030204" pitchFamily="18" charset="0"/>
                        <a:ea typeface="Segoe UI" pitchFamily="34" charset="0"/>
                        <a:cs typeface="Segoe UI" pitchFamily="34" charset="0"/>
                      </a:rPr>
                      <m:t>𝑗</m:t>
                    </m:r>
                    <m:r>
                      <a:rPr lang="en-US" altLang="zh-CN" b="0" i="1" smtClean="0">
                        <a:solidFill>
                          <a:srgbClr val="7E0C6E"/>
                        </a:solidFill>
                        <a:latin typeface="Cambria Math" panose="02040503050406030204" pitchFamily="18" charset="0"/>
                        <a:ea typeface="Cambria Math" panose="02040503050406030204" pitchFamily="18" charset="0"/>
                        <a:cs typeface="Segoe UI" pitchFamily="34" charset="0"/>
                      </a:rPr>
                      <m:t>≤</m:t>
                    </m:r>
                    <m:r>
                      <a:rPr lang="en-US" altLang="zh-CN" b="0" i="1" smtClean="0">
                        <a:solidFill>
                          <a:srgbClr val="7E0C6E"/>
                        </a:solidFill>
                        <a:latin typeface="Cambria Math" panose="02040503050406030204" pitchFamily="18" charset="0"/>
                        <a:ea typeface="Cambria Math" panose="02040503050406030204" pitchFamily="18" charset="0"/>
                        <a:cs typeface="Segoe UI" pitchFamily="34" charset="0"/>
                      </a:rPr>
                      <m:t>𝑚</m:t>
                    </m:r>
                  </m:oMath>
                </a14:m>
                <a:r>
                  <a:rPr lang="en-US" altLang="zh-CN" dirty="0">
                    <a:solidFill>
                      <a:srgbClr val="7E0C6E"/>
                    </a:solidFill>
                    <a:latin typeface="Segoe UI" pitchFamily="34" charset="0"/>
                    <a:ea typeface="Segoe UI" pitchFamily="34" charset="0"/>
                    <a:cs typeface="Segoe UI" pitchFamily="34" charset="0"/>
                  </a:rPr>
                  <a:t>) in the whole population. </a:t>
                </a:r>
                <a:endParaRPr lang="zh-CN" altLang="en-US" dirty="0">
                  <a:solidFill>
                    <a:srgbClr val="7E0C6E"/>
                  </a:solidFill>
                  <a:latin typeface="Segoe UI" pitchFamily="34" charset="0"/>
                  <a:ea typeface="罗西钢笔行楷" panose="02010800040101010101" charset="-122"/>
                  <a:cs typeface="Segoe UI" pitchFamily="34" charset="0"/>
                </a:endParaRPr>
              </a:p>
            </p:txBody>
          </p:sp>
        </mc:Choice>
        <mc:Fallback xmlns="">
          <p:sp>
            <p:nvSpPr>
              <p:cNvPr id="16" name="文本框 7"/>
              <p:cNvSpPr txBox="1">
                <a:spLocks noRot="1" noChangeAspect="1" noMove="1" noResize="1" noEditPoints="1" noAdjustHandles="1" noChangeArrowheads="1" noChangeShapeType="1" noTextEdit="1"/>
              </p:cNvSpPr>
              <p:nvPr/>
            </p:nvSpPr>
            <p:spPr>
              <a:xfrm>
                <a:off x="1011368" y="5053586"/>
                <a:ext cx="9461227" cy="646331"/>
              </a:xfrm>
              <a:prstGeom prst="rect">
                <a:avLst/>
              </a:prstGeom>
              <a:blipFill>
                <a:blip r:embed="rId5"/>
                <a:stretch>
                  <a:fillRect l="-580" t="-3774" r="-515" b="-15094"/>
                </a:stretch>
              </a:blipFill>
            </p:spPr>
            <p:txBody>
              <a:bodyPr/>
              <a:lstStyle/>
              <a:p>
                <a:r>
                  <a:rPr lang="zh-CN" altLang="en-US">
                    <a:noFill/>
                  </a:rPr>
                  <a:t> </a:t>
                </a:r>
              </a:p>
            </p:txBody>
          </p:sp>
        </mc:Fallback>
      </mc:AlternateContent>
      <p:graphicFrame>
        <p:nvGraphicFramePr>
          <p:cNvPr id="17" name="对象 16"/>
          <p:cNvGraphicFramePr>
            <a:graphicFrameLocks noChangeAspect="1"/>
          </p:cNvGraphicFramePr>
          <p:nvPr>
            <p:extLst>
              <p:ext uri="{D42A27DB-BD31-4B8C-83A1-F6EECF244321}">
                <p14:modId xmlns:p14="http://schemas.microsoft.com/office/powerpoint/2010/main" val="3450512789"/>
              </p:ext>
            </p:extLst>
          </p:nvPr>
        </p:nvGraphicFramePr>
        <p:xfrm>
          <a:off x="2842607" y="5029639"/>
          <a:ext cx="2100738" cy="403172"/>
        </p:xfrm>
        <a:graphic>
          <a:graphicData uri="http://schemas.openxmlformats.org/presentationml/2006/ole">
            <mc:AlternateContent xmlns:mc="http://schemas.openxmlformats.org/markup-compatibility/2006">
              <mc:Choice xmlns:v="urn:schemas-microsoft-com:vml" Requires="v">
                <p:oleObj spid="_x0000_s17913" name="Equation" r:id="rId6" imgW="1257120" imgH="241200" progId="Equation.DSMT4">
                  <p:embed/>
                </p:oleObj>
              </mc:Choice>
              <mc:Fallback>
                <p:oleObj name="Equation" r:id="rId6" imgW="1257120" imgH="241200" progId="Equation.DSMT4">
                  <p:embed/>
                  <p:pic>
                    <p:nvPicPr>
                      <p:cNvPr id="4" name="对象 3"/>
                      <p:cNvPicPr/>
                      <p:nvPr/>
                    </p:nvPicPr>
                    <p:blipFill>
                      <a:blip r:embed="rId7"/>
                      <a:stretch>
                        <a:fillRect/>
                      </a:stretch>
                    </p:blipFill>
                    <p:spPr>
                      <a:xfrm>
                        <a:off x="2842607" y="5029639"/>
                        <a:ext cx="2100738" cy="403172"/>
                      </a:xfrm>
                      <a:prstGeom prst="rect">
                        <a:avLst/>
                      </a:prstGeom>
                    </p:spPr>
                  </p:pic>
                </p:oleObj>
              </mc:Fallback>
            </mc:AlternateContent>
          </a:graphicData>
        </a:graphic>
      </p:graphicFrame>
    </p:spTree>
    <p:extLst>
      <p:ext uri="{BB962C8B-B14F-4D97-AF65-F5344CB8AC3E}">
        <p14:creationId xmlns:p14="http://schemas.microsoft.com/office/powerpoint/2010/main" val="7414593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47</a:t>
            </a:fld>
            <a:endParaRPr lang="en-US" sz="1200" dirty="0"/>
          </a:p>
        </p:txBody>
      </p:sp>
      <p:sp>
        <p:nvSpPr>
          <p:cNvPr id="5" name="文本框 4"/>
          <p:cNvSpPr txBox="1"/>
          <p:nvPr/>
        </p:nvSpPr>
        <p:spPr>
          <a:xfrm>
            <a:off x="712485" y="946169"/>
            <a:ext cx="4784075" cy="646331"/>
          </a:xfrm>
          <a:prstGeom prst="rect">
            <a:avLst/>
          </a:prstGeom>
          <a:noFill/>
        </p:spPr>
        <p:txBody>
          <a:bodyPr wrap="square" rtlCol="0">
            <a:spAutoFit/>
          </a:bodyPr>
          <a:lstStyle/>
          <a:p>
            <a:r>
              <a:rPr lang="zh-CN" altLang="en-US" sz="3600" b="1" dirty="0" smtClean="0">
                <a:solidFill>
                  <a:schemeClr val="bg1"/>
                </a:solidFill>
                <a:latin typeface="罗西钢笔行楷" panose="02010800040101010101" charset="-122"/>
                <a:ea typeface="罗西钢笔行楷" panose="02010800040101010101" charset="-122"/>
              </a:rPr>
              <a:t>多策略演化方程</a:t>
            </a:r>
            <a:endParaRPr lang="en-US" altLang="zh-CN" sz="3600" b="1" dirty="0">
              <a:solidFill>
                <a:schemeClr val="bg1"/>
              </a:solidFill>
              <a:latin typeface="罗西钢笔行楷" panose="02010800040101010101" charset="-122"/>
              <a:ea typeface="罗西钢笔行楷" panose="02010800040101010101" charset="-122"/>
            </a:endParaRPr>
          </a:p>
        </p:txBody>
      </p:sp>
      <p:sp>
        <p:nvSpPr>
          <p:cNvPr id="10" name="矩形 9"/>
          <p:cNvSpPr/>
          <p:nvPr/>
        </p:nvSpPr>
        <p:spPr>
          <a:xfrm>
            <a:off x="1025658" y="1992980"/>
            <a:ext cx="10160502" cy="707886"/>
          </a:xfrm>
          <a:prstGeom prst="rect">
            <a:avLst/>
          </a:prstGeom>
        </p:spPr>
        <p:txBody>
          <a:bodyPr wrap="square">
            <a:spAutoFit/>
          </a:bodyPr>
          <a:lstStyle/>
          <a:p>
            <a:pPr algn="just"/>
            <a:r>
              <a:rPr lang="en-US" altLang="zh-CN" sz="2000" dirty="0">
                <a:solidFill>
                  <a:srgbClr val="7E0C6E"/>
                </a:solidFill>
                <a:latin typeface="Segoe UI" pitchFamily="34" charset="0"/>
                <a:ea typeface="Segoe UI" pitchFamily="34" charset="0"/>
                <a:cs typeface="Segoe UI" pitchFamily="34" charset="0"/>
              </a:rPr>
              <a:t>    On the basis of the replicator dynamics, we obtain m replicator equations of the </a:t>
            </a:r>
            <a:r>
              <a:rPr lang="en-US" altLang="zh-CN" sz="2000" i="1" dirty="0">
                <a:solidFill>
                  <a:srgbClr val="7E0C6E"/>
                </a:solidFill>
                <a:latin typeface="Segoe UI" pitchFamily="34" charset="0"/>
                <a:ea typeface="Segoe UI" pitchFamily="34" charset="0"/>
                <a:cs typeface="Segoe UI" pitchFamily="34" charset="0"/>
              </a:rPr>
              <a:t>i-</a:t>
            </a:r>
            <a:r>
              <a:rPr lang="en-US" altLang="zh-CN" sz="2000" i="1" dirty="0" err="1">
                <a:solidFill>
                  <a:srgbClr val="7E0C6E"/>
                </a:solidFill>
                <a:latin typeface="Segoe UI" pitchFamily="34" charset="0"/>
                <a:ea typeface="Segoe UI" pitchFamily="34" charset="0"/>
                <a:cs typeface="Segoe UI" pitchFamily="34" charset="0"/>
              </a:rPr>
              <a:t>th</a:t>
            </a:r>
            <a:r>
              <a:rPr lang="en-US" altLang="zh-CN" sz="2000" dirty="0">
                <a:solidFill>
                  <a:srgbClr val="7E0C6E"/>
                </a:solidFill>
                <a:latin typeface="Segoe UI" pitchFamily="34" charset="0"/>
                <a:ea typeface="Segoe UI" pitchFamily="34" charset="0"/>
                <a:cs typeface="Segoe UI" pitchFamily="34" charset="0"/>
              </a:rPr>
              <a:t> community:</a:t>
            </a:r>
            <a:endParaRPr lang="zh-CN" altLang="en-US" sz="2000" dirty="0"/>
          </a:p>
        </p:txBody>
      </p:sp>
      <p:graphicFrame>
        <p:nvGraphicFramePr>
          <p:cNvPr id="15" name="对象 14"/>
          <p:cNvGraphicFramePr>
            <a:graphicFrameLocks noChangeAspect="1"/>
          </p:cNvGraphicFramePr>
          <p:nvPr>
            <p:extLst>
              <p:ext uri="{D42A27DB-BD31-4B8C-83A1-F6EECF244321}">
                <p14:modId xmlns:p14="http://schemas.microsoft.com/office/powerpoint/2010/main" val="1933454363"/>
              </p:ext>
            </p:extLst>
          </p:nvPr>
        </p:nvGraphicFramePr>
        <p:xfrm>
          <a:off x="4124065" y="2826748"/>
          <a:ext cx="2191596" cy="2071178"/>
        </p:xfrm>
        <a:graphic>
          <a:graphicData uri="http://schemas.openxmlformats.org/presentationml/2006/ole">
            <mc:AlternateContent xmlns:mc="http://schemas.openxmlformats.org/markup-compatibility/2006">
              <mc:Choice xmlns:v="urn:schemas-microsoft-com:vml" Requires="v">
                <p:oleObj spid="_x0000_s18936" name="Equation" r:id="rId3" imgW="1155600" imgH="1091880" progId="Equation.DSMT4">
                  <p:embed/>
                </p:oleObj>
              </mc:Choice>
              <mc:Fallback>
                <p:oleObj name="Equation" r:id="rId3" imgW="1155600" imgH="1091880" progId="Equation.DSMT4">
                  <p:embed/>
                  <p:pic>
                    <p:nvPicPr>
                      <p:cNvPr id="94" name="对象 93"/>
                      <p:cNvPicPr/>
                      <p:nvPr/>
                    </p:nvPicPr>
                    <p:blipFill>
                      <a:blip r:embed="rId4"/>
                      <a:stretch>
                        <a:fillRect/>
                      </a:stretch>
                    </p:blipFill>
                    <p:spPr>
                      <a:xfrm>
                        <a:off x="4124065" y="2826748"/>
                        <a:ext cx="2191596" cy="207117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7" name="文本框 7"/>
              <p:cNvSpPr txBox="1"/>
              <p:nvPr/>
            </p:nvSpPr>
            <p:spPr>
              <a:xfrm>
                <a:off x="907105" y="5164158"/>
                <a:ext cx="8169985" cy="434414"/>
              </a:xfrm>
              <a:prstGeom prst="rect">
                <a:avLst/>
              </a:prstGeom>
              <a:noFill/>
            </p:spPr>
            <p:txBody>
              <a:bodyPr wrap="square" rtlCol="0">
                <a:spAutoFit/>
              </a:bodyPr>
              <a:lstStyle/>
              <a:p>
                <a:r>
                  <a:rPr lang="en-US" altLang="zh-CN" sz="2000" dirty="0">
                    <a:solidFill>
                      <a:srgbClr val="7E0C6E"/>
                    </a:solidFill>
                    <a:latin typeface="Segoe UI" pitchFamily="34" charset="0"/>
                    <a:ea typeface="Segoe UI" pitchFamily="34" charset="0"/>
                    <a:cs typeface="Segoe UI" pitchFamily="34" charset="0"/>
                  </a:rPr>
                  <a:t>    where</a:t>
                </a:r>
                <a14:m>
                  <m:oMath xmlns:m="http://schemas.openxmlformats.org/officeDocument/2006/math">
                    <m:bar>
                      <m:barPr>
                        <m:pos m:val="top"/>
                        <m:ctrlPr>
                          <a:rPr lang="en-US" altLang="zh-CN" sz="2000" i="1" smtClean="0">
                            <a:solidFill>
                              <a:srgbClr val="1010E0"/>
                            </a:solidFill>
                            <a:latin typeface="Cambria Math" panose="02040503050406030204" pitchFamily="18" charset="0"/>
                            <a:ea typeface="Segoe UI" pitchFamily="34" charset="0"/>
                            <a:cs typeface="Segoe UI" pitchFamily="34" charset="0"/>
                          </a:rPr>
                        </m:ctrlPr>
                      </m:barPr>
                      <m:e>
                        <m:sSub>
                          <m:sSubPr>
                            <m:ctrlPr>
                              <a:rPr lang="en-US" altLang="zh-CN" sz="2000" i="1" smtClean="0">
                                <a:solidFill>
                                  <a:srgbClr val="1010E0"/>
                                </a:solidFill>
                                <a:latin typeface="Cambria Math" panose="02040503050406030204" pitchFamily="18" charset="0"/>
                                <a:ea typeface="Segoe UI" pitchFamily="34" charset="0"/>
                                <a:cs typeface="Segoe UI" pitchFamily="34" charset="0"/>
                              </a:rPr>
                            </m:ctrlPr>
                          </m:sSubPr>
                          <m:e>
                            <m:r>
                              <a:rPr lang="en-US" altLang="zh-CN" sz="2000" b="0" i="1" smtClean="0">
                                <a:solidFill>
                                  <a:srgbClr val="1010E0"/>
                                </a:solidFill>
                                <a:latin typeface="Cambria Math" panose="02040503050406030204" pitchFamily="18" charset="0"/>
                                <a:ea typeface="Segoe UI" pitchFamily="34" charset="0"/>
                                <a:cs typeface="Segoe UI" pitchFamily="34" charset="0"/>
                              </a:rPr>
                              <m:t> </m:t>
                            </m:r>
                            <m:r>
                              <a:rPr lang="en-US" altLang="zh-CN" sz="2000" i="1">
                                <a:solidFill>
                                  <a:srgbClr val="1010E0"/>
                                </a:solidFill>
                                <a:latin typeface="Cambria Math" panose="02040503050406030204" pitchFamily="18" charset="0"/>
                                <a:ea typeface="Segoe UI" pitchFamily="34" charset="0"/>
                                <a:cs typeface="Segoe UI" pitchFamily="34" charset="0"/>
                              </a:rPr>
                              <m:t>𝑃</m:t>
                            </m:r>
                          </m:e>
                          <m:sub>
                            <m:r>
                              <a:rPr lang="en-US" altLang="zh-CN" sz="2000" i="1">
                                <a:solidFill>
                                  <a:srgbClr val="1010E0"/>
                                </a:solidFill>
                                <a:latin typeface="Cambria Math" panose="02040503050406030204" pitchFamily="18" charset="0"/>
                                <a:ea typeface="Segoe UI" pitchFamily="34" charset="0"/>
                                <a:cs typeface="Segoe UI" pitchFamily="34" charset="0"/>
                              </a:rPr>
                              <m:t>𝑖</m:t>
                            </m:r>
                          </m:sub>
                        </m:sSub>
                      </m:e>
                    </m:bar>
                  </m:oMath>
                </a14:m>
                <a:r>
                  <a:rPr lang="zh-CN" altLang="en-US" sz="2000" dirty="0">
                    <a:solidFill>
                      <a:srgbClr val="7E0C6E"/>
                    </a:solidFill>
                    <a:latin typeface="Segoe UI" pitchFamily="34" charset="0"/>
                    <a:ea typeface="罗西钢笔行楷" panose="02010800040101010101" charset="-122"/>
                    <a:cs typeface="Segoe UI" pitchFamily="34" charset="0"/>
                  </a:rPr>
                  <a:t> </a:t>
                </a:r>
                <a:r>
                  <a:rPr lang="en-US" altLang="zh-CN" sz="2000" dirty="0">
                    <a:solidFill>
                      <a:srgbClr val="7E0C6E"/>
                    </a:solidFill>
                    <a:latin typeface="Segoe UI" pitchFamily="34" charset="0"/>
                    <a:ea typeface="罗西钢笔行楷" panose="02010800040101010101" charset="-122"/>
                    <a:cs typeface="Segoe UI" pitchFamily="34" charset="0"/>
                  </a:rPr>
                  <a:t>is the average payoff of community</a:t>
                </a:r>
                <a:r>
                  <a:rPr lang="en-US" altLang="zh-CN" sz="2000" i="1" dirty="0">
                    <a:solidFill>
                      <a:srgbClr val="1010E0"/>
                    </a:solidFill>
                    <a:latin typeface="Segoe UI" pitchFamily="34" charset="0"/>
                    <a:ea typeface="罗西钢笔行楷" panose="02010800040101010101" charset="-122"/>
                    <a:cs typeface="Segoe UI" pitchFamily="34" charset="0"/>
                  </a:rPr>
                  <a:t> i</a:t>
                </a:r>
                <a:r>
                  <a:rPr lang="en-US" altLang="zh-CN" sz="2000" dirty="0">
                    <a:solidFill>
                      <a:srgbClr val="7E0C6E"/>
                    </a:solidFill>
                    <a:latin typeface="Segoe UI" pitchFamily="34" charset="0"/>
                    <a:ea typeface="罗西钢笔行楷" panose="02010800040101010101" charset="-122"/>
                    <a:cs typeface="Segoe UI" pitchFamily="34" charset="0"/>
                  </a:rPr>
                  <a:t>, and                            .</a:t>
                </a:r>
                <a:endParaRPr lang="zh-CN" altLang="en-US" sz="2000" dirty="0">
                  <a:solidFill>
                    <a:srgbClr val="7E0C6E"/>
                  </a:solidFill>
                  <a:latin typeface="Segoe UI" pitchFamily="34" charset="0"/>
                  <a:ea typeface="罗西钢笔行楷" panose="02010800040101010101" charset="-122"/>
                  <a:cs typeface="Segoe UI" pitchFamily="34" charset="0"/>
                </a:endParaRPr>
              </a:p>
            </p:txBody>
          </p:sp>
        </mc:Choice>
        <mc:Fallback xmlns="">
          <p:sp>
            <p:nvSpPr>
              <p:cNvPr id="17" name="文本框 7"/>
              <p:cNvSpPr txBox="1">
                <a:spLocks noRot="1" noChangeAspect="1" noMove="1" noResize="1" noEditPoints="1" noAdjustHandles="1" noChangeArrowheads="1" noChangeShapeType="1" noTextEdit="1"/>
              </p:cNvSpPr>
              <p:nvPr/>
            </p:nvSpPr>
            <p:spPr>
              <a:xfrm>
                <a:off x="907105" y="5164158"/>
                <a:ext cx="8169985" cy="434414"/>
              </a:xfrm>
              <a:prstGeom prst="rect">
                <a:avLst/>
              </a:prstGeom>
              <a:blipFill>
                <a:blip r:embed="rId5"/>
                <a:stretch>
                  <a:fillRect r="-299" b="-25352"/>
                </a:stretch>
              </a:blipFill>
            </p:spPr>
            <p:txBody>
              <a:bodyPr/>
              <a:lstStyle/>
              <a:p>
                <a:r>
                  <a:rPr lang="zh-CN" altLang="en-US">
                    <a:noFill/>
                  </a:rPr>
                  <a:t> </a:t>
                </a:r>
              </a:p>
            </p:txBody>
          </p:sp>
        </mc:Fallback>
      </mc:AlternateContent>
      <p:graphicFrame>
        <p:nvGraphicFramePr>
          <p:cNvPr id="18" name="对象 17"/>
          <p:cNvGraphicFramePr>
            <a:graphicFrameLocks noChangeAspect="1"/>
          </p:cNvGraphicFramePr>
          <p:nvPr>
            <p:extLst>
              <p:ext uri="{D42A27DB-BD31-4B8C-83A1-F6EECF244321}">
                <p14:modId xmlns:p14="http://schemas.microsoft.com/office/powerpoint/2010/main" val="2563563425"/>
              </p:ext>
            </p:extLst>
          </p:nvPr>
        </p:nvGraphicFramePr>
        <p:xfrm>
          <a:off x="6961676" y="5235808"/>
          <a:ext cx="1909285" cy="362764"/>
        </p:xfrm>
        <a:graphic>
          <a:graphicData uri="http://schemas.openxmlformats.org/presentationml/2006/ole">
            <mc:AlternateContent xmlns:mc="http://schemas.openxmlformats.org/markup-compatibility/2006">
              <mc:Choice xmlns:v="urn:schemas-microsoft-com:vml" Requires="v">
                <p:oleObj spid="_x0000_s18937" name="Equation" r:id="rId6" imgW="1269720" imgH="241200" progId="Equation.DSMT4">
                  <p:embed/>
                </p:oleObj>
              </mc:Choice>
              <mc:Fallback>
                <p:oleObj name="Equation" r:id="rId6" imgW="1269720" imgH="241200" progId="Equation.DSMT4">
                  <p:embed/>
                  <p:pic>
                    <p:nvPicPr>
                      <p:cNvPr id="7" name="对象 6"/>
                      <p:cNvPicPr/>
                      <p:nvPr/>
                    </p:nvPicPr>
                    <p:blipFill>
                      <a:blip r:embed="rId7"/>
                      <a:stretch>
                        <a:fillRect/>
                      </a:stretch>
                    </p:blipFill>
                    <p:spPr>
                      <a:xfrm>
                        <a:off x="6961676" y="5235808"/>
                        <a:ext cx="1909285" cy="362764"/>
                      </a:xfrm>
                      <a:prstGeom prst="rect">
                        <a:avLst/>
                      </a:prstGeom>
                    </p:spPr>
                  </p:pic>
                </p:oleObj>
              </mc:Fallback>
            </mc:AlternateContent>
          </a:graphicData>
        </a:graphic>
      </p:graphicFrame>
    </p:spTree>
    <p:extLst>
      <p:ext uri="{BB962C8B-B14F-4D97-AF65-F5344CB8AC3E}">
        <p14:creationId xmlns:p14="http://schemas.microsoft.com/office/powerpoint/2010/main" val="18038919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48</a:t>
            </a:fld>
            <a:endParaRPr lang="en-US" sz="1200" dirty="0"/>
          </a:p>
        </p:txBody>
      </p:sp>
      <p:sp>
        <p:nvSpPr>
          <p:cNvPr id="5" name="文本框 4"/>
          <p:cNvSpPr txBox="1"/>
          <p:nvPr/>
        </p:nvSpPr>
        <p:spPr>
          <a:xfrm>
            <a:off x="712485" y="946169"/>
            <a:ext cx="4824715" cy="646331"/>
          </a:xfrm>
          <a:prstGeom prst="rect">
            <a:avLst/>
          </a:prstGeom>
          <a:noFill/>
        </p:spPr>
        <p:txBody>
          <a:bodyPr wrap="square" rtlCol="0">
            <a:spAutoFit/>
          </a:bodyPr>
          <a:lstStyle/>
          <a:p>
            <a:r>
              <a:rPr lang="zh-CN" altLang="en-US" sz="3600" b="1" dirty="0" smtClean="0">
                <a:solidFill>
                  <a:schemeClr val="bg1"/>
                </a:solidFill>
                <a:latin typeface="罗西钢笔行楷" panose="02010800040101010101" charset="-122"/>
                <a:ea typeface="罗西钢笔行楷" panose="02010800040101010101" charset="-122"/>
              </a:rPr>
              <a:t>雅可比矩阵（多策略）</a:t>
            </a:r>
            <a:endParaRPr lang="en-US" altLang="zh-CN" sz="3600" b="1" dirty="0">
              <a:solidFill>
                <a:schemeClr val="bg1"/>
              </a:solidFill>
              <a:latin typeface="罗西钢笔行楷" panose="02010800040101010101" charset="-122"/>
              <a:ea typeface="罗西钢笔行楷" panose="02010800040101010101" charset="-122"/>
            </a:endParaRPr>
          </a:p>
        </p:txBody>
      </p:sp>
      <p:sp>
        <p:nvSpPr>
          <p:cNvPr id="9" name="矩形 8"/>
          <p:cNvSpPr/>
          <p:nvPr/>
        </p:nvSpPr>
        <p:spPr>
          <a:xfrm>
            <a:off x="935122" y="1989680"/>
            <a:ext cx="10200237" cy="369332"/>
          </a:xfrm>
          <a:prstGeom prst="rect">
            <a:avLst/>
          </a:prstGeom>
        </p:spPr>
        <p:txBody>
          <a:bodyPr wrap="square">
            <a:spAutoFit/>
          </a:bodyPr>
          <a:lstStyle/>
          <a:p>
            <a:pPr algn="just"/>
            <a:r>
              <a:rPr lang="en-US" altLang="zh-CN" dirty="0">
                <a:solidFill>
                  <a:srgbClr val="7E0C6E"/>
                </a:solidFill>
                <a:latin typeface="Segoe UI" pitchFamily="34" charset="0"/>
                <a:ea typeface="Segoe UI" pitchFamily="34" charset="0"/>
                <a:cs typeface="Segoe UI" pitchFamily="34" charset="0"/>
              </a:rPr>
              <a:t>    According to the </a:t>
            </a:r>
            <a:r>
              <a:rPr lang="en-US" altLang="zh-CN" i="1" dirty="0">
                <a:solidFill>
                  <a:srgbClr val="1010E0"/>
                </a:solidFill>
                <a:latin typeface="Segoe UI" pitchFamily="34" charset="0"/>
                <a:ea typeface="Segoe UI" pitchFamily="34" charset="0"/>
                <a:cs typeface="Segoe UI" pitchFamily="34" charset="0"/>
              </a:rPr>
              <a:t>m</a:t>
            </a:r>
            <a:r>
              <a:rPr lang="en-US" altLang="zh-CN" dirty="0">
                <a:solidFill>
                  <a:srgbClr val="1010E0"/>
                </a:solidFill>
                <a:latin typeface="Segoe UI" pitchFamily="34" charset="0"/>
                <a:ea typeface="Segoe UI" pitchFamily="34" charset="0"/>
                <a:cs typeface="Segoe UI" pitchFamily="34" charset="0"/>
              </a:rPr>
              <a:t> replicator </a:t>
            </a:r>
            <a:r>
              <a:rPr lang="en-US" altLang="zh-CN" dirty="0" smtClean="0">
                <a:solidFill>
                  <a:srgbClr val="1010E0"/>
                </a:solidFill>
                <a:latin typeface="Segoe UI" pitchFamily="34" charset="0"/>
                <a:ea typeface="Segoe UI" pitchFamily="34" charset="0"/>
                <a:cs typeface="Segoe UI" pitchFamily="34" charset="0"/>
              </a:rPr>
              <a:t>equations</a:t>
            </a:r>
            <a:r>
              <a:rPr lang="en-US" altLang="zh-CN" dirty="0" smtClean="0">
                <a:solidFill>
                  <a:srgbClr val="7E0C6E"/>
                </a:solidFill>
                <a:latin typeface="Segoe UI" pitchFamily="34" charset="0"/>
                <a:ea typeface="Segoe UI" pitchFamily="34" charset="0"/>
                <a:cs typeface="Segoe UI" pitchFamily="34" charset="0"/>
              </a:rPr>
              <a:t>, </a:t>
            </a:r>
            <a:r>
              <a:rPr lang="en-US" altLang="zh-CN" dirty="0">
                <a:solidFill>
                  <a:srgbClr val="7E0C6E"/>
                </a:solidFill>
                <a:latin typeface="Segoe UI" pitchFamily="34" charset="0"/>
                <a:ea typeface="Segoe UI" pitchFamily="34" charset="0"/>
                <a:cs typeface="Segoe UI" pitchFamily="34" charset="0"/>
              </a:rPr>
              <a:t>the relevant Jacobian matrix</a:t>
            </a:r>
            <a:r>
              <a:rPr lang="en-US" altLang="zh-CN" i="1" dirty="0">
                <a:solidFill>
                  <a:srgbClr val="7E0C6E"/>
                </a:solidFill>
                <a:latin typeface="Segoe UI" pitchFamily="34" charset="0"/>
                <a:ea typeface="Segoe UI" pitchFamily="34" charset="0"/>
                <a:cs typeface="Segoe UI" pitchFamily="34" charset="0"/>
              </a:rPr>
              <a:t> J </a:t>
            </a:r>
            <a:r>
              <a:rPr lang="en-US" altLang="zh-CN" dirty="0">
                <a:solidFill>
                  <a:srgbClr val="7E0C6E"/>
                </a:solidFill>
                <a:latin typeface="Segoe UI" pitchFamily="34" charset="0"/>
                <a:ea typeface="Segoe UI" pitchFamily="34" charset="0"/>
                <a:cs typeface="Segoe UI" pitchFamily="34" charset="0"/>
              </a:rPr>
              <a:t>can be denoted by,</a:t>
            </a:r>
            <a:endParaRPr lang="zh-CN" altLang="en-US" dirty="0"/>
          </a:p>
        </p:txBody>
      </p:sp>
      <p:graphicFrame>
        <p:nvGraphicFramePr>
          <p:cNvPr id="11" name="对象 10"/>
          <p:cNvGraphicFramePr>
            <a:graphicFrameLocks noChangeAspect="1"/>
          </p:cNvGraphicFramePr>
          <p:nvPr>
            <p:extLst>
              <p:ext uri="{D42A27DB-BD31-4B8C-83A1-F6EECF244321}">
                <p14:modId xmlns:p14="http://schemas.microsoft.com/office/powerpoint/2010/main" val="1044490962"/>
              </p:ext>
            </p:extLst>
          </p:nvPr>
        </p:nvGraphicFramePr>
        <p:xfrm>
          <a:off x="3913636" y="2611240"/>
          <a:ext cx="3247128" cy="1702783"/>
        </p:xfrm>
        <a:graphic>
          <a:graphicData uri="http://schemas.openxmlformats.org/presentationml/2006/ole">
            <mc:AlternateContent xmlns:mc="http://schemas.openxmlformats.org/markup-compatibility/2006">
              <mc:Choice xmlns:v="urn:schemas-microsoft-com:vml" Requires="v">
                <p:oleObj spid="_x0000_s19960" name="Equation" r:id="rId3" imgW="1790640" imgH="939600" progId="Equation.DSMT4">
                  <p:embed/>
                </p:oleObj>
              </mc:Choice>
              <mc:Fallback>
                <p:oleObj name="Equation" r:id="rId3" imgW="1790640" imgH="939600" progId="Equation.DSMT4">
                  <p:embed/>
                  <p:pic>
                    <p:nvPicPr>
                      <p:cNvPr id="95" name="对象 94"/>
                      <p:cNvPicPr/>
                      <p:nvPr/>
                    </p:nvPicPr>
                    <p:blipFill>
                      <a:blip r:embed="rId4"/>
                      <a:stretch>
                        <a:fillRect/>
                      </a:stretch>
                    </p:blipFill>
                    <p:spPr>
                      <a:xfrm>
                        <a:off x="3913636" y="2611240"/>
                        <a:ext cx="3247128" cy="1702783"/>
                      </a:xfrm>
                      <a:prstGeom prst="rect">
                        <a:avLst/>
                      </a:prstGeom>
                    </p:spPr>
                  </p:pic>
                </p:oleObj>
              </mc:Fallback>
            </mc:AlternateContent>
          </a:graphicData>
        </a:graphic>
      </p:graphicFrame>
      <p:graphicFrame>
        <p:nvGraphicFramePr>
          <p:cNvPr id="12" name="对象 11"/>
          <p:cNvGraphicFramePr>
            <a:graphicFrameLocks noChangeAspect="1"/>
          </p:cNvGraphicFramePr>
          <p:nvPr>
            <p:extLst>
              <p:ext uri="{D42A27DB-BD31-4B8C-83A1-F6EECF244321}">
                <p14:modId xmlns:p14="http://schemas.microsoft.com/office/powerpoint/2010/main" val="4037521247"/>
              </p:ext>
            </p:extLst>
          </p:nvPr>
        </p:nvGraphicFramePr>
        <p:xfrm>
          <a:off x="2161730" y="5001289"/>
          <a:ext cx="7432550" cy="1511797"/>
        </p:xfrm>
        <a:graphic>
          <a:graphicData uri="http://schemas.openxmlformats.org/presentationml/2006/ole">
            <mc:AlternateContent xmlns:mc="http://schemas.openxmlformats.org/markup-compatibility/2006">
              <mc:Choice xmlns:v="urn:schemas-microsoft-com:vml" Requires="v">
                <p:oleObj spid="_x0000_s19961" name="Equation" r:id="rId5" imgW="4495680" imgH="914400" progId="Equation.DSMT4">
                  <p:embed/>
                </p:oleObj>
              </mc:Choice>
              <mc:Fallback>
                <p:oleObj name="Equation" r:id="rId5" imgW="4495680" imgH="914400" progId="Equation.DSMT4">
                  <p:embed/>
                  <p:pic>
                    <p:nvPicPr>
                      <p:cNvPr id="94" name="对象 93"/>
                      <p:cNvPicPr/>
                      <p:nvPr/>
                    </p:nvPicPr>
                    <p:blipFill>
                      <a:blip r:embed="rId6"/>
                      <a:stretch>
                        <a:fillRect/>
                      </a:stretch>
                    </p:blipFill>
                    <p:spPr>
                      <a:xfrm>
                        <a:off x="2161730" y="5001289"/>
                        <a:ext cx="7432550" cy="1511797"/>
                      </a:xfrm>
                      <a:prstGeom prst="rect">
                        <a:avLst/>
                      </a:prstGeom>
                    </p:spPr>
                  </p:pic>
                </p:oleObj>
              </mc:Fallback>
            </mc:AlternateContent>
          </a:graphicData>
        </a:graphic>
      </p:graphicFrame>
      <p:sp>
        <p:nvSpPr>
          <p:cNvPr id="14" name="矩形 13"/>
          <p:cNvSpPr/>
          <p:nvPr/>
        </p:nvSpPr>
        <p:spPr>
          <a:xfrm>
            <a:off x="1174827" y="4437430"/>
            <a:ext cx="7173047" cy="369332"/>
          </a:xfrm>
          <a:prstGeom prst="rect">
            <a:avLst/>
          </a:prstGeom>
        </p:spPr>
        <p:txBody>
          <a:bodyPr wrap="square">
            <a:spAutoFit/>
          </a:bodyPr>
          <a:lstStyle/>
          <a:p>
            <a:r>
              <a:rPr lang="en-US" altLang="zh-CN" dirty="0">
                <a:solidFill>
                  <a:srgbClr val="7E0C6E"/>
                </a:solidFill>
                <a:latin typeface="Segoe UI" pitchFamily="34" charset="0"/>
                <a:ea typeface="Segoe UI" pitchFamily="34" charset="0"/>
                <a:cs typeface="Segoe UI" pitchFamily="34" charset="0"/>
              </a:rPr>
              <a:t>E</a:t>
            </a:r>
            <a:r>
              <a:rPr lang="en-US" altLang="zh-CN" dirty="0" smtClean="0">
                <a:solidFill>
                  <a:srgbClr val="7E0C6E"/>
                </a:solidFill>
                <a:latin typeface="Segoe UI" pitchFamily="34" charset="0"/>
                <a:ea typeface="Segoe UI" pitchFamily="34" charset="0"/>
                <a:cs typeface="Segoe UI" pitchFamily="34" charset="0"/>
              </a:rPr>
              <a:t>lements </a:t>
            </a:r>
            <a:r>
              <a:rPr lang="en-US" altLang="zh-CN" dirty="0">
                <a:solidFill>
                  <a:srgbClr val="7E0C6E"/>
                </a:solidFill>
                <a:latin typeface="Segoe UI" pitchFamily="34" charset="0"/>
                <a:ea typeface="Segoe UI" pitchFamily="34" charset="0"/>
                <a:cs typeface="Segoe UI" pitchFamily="34" charset="0"/>
              </a:rPr>
              <a:t>in the Jacobian matrix </a:t>
            </a:r>
            <a:r>
              <a:rPr lang="en-US" altLang="zh-CN" i="1" dirty="0">
                <a:solidFill>
                  <a:srgbClr val="7E0C6E"/>
                </a:solidFill>
                <a:latin typeface="Segoe UI" pitchFamily="34" charset="0"/>
                <a:ea typeface="Segoe UI" pitchFamily="34" charset="0"/>
                <a:cs typeface="Segoe UI" pitchFamily="34" charset="0"/>
              </a:rPr>
              <a:t>J</a:t>
            </a:r>
            <a:r>
              <a:rPr lang="en-US" altLang="zh-CN" dirty="0">
                <a:solidFill>
                  <a:srgbClr val="7E0C6E"/>
                </a:solidFill>
                <a:latin typeface="Segoe UI" pitchFamily="34" charset="0"/>
                <a:ea typeface="Segoe UI" pitchFamily="34" charset="0"/>
                <a:cs typeface="Segoe UI" pitchFamily="34" charset="0"/>
              </a:rPr>
              <a:t> are respectively,</a:t>
            </a:r>
            <a:endParaRPr lang="zh-CN" altLang="en-US" dirty="0"/>
          </a:p>
        </p:txBody>
      </p:sp>
    </p:spTree>
    <p:extLst>
      <p:ext uri="{BB962C8B-B14F-4D97-AF65-F5344CB8AC3E}">
        <p14:creationId xmlns:p14="http://schemas.microsoft.com/office/powerpoint/2010/main" val="21993008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49</a:t>
            </a:fld>
            <a:endParaRPr lang="en-US" sz="1200" dirty="0"/>
          </a:p>
        </p:txBody>
      </p:sp>
      <p:sp>
        <p:nvSpPr>
          <p:cNvPr id="5" name="文本框 4"/>
          <p:cNvSpPr txBox="1"/>
          <p:nvPr/>
        </p:nvSpPr>
        <p:spPr>
          <a:xfrm>
            <a:off x="712486" y="946169"/>
            <a:ext cx="4662154" cy="646331"/>
          </a:xfrm>
          <a:prstGeom prst="rect">
            <a:avLst/>
          </a:prstGeom>
          <a:noFill/>
        </p:spPr>
        <p:txBody>
          <a:bodyPr wrap="square" rtlCol="0">
            <a:spAutoFit/>
          </a:bodyPr>
          <a:lstStyle/>
          <a:p>
            <a:r>
              <a:rPr lang="zh-CN" altLang="en-US" sz="3600" b="1" dirty="0" smtClean="0">
                <a:solidFill>
                  <a:schemeClr val="bg1"/>
                </a:solidFill>
                <a:latin typeface="罗西钢笔行楷" panose="02010800040101010101" charset="-122"/>
                <a:ea typeface="罗西钢笔行楷" panose="02010800040101010101" charset="-122"/>
              </a:rPr>
              <a:t>边界平衡点（多策略）</a:t>
            </a:r>
            <a:endParaRPr lang="en-US" altLang="zh-CN" sz="3600" b="1" dirty="0">
              <a:solidFill>
                <a:schemeClr val="bg1"/>
              </a:solidFill>
              <a:latin typeface="罗西钢笔行楷" panose="02010800040101010101" charset="-122"/>
              <a:ea typeface="罗西钢笔行楷" panose="02010800040101010101" charset="-122"/>
            </a:endParaRPr>
          </a:p>
        </p:txBody>
      </p:sp>
      <mc:AlternateContent xmlns:mc="http://schemas.openxmlformats.org/markup-compatibility/2006" xmlns:a14="http://schemas.microsoft.com/office/drawing/2010/main">
        <mc:Choice Requires="a14">
          <p:sp>
            <p:nvSpPr>
              <p:cNvPr id="10" name="矩形 9"/>
              <p:cNvSpPr/>
              <p:nvPr/>
            </p:nvSpPr>
            <p:spPr>
              <a:xfrm>
                <a:off x="963123" y="1922409"/>
                <a:ext cx="10119158" cy="1759456"/>
              </a:xfrm>
              <a:prstGeom prst="rect">
                <a:avLst/>
              </a:prstGeom>
            </p:spPr>
            <p:txBody>
              <a:bodyPr wrap="square">
                <a:spAutoFit/>
              </a:bodyPr>
              <a:lstStyle/>
              <a:p>
                <a:pPr algn="just">
                  <a:lnSpc>
                    <a:spcPts val="2600"/>
                  </a:lnSpc>
                </a:pPr>
                <a:r>
                  <a:rPr lang="en-US" altLang="zh-CN" dirty="0">
                    <a:solidFill>
                      <a:srgbClr val="7E0C6E"/>
                    </a:solidFill>
                    <a:latin typeface="Segoe UI" pitchFamily="34" charset="0"/>
                    <a:ea typeface="Segoe UI" pitchFamily="34" charset="0"/>
                    <a:cs typeface="Segoe UI" pitchFamily="34" charset="0"/>
                  </a:rPr>
                  <a:t>     </a:t>
                </a:r>
                <a:r>
                  <a:rPr lang="en-US" altLang="zh-CN" dirty="0" smtClean="0">
                    <a:solidFill>
                      <a:srgbClr val="7E0C6E"/>
                    </a:solidFill>
                    <a:latin typeface="Segoe UI" pitchFamily="34" charset="0"/>
                    <a:ea typeface="Segoe UI" pitchFamily="34" charset="0"/>
                    <a:cs typeface="Segoe UI" pitchFamily="34" charset="0"/>
                  </a:rPr>
                  <a:t>In </a:t>
                </a:r>
                <a:r>
                  <a:rPr lang="en-US" altLang="zh-CN" dirty="0">
                    <a:solidFill>
                      <a:srgbClr val="7E0C6E"/>
                    </a:solidFill>
                    <a:latin typeface="Segoe UI" pitchFamily="34" charset="0"/>
                    <a:ea typeface="Segoe UI" pitchFamily="34" charset="0"/>
                    <a:cs typeface="Segoe UI" pitchFamily="34" charset="0"/>
                  </a:rPr>
                  <a:t>an arbitrary community, the sum of the fraction of various strategies </a:t>
                </a:r>
                <a:r>
                  <a:rPr lang="en-US" altLang="zh-CN" dirty="0" smtClean="0">
                    <a:solidFill>
                      <a:srgbClr val="7E0C6E"/>
                    </a:solidFill>
                    <a:latin typeface="Segoe UI" pitchFamily="34" charset="0"/>
                    <a:ea typeface="Segoe UI" pitchFamily="34" charset="0"/>
                    <a:cs typeface="Segoe UI" pitchFamily="34" charset="0"/>
                  </a:rPr>
                  <a:t>equals to 1</a:t>
                </a:r>
                <a:r>
                  <a:rPr lang="en-US" altLang="zh-CN" dirty="0">
                    <a:solidFill>
                      <a:srgbClr val="7E0C6E"/>
                    </a:solidFill>
                    <a:latin typeface="Segoe UI" pitchFamily="34" charset="0"/>
                    <a:ea typeface="Segoe UI" pitchFamily="34" charset="0"/>
                    <a:cs typeface="Segoe UI" pitchFamily="34" charset="0"/>
                  </a:rPr>
                  <a:t>, that is, </a:t>
                </a:r>
                <a14:m>
                  <m:oMath xmlns:m="http://schemas.openxmlformats.org/officeDocument/2006/math">
                    <m:nary>
                      <m:naryPr>
                        <m:chr m:val="∑"/>
                        <m:ctrlPr>
                          <a:rPr lang="en-US" altLang="zh-CN" i="1">
                            <a:solidFill>
                              <a:srgbClr val="7E0C6E"/>
                            </a:solidFill>
                            <a:latin typeface="Cambria Math" panose="02040503050406030204" pitchFamily="18" charset="0"/>
                            <a:ea typeface="罗西钢笔行楷" panose="02010800040101010101" charset="-122"/>
                            <a:cs typeface="Segoe UI" pitchFamily="34" charset="0"/>
                          </a:rPr>
                        </m:ctrlPr>
                      </m:naryPr>
                      <m:sub>
                        <m:r>
                          <m:rPr>
                            <m:brk m:alnAt="23"/>
                          </m:rPr>
                          <a:rPr lang="en-US" altLang="zh-CN" i="1">
                            <a:solidFill>
                              <a:srgbClr val="7E0C6E"/>
                            </a:solidFill>
                            <a:latin typeface="Cambria Math" panose="02040503050406030204" pitchFamily="18" charset="0"/>
                            <a:ea typeface="罗西钢笔行楷" panose="02010800040101010101" charset="-122"/>
                            <a:cs typeface="Segoe UI" pitchFamily="34" charset="0"/>
                          </a:rPr>
                          <m:t>𝑗</m:t>
                        </m:r>
                        <m:r>
                          <a:rPr lang="en-US" altLang="zh-CN" i="1">
                            <a:solidFill>
                              <a:srgbClr val="7E0C6E"/>
                            </a:solidFill>
                            <a:latin typeface="Cambria Math" panose="02040503050406030204" pitchFamily="18" charset="0"/>
                            <a:ea typeface="罗西钢笔行楷" panose="02010800040101010101" charset="-122"/>
                            <a:cs typeface="Segoe UI" pitchFamily="34" charset="0"/>
                          </a:rPr>
                          <m:t>=1</m:t>
                        </m:r>
                      </m:sub>
                      <m:sup>
                        <m:r>
                          <a:rPr lang="en-US" altLang="zh-CN" i="1">
                            <a:solidFill>
                              <a:srgbClr val="7E0C6E"/>
                            </a:solidFill>
                            <a:latin typeface="Cambria Math" panose="02040503050406030204" pitchFamily="18" charset="0"/>
                            <a:ea typeface="罗西钢笔行楷" panose="02010800040101010101" charset="-122"/>
                            <a:cs typeface="Segoe UI" pitchFamily="34" charset="0"/>
                          </a:rPr>
                          <m:t>𝑚</m:t>
                        </m:r>
                      </m:sup>
                      <m:e>
                        <m:sSubSup>
                          <m:sSubSupPr>
                            <m:ctrlPr>
                              <a:rPr lang="en-US" altLang="zh-CN" i="1">
                                <a:solidFill>
                                  <a:srgbClr val="7E0C6E"/>
                                </a:solidFill>
                                <a:latin typeface="Cambria Math" panose="02040503050406030204" pitchFamily="18" charset="0"/>
                                <a:ea typeface="罗西钢笔行楷" panose="02010800040101010101" charset="-122"/>
                                <a:cs typeface="Segoe UI" pitchFamily="34" charset="0"/>
                              </a:rPr>
                            </m:ctrlPr>
                          </m:sSubSupPr>
                          <m:e>
                            <m:r>
                              <a:rPr lang="en-US" altLang="zh-CN" i="1">
                                <a:solidFill>
                                  <a:srgbClr val="7E0C6E"/>
                                </a:solidFill>
                                <a:latin typeface="Cambria Math" panose="02040503050406030204" pitchFamily="18" charset="0"/>
                                <a:ea typeface="罗西钢笔行楷" panose="02010800040101010101" charset="-122"/>
                                <a:cs typeface="Segoe UI" pitchFamily="34" charset="0"/>
                              </a:rPr>
                              <m:t>𝑥</m:t>
                            </m:r>
                          </m:e>
                          <m:sub>
                            <m:r>
                              <a:rPr lang="en-US" altLang="zh-CN" i="1">
                                <a:solidFill>
                                  <a:srgbClr val="7E0C6E"/>
                                </a:solidFill>
                                <a:latin typeface="Cambria Math" panose="02040503050406030204" pitchFamily="18" charset="0"/>
                                <a:ea typeface="罗西钢笔行楷" panose="02010800040101010101" charset="-122"/>
                                <a:cs typeface="Segoe UI" pitchFamily="34" charset="0"/>
                              </a:rPr>
                              <m:t>𝑖</m:t>
                            </m:r>
                          </m:sub>
                          <m:sup>
                            <m:r>
                              <a:rPr lang="en-US" altLang="zh-CN" i="1">
                                <a:solidFill>
                                  <a:srgbClr val="7E0C6E"/>
                                </a:solidFill>
                                <a:latin typeface="Cambria Math" panose="02040503050406030204" pitchFamily="18" charset="0"/>
                                <a:ea typeface="罗西钢笔行楷" panose="02010800040101010101" charset="-122"/>
                                <a:cs typeface="Segoe UI" pitchFamily="34" charset="0"/>
                              </a:rPr>
                              <m:t>𝑗</m:t>
                            </m:r>
                          </m:sup>
                        </m:sSubSup>
                        <m:r>
                          <a:rPr lang="en-US" altLang="zh-CN" i="1">
                            <a:solidFill>
                              <a:srgbClr val="7E0C6E"/>
                            </a:solidFill>
                            <a:latin typeface="Cambria Math" panose="02040503050406030204" pitchFamily="18" charset="0"/>
                            <a:ea typeface="罗西钢笔行楷" panose="02010800040101010101" charset="-122"/>
                            <a:cs typeface="Segoe UI" pitchFamily="34" charset="0"/>
                          </a:rPr>
                          <m:t>=1</m:t>
                        </m:r>
                      </m:e>
                    </m:nary>
                  </m:oMath>
                </a14:m>
                <a:r>
                  <a:rPr lang="en-US" altLang="zh-CN" dirty="0" smtClean="0">
                    <a:solidFill>
                      <a:srgbClr val="7E0C6E"/>
                    </a:solidFill>
                    <a:latin typeface="Segoe UI" pitchFamily="34" charset="0"/>
                    <a:ea typeface="Segoe UI" pitchFamily="34" charset="0"/>
                    <a:cs typeface="Segoe UI" pitchFamily="34" charset="0"/>
                  </a:rPr>
                  <a:t>. Note </a:t>
                </a:r>
                <a:r>
                  <a:rPr lang="en-US" altLang="zh-CN" dirty="0">
                    <a:solidFill>
                      <a:srgbClr val="7E0C6E"/>
                    </a:solidFill>
                    <a:latin typeface="Segoe UI" pitchFamily="34" charset="0"/>
                    <a:ea typeface="Segoe UI" pitchFamily="34" charset="0"/>
                    <a:cs typeface="Segoe UI" pitchFamily="34" charset="0"/>
                  </a:rPr>
                  <a:t>that </a:t>
                </a:r>
                <a:r>
                  <a:rPr lang="en-US" altLang="zh-CN" dirty="0" smtClean="0">
                    <a:solidFill>
                      <a:srgbClr val="7E0C6E"/>
                    </a:solidFill>
                    <a:latin typeface="Segoe UI" pitchFamily="34" charset="0"/>
                    <a:ea typeface="Segoe UI" pitchFamily="34" charset="0"/>
                    <a:cs typeface="Segoe UI" pitchFamily="34" charset="0"/>
                  </a:rPr>
                  <a:t>all </a:t>
                </a:r>
                <a:r>
                  <a:rPr lang="en-US" altLang="zh-CN" dirty="0">
                    <a:solidFill>
                      <a:srgbClr val="7E0C6E"/>
                    </a:solidFill>
                    <a:latin typeface="Segoe UI" pitchFamily="34" charset="0"/>
                    <a:ea typeface="Segoe UI" pitchFamily="34" charset="0"/>
                    <a:cs typeface="Segoe UI" pitchFamily="34" charset="0"/>
                  </a:rPr>
                  <a:t>possible boundary equilibrium points are respectively </a:t>
                </a:r>
                <a14:m>
                  <m:oMath xmlns:m="http://schemas.openxmlformats.org/officeDocument/2006/math">
                    <m:d>
                      <m:dPr>
                        <m:ctrlPr>
                          <a:rPr lang="en-US" altLang="zh-CN" i="1" smtClean="0">
                            <a:solidFill>
                              <a:srgbClr val="1010E0"/>
                            </a:solidFill>
                            <a:latin typeface="Cambria Math" panose="02040503050406030204" pitchFamily="18" charset="0"/>
                            <a:ea typeface="Segoe UI" pitchFamily="34" charset="0"/>
                            <a:cs typeface="Segoe UI" pitchFamily="34" charset="0"/>
                          </a:rPr>
                        </m:ctrlPr>
                      </m:dPr>
                      <m:e>
                        <m:r>
                          <a:rPr lang="en-US" altLang="zh-CN" i="1">
                            <a:solidFill>
                              <a:srgbClr val="1010E0"/>
                            </a:solidFill>
                            <a:latin typeface="Cambria Math" panose="02040503050406030204" pitchFamily="18" charset="0"/>
                            <a:ea typeface="Segoe UI" pitchFamily="34" charset="0"/>
                            <a:cs typeface="Segoe UI" pitchFamily="34" charset="0"/>
                          </a:rPr>
                          <m:t>1,</m:t>
                        </m:r>
                        <m:r>
                          <a:rPr lang="en-US" altLang="zh-CN" b="0" i="1" smtClean="0">
                            <a:solidFill>
                              <a:srgbClr val="1010E0"/>
                            </a:solidFill>
                            <a:latin typeface="Cambria Math" panose="02040503050406030204" pitchFamily="18" charset="0"/>
                            <a:ea typeface="Segoe UI" pitchFamily="34" charset="0"/>
                            <a:cs typeface="Segoe UI" pitchFamily="34" charset="0"/>
                          </a:rPr>
                          <m:t>0,</m:t>
                        </m:r>
                        <m:r>
                          <a:rPr lang="en-US" altLang="zh-CN" i="1">
                            <a:solidFill>
                              <a:srgbClr val="1010E0"/>
                            </a:solidFill>
                            <a:latin typeface="Cambria Math" panose="02040503050406030204" pitchFamily="18" charset="0"/>
                            <a:ea typeface="Segoe UI" pitchFamily="34" charset="0"/>
                            <a:cs typeface="Segoe UI" pitchFamily="34" charset="0"/>
                          </a:rPr>
                          <m:t>…,</m:t>
                        </m:r>
                        <m:r>
                          <a:rPr lang="en-US" altLang="zh-CN" b="0" i="1" smtClean="0">
                            <a:solidFill>
                              <a:srgbClr val="1010E0"/>
                            </a:solidFill>
                            <a:latin typeface="Cambria Math" panose="02040503050406030204" pitchFamily="18" charset="0"/>
                            <a:ea typeface="Segoe UI" pitchFamily="34" charset="0"/>
                            <a:cs typeface="Segoe UI" pitchFamily="34" charset="0"/>
                          </a:rPr>
                          <m:t>0</m:t>
                        </m:r>
                      </m:e>
                    </m:d>
                    <m:r>
                      <a:rPr lang="en-US" altLang="zh-CN" b="0" i="0" smtClean="0">
                        <a:solidFill>
                          <a:srgbClr val="1010E0"/>
                        </a:solidFill>
                        <a:latin typeface="Cambria Math" panose="02040503050406030204" pitchFamily="18" charset="0"/>
                        <a:ea typeface="Segoe UI" pitchFamily="34" charset="0"/>
                        <a:cs typeface="Segoe UI" pitchFamily="34" charset="0"/>
                      </a:rPr>
                      <m:t>,  </m:t>
                    </m:r>
                    <m:d>
                      <m:dPr>
                        <m:ctrlPr>
                          <a:rPr lang="en-US" altLang="zh-CN" i="1" smtClean="0">
                            <a:solidFill>
                              <a:srgbClr val="1010E0"/>
                            </a:solidFill>
                            <a:latin typeface="Cambria Math" panose="02040503050406030204" pitchFamily="18" charset="0"/>
                            <a:ea typeface="Segoe UI" pitchFamily="34" charset="0"/>
                            <a:cs typeface="Segoe UI" pitchFamily="34" charset="0"/>
                          </a:rPr>
                        </m:ctrlPr>
                      </m:dPr>
                      <m:e>
                        <m:r>
                          <a:rPr lang="en-US" altLang="zh-CN" b="0" i="1" smtClean="0">
                            <a:solidFill>
                              <a:srgbClr val="1010E0"/>
                            </a:solidFill>
                            <a:latin typeface="Cambria Math" panose="02040503050406030204" pitchFamily="18" charset="0"/>
                            <a:ea typeface="Segoe UI" pitchFamily="34" charset="0"/>
                            <a:cs typeface="Segoe UI" pitchFamily="34" charset="0"/>
                          </a:rPr>
                          <m:t>0</m:t>
                        </m:r>
                        <m:r>
                          <a:rPr lang="en-US" altLang="zh-CN" i="1">
                            <a:solidFill>
                              <a:srgbClr val="1010E0"/>
                            </a:solidFill>
                            <a:latin typeface="Cambria Math" panose="02040503050406030204" pitchFamily="18" charset="0"/>
                            <a:ea typeface="Segoe UI" pitchFamily="34" charset="0"/>
                            <a:cs typeface="Segoe UI" pitchFamily="34" charset="0"/>
                          </a:rPr>
                          <m:t>,</m:t>
                        </m:r>
                        <m:r>
                          <a:rPr lang="en-US" altLang="zh-CN" b="0" i="1" smtClean="0">
                            <a:solidFill>
                              <a:srgbClr val="1010E0"/>
                            </a:solidFill>
                            <a:latin typeface="Cambria Math" panose="02040503050406030204" pitchFamily="18" charset="0"/>
                            <a:ea typeface="Segoe UI" pitchFamily="34" charset="0"/>
                            <a:cs typeface="Segoe UI" pitchFamily="34" charset="0"/>
                          </a:rPr>
                          <m:t>1</m:t>
                        </m:r>
                        <m:r>
                          <a:rPr lang="en-US" altLang="zh-CN" i="1">
                            <a:solidFill>
                              <a:srgbClr val="1010E0"/>
                            </a:solidFill>
                            <a:latin typeface="Cambria Math" panose="02040503050406030204" pitchFamily="18" charset="0"/>
                            <a:ea typeface="Segoe UI" pitchFamily="34" charset="0"/>
                            <a:cs typeface="Segoe UI" pitchFamily="34" charset="0"/>
                          </a:rPr>
                          <m:t>,…,0</m:t>
                        </m:r>
                      </m:e>
                    </m:d>
                  </m:oMath>
                </a14:m>
                <a:r>
                  <a:rPr lang="en-US" altLang="zh-CN" dirty="0">
                    <a:solidFill>
                      <a:srgbClr val="1010E0"/>
                    </a:solidFill>
                  </a:rPr>
                  <a:t>,  …,</a:t>
                </a:r>
                <a14:m>
                  <m:oMath xmlns:m="http://schemas.openxmlformats.org/officeDocument/2006/math">
                    <m:d>
                      <m:dPr>
                        <m:ctrlPr>
                          <a:rPr lang="en-US" altLang="zh-CN" i="1">
                            <a:solidFill>
                              <a:srgbClr val="1010E0"/>
                            </a:solidFill>
                            <a:latin typeface="Cambria Math" panose="02040503050406030204" pitchFamily="18" charset="0"/>
                            <a:ea typeface="Segoe UI" pitchFamily="34" charset="0"/>
                            <a:cs typeface="Segoe UI" pitchFamily="34" charset="0"/>
                          </a:rPr>
                        </m:ctrlPr>
                      </m:dPr>
                      <m:e>
                        <m:r>
                          <a:rPr lang="en-US" altLang="zh-CN" b="0" i="1" smtClean="0">
                            <a:solidFill>
                              <a:srgbClr val="1010E0"/>
                            </a:solidFill>
                            <a:latin typeface="Cambria Math" panose="02040503050406030204" pitchFamily="18" charset="0"/>
                            <a:ea typeface="Segoe UI" pitchFamily="34" charset="0"/>
                            <a:cs typeface="Segoe UI" pitchFamily="34" charset="0"/>
                          </a:rPr>
                          <m:t>0</m:t>
                        </m:r>
                        <m:r>
                          <a:rPr lang="en-US" altLang="zh-CN" i="1">
                            <a:solidFill>
                              <a:srgbClr val="1010E0"/>
                            </a:solidFill>
                            <a:latin typeface="Cambria Math" panose="02040503050406030204" pitchFamily="18" charset="0"/>
                            <a:ea typeface="Segoe UI" pitchFamily="34" charset="0"/>
                            <a:cs typeface="Segoe UI" pitchFamily="34" charset="0"/>
                          </a:rPr>
                          <m:t>,0,…,</m:t>
                        </m:r>
                        <m:r>
                          <a:rPr lang="en-US" altLang="zh-CN" b="0" i="1" smtClean="0">
                            <a:solidFill>
                              <a:srgbClr val="1010E0"/>
                            </a:solidFill>
                            <a:latin typeface="Cambria Math" panose="02040503050406030204" pitchFamily="18" charset="0"/>
                            <a:ea typeface="Segoe UI" pitchFamily="34" charset="0"/>
                            <a:cs typeface="Segoe UI" pitchFamily="34" charset="0"/>
                          </a:rPr>
                          <m:t>1</m:t>
                        </m:r>
                      </m:e>
                    </m:d>
                  </m:oMath>
                </a14:m>
                <a:r>
                  <a:rPr lang="en-US" altLang="zh-CN" dirty="0" smtClean="0">
                    <a:solidFill>
                      <a:srgbClr val="7E0C6E"/>
                    </a:solidFill>
                    <a:latin typeface="Segoe UI" pitchFamily="34" charset="0"/>
                    <a:ea typeface="Segoe UI" pitchFamily="34" charset="0"/>
                    <a:cs typeface="Segoe UI" pitchFamily="34" charset="0"/>
                  </a:rPr>
                  <a:t>. </a:t>
                </a:r>
              </a:p>
              <a:p>
                <a:pPr algn="just">
                  <a:lnSpc>
                    <a:spcPts val="2600"/>
                  </a:lnSpc>
                </a:pPr>
                <a:r>
                  <a:rPr lang="en-US" altLang="zh-CN" dirty="0" smtClean="0">
                    <a:solidFill>
                      <a:srgbClr val="7E0C6E"/>
                    </a:solidFill>
                    <a:latin typeface="Segoe UI" pitchFamily="34" charset="0"/>
                    <a:ea typeface="Segoe UI" pitchFamily="34" charset="0"/>
                    <a:cs typeface="Segoe UI" pitchFamily="34" charset="0"/>
                  </a:rPr>
                  <a:t>     Before </a:t>
                </a:r>
                <a:r>
                  <a:rPr lang="en-US" altLang="zh-CN" dirty="0">
                    <a:solidFill>
                      <a:srgbClr val="7E0C6E"/>
                    </a:solidFill>
                    <a:latin typeface="Segoe UI" pitchFamily="34" charset="0"/>
                    <a:ea typeface="Segoe UI" pitchFamily="34" charset="0"/>
                    <a:cs typeface="Segoe UI" pitchFamily="34" charset="0"/>
                  </a:rPr>
                  <a:t>we deduce </a:t>
                </a:r>
                <a:r>
                  <a:rPr lang="en-US" altLang="zh-CN" dirty="0" smtClean="0">
                    <a:solidFill>
                      <a:srgbClr val="7E0C6E"/>
                    </a:solidFill>
                    <a:latin typeface="Segoe UI" pitchFamily="34" charset="0"/>
                    <a:ea typeface="Segoe UI" pitchFamily="34" charset="0"/>
                    <a:cs typeface="Segoe UI" pitchFamily="34" charset="0"/>
                  </a:rPr>
                  <a:t>the </a:t>
                </a:r>
                <a:r>
                  <a:rPr lang="en-US" altLang="zh-CN" dirty="0">
                    <a:solidFill>
                      <a:srgbClr val="7E0C6E"/>
                    </a:solidFill>
                    <a:latin typeface="Segoe UI" pitchFamily="34" charset="0"/>
                    <a:ea typeface="Segoe UI" pitchFamily="34" charset="0"/>
                    <a:cs typeface="Segoe UI" pitchFamily="34" charset="0"/>
                  </a:rPr>
                  <a:t>sufficient condition for equilibrium point </a:t>
                </a:r>
                <a14:m>
                  <m:oMath xmlns:m="http://schemas.openxmlformats.org/officeDocument/2006/math">
                    <m:r>
                      <a:rPr lang="en-US" altLang="zh-CN" i="1" smtClean="0">
                        <a:solidFill>
                          <a:srgbClr val="1010E0"/>
                        </a:solidFill>
                        <a:latin typeface="Cambria Math" panose="02040503050406030204" pitchFamily="18" charset="0"/>
                        <a:ea typeface="Segoe UI" pitchFamily="34" charset="0"/>
                        <a:cs typeface="Segoe UI" pitchFamily="34" charset="0"/>
                      </a:rPr>
                      <m:t>(</m:t>
                    </m:r>
                    <m:sSubSup>
                      <m:sSubSupPr>
                        <m:ctrlPr>
                          <a:rPr lang="en-US" altLang="zh-CN" i="1" dirty="0">
                            <a:solidFill>
                              <a:srgbClr val="1010E0"/>
                            </a:solidFill>
                            <a:latin typeface="Cambria Math" panose="02040503050406030204" pitchFamily="18" charset="0"/>
                            <a:ea typeface="Segoe UI" pitchFamily="34" charset="0"/>
                            <a:cs typeface="Segoe UI" pitchFamily="34" charset="0"/>
                          </a:rPr>
                        </m:ctrlPr>
                      </m:sSubSupPr>
                      <m:e>
                        <m:r>
                          <a:rPr lang="en-US" altLang="zh-CN" i="1" dirty="0">
                            <a:solidFill>
                              <a:srgbClr val="1010E0"/>
                            </a:solidFill>
                            <a:latin typeface="Cambria Math" panose="02040503050406030204" pitchFamily="18" charset="0"/>
                            <a:ea typeface="Segoe UI" pitchFamily="34" charset="0"/>
                            <a:cs typeface="Segoe UI" pitchFamily="34" charset="0"/>
                          </a:rPr>
                          <m:t>𝑥</m:t>
                        </m:r>
                      </m:e>
                      <m:sub>
                        <m:r>
                          <a:rPr lang="en-US" altLang="zh-CN" i="1" dirty="0">
                            <a:solidFill>
                              <a:srgbClr val="1010E0"/>
                            </a:solidFill>
                            <a:latin typeface="Cambria Math" panose="02040503050406030204" pitchFamily="18" charset="0"/>
                            <a:ea typeface="Segoe UI" pitchFamily="34" charset="0"/>
                            <a:cs typeface="Segoe UI" pitchFamily="34" charset="0"/>
                          </a:rPr>
                          <m:t>𝑖</m:t>
                        </m:r>
                      </m:sub>
                      <m:sup>
                        <m:r>
                          <a:rPr lang="en-US" altLang="zh-CN" i="1" dirty="0">
                            <a:solidFill>
                              <a:srgbClr val="1010E0"/>
                            </a:solidFill>
                            <a:latin typeface="Cambria Math" panose="02040503050406030204" pitchFamily="18" charset="0"/>
                            <a:ea typeface="Segoe UI" pitchFamily="34" charset="0"/>
                            <a:cs typeface="Segoe UI" pitchFamily="34" charset="0"/>
                          </a:rPr>
                          <m:t>1</m:t>
                        </m:r>
                      </m:sup>
                    </m:sSubSup>
                    <m:r>
                      <a:rPr lang="en-US" altLang="zh-CN" i="1">
                        <a:solidFill>
                          <a:srgbClr val="1010E0"/>
                        </a:solidFill>
                        <a:latin typeface="Cambria Math" panose="02040503050406030204" pitchFamily="18" charset="0"/>
                        <a:ea typeface="Segoe UI" pitchFamily="34" charset="0"/>
                        <a:cs typeface="Segoe UI" pitchFamily="34" charset="0"/>
                      </a:rPr>
                      <m:t>,</m:t>
                    </m:r>
                    <m:sSubSup>
                      <m:sSubSupPr>
                        <m:ctrlPr>
                          <a:rPr lang="en-US" altLang="zh-CN" i="1" dirty="0">
                            <a:solidFill>
                              <a:srgbClr val="1010E0"/>
                            </a:solidFill>
                            <a:latin typeface="Cambria Math" panose="02040503050406030204" pitchFamily="18" charset="0"/>
                            <a:ea typeface="Segoe UI" pitchFamily="34" charset="0"/>
                            <a:cs typeface="Segoe UI" pitchFamily="34" charset="0"/>
                          </a:rPr>
                        </m:ctrlPr>
                      </m:sSubSupPr>
                      <m:e>
                        <m:r>
                          <a:rPr lang="en-US" altLang="zh-CN" i="1" dirty="0">
                            <a:solidFill>
                              <a:srgbClr val="1010E0"/>
                            </a:solidFill>
                            <a:latin typeface="Cambria Math" panose="02040503050406030204" pitchFamily="18" charset="0"/>
                            <a:ea typeface="Segoe UI" pitchFamily="34" charset="0"/>
                            <a:cs typeface="Segoe UI" pitchFamily="34" charset="0"/>
                          </a:rPr>
                          <m:t>𝑥</m:t>
                        </m:r>
                      </m:e>
                      <m:sub>
                        <m:r>
                          <a:rPr lang="en-US" altLang="zh-CN" i="1" dirty="0">
                            <a:solidFill>
                              <a:srgbClr val="1010E0"/>
                            </a:solidFill>
                            <a:latin typeface="Cambria Math" panose="02040503050406030204" pitchFamily="18" charset="0"/>
                            <a:ea typeface="Segoe UI" pitchFamily="34" charset="0"/>
                            <a:cs typeface="Segoe UI" pitchFamily="34" charset="0"/>
                          </a:rPr>
                          <m:t>𝑖</m:t>
                        </m:r>
                      </m:sub>
                      <m:sup>
                        <m:r>
                          <a:rPr lang="en-US" altLang="zh-CN" b="0" i="1" dirty="0" smtClean="0">
                            <a:solidFill>
                              <a:srgbClr val="1010E0"/>
                            </a:solidFill>
                            <a:latin typeface="Cambria Math" panose="02040503050406030204" pitchFamily="18" charset="0"/>
                            <a:ea typeface="Segoe UI" pitchFamily="34" charset="0"/>
                            <a:cs typeface="Segoe UI" pitchFamily="34" charset="0"/>
                          </a:rPr>
                          <m:t>2</m:t>
                        </m:r>
                      </m:sup>
                    </m:sSubSup>
                    <m:r>
                      <a:rPr lang="en-US" altLang="zh-CN" i="1">
                        <a:solidFill>
                          <a:srgbClr val="1010E0"/>
                        </a:solidFill>
                        <a:latin typeface="Cambria Math" panose="02040503050406030204" pitchFamily="18" charset="0"/>
                        <a:ea typeface="Segoe UI" pitchFamily="34" charset="0"/>
                        <a:cs typeface="Segoe UI" pitchFamily="34" charset="0"/>
                      </a:rPr>
                      <m:t>, …,</m:t>
                    </m:r>
                    <m:sSubSup>
                      <m:sSubSupPr>
                        <m:ctrlPr>
                          <a:rPr lang="en-US" altLang="zh-CN" i="1" dirty="0">
                            <a:solidFill>
                              <a:srgbClr val="1010E0"/>
                            </a:solidFill>
                            <a:latin typeface="Cambria Math" panose="02040503050406030204" pitchFamily="18" charset="0"/>
                            <a:ea typeface="Segoe UI" pitchFamily="34" charset="0"/>
                            <a:cs typeface="Segoe UI" pitchFamily="34" charset="0"/>
                          </a:rPr>
                        </m:ctrlPr>
                      </m:sSubSupPr>
                      <m:e>
                        <m:r>
                          <a:rPr lang="en-US" altLang="zh-CN" i="1" dirty="0">
                            <a:solidFill>
                              <a:srgbClr val="1010E0"/>
                            </a:solidFill>
                            <a:latin typeface="Cambria Math" panose="02040503050406030204" pitchFamily="18" charset="0"/>
                            <a:ea typeface="Segoe UI" pitchFamily="34" charset="0"/>
                            <a:cs typeface="Segoe UI" pitchFamily="34" charset="0"/>
                          </a:rPr>
                          <m:t>𝑥</m:t>
                        </m:r>
                      </m:e>
                      <m:sub>
                        <m:r>
                          <a:rPr lang="en-US" altLang="zh-CN" i="1" dirty="0">
                            <a:solidFill>
                              <a:srgbClr val="1010E0"/>
                            </a:solidFill>
                            <a:latin typeface="Cambria Math" panose="02040503050406030204" pitchFamily="18" charset="0"/>
                            <a:ea typeface="Segoe UI" pitchFamily="34" charset="0"/>
                            <a:cs typeface="Segoe UI" pitchFamily="34" charset="0"/>
                          </a:rPr>
                          <m:t>𝑖</m:t>
                        </m:r>
                      </m:sub>
                      <m:sup>
                        <m:r>
                          <a:rPr lang="en-US" altLang="zh-CN" b="0" i="1" dirty="0" smtClean="0">
                            <a:solidFill>
                              <a:srgbClr val="1010E0"/>
                            </a:solidFill>
                            <a:latin typeface="Cambria Math" panose="02040503050406030204" pitchFamily="18" charset="0"/>
                            <a:ea typeface="Segoe UI" pitchFamily="34" charset="0"/>
                            <a:cs typeface="Segoe UI" pitchFamily="34" charset="0"/>
                          </a:rPr>
                          <m:t>𝑚</m:t>
                        </m:r>
                      </m:sup>
                    </m:sSubSup>
                    <m:r>
                      <a:rPr lang="en-US" altLang="zh-CN" i="1">
                        <a:solidFill>
                          <a:srgbClr val="1010E0"/>
                        </a:solidFill>
                        <a:latin typeface="Cambria Math" panose="02040503050406030204" pitchFamily="18" charset="0"/>
                        <a:ea typeface="Segoe UI" pitchFamily="34" charset="0"/>
                        <a:cs typeface="Segoe UI" pitchFamily="34" charset="0"/>
                      </a:rPr>
                      <m:t>)</m:t>
                    </m:r>
                  </m:oMath>
                </a14:m>
                <a:r>
                  <a:rPr lang="en-US" altLang="zh-CN" dirty="0">
                    <a:solidFill>
                      <a:srgbClr val="1010E0"/>
                    </a:solidFill>
                    <a:latin typeface="Segoe UI" pitchFamily="34" charset="0"/>
                    <a:ea typeface="Segoe UI" pitchFamily="34" charset="0"/>
                    <a:cs typeface="Segoe UI" pitchFamily="34" charset="0"/>
                  </a:rPr>
                  <a:t>=</a:t>
                </a:r>
                <a14:m>
                  <m:oMath xmlns:m="http://schemas.openxmlformats.org/officeDocument/2006/math">
                    <m:d>
                      <m:dPr>
                        <m:ctrlPr>
                          <a:rPr lang="en-US" altLang="zh-CN" i="1">
                            <a:solidFill>
                              <a:srgbClr val="1010E0"/>
                            </a:solidFill>
                            <a:latin typeface="Cambria Math" panose="02040503050406030204" pitchFamily="18" charset="0"/>
                            <a:ea typeface="Segoe UI" pitchFamily="34" charset="0"/>
                            <a:cs typeface="Segoe UI" pitchFamily="34" charset="0"/>
                          </a:rPr>
                        </m:ctrlPr>
                      </m:dPr>
                      <m:e>
                        <m:r>
                          <a:rPr lang="en-US" altLang="zh-CN" i="1">
                            <a:solidFill>
                              <a:srgbClr val="1010E0"/>
                            </a:solidFill>
                            <a:latin typeface="Cambria Math" panose="02040503050406030204" pitchFamily="18" charset="0"/>
                            <a:ea typeface="Segoe UI" pitchFamily="34" charset="0"/>
                            <a:cs typeface="Segoe UI" pitchFamily="34" charset="0"/>
                          </a:rPr>
                          <m:t>1,0,…,0</m:t>
                        </m:r>
                      </m:e>
                    </m:d>
                  </m:oMath>
                </a14:m>
                <a:r>
                  <a:rPr lang="zh-CN" altLang="en-US" dirty="0">
                    <a:solidFill>
                      <a:srgbClr val="7E0C6E"/>
                    </a:solidFill>
                    <a:latin typeface="Segoe UI" pitchFamily="34" charset="0"/>
                    <a:ea typeface="Segoe UI" pitchFamily="34" charset="0"/>
                    <a:cs typeface="Segoe UI" pitchFamily="34" charset="0"/>
                  </a:rPr>
                  <a:t> </a:t>
                </a:r>
                <a:r>
                  <a:rPr lang="en-US" altLang="zh-CN" dirty="0">
                    <a:solidFill>
                      <a:srgbClr val="7E0C6E"/>
                    </a:solidFill>
                    <a:latin typeface="Segoe UI" pitchFamily="34" charset="0"/>
                    <a:ea typeface="Segoe UI" pitchFamily="34" charset="0"/>
                    <a:cs typeface="Segoe UI" pitchFamily="34" charset="0"/>
                  </a:rPr>
                  <a:t>to be stable in community </a:t>
                </a:r>
                <a:r>
                  <a:rPr lang="en-US" altLang="zh-CN" i="1" dirty="0" err="1" smtClean="0">
                    <a:solidFill>
                      <a:srgbClr val="1010E0"/>
                    </a:solidFill>
                    <a:latin typeface="Segoe UI" pitchFamily="34" charset="0"/>
                    <a:ea typeface="Segoe UI" pitchFamily="34" charset="0"/>
                    <a:cs typeface="Segoe UI" pitchFamily="34" charset="0"/>
                  </a:rPr>
                  <a:t>i</a:t>
                </a:r>
                <a:r>
                  <a:rPr lang="en-US" altLang="zh-CN" dirty="0" smtClean="0">
                    <a:solidFill>
                      <a:srgbClr val="7E0C6E"/>
                    </a:solidFill>
                    <a:latin typeface="Segoe UI" pitchFamily="34" charset="0"/>
                    <a:ea typeface="Segoe UI" pitchFamily="34" charset="0"/>
                    <a:cs typeface="Segoe UI" pitchFamily="34" charset="0"/>
                  </a:rPr>
                  <a:t>, we </a:t>
                </a:r>
                <a:r>
                  <a:rPr lang="en-US" altLang="zh-CN" dirty="0">
                    <a:solidFill>
                      <a:srgbClr val="7E0C6E"/>
                    </a:solidFill>
                    <a:latin typeface="Segoe UI" pitchFamily="34" charset="0"/>
                    <a:ea typeface="Segoe UI" pitchFamily="34" charset="0"/>
                    <a:cs typeface="Segoe UI" pitchFamily="34" charset="0"/>
                  </a:rPr>
                  <a:t>pay attention the Jacobian matrix </a:t>
                </a:r>
                <a14:m>
                  <m:oMath xmlns:m="http://schemas.openxmlformats.org/officeDocument/2006/math">
                    <m:sSup>
                      <m:sSupPr>
                        <m:ctrlPr>
                          <a:rPr lang="en-US" altLang="zh-CN" i="1">
                            <a:solidFill>
                              <a:srgbClr val="7E0C6E"/>
                            </a:solidFill>
                            <a:latin typeface="Cambria Math" panose="02040503050406030204" pitchFamily="18" charset="0"/>
                            <a:ea typeface="Segoe UI" pitchFamily="34" charset="0"/>
                            <a:cs typeface="Segoe UI" pitchFamily="34" charset="0"/>
                          </a:rPr>
                        </m:ctrlPr>
                      </m:sSupPr>
                      <m:e>
                        <m:r>
                          <a:rPr lang="en-US" altLang="zh-CN" i="1">
                            <a:solidFill>
                              <a:srgbClr val="7E0C6E"/>
                            </a:solidFill>
                            <a:latin typeface="Cambria Math" panose="02040503050406030204" pitchFamily="18" charset="0"/>
                            <a:ea typeface="Segoe UI" pitchFamily="34" charset="0"/>
                            <a:cs typeface="Segoe UI" pitchFamily="34" charset="0"/>
                          </a:rPr>
                          <m:t>𝐽</m:t>
                        </m:r>
                      </m:e>
                      <m:sup>
                        <m:r>
                          <a:rPr lang="en-US" altLang="zh-CN" i="1">
                            <a:solidFill>
                              <a:srgbClr val="7E0C6E"/>
                            </a:solidFill>
                            <a:latin typeface="Cambria Math" panose="02040503050406030204" pitchFamily="18" charset="0"/>
                            <a:ea typeface="Segoe UI" pitchFamily="34" charset="0"/>
                            <a:cs typeface="Segoe UI" pitchFamily="34" charset="0"/>
                          </a:rPr>
                          <m:t>1</m:t>
                        </m:r>
                      </m:sup>
                    </m:sSup>
                  </m:oMath>
                </a14:m>
                <a:r>
                  <a:rPr lang="en-US" altLang="zh-CN" dirty="0">
                    <a:solidFill>
                      <a:srgbClr val="7E0C6E"/>
                    </a:solidFill>
                    <a:latin typeface="Segoe UI" pitchFamily="34" charset="0"/>
                    <a:ea typeface="Segoe UI" pitchFamily="34" charset="0"/>
                    <a:cs typeface="Segoe UI" pitchFamily="34" charset="0"/>
                  </a:rPr>
                  <a:t> where the elements are </a:t>
                </a:r>
                <a:endParaRPr lang="zh-CN" altLang="en-US" dirty="0">
                  <a:solidFill>
                    <a:srgbClr val="7E0C6E"/>
                  </a:solidFill>
                  <a:latin typeface="Segoe UI" pitchFamily="34" charset="0"/>
                  <a:ea typeface="Segoe UI" pitchFamily="34" charset="0"/>
                  <a:cs typeface="Segoe UI" pitchFamily="34"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963123" y="1922409"/>
                <a:ext cx="10119158" cy="1759456"/>
              </a:xfrm>
              <a:prstGeom prst="rect">
                <a:avLst/>
              </a:prstGeom>
              <a:blipFill>
                <a:blip r:embed="rId3"/>
                <a:stretch>
                  <a:fillRect l="-3373" t="-4498" r="-482" b="-2768"/>
                </a:stretch>
              </a:blipFill>
            </p:spPr>
            <p:txBody>
              <a:bodyPr/>
              <a:lstStyle/>
              <a:p>
                <a:r>
                  <a:rPr lang="zh-CN" altLang="en-US">
                    <a:noFill/>
                  </a:rPr>
                  <a:t> </a:t>
                </a:r>
              </a:p>
            </p:txBody>
          </p:sp>
        </mc:Fallback>
      </mc:AlternateContent>
      <p:graphicFrame>
        <p:nvGraphicFramePr>
          <p:cNvPr id="15" name="对象 14"/>
          <p:cNvGraphicFramePr>
            <a:graphicFrameLocks noChangeAspect="1"/>
          </p:cNvGraphicFramePr>
          <p:nvPr>
            <p:extLst>
              <p:ext uri="{D42A27DB-BD31-4B8C-83A1-F6EECF244321}">
                <p14:modId xmlns:p14="http://schemas.microsoft.com/office/powerpoint/2010/main" val="4264206876"/>
              </p:ext>
            </p:extLst>
          </p:nvPr>
        </p:nvGraphicFramePr>
        <p:xfrm>
          <a:off x="2819853" y="4011774"/>
          <a:ext cx="5459212" cy="2224886"/>
        </p:xfrm>
        <a:graphic>
          <a:graphicData uri="http://schemas.openxmlformats.org/presentationml/2006/ole">
            <mc:AlternateContent xmlns:mc="http://schemas.openxmlformats.org/markup-compatibility/2006">
              <mc:Choice xmlns:v="urn:schemas-microsoft-com:vml" Requires="v">
                <p:oleObj spid="_x0000_s20733" name="Equation" r:id="rId4" imgW="3365280" imgH="1371600" progId="Equation.DSMT4">
                  <p:embed/>
                </p:oleObj>
              </mc:Choice>
              <mc:Fallback>
                <p:oleObj name="Equation" r:id="rId4" imgW="3365280" imgH="1371600" progId="Equation.DSMT4">
                  <p:embed/>
                  <p:pic>
                    <p:nvPicPr>
                      <p:cNvPr id="4" name="对象 3"/>
                      <p:cNvPicPr/>
                      <p:nvPr/>
                    </p:nvPicPr>
                    <p:blipFill>
                      <a:blip r:embed="rId5"/>
                      <a:stretch>
                        <a:fillRect/>
                      </a:stretch>
                    </p:blipFill>
                    <p:spPr>
                      <a:xfrm>
                        <a:off x="2819853" y="4011774"/>
                        <a:ext cx="5459212" cy="2224886"/>
                      </a:xfrm>
                      <a:prstGeom prst="rect">
                        <a:avLst/>
                      </a:prstGeom>
                    </p:spPr>
                  </p:pic>
                </p:oleObj>
              </mc:Fallback>
            </mc:AlternateContent>
          </a:graphicData>
        </a:graphic>
      </p:graphicFrame>
    </p:spTree>
    <p:extLst>
      <p:ext uri="{BB962C8B-B14F-4D97-AF65-F5344CB8AC3E}">
        <p14:creationId xmlns:p14="http://schemas.microsoft.com/office/powerpoint/2010/main" val="850755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57F1E4F-1CFF-5643-939E-217C01CDF565}" type="slidenum">
              <a:rPr lang="en-US" smtClean="0"/>
              <a:pPr/>
              <a:t>5</a:t>
            </a:fld>
            <a:endParaRPr lang="en-US" dirty="0"/>
          </a:p>
        </p:txBody>
      </p:sp>
      <p:sp>
        <p:nvSpPr>
          <p:cNvPr id="6" name="标题 1">
            <a:extLst>
              <a:ext uri="{FF2B5EF4-FFF2-40B4-BE49-F238E27FC236}">
                <a16:creationId xmlns:a16="http://schemas.microsoft.com/office/drawing/2014/main" id="{3FE5064C-0C77-40EF-B78A-227F2C923485}"/>
              </a:ext>
            </a:extLst>
          </p:cNvPr>
          <p:cNvSpPr txBox="1">
            <a:spLocks/>
          </p:cNvSpPr>
          <p:nvPr/>
        </p:nvSpPr>
        <p:spPr>
          <a:xfrm>
            <a:off x="613036" y="914263"/>
            <a:ext cx="10904438" cy="583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spc="150" baseline="0">
                <a:solidFill>
                  <a:schemeClr val="bg1"/>
                </a:solidFill>
                <a:latin typeface="Microsoft YaHei UI" panose="020B0503020204020204" pitchFamily="34" charset="-122"/>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000" b="1" i="0" u="none" strike="noStrike" kern="1200" cap="none" spc="150" normalizeH="0" baseline="0" noProof="0" dirty="0" smtClean="0">
                <a:ln>
                  <a:noFill/>
                </a:ln>
                <a:solidFill>
                  <a:sysClr val="window" lastClr="FFFFFF"/>
                </a:solidFill>
                <a:effectLst/>
                <a:uLnTx/>
                <a:uFillTx/>
                <a:latin typeface="Microsoft YaHei UI" panose="020B0503020204020204" pitchFamily="34" charset="-122"/>
                <a:ea typeface="Microsoft YaHei UI" panose="020B0503020204020204" pitchFamily="34" charset="-122"/>
                <a:cs typeface="+mj-cs"/>
              </a:rPr>
              <a:t>群体行为与协作</a:t>
            </a:r>
            <a:endParaRPr kumimoji="0" lang="zh-cn" altLang="en-US" sz="4000" b="1" i="0" u="none" strike="noStrike" kern="1200" cap="none" spc="150" normalizeH="0" baseline="0" noProof="0" dirty="0">
              <a:ln>
                <a:noFill/>
              </a:ln>
              <a:solidFill>
                <a:sysClr val="window" lastClr="FFFFFF"/>
              </a:solidFill>
              <a:effectLst/>
              <a:uLnTx/>
              <a:uFillTx/>
              <a:latin typeface="Microsoft YaHei UI" panose="020B0503020204020204" pitchFamily="34" charset="-122"/>
              <a:ea typeface="Microsoft YaHei UI" panose="020B0503020204020204" pitchFamily="34" charset="-122"/>
              <a:cs typeface="+mj-cs"/>
            </a:endParaRPr>
          </a:p>
        </p:txBody>
      </p:sp>
      <p:sp>
        <p:nvSpPr>
          <p:cNvPr id="7" name="文本框 6">
            <a:extLst>
              <a:ext uri="{FF2B5EF4-FFF2-40B4-BE49-F238E27FC236}">
                <a16:creationId xmlns:a16="http://schemas.microsoft.com/office/drawing/2014/main" id="{5B2A8E25-65E8-473C-9AD4-E8893A0876B9}"/>
              </a:ext>
            </a:extLst>
          </p:cNvPr>
          <p:cNvSpPr txBox="1"/>
          <p:nvPr/>
        </p:nvSpPr>
        <p:spPr>
          <a:xfrm>
            <a:off x="7641687" y="1052703"/>
            <a:ext cx="3442867" cy="400110"/>
          </a:xfrm>
          <a:prstGeom prst="rect">
            <a:avLst/>
          </a:prstGeom>
          <a:noFill/>
        </p:spPr>
        <p:txBody>
          <a:bodyPr wrap="square" rtlCol="0">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群属性（核心）：</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1+1&gt;2</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内容占位符 2">
            <a:extLst>
              <a:ext uri="{FF2B5EF4-FFF2-40B4-BE49-F238E27FC236}">
                <a16:creationId xmlns:a16="http://schemas.microsoft.com/office/drawing/2014/main" id="{41FFDDD6-E8E3-4FD4-A371-90094C459EEF}"/>
              </a:ext>
            </a:extLst>
          </p:cNvPr>
          <p:cNvSpPr txBox="1">
            <a:spLocks/>
          </p:cNvSpPr>
          <p:nvPr/>
        </p:nvSpPr>
        <p:spPr>
          <a:xfrm>
            <a:off x="710841" y="1754186"/>
            <a:ext cx="9785173" cy="4706938"/>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500"/>
              </a:spcBef>
              <a:buClr>
                <a:schemeClr val="accent3">
                  <a:lumMod val="75000"/>
                </a:schemeClr>
              </a:buClr>
              <a:buFont typeface="Wingdings" panose="05000000000000000000" pitchFamily="2" charset="2"/>
              <a:buChar char="§"/>
              <a:defRPr sz="1500" kern="1200" spc="150" baseline="0">
                <a:solidFill>
                  <a:schemeClr val="tx1"/>
                </a:solidFill>
                <a:latin typeface="Microsoft YaHei UI" panose="020B0503020204020204" pitchFamily="34" charset="-122"/>
                <a:ea typeface="Microsoft YaHei UI" panose="020B0503020204020204" pitchFamily="34" charset="-122"/>
                <a:cs typeface="+mn-cs"/>
              </a:defRPr>
            </a:lvl1pPr>
            <a:lvl2pPr marL="6858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500" kern="1200" spc="150" baseline="0">
                <a:solidFill>
                  <a:schemeClr val="tx1"/>
                </a:solidFill>
                <a:latin typeface="Microsoft YaHei UI" panose="020B0503020204020204" pitchFamily="34" charset="-122"/>
                <a:ea typeface="Microsoft YaHei UI" panose="020B0503020204020204" pitchFamily="34" charset="-122"/>
                <a:cs typeface="+mn-cs"/>
              </a:defRPr>
            </a:lvl2pPr>
            <a:lvl3pPr marL="11430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tx1"/>
                </a:solidFill>
                <a:latin typeface="Microsoft YaHei UI" panose="020B0503020204020204" pitchFamily="34" charset="-122"/>
                <a:ea typeface="Microsoft YaHei UI" panose="020B0503020204020204" pitchFamily="34" charset="-122"/>
                <a:cs typeface="+mn-cs"/>
              </a:defRPr>
            </a:lvl3pPr>
            <a:lvl4pPr marL="16002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tx1"/>
                </a:solidFill>
                <a:latin typeface="Microsoft YaHei UI" panose="020B0503020204020204" pitchFamily="34" charset="-122"/>
                <a:ea typeface="Microsoft YaHei UI" panose="020B0503020204020204" pitchFamily="34" charset="-122"/>
                <a:cs typeface="+mn-cs"/>
              </a:defRPr>
            </a:lvl4pPr>
            <a:lvl5pPr marL="20574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500"/>
              </a:spcBef>
              <a:spcAft>
                <a:spcPts val="0"/>
              </a:spcAft>
              <a:buClr>
                <a:srgbClr val="969696">
                  <a:lumMod val="75000"/>
                </a:srgbClr>
              </a:buClr>
              <a:buSzTx/>
              <a:buNone/>
              <a:tabLst/>
              <a:defRPr/>
            </a:pPr>
            <a:r>
              <a:rPr kumimoji="0" lang="zh-CN" altLang="en-US" sz="2000" b="0" i="0" u="none" strike="noStrike" kern="1200" cap="none" spc="150" normalizeH="0" baseline="0" noProof="0" dirty="0" smtClean="0">
                <a:ln>
                  <a:noFill/>
                </a:ln>
                <a:solidFill>
                  <a:srgbClr val="872F6D"/>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150" normalizeH="0" baseline="0" noProof="0" dirty="0" smtClean="0">
                <a:ln>
                  <a:noFill/>
                </a:ln>
                <a:solidFill>
                  <a:srgbClr val="1010E0"/>
                </a:solidFill>
                <a:effectLst/>
                <a:uLnTx/>
                <a:uFillTx/>
                <a:latin typeface="微软雅黑" panose="020B0503020204020204" pitchFamily="34" charset="-122"/>
                <a:ea typeface="微软雅黑" panose="020B0503020204020204" pitchFamily="34" charset="-122"/>
                <a:cs typeface="+mn-cs"/>
              </a:rPr>
              <a:t>群</a:t>
            </a:r>
            <a:r>
              <a:rPr kumimoji="0" lang="zh-CN" altLang="en-US" sz="2000" b="0" i="0" u="none" strike="noStrike" kern="1200" cap="none" spc="150" normalizeH="0" baseline="0" noProof="0" dirty="0" smtClean="0">
                <a:ln>
                  <a:noFill/>
                </a:ln>
                <a:solidFill>
                  <a:srgbClr val="872F6D"/>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15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由大量的简单个体聚集而成的，虽然每个成员仅扮演简单的角色，但整体会呈现</a:t>
            </a:r>
            <a:r>
              <a:rPr kumimoji="0" lang="zh-CN" altLang="en-US" sz="2000" b="1" i="0" u="none" strike="noStrike" kern="1200" cap="none" spc="150" normalizeH="0" baseline="0" noProof="0" dirty="0" smtClean="0">
                <a:ln>
                  <a:noFill/>
                </a:ln>
                <a:solidFill>
                  <a:srgbClr val="1010E0"/>
                </a:solidFill>
                <a:effectLst/>
                <a:uLnTx/>
                <a:uFillTx/>
                <a:latin typeface="微软雅黑" panose="020B0503020204020204" pitchFamily="34" charset="-122"/>
                <a:ea typeface="微软雅黑" panose="020B0503020204020204" pitchFamily="34" charset="-122"/>
                <a:cs typeface="+mn-cs"/>
              </a:rPr>
              <a:t>复杂的群体行为</a:t>
            </a:r>
            <a:r>
              <a:rPr kumimoji="0" lang="zh-CN" altLang="en-US" sz="2000" b="0" i="0" u="none" strike="noStrike" kern="1200" cap="none" spc="15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a:t>
            </a:r>
            <a:endParaRPr kumimoji="0" lang="en-US" altLang="zh-CN" sz="2000" b="0" i="0" u="none" strike="noStrike" kern="1200" cap="none" spc="15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a:p>
            <a:pPr marL="228600" marR="0" lvl="0" indent="-228600" algn="l" defTabSz="914400" rtl="0" eaLnBrk="1" fontAlgn="auto" latinLnBrk="0" hangingPunct="1">
              <a:lnSpc>
                <a:spcPct val="150000"/>
              </a:lnSpc>
              <a:spcBef>
                <a:spcPts val="1500"/>
              </a:spcBef>
              <a:spcAft>
                <a:spcPts val="0"/>
              </a:spcAft>
              <a:buClr>
                <a:srgbClr val="969696">
                  <a:lumMod val="75000"/>
                </a:srgbClr>
              </a:buClr>
              <a:buSzTx/>
              <a:buFont typeface="Wingdings" panose="05000000000000000000" pitchFamily="2" charset="2"/>
              <a:buChar char="ü"/>
              <a:tabLst/>
              <a:defRPr/>
            </a:pPr>
            <a:r>
              <a:rPr kumimoji="0" lang="zh-CN" altLang="en-US" sz="2000" b="0" i="0" u="none" strike="noStrike" kern="1200" cap="none" spc="15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蚂蚁成群结队搜寻食物</a:t>
            </a:r>
            <a:endParaRPr kumimoji="0" lang="en-US" altLang="zh-CN" sz="2000" b="0" i="0" u="none" strike="noStrike" kern="1200" cap="none" spc="15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228600" marR="0" lvl="0" indent="-228600" algn="l" defTabSz="914400" rtl="0" eaLnBrk="1" fontAlgn="auto" latinLnBrk="0" hangingPunct="1">
              <a:lnSpc>
                <a:spcPct val="250000"/>
              </a:lnSpc>
              <a:spcBef>
                <a:spcPts val="1500"/>
              </a:spcBef>
              <a:spcAft>
                <a:spcPts val="0"/>
              </a:spcAft>
              <a:buClr>
                <a:srgbClr val="969696">
                  <a:lumMod val="75000"/>
                </a:srgbClr>
              </a:buClr>
              <a:buSzTx/>
              <a:buFont typeface="Wingdings" panose="05000000000000000000" pitchFamily="2" charset="2"/>
              <a:buChar char="ü"/>
              <a:tabLst/>
              <a:defRPr/>
            </a:pPr>
            <a:r>
              <a:rPr kumimoji="0" lang="zh-CN" altLang="en-US" sz="2000" b="0" i="0" u="none" strike="noStrike" kern="1200" cap="none" spc="15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蜜蜂合作筑巢</a:t>
            </a:r>
            <a:endParaRPr kumimoji="0" lang="en-US" altLang="zh-CN" sz="2000" b="0" i="0" u="none" strike="noStrike" kern="1200" cap="none" spc="15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228600" marR="0" lvl="0" indent="-228600" algn="l" defTabSz="914400" rtl="0" eaLnBrk="1" fontAlgn="auto" latinLnBrk="0" hangingPunct="1">
              <a:lnSpc>
                <a:spcPct val="250000"/>
              </a:lnSpc>
              <a:spcBef>
                <a:spcPts val="1500"/>
              </a:spcBef>
              <a:spcAft>
                <a:spcPts val="0"/>
              </a:spcAft>
              <a:buClr>
                <a:srgbClr val="969696">
                  <a:lumMod val="75000"/>
                </a:srgbClr>
              </a:buClr>
              <a:buSzTx/>
              <a:buFont typeface="Wingdings" panose="05000000000000000000" pitchFamily="2" charset="2"/>
              <a:buChar char="ü"/>
              <a:tabLst/>
              <a:defRPr/>
            </a:pPr>
            <a:r>
              <a:rPr kumimoji="0" lang="zh-CN" altLang="en-US" sz="2000" b="0" i="0" u="none" strike="noStrike" kern="1200" cap="none" spc="15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飞鸟成群</a:t>
            </a:r>
            <a:endParaRPr kumimoji="0" lang="en-US" sz="2000" b="0" i="0" u="none" strike="noStrike" kern="1200" cap="none" spc="15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文本框 9">
            <a:extLst>
              <a:ext uri="{FF2B5EF4-FFF2-40B4-BE49-F238E27FC236}">
                <a16:creationId xmlns:a16="http://schemas.microsoft.com/office/drawing/2014/main" id="{D39B19C5-C9ED-460A-8084-D46E6002D751}"/>
              </a:ext>
            </a:extLst>
          </p:cNvPr>
          <p:cNvSpPr txBox="1"/>
          <p:nvPr/>
        </p:nvSpPr>
        <p:spPr>
          <a:xfrm>
            <a:off x="959119" y="5243486"/>
            <a:ext cx="3930013" cy="1116781"/>
          </a:xfrm>
          <a:prstGeom prst="rect">
            <a:avLst/>
          </a:prstGeom>
          <a:noFill/>
        </p:spPr>
        <p:txBody>
          <a:bodyPr wrap="square" rtlCol="0">
            <a:spAutoFit/>
          </a:bodyPr>
          <a:lstStyle/>
          <a:p>
            <a:pPr marL="285750" indent="-285750" defTabSz="914400">
              <a:lnSpc>
                <a:spcPct val="200000"/>
              </a:lnSpc>
              <a:buFont typeface="Arial" panose="020B0604020202020204" pitchFamily="34" charset="0"/>
              <a:buChar char="•"/>
            </a:pPr>
            <a:r>
              <a:rPr lang="zh-CN" altLang="en-US" dirty="0">
                <a:solidFill>
                  <a:prstClr val="black"/>
                </a:solidFill>
                <a:latin typeface="微软雅黑" panose="020B0503020204020204" pitchFamily="34" charset="-122"/>
                <a:ea typeface="微软雅黑" panose="020B0503020204020204" pitchFamily="34" charset="-122"/>
              </a:rPr>
              <a:t>每只鸟都试图找到另一只一起飞翔</a:t>
            </a:r>
            <a:endParaRPr lang="en-US" altLang="zh-CN" dirty="0">
              <a:solidFill>
                <a:prstClr val="black"/>
              </a:solidFill>
              <a:latin typeface="微软雅黑" panose="020B0503020204020204" pitchFamily="34" charset="-122"/>
              <a:ea typeface="微软雅黑" panose="020B0503020204020204" pitchFamily="34" charset="-122"/>
            </a:endParaRPr>
          </a:p>
          <a:p>
            <a:pPr marL="285750" indent="-285750" defTabSz="914400">
              <a:lnSpc>
                <a:spcPct val="200000"/>
              </a:lnSpc>
              <a:buFont typeface="Arial" panose="020B0604020202020204" pitchFamily="34" charset="0"/>
              <a:buChar char="•"/>
            </a:pPr>
            <a:r>
              <a:rPr lang="zh-CN" altLang="en-US" dirty="0">
                <a:solidFill>
                  <a:prstClr val="black"/>
                </a:solidFill>
                <a:latin typeface="微软雅黑" panose="020B0503020204020204" pitchFamily="34" charset="-122"/>
                <a:ea typeface="微软雅黑" panose="020B0503020204020204" pitchFamily="34" charset="-122"/>
              </a:rPr>
              <a:t>为了减少阻力，最终形成一个鸟群</a:t>
            </a:r>
            <a:endParaRPr lang="zh-CN" altLang="en-US" sz="1600" dirty="0">
              <a:solidFill>
                <a:prstClr val="black"/>
              </a:solidFill>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D1B8CCCE-3F9B-44D6-ABA1-2F39750359B6}"/>
              </a:ext>
            </a:extLst>
          </p:cNvPr>
          <p:cNvPicPr>
            <a:picLocks noChangeAspect="1"/>
          </p:cNvPicPr>
          <p:nvPr/>
        </p:nvPicPr>
        <p:blipFill>
          <a:blip r:embed="rId2"/>
          <a:stretch>
            <a:fillRect/>
          </a:stretch>
        </p:blipFill>
        <p:spPr>
          <a:xfrm>
            <a:off x="8383715" y="4930925"/>
            <a:ext cx="2938183" cy="1741905"/>
          </a:xfrm>
          <a:prstGeom prst="rect">
            <a:avLst/>
          </a:prstGeom>
          <a:ln>
            <a:noFill/>
          </a:ln>
          <a:effectLst>
            <a:softEdge rad="112500"/>
          </a:effectLst>
        </p:spPr>
      </p:pic>
      <p:pic>
        <p:nvPicPr>
          <p:cNvPr id="12" name="Picture 8" descr="皮划艇比赛 的图像结果">
            <a:extLst>
              <a:ext uri="{FF2B5EF4-FFF2-40B4-BE49-F238E27FC236}">
                <a16:creationId xmlns:a16="http://schemas.microsoft.com/office/drawing/2014/main" id="{AEA8F116-5B8F-4172-A822-7C1A2B5EE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770" y="2708913"/>
            <a:ext cx="2938183" cy="21724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4" descr="早期人类狩猎 的图像结果">
            <a:extLst>
              <a:ext uri="{FF2B5EF4-FFF2-40B4-BE49-F238E27FC236}">
                <a16:creationId xmlns:a16="http://schemas.microsoft.com/office/drawing/2014/main" id="{5CF6258C-B501-4DA0-B459-BD5201B1BA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412" b="12555"/>
          <a:stretch/>
        </p:blipFill>
        <p:spPr bwMode="auto">
          <a:xfrm>
            <a:off x="5603428" y="5097315"/>
            <a:ext cx="2711302" cy="15755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6" descr="狮子群体 的图像结果">
            <a:extLst>
              <a:ext uri="{FF2B5EF4-FFF2-40B4-BE49-F238E27FC236}">
                <a16:creationId xmlns:a16="http://schemas.microsoft.com/office/drawing/2014/main" id="{2D533097-24B3-45ED-B52A-8B5CCF0D4B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468" y="3043318"/>
            <a:ext cx="1378337" cy="2128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16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50</a:t>
            </a:fld>
            <a:endParaRPr lang="en-US" sz="1200" dirty="0"/>
          </a:p>
        </p:txBody>
      </p:sp>
      <mc:AlternateContent xmlns:mc="http://schemas.openxmlformats.org/markup-compatibility/2006" xmlns:a14="http://schemas.microsoft.com/office/drawing/2010/main">
        <mc:Choice Requires="a14">
          <p:sp>
            <p:nvSpPr>
              <p:cNvPr id="7" name="矩形 6"/>
              <p:cNvSpPr/>
              <p:nvPr/>
            </p:nvSpPr>
            <p:spPr>
              <a:xfrm>
                <a:off x="712486" y="2058871"/>
                <a:ext cx="9037818" cy="369332"/>
              </a:xfrm>
              <a:prstGeom prst="rect">
                <a:avLst/>
              </a:prstGeom>
            </p:spPr>
            <p:txBody>
              <a:bodyPr wrap="square">
                <a:spAutoFit/>
              </a:bodyPr>
              <a:lstStyle/>
              <a:p>
                <a:r>
                  <a:rPr lang="en-US" altLang="zh-CN" dirty="0">
                    <a:solidFill>
                      <a:srgbClr val="7E0C6E"/>
                    </a:solidFill>
                    <a:latin typeface="Segoe UI" pitchFamily="34" charset="0"/>
                    <a:ea typeface="Segoe UI" pitchFamily="34" charset="0"/>
                    <a:cs typeface="Segoe UI" pitchFamily="34" charset="0"/>
                  </a:rPr>
                  <a:t>     Obviously, </a:t>
                </a:r>
                <a:r>
                  <a:rPr lang="en-US" altLang="zh-CN" dirty="0" smtClean="0">
                    <a:solidFill>
                      <a:srgbClr val="1010E0"/>
                    </a:solidFill>
                    <a:latin typeface="Segoe UI" pitchFamily="34" charset="0"/>
                    <a:ea typeface="Segoe UI" pitchFamily="34" charset="0"/>
                    <a:cs typeface="Segoe UI" pitchFamily="34" charset="0"/>
                  </a:rPr>
                  <a:t>eigenvalues</a:t>
                </a:r>
                <a:r>
                  <a:rPr lang="en-US" altLang="zh-CN" dirty="0" smtClean="0">
                    <a:solidFill>
                      <a:srgbClr val="7E0C6E"/>
                    </a:solidFill>
                    <a:latin typeface="Segoe UI" pitchFamily="34" charset="0"/>
                    <a:ea typeface="Segoe UI" pitchFamily="34" charset="0"/>
                    <a:cs typeface="Segoe UI" pitchFamily="34" charset="0"/>
                  </a:rPr>
                  <a:t> </a:t>
                </a:r>
                <a:r>
                  <a:rPr lang="en-US" altLang="zh-CN" dirty="0">
                    <a:solidFill>
                      <a:srgbClr val="7E0C6E"/>
                    </a:solidFill>
                    <a:latin typeface="Segoe UI" pitchFamily="34" charset="0"/>
                    <a:ea typeface="Segoe UI" pitchFamily="34" charset="0"/>
                    <a:cs typeface="Segoe UI" pitchFamily="34" charset="0"/>
                  </a:rPr>
                  <a:t>for the Jacobian matrix </a:t>
                </a:r>
                <a14:m>
                  <m:oMath xmlns:m="http://schemas.openxmlformats.org/officeDocument/2006/math">
                    <m:sSup>
                      <m:sSupPr>
                        <m:ctrlPr>
                          <a:rPr lang="en-US" altLang="zh-CN" i="1">
                            <a:solidFill>
                              <a:srgbClr val="7E0C6E"/>
                            </a:solidFill>
                            <a:latin typeface="Cambria Math" panose="02040503050406030204" pitchFamily="18" charset="0"/>
                            <a:ea typeface="Segoe UI" pitchFamily="34" charset="0"/>
                            <a:cs typeface="Segoe UI" pitchFamily="34" charset="0"/>
                          </a:rPr>
                        </m:ctrlPr>
                      </m:sSupPr>
                      <m:e>
                        <m:r>
                          <a:rPr lang="en-US" altLang="zh-CN" i="1">
                            <a:solidFill>
                              <a:srgbClr val="7E0C6E"/>
                            </a:solidFill>
                            <a:latin typeface="Cambria Math" panose="02040503050406030204" pitchFamily="18" charset="0"/>
                            <a:ea typeface="Segoe UI" pitchFamily="34" charset="0"/>
                            <a:cs typeface="Segoe UI" pitchFamily="34" charset="0"/>
                          </a:rPr>
                          <m:t>𝐽</m:t>
                        </m:r>
                      </m:e>
                      <m:sup>
                        <m:r>
                          <a:rPr lang="en-US" altLang="zh-CN" i="1">
                            <a:solidFill>
                              <a:srgbClr val="7E0C6E"/>
                            </a:solidFill>
                            <a:latin typeface="Cambria Math" panose="02040503050406030204" pitchFamily="18" charset="0"/>
                            <a:ea typeface="Segoe UI" pitchFamily="34" charset="0"/>
                            <a:cs typeface="Segoe UI" pitchFamily="34" charset="0"/>
                          </a:rPr>
                          <m:t>1</m:t>
                        </m:r>
                      </m:sup>
                    </m:sSup>
                  </m:oMath>
                </a14:m>
                <a:r>
                  <a:rPr lang="en-US" altLang="zh-CN" dirty="0">
                    <a:solidFill>
                      <a:srgbClr val="7E0C6E"/>
                    </a:solidFill>
                    <a:latin typeface="Segoe UI" pitchFamily="34" charset="0"/>
                    <a:ea typeface="Segoe UI" pitchFamily="34" charset="0"/>
                    <a:cs typeface="Segoe UI" pitchFamily="34" charset="0"/>
                  </a:rPr>
                  <a:t> take the following form</a:t>
                </a:r>
                <a:endParaRPr lang="zh-CN" altLang="en-US" dirty="0">
                  <a:solidFill>
                    <a:srgbClr val="7E0C6E"/>
                  </a:solidFill>
                  <a:latin typeface="Segoe UI" pitchFamily="34" charset="0"/>
                  <a:ea typeface="Segoe UI" pitchFamily="34" charset="0"/>
                  <a:cs typeface="Segoe UI" pitchFamily="34"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712486" y="2058871"/>
                <a:ext cx="9037818" cy="369332"/>
              </a:xfrm>
              <a:prstGeom prst="rect">
                <a:avLst/>
              </a:prstGeom>
              <a:blipFill>
                <a:blip r:embed="rId3"/>
                <a:stretch>
                  <a:fillRect t="-8333" b="-28333"/>
                </a:stretch>
              </a:blipFill>
            </p:spPr>
            <p:txBody>
              <a:bodyPr/>
              <a:lstStyle/>
              <a:p>
                <a:r>
                  <a:rPr lang="zh-CN" altLang="en-US">
                    <a:noFill/>
                  </a:rPr>
                  <a:t> </a:t>
                </a:r>
              </a:p>
            </p:txBody>
          </p:sp>
        </mc:Fallback>
      </mc:AlternateContent>
      <p:graphicFrame>
        <p:nvGraphicFramePr>
          <p:cNvPr id="8" name="对象 7"/>
          <p:cNvGraphicFramePr>
            <a:graphicFrameLocks noChangeAspect="1"/>
          </p:cNvGraphicFramePr>
          <p:nvPr>
            <p:extLst>
              <p:ext uri="{D42A27DB-BD31-4B8C-83A1-F6EECF244321}">
                <p14:modId xmlns:p14="http://schemas.microsoft.com/office/powerpoint/2010/main" val="3271435288"/>
              </p:ext>
            </p:extLst>
          </p:nvPr>
        </p:nvGraphicFramePr>
        <p:xfrm>
          <a:off x="3377721" y="2759290"/>
          <a:ext cx="4091388" cy="1583035"/>
        </p:xfrm>
        <a:graphic>
          <a:graphicData uri="http://schemas.openxmlformats.org/presentationml/2006/ole">
            <mc:AlternateContent xmlns:mc="http://schemas.openxmlformats.org/markup-compatibility/2006">
              <mc:Choice xmlns:v="urn:schemas-microsoft-com:vml" Requires="v">
                <p:oleObj spid="_x0000_s22008" name="Equation" r:id="rId4" imgW="2361960" imgH="914400" progId="Equation.DSMT4">
                  <p:embed/>
                </p:oleObj>
              </mc:Choice>
              <mc:Fallback>
                <p:oleObj name="Equation" r:id="rId4" imgW="2361960" imgH="914400" progId="Equation.DSMT4">
                  <p:embed/>
                  <p:pic>
                    <p:nvPicPr>
                      <p:cNvPr id="8" name="对象 7"/>
                      <p:cNvPicPr/>
                      <p:nvPr/>
                    </p:nvPicPr>
                    <p:blipFill>
                      <a:blip r:embed="rId5"/>
                      <a:stretch>
                        <a:fillRect/>
                      </a:stretch>
                    </p:blipFill>
                    <p:spPr>
                      <a:xfrm>
                        <a:off x="3377721" y="2759290"/>
                        <a:ext cx="4091388" cy="1583035"/>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9" name="矩形 8"/>
              <p:cNvSpPr/>
              <p:nvPr/>
            </p:nvSpPr>
            <p:spPr>
              <a:xfrm>
                <a:off x="999173" y="4546664"/>
                <a:ext cx="9037818" cy="369332"/>
              </a:xfrm>
              <a:prstGeom prst="rect">
                <a:avLst/>
              </a:prstGeom>
            </p:spPr>
            <p:txBody>
              <a:bodyPr wrap="square">
                <a:spAutoFit/>
              </a:bodyPr>
              <a:lstStyle/>
              <a:p>
                <a:r>
                  <a:rPr lang="en-US" altLang="zh-CN" dirty="0">
                    <a:solidFill>
                      <a:srgbClr val="7E0C6E"/>
                    </a:solidFill>
                    <a:latin typeface="Segoe UI" pitchFamily="34" charset="0"/>
                    <a:ea typeface="Segoe UI" pitchFamily="34" charset="0"/>
                    <a:cs typeface="Segoe UI" pitchFamily="34" charset="0"/>
                  </a:rPr>
                  <a:t>where</a:t>
                </a:r>
                <a14:m>
                  <m:oMath xmlns:m="http://schemas.openxmlformats.org/officeDocument/2006/math">
                    <m:r>
                      <a:rPr lang="en-US" altLang="zh-CN">
                        <a:solidFill>
                          <a:srgbClr val="7E0C6E"/>
                        </a:solidFill>
                        <a:latin typeface="Cambria Math" panose="02040503050406030204" pitchFamily="18" charset="0"/>
                        <a:ea typeface="Segoe UI" pitchFamily="34" charset="0"/>
                        <a:cs typeface="Segoe UI" pitchFamily="34" charset="0"/>
                      </a:rPr>
                      <m:t> 2≤</m:t>
                    </m:r>
                    <m:r>
                      <a:rPr lang="en-US" altLang="zh-CN">
                        <a:solidFill>
                          <a:srgbClr val="7E0C6E"/>
                        </a:solidFill>
                        <a:latin typeface="Cambria Math" panose="02040503050406030204" pitchFamily="18" charset="0"/>
                        <a:ea typeface="Segoe UI" pitchFamily="34" charset="0"/>
                        <a:cs typeface="Segoe UI" pitchFamily="34" charset="0"/>
                      </a:rPr>
                      <m:t>𝑢</m:t>
                    </m:r>
                    <m:r>
                      <a:rPr lang="en-US" altLang="zh-CN">
                        <a:solidFill>
                          <a:srgbClr val="7E0C6E"/>
                        </a:solidFill>
                        <a:latin typeface="Cambria Math" panose="02040503050406030204" pitchFamily="18" charset="0"/>
                        <a:ea typeface="Segoe UI" pitchFamily="34" charset="0"/>
                        <a:cs typeface="Segoe UI" pitchFamily="34" charset="0"/>
                      </a:rPr>
                      <m:t>≤</m:t>
                    </m:r>
                    <m:r>
                      <a:rPr lang="en-US" altLang="zh-CN">
                        <a:solidFill>
                          <a:srgbClr val="7E0C6E"/>
                        </a:solidFill>
                        <a:latin typeface="Cambria Math" panose="02040503050406030204" pitchFamily="18" charset="0"/>
                        <a:ea typeface="Segoe UI" pitchFamily="34" charset="0"/>
                        <a:cs typeface="Segoe UI" pitchFamily="34" charset="0"/>
                      </a:rPr>
                      <m:t>𝑚</m:t>
                    </m:r>
                    <m:r>
                      <a:rPr lang="en-US" altLang="zh-CN">
                        <a:solidFill>
                          <a:srgbClr val="7E0C6E"/>
                        </a:solidFill>
                        <a:latin typeface="Cambria Math" panose="02040503050406030204" pitchFamily="18" charset="0"/>
                        <a:ea typeface="Segoe UI" pitchFamily="34" charset="0"/>
                        <a:cs typeface="Segoe UI" pitchFamily="34" charset="0"/>
                      </a:rPr>
                      <m:t>.  </m:t>
                    </m:r>
                  </m:oMath>
                </a14:m>
                <a:r>
                  <a:rPr lang="en-US" altLang="zh-CN" dirty="0">
                    <a:solidFill>
                      <a:srgbClr val="7E0C6E"/>
                    </a:solidFill>
                    <a:latin typeface="Segoe UI" pitchFamily="34" charset="0"/>
                    <a:ea typeface="Segoe UI" pitchFamily="34" charset="0"/>
                    <a:cs typeface="Segoe UI" pitchFamily="34" charset="0"/>
                  </a:rPr>
                  <a:t>Further, the eigenvalues </a:t>
                </a:r>
                <a:r>
                  <a:rPr lang="en-US" altLang="zh-CN" dirty="0" smtClean="0">
                    <a:solidFill>
                      <a:srgbClr val="7E0C6E"/>
                    </a:solidFill>
                    <a:latin typeface="Segoe UI" pitchFamily="34" charset="0"/>
                    <a:ea typeface="Segoe UI" pitchFamily="34" charset="0"/>
                    <a:cs typeface="Segoe UI" pitchFamily="34" charset="0"/>
                  </a:rPr>
                  <a:t>can be </a:t>
                </a:r>
                <a:r>
                  <a:rPr lang="en-US" altLang="zh-CN" dirty="0">
                    <a:solidFill>
                      <a:srgbClr val="7E0C6E"/>
                    </a:solidFill>
                    <a:latin typeface="Segoe UI" pitchFamily="34" charset="0"/>
                    <a:ea typeface="Segoe UI" pitchFamily="34" charset="0"/>
                    <a:cs typeface="Segoe UI" pitchFamily="34" charset="0"/>
                  </a:rPr>
                  <a:t>simplified into</a:t>
                </a:r>
                <a:endParaRPr lang="zh-CN" altLang="en-US" dirty="0">
                  <a:solidFill>
                    <a:srgbClr val="7E0C6E"/>
                  </a:solidFill>
                  <a:latin typeface="Segoe UI" pitchFamily="34" charset="0"/>
                  <a:ea typeface="Segoe UI" pitchFamily="34" charset="0"/>
                  <a:cs typeface="Segoe UI" pitchFamily="34"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999173" y="4546664"/>
                <a:ext cx="9037818" cy="369332"/>
              </a:xfrm>
              <a:prstGeom prst="rect">
                <a:avLst/>
              </a:prstGeom>
              <a:blipFill>
                <a:blip r:embed="rId6"/>
                <a:stretch>
                  <a:fillRect l="-607" t="-8333" b="-28333"/>
                </a:stretch>
              </a:blipFill>
            </p:spPr>
            <p:txBody>
              <a:bodyPr/>
              <a:lstStyle/>
              <a:p>
                <a:r>
                  <a:rPr lang="zh-CN" altLang="en-US">
                    <a:noFill/>
                  </a:rPr>
                  <a:t> </a:t>
                </a:r>
              </a:p>
            </p:txBody>
          </p:sp>
        </mc:Fallback>
      </mc:AlternateContent>
      <p:graphicFrame>
        <p:nvGraphicFramePr>
          <p:cNvPr id="11" name="对象 10"/>
          <p:cNvGraphicFramePr>
            <a:graphicFrameLocks noChangeAspect="1"/>
          </p:cNvGraphicFramePr>
          <p:nvPr>
            <p:extLst>
              <p:ext uri="{D42A27DB-BD31-4B8C-83A1-F6EECF244321}">
                <p14:modId xmlns:p14="http://schemas.microsoft.com/office/powerpoint/2010/main" val="167528045"/>
              </p:ext>
            </p:extLst>
          </p:nvPr>
        </p:nvGraphicFramePr>
        <p:xfrm>
          <a:off x="3377721" y="5304724"/>
          <a:ext cx="5075836" cy="751621"/>
        </p:xfrm>
        <a:graphic>
          <a:graphicData uri="http://schemas.openxmlformats.org/presentationml/2006/ole">
            <mc:AlternateContent xmlns:mc="http://schemas.openxmlformats.org/markup-compatibility/2006">
              <mc:Choice xmlns:v="urn:schemas-microsoft-com:vml" Requires="v">
                <p:oleObj spid="_x0000_s22009" name="Equation" r:id="rId7" imgW="2946240" imgH="444240" progId="Equation.DSMT4">
                  <p:embed/>
                </p:oleObj>
              </mc:Choice>
              <mc:Fallback>
                <p:oleObj name="Equation" r:id="rId7" imgW="2946240" imgH="444240" progId="Equation.DSMT4">
                  <p:embed/>
                  <p:pic>
                    <p:nvPicPr>
                      <p:cNvPr id="11" name="对象 10"/>
                      <p:cNvPicPr/>
                      <p:nvPr/>
                    </p:nvPicPr>
                    <p:blipFill>
                      <a:blip r:embed="rId8"/>
                      <a:stretch>
                        <a:fillRect/>
                      </a:stretch>
                    </p:blipFill>
                    <p:spPr>
                      <a:xfrm>
                        <a:off x="3377721" y="5304724"/>
                        <a:ext cx="5075836" cy="751621"/>
                      </a:xfrm>
                      <a:prstGeom prst="rect">
                        <a:avLst/>
                      </a:prstGeom>
                    </p:spPr>
                  </p:pic>
                </p:oleObj>
              </mc:Fallback>
            </mc:AlternateContent>
          </a:graphicData>
        </a:graphic>
      </p:graphicFrame>
      <p:sp>
        <p:nvSpPr>
          <p:cNvPr id="12" name="文本框 11"/>
          <p:cNvSpPr txBox="1"/>
          <p:nvPr/>
        </p:nvSpPr>
        <p:spPr>
          <a:xfrm>
            <a:off x="712486" y="946169"/>
            <a:ext cx="4662154" cy="646331"/>
          </a:xfrm>
          <a:prstGeom prst="rect">
            <a:avLst/>
          </a:prstGeom>
          <a:noFill/>
        </p:spPr>
        <p:txBody>
          <a:bodyPr wrap="square" rtlCol="0">
            <a:spAutoFit/>
          </a:bodyPr>
          <a:lstStyle/>
          <a:p>
            <a:r>
              <a:rPr lang="zh-CN" altLang="en-US" sz="3600" b="1" dirty="0" smtClean="0">
                <a:solidFill>
                  <a:schemeClr val="bg1"/>
                </a:solidFill>
                <a:latin typeface="罗西钢笔行楷" panose="02010800040101010101" charset="-122"/>
                <a:ea typeface="罗西钢笔行楷" panose="02010800040101010101" charset="-122"/>
              </a:rPr>
              <a:t>边界平衡点（多策略）</a:t>
            </a:r>
            <a:endParaRPr lang="en-US" altLang="zh-CN" sz="3600" b="1" dirty="0">
              <a:solidFill>
                <a:schemeClr val="bg1"/>
              </a:solidFill>
              <a:latin typeface="罗西钢笔行楷" panose="02010800040101010101" charset="-122"/>
              <a:ea typeface="罗西钢笔行楷" panose="02010800040101010101" charset="-122"/>
            </a:endParaRPr>
          </a:p>
        </p:txBody>
      </p:sp>
    </p:spTree>
    <p:extLst>
      <p:ext uri="{BB962C8B-B14F-4D97-AF65-F5344CB8AC3E}">
        <p14:creationId xmlns:p14="http://schemas.microsoft.com/office/powerpoint/2010/main" val="34560082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51</a:t>
            </a:fld>
            <a:endParaRPr lang="en-US" sz="1200" dirty="0"/>
          </a:p>
        </p:txBody>
      </p:sp>
      <p:pic>
        <p:nvPicPr>
          <p:cNvPr id="12" name="图片 11"/>
          <p:cNvPicPr>
            <a:picLocks noChangeAspect="1"/>
          </p:cNvPicPr>
          <p:nvPr/>
        </p:nvPicPr>
        <p:blipFill>
          <a:blip r:embed="rId2"/>
          <a:stretch>
            <a:fillRect/>
          </a:stretch>
        </p:blipFill>
        <p:spPr>
          <a:xfrm>
            <a:off x="1215342" y="1860095"/>
            <a:ext cx="8638825" cy="2350109"/>
          </a:xfrm>
          <a:prstGeom prst="rect">
            <a:avLst/>
          </a:prstGeom>
        </p:spPr>
      </p:pic>
      <p:pic>
        <p:nvPicPr>
          <p:cNvPr id="14" name="图片 13"/>
          <p:cNvPicPr>
            <a:picLocks noChangeAspect="1"/>
          </p:cNvPicPr>
          <p:nvPr/>
        </p:nvPicPr>
        <p:blipFill>
          <a:blip r:embed="rId3"/>
          <a:stretch>
            <a:fillRect/>
          </a:stretch>
        </p:blipFill>
        <p:spPr>
          <a:xfrm>
            <a:off x="1187971" y="4210204"/>
            <a:ext cx="8666196" cy="2240529"/>
          </a:xfrm>
          <a:prstGeom prst="rect">
            <a:avLst/>
          </a:prstGeom>
        </p:spPr>
      </p:pic>
      <p:sp>
        <p:nvSpPr>
          <p:cNvPr id="5" name="文本框 4"/>
          <p:cNvSpPr txBox="1"/>
          <p:nvPr/>
        </p:nvSpPr>
        <p:spPr>
          <a:xfrm>
            <a:off x="712486" y="946169"/>
            <a:ext cx="4662154" cy="646331"/>
          </a:xfrm>
          <a:prstGeom prst="rect">
            <a:avLst/>
          </a:prstGeom>
          <a:noFill/>
        </p:spPr>
        <p:txBody>
          <a:bodyPr wrap="square" rtlCol="0">
            <a:spAutoFit/>
          </a:bodyPr>
          <a:lstStyle/>
          <a:p>
            <a:r>
              <a:rPr lang="zh-CN" altLang="en-US" sz="3600" b="1" dirty="0" smtClean="0">
                <a:solidFill>
                  <a:schemeClr val="bg1"/>
                </a:solidFill>
                <a:latin typeface="罗西钢笔行楷" panose="02010800040101010101" charset="-122"/>
                <a:ea typeface="罗西钢笔行楷" panose="02010800040101010101" charset="-122"/>
              </a:rPr>
              <a:t>边界平衡点（多策略）</a:t>
            </a:r>
            <a:endParaRPr lang="en-US" altLang="zh-CN" sz="3600" b="1" dirty="0">
              <a:solidFill>
                <a:schemeClr val="bg1"/>
              </a:solidFill>
              <a:latin typeface="罗西钢笔行楷" panose="02010800040101010101" charset="-122"/>
              <a:ea typeface="罗西钢笔行楷" panose="02010800040101010101" charset="-122"/>
            </a:endParaRPr>
          </a:p>
        </p:txBody>
      </p:sp>
      <p:sp>
        <p:nvSpPr>
          <p:cNvPr id="3" name="文本框 2"/>
          <p:cNvSpPr txBox="1"/>
          <p:nvPr/>
        </p:nvSpPr>
        <p:spPr>
          <a:xfrm>
            <a:off x="1215342" y="1829615"/>
            <a:ext cx="1162098" cy="369332"/>
          </a:xfrm>
          <a:prstGeom prst="rect">
            <a:avLst/>
          </a:prstGeom>
          <a:solidFill>
            <a:schemeClr val="bg1"/>
          </a:solidFill>
        </p:spPr>
        <p:txBody>
          <a:bodyPr wrap="square" rtlCol="0">
            <a:spAutoFit/>
          </a:bodyPr>
          <a:lstStyle/>
          <a:p>
            <a:r>
              <a:rPr lang="en-US" altLang="zh-CN" b="1" i="1" dirty="0" smtClean="0">
                <a:latin typeface="Times New Roman" panose="02020603050405020304" pitchFamily="18" charset="0"/>
                <a:cs typeface="Times New Roman" panose="02020603050405020304" pitchFamily="18" charset="0"/>
              </a:rPr>
              <a:t>Theorem</a:t>
            </a:r>
            <a:r>
              <a:rPr lang="zh-CN" altLang="en-US" b="1" i="1" dirty="0" smtClean="0">
                <a:latin typeface="Times New Roman" panose="02020603050405020304" pitchFamily="18" charset="0"/>
                <a:cs typeface="Times New Roman" panose="02020603050405020304" pitchFamily="18" charset="0"/>
              </a:rPr>
              <a:t>：</a:t>
            </a:r>
            <a:endParaRPr lang="zh-CN" alt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74082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52</a:t>
            </a:fld>
            <a:endParaRPr lang="en-US" sz="1200" dirty="0"/>
          </a:p>
        </p:txBody>
      </p:sp>
      <p:sp>
        <p:nvSpPr>
          <p:cNvPr id="10" name="文本框 9"/>
          <p:cNvSpPr txBox="1"/>
          <p:nvPr/>
        </p:nvSpPr>
        <p:spPr>
          <a:xfrm>
            <a:off x="712486" y="842465"/>
            <a:ext cx="5235641" cy="646331"/>
          </a:xfrm>
          <a:prstGeom prst="rect">
            <a:avLst/>
          </a:prstGeom>
          <a:noFill/>
        </p:spPr>
        <p:txBody>
          <a:bodyPr wrap="square" rtlCol="0">
            <a:spAutoFit/>
          </a:bodyPr>
          <a:lstStyle/>
          <a:p>
            <a:r>
              <a:rPr lang="zh-CN" altLang="en-US" sz="3600" b="1" dirty="0" smtClean="0">
                <a:solidFill>
                  <a:schemeClr val="bg1"/>
                </a:solidFill>
                <a:latin typeface="罗西钢笔行楷" panose="02010800040101010101" charset="-122"/>
                <a:ea typeface="罗西钢笔行楷" panose="02010800040101010101" charset="-122"/>
              </a:rPr>
              <a:t>内部平衡点</a:t>
            </a:r>
            <a:endParaRPr lang="en-US" altLang="zh-CN" sz="3600" b="1" dirty="0">
              <a:solidFill>
                <a:schemeClr val="bg1"/>
              </a:solidFill>
              <a:latin typeface="罗西钢笔行楷" panose="02010800040101010101" charset="-122"/>
              <a:ea typeface="罗西钢笔行楷" panose="02010800040101010101" charset="-122"/>
            </a:endParaRPr>
          </a:p>
        </p:txBody>
      </p:sp>
      <mc:AlternateContent xmlns:mc="http://schemas.openxmlformats.org/markup-compatibility/2006" xmlns:a14="http://schemas.microsoft.com/office/drawing/2010/main">
        <mc:Choice Requires="a14">
          <p:sp>
            <p:nvSpPr>
              <p:cNvPr id="12" name="矩形 11"/>
              <p:cNvSpPr/>
              <p:nvPr/>
            </p:nvSpPr>
            <p:spPr>
              <a:xfrm>
                <a:off x="981073" y="1866775"/>
                <a:ext cx="10225407" cy="707886"/>
              </a:xfrm>
              <a:prstGeom prst="rect">
                <a:avLst/>
              </a:prstGeom>
            </p:spPr>
            <p:txBody>
              <a:bodyPr wrap="square">
                <a:spAutoFit/>
              </a:bodyPr>
              <a:lstStyle/>
              <a:p>
                <a:pPr algn="just">
                  <a:lnSpc>
                    <a:spcPts val="2400"/>
                  </a:lnSpc>
                </a:pPr>
                <a:r>
                  <a:rPr lang="en-US" altLang="zh-CN" dirty="0">
                    <a:solidFill>
                      <a:srgbClr val="7E0C6E"/>
                    </a:solidFill>
                    <a:latin typeface="Segoe UI" pitchFamily="34" charset="0"/>
                    <a:ea typeface="Segoe UI" pitchFamily="34" charset="0"/>
                    <a:cs typeface="Segoe UI" pitchFamily="34" charset="0"/>
                  </a:rPr>
                  <a:t>    W</a:t>
                </a:r>
                <a:r>
                  <a:rPr lang="zh-CN" altLang="en-US" dirty="0">
                    <a:solidFill>
                      <a:srgbClr val="7E0C6E"/>
                    </a:solidFill>
                    <a:latin typeface="Segoe UI" pitchFamily="34" charset="0"/>
                    <a:ea typeface="Segoe UI" pitchFamily="34" charset="0"/>
                    <a:cs typeface="Segoe UI" pitchFamily="34" charset="0"/>
                  </a:rPr>
                  <a:t>e </a:t>
                </a:r>
                <a:r>
                  <a:rPr lang="en-US" altLang="zh-CN" dirty="0">
                    <a:solidFill>
                      <a:srgbClr val="7E0C6E"/>
                    </a:solidFill>
                    <a:latin typeface="Segoe UI" pitchFamily="34" charset="0"/>
                    <a:ea typeface="Segoe UI" pitchFamily="34" charset="0"/>
                    <a:cs typeface="Segoe UI" pitchFamily="34" charset="0"/>
                  </a:rPr>
                  <a:t>are able to</a:t>
                </a:r>
                <a:r>
                  <a:rPr lang="zh-CN" altLang="en-US" dirty="0">
                    <a:solidFill>
                      <a:srgbClr val="7E0C6E"/>
                    </a:solidFill>
                    <a:latin typeface="Segoe UI" pitchFamily="34" charset="0"/>
                    <a:ea typeface="Segoe UI" pitchFamily="34" charset="0"/>
                    <a:cs typeface="Segoe UI" pitchFamily="34" charset="0"/>
                  </a:rPr>
                  <a:t> obtain the inner equilibrium </a:t>
                </a:r>
                <a14:m>
                  <m:oMath xmlns:m="http://schemas.openxmlformats.org/officeDocument/2006/math">
                    <m:sSubSup>
                      <m:sSubSupPr>
                        <m:ctrlPr>
                          <a:rPr lang="en-US" altLang="zh-CN" b="0" i="1" smtClean="0">
                            <a:solidFill>
                              <a:srgbClr val="1010E0"/>
                            </a:solidFill>
                            <a:latin typeface="Cambria Math" panose="02040503050406030204" pitchFamily="18" charset="0"/>
                            <a:ea typeface="Segoe UI" pitchFamily="34" charset="0"/>
                            <a:cs typeface="Segoe UI" pitchFamily="34" charset="0"/>
                          </a:rPr>
                        </m:ctrlPr>
                      </m:sSubSupPr>
                      <m:e>
                        <m:r>
                          <a:rPr lang="en-US" altLang="zh-CN" b="0" i="1" smtClean="0">
                            <a:solidFill>
                              <a:srgbClr val="1010E0"/>
                            </a:solidFill>
                            <a:latin typeface="Cambria Math" panose="02040503050406030204" pitchFamily="18" charset="0"/>
                            <a:ea typeface="Segoe UI" pitchFamily="34" charset="0"/>
                            <a:cs typeface="Segoe UI" pitchFamily="34" charset="0"/>
                          </a:rPr>
                          <m:t>𝑋</m:t>
                        </m:r>
                      </m:e>
                      <m:sub>
                        <m:r>
                          <a:rPr lang="en-US" altLang="zh-CN" b="0" i="1" smtClean="0">
                            <a:solidFill>
                              <a:srgbClr val="1010E0"/>
                            </a:solidFill>
                            <a:latin typeface="Cambria Math" panose="02040503050406030204" pitchFamily="18" charset="0"/>
                            <a:ea typeface="Segoe UI" pitchFamily="34" charset="0"/>
                            <a:cs typeface="Segoe UI" pitchFamily="34" charset="0"/>
                          </a:rPr>
                          <m:t>𝑖</m:t>
                        </m:r>
                      </m:sub>
                      <m:sup>
                        <m:r>
                          <a:rPr lang="en-US" altLang="zh-CN" b="0" i="1" smtClean="0">
                            <a:solidFill>
                              <a:srgbClr val="1010E0"/>
                            </a:solidFill>
                            <a:latin typeface="Cambria Math" panose="02040503050406030204" pitchFamily="18" charset="0"/>
                            <a:ea typeface="Segoe UI" pitchFamily="34" charset="0"/>
                            <a:cs typeface="Segoe UI" pitchFamily="34" charset="0"/>
                          </a:rPr>
                          <m:t>∗</m:t>
                        </m:r>
                      </m:sup>
                    </m:sSubSup>
                    <m:r>
                      <a:rPr lang="en-US" altLang="zh-CN" b="0" i="0" smtClean="0">
                        <a:solidFill>
                          <a:srgbClr val="1010E0"/>
                        </a:solidFill>
                        <a:latin typeface="Cambria Math" panose="02040503050406030204" pitchFamily="18" charset="0"/>
                        <a:ea typeface="Segoe UI" pitchFamily="34" charset="0"/>
                        <a:cs typeface="Segoe UI" pitchFamily="34" charset="0"/>
                      </a:rPr>
                      <m:t>=</m:t>
                    </m:r>
                    <m:d>
                      <m:dPr>
                        <m:ctrlPr>
                          <a:rPr lang="en-US" altLang="zh-CN" i="1" dirty="0">
                            <a:solidFill>
                              <a:srgbClr val="1010E0"/>
                            </a:solidFill>
                            <a:latin typeface="Cambria Math" panose="02040503050406030204" pitchFamily="18" charset="0"/>
                            <a:ea typeface="Segoe UI" pitchFamily="34" charset="0"/>
                            <a:cs typeface="Segoe UI" pitchFamily="34" charset="0"/>
                          </a:rPr>
                        </m:ctrlPr>
                      </m:dPr>
                      <m:e>
                        <m:sSubSup>
                          <m:sSubSupPr>
                            <m:ctrlPr>
                              <a:rPr lang="en-US" altLang="zh-CN" i="1" dirty="0">
                                <a:solidFill>
                                  <a:srgbClr val="1010E0"/>
                                </a:solidFill>
                                <a:latin typeface="Cambria Math" panose="02040503050406030204" pitchFamily="18" charset="0"/>
                                <a:ea typeface="Segoe UI" pitchFamily="34" charset="0"/>
                                <a:cs typeface="Segoe UI" pitchFamily="34" charset="0"/>
                              </a:rPr>
                            </m:ctrlPr>
                          </m:sSubSupPr>
                          <m:e>
                            <m:r>
                              <a:rPr lang="en-US" altLang="zh-CN" i="1" dirty="0">
                                <a:solidFill>
                                  <a:srgbClr val="1010E0"/>
                                </a:solidFill>
                                <a:latin typeface="Cambria Math" panose="02040503050406030204" pitchFamily="18" charset="0"/>
                                <a:ea typeface="Segoe UI" pitchFamily="34" charset="0"/>
                                <a:cs typeface="Segoe UI" pitchFamily="34" charset="0"/>
                              </a:rPr>
                              <m:t>𝑥</m:t>
                            </m:r>
                          </m:e>
                          <m:sub>
                            <m:r>
                              <a:rPr lang="en-US" altLang="zh-CN" i="1" dirty="0">
                                <a:solidFill>
                                  <a:srgbClr val="1010E0"/>
                                </a:solidFill>
                                <a:latin typeface="Cambria Math" panose="02040503050406030204" pitchFamily="18" charset="0"/>
                                <a:ea typeface="Segoe UI" pitchFamily="34" charset="0"/>
                                <a:cs typeface="Segoe UI" pitchFamily="34" charset="0"/>
                              </a:rPr>
                              <m:t>𝑖</m:t>
                            </m:r>
                          </m:sub>
                          <m:sup>
                            <m:r>
                              <a:rPr lang="en-US" altLang="zh-CN" i="1" dirty="0">
                                <a:solidFill>
                                  <a:srgbClr val="1010E0"/>
                                </a:solidFill>
                                <a:latin typeface="Cambria Math" panose="02040503050406030204" pitchFamily="18" charset="0"/>
                                <a:ea typeface="Segoe UI" pitchFamily="34" charset="0"/>
                                <a:cs typeface="Segoe UI" pitchFamily="34" charset="0"/>
                              </a:rPr>
                              <m:t>1</m:t>
                            </m:r>
                          </m:sup>
                        </m:sSubSup>
                        <m:r>
                          <a:rPr lang="en-US" altLang="zh-CN" i="1">
                            <a:solidFill>
                              <a:srgbClr val="1010E0"/>
                            </a:solidFill>
                            <a:latin typeface="Cambria Math" panose="02040503050406030204" pitchFamily="18" charset="0"/>
                            <a:ea typeface="Segoe UI" pitchFamily="34" charset="0"/>
                            <a:cs typeface="Segoe UI" pitchFamily="34" charset="0"/>
                          </a:rPr>
                          <m:t>,</m:t>
                        </m:r>
                        <m:sSubSup>
                          <m:sSubSupPr>
                            <m:ctrlPr>
                              <a:rPr lang="en-US" altLang="zh-CN" i="1" dirty="0">
                                <a:solidFill>
                                  <a:srgbClr val="1010E0"/>
                                </a:solidFill>
                                <a:latin typeface="Cambria Math" panose="02040503050406030204" pitchFamily="18" charset="0"/>
                                <a:ea typeface="Segoe UI" pitchFamily="34" charset="0"/>
                                <a:cs typeface="Segoe UI" pitchFamily="34" charset="0"/>
                              </a:rPr>
                            </m:ctrlPr>
                          </m:sSubSupPr>
                          <m:e>
                            <m:r>
                              <a:rPr lang="en-US" altLang="zh-CN" i="1" dirty="0">
                                <a:solidFill>
                                  <a:srgbClr val="1010E0"/>
                                </a:solidFill>
                                <a:latin typeface="Cambria Math" panose="02040503050406030204" pitchFamily="18" charset="0"/>
                                <a:ea typeface="Segoe UI" pitchFamily="34" charset="0"/>
                                <a:cs typeface="Segoe UI" pitchFamily="34" charset="0"/>
                              </a:rPr>
                              <m:t>𝑥</m:t>
                            </m:r>
                          </m:e>
                          <m:sub>
                            <m:r>
                              <a:rPr lang="en-US" altLang="zh-CN" i="1" dirty="0">
                                <a:solidFill>
                                  <a:srgbClr val="1010E0"/>
                                </a:solidFill>
                                <a:latin typeface="Cambria Math" panose="02040503050406030204" pitchFamily="18" charset="0"/>
                                <a:ea typeface="Segoe UI" pitchFamily="34" charset="0"/>
                                <a:cs typeface="Segoe UI" pitchFamily="34" charset="0"/>
                              </a:rPr>
                              <m:t>𝑖</m:t>
                            </m:r>
                          </m:sub>
                          <m:sup>
                            <m:r>
                              <a:rPr lang="en-US" altLang="zh-CN" i="1" dirty="0">
                                <a:solidFill>
                                  <a:srgbClr val="1010E0"/>
                                </a:solidFill>
                                <a:latin typeface="Cambria Math" panose="02040503050406030204" pitchFamily="18" charset="0"/>
                                <a:ea typeface="Segoe UI" pitchFamily="34" charset="0"/>
                                <a:cs typeface="Segoe UI" pitchFamily="34" charset="0"/>
                              </a:rPr>
                              <m:t>2</m:t>
                            </m:r>
                          </m:sup>
                        </m:sSubSup>
                        <m:r>
                          <a:rPr lang="en-US" altLang="zh-CN" i="1">
                            <a:solidFill>
                              <a:srgbClr val="1010E0"/>
                            </a:solidFill>
                            <a:latin typeface="Cambria Math" panose="02040503050406030204" pitchFamily="18" charset="0"/>
                            <a:ea typeface="Segoe UI" pitchFamily="34" charset="0"/>
                            <a:cs typeface="Segoe UI" pitchFamily="34" charset="0"/>
                          </a:rPr>
                          <m:t>, …,</m:t>
                        </m:r>
                        <m:sSubSup>
                          <m:sSubSupPr>
                            <m:ctrlPr>
                              <a:rPr lang="en-US" altLang="zh-CN" i="1" dirty="0">
                                <a:solidFill>
                                  <a:srgbClr val="1010E0"/>
                                </a:solidFill>
                                <a:latin typeface="Cambria Math" panose="02040503050406030204" pitchFamily="18" charset="0"/>
                                <a:ea typeface="Segoe UI" pitchFamily="34" charset="0"/>
                                <a:cs typeface="Segoe UI" pitchFamily="34" charset="0"/>
                              </a:rPr>
                            </m:ctrlPr>
                          </m:sSubSupPr>
                          <m:e>
                            <m:r>
                              <a:rPr lang="en-US" altLang="zh-CN" i="1" dirty="0">
                                <a:solidFill>
                                  <a:srgbClr val="1010E0"/>
                                </a:solidFill>
                                <a:latin typeface="Cambria Math" panose="02040503050406030204" pitchFamily="18" charset="0"/>
                                <a:ea typeface="Segoe UI" pitchFamily="34" charset="0"/>
                                <a:cs typeface="Segoe UI" pitchFamily="34" charset="0"/>
                              </a:rPr>
                              <m:t>𝑥</m:t>
                            </m:r>
                          </m:e>
                          <m:sub>
                            <m:r>
                              <a:rPr lang="en-US" altLang="zh-CN" i="1" dirty="0">
                                <a:solidFill>
                                  <a:srgbClr val="1010E0"/>
                                </a:solidFill>
                                <a:latin typeface="Cambria Math" panose="02040503050406030204" pitchFamily="18" charset="0"/>
                                <a:ea typeface="Segoe UI" pitchFamily="34" charset="0"/>
                                <a:cs typeface="Segoe UI" pitchFamily="34" charset="0"/>
                              </a:rPr>
                              <m:t>𝑖</m:t>
                            </m:r>
                          </m:sub>
                          <m:sup>
                            <m:r>
                              <a:rPr lang="en-US" altLang="zh-CN" i="1" dirty="0">
                                <a:solidFill>
                                  <a:srgbClr val="1010E0"/>
                                </a:solidFill>
                                <a:latin typeface="Cambria Math" panose="02040503050406030204" pitchFamily="18" charset="0"/>
                                <a:ea typeface="Segoe UI" pitchFamily="34" charset="0"/>
                                <a:cs typeface="Segoe UI" pitchFamily="34" charset="0"/>
                              </a:rPr>
                              <m:t>𝑚</m:t>
                            </m:r>
                          </m:sup>
                        </m:sSubSup>
                      </m:e>
                    </m:d>
                  </m:oMath>
                </a14:m>
                <a:r>
                  <a:rPr lang="zh-CN" altLang="en-US" dirty="0">
                    <a:solidFill>
                      <a:srgbClr val="7E0C6E"/>
                    </a:solidFill>
                    <a:latin typeface="Segoe UI" pitchFamily="34" charset="0"/>
                    <a:ea typeface="Segoe UI" pitchFamily="34" charset="0"/>
                    <a:cs typeface="Segoe UI" pitchFamily="34" charset="0"/>
                  </a:rPr>
                  <a:t> </a:t>
                </a:r>
                <a:r>
                  <a:rPr lang="en-US" altLang="zh-CN" dirty="0">
                    <a:solidFill>
                      <a:srgbClr val="7E0C6E"/>
                    </a:solidFill>
                    <a:latin typeface="Segoe UI" pitchFamily="34" charset="0"/>
                    <a:ea typeface="Segoe UI" pitchFamily="34" charset="0"/>
                    <a:cs typeface="Segoe UI" pitchFamily="34" charset="0"/>
                  </a:rPr>
                  <a:t>of community </a:t>
                </a:r>
                <a:r>
                  <a:rPr lang="en-US" altLang="zh-CN" i="1" dirty="0">
                    <a:solidFill>
                      <a:srgbClr val="7E0C6E"/>
                    </a:solidFill>
                    <a:latin typeface="Segoe UI" pitchFamily="34" charset="0"/>
                    <a:ea typeface="Segoe UI" pitchFamily="34" charset="0"/>
                    <a:cs typeface="Segoe UI" pitchFamily="34" charset="0"/>
                  </a:rPr>
                  <a:t>i</a:t>
                </a:r>
                <a:r>
                  <a:rPr lang="en-US" altLang="zh-CN" dirty="0">
                    <a:solidFill>
                      <a:srgbClr val="7E0C6E"/>
                    </a:solidFill>
                    <a:latin typeface="Segoe UI" pitchFamily="34" charset="0"/>
                    <a:ea typeface="Segoe UI" pitchFamily="34" charset="0"/>
                    <a:cs typeface="Segoe UI" pitchFamily="34" charset="0"/>
                  </a:rPr>
                  <a:t>, by solving the following equation panels</a:t>
                </a:r>
                <a:endParaRPr lang="zh-CN" altLang="en-US" dirty="0">
                  <a:solidFill>
                    <a:srgbClr val="7E0C6E"/>
                  </a:solidFill>
                  <a:latin typeface="Segoe UI" pitchFamily="34" charset="0"/>
                  <a:ea typeface="Segoe UI" pitchFamily="34" charset="0"/>
                  <a:cs typeface="Segoe UI" pitchFamily="34"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981073" y="1866775"/>
                <a:ext cx="10225407" cy="707886"/>
              </a:xfrm>
              <a:prstGeom prst="rect">
                <a:avLst/>
              </a:prstGeom>
              <a:blipFill>
                <a:blip r:embed="rId3"/>
                <a:stretch>
                  <a:fillRect l="-537" t="-2586" r="-477" b="-10345"/>
                </a:stretch>
              </a:blipFill>
            </p:spPr>
            <p:txBody>
              <a:bodyPr/>
              <a:lstStyle/>
              <a:p>
                <a:r>
                  <a:rPr lang="zh-CN" altLang="en-US">
                    <a:noFill/>
                  </a:rPr>
                  <a:t> </a:t>
                </a:r>
              </a:p>
            </p:txBody>
          </p:sp>
        </mc:Fallback>
      </mc:AlternateContent>
      <p:graphicFrame>
        <p:nvGraphicFramePr>
          <p:cNvPr id="14" name="对象 13"/>
          <p:cNvGraphicFramePr>
            <a:graphicFrameLocks noChangeAspect="1"/>
          </p:cNvGraphicFramePr>
          <p:nvPr>
            <p:extLst>
              <p:ext uri="{D42A27DB-BD31-4B8C-83A1-F6EECF244321}">
                <p14:modId xmlns:p14="http://schemas.microsoft.com/office/powerpoint/2010/main" val="3493870020"/>
              </p:ext>
            </p:extLst>
          </p:nvPr>
        </p:nvGraphicFramePr>
        <p:xfrm>
          <a:off x="3865629" y="2574661"/>
          <a:ext cx="3134611" cy="2517726"/>
        </p:xfrm>
        <a:graphic>
          <a:graphicData uri="http://schemas.openxmlformats.org/presentationml/2006/ole">
            <mc:AlternateContent xmlns:mc="http://schemas.openxmlformats.org/markup-compatibility/2006">
              <mc:Choice xmlns:v="urn:schemas-microsoft-com:vml" Requires="v">
                <p:oleObj spid="_x0000_s23283" name="Equation" r:id="rId4" imgW="2044440" imgH="1625400" progId="Equation.DSMT4">
                  <p:embed/>
                </p:oleObj>
              </mc:Choice>
              <mc:Fallback>
                <p:oleObj name="Equation" r:id="rId4" imgW="2044440" imgH="1625400" progId="Equation.DSMT4">
                  <p:embed/>
                  <p:pic>
                    <p:nvPicPr>
                      <p:cNvPr id="4" name="对象 3"/>
                      <p:cNvPicPr/>
                      <p:nvPr/>
                    </p:nvPicPr>
                    <p:blipFill>
                      <a:blip r:embed="rId5"/>
                      <a:stretch>
                        <a:fillRect/>
                      </a:stretch>
                    </p:blipFill>
                    <p:spPr>
                      <a:xfrm>
                        <a:off x="3865629" y="2574661"/>
                        <a:ext cx="3134611" cy="2517726"/>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5" name="矩形 14"/>
              <p:cNvSpPr/>
              <p:nvPr/>
            </p:nvSpPr>
            <p:spPr>
              <a:xfrm>
                <a:off x="1243759" y="5244836"/>
                <a:ext cx="8019503" cy="369588"/>
              </a:xfrm>
              <a:prstGeom prst="rect">
                <a:avLst/>
              </a:prstGeom>
            </p:spPr>
            <p:txBody>
              <a:bodyPr wrap="none">
                <a:spAutoFit/>
              </a:bodyPr>
              <a:lstStyle/>
              <a:p>
                <a:r>
                  <a:rPr lang="en-US" altLang="zh-CN" dirty="0">
                    <a:solidFill>
                      <a:srgbClr val="7E0C6E"/>
                    </a:solidFill>
                    <a:latin typeface="Segoe UI" pitchFamily="34" charset="0"/>
                    <a:ea typeface="Segoe UI" pitchFamily="34" charset="0"/>
                    <a:cs typeface="Segoe UI" pitchFamily="34" charset="0"/>
                  </a:rPr>
                  <a:t>The entries in the </a:t>
                </a:r>
                <a:r>
                  <a:rPr lang="en-US" altLang="zh-CN" dirty="0" smtClean="0">
                    <a:solidFill>
                      <a:srgbClr val="1010E0"/>
                    </a:solidFill>
                    <a:latin typeface="Segoe UI" pitchFamily="34" charset="0"/>
                    <a:ea typeface="Segoe UI" pitchFamily="34" charset="0"/>
                    <a:cs typeface="Segoe UI" pitchFamily="34" charset="0"/>
                  </a:rPr>
                  <a:t>Jacobian matrix </a:t>
                </a:r>
                <a14:m>
                  <m:oMath xmlns:m="http://schemas.openxmlformats.org/officeDocument/2006/math">
                    <m:sSup>
                      <m:sSupPr>
                        <m:ctrlPr>
                          <a:rPr lang="en-US" altLang="zh-CN" i="1" smtClean="0">
                            <a:solidFill>
                              <a:srgbClr val="1010E0"/>
                            </a:solidFill>
                            <a:latin typeface="Cambria Math" panose="02040503050406030204" pitchFamily="18" charset="0"/>
                            <a:ea typeface="Segoe UI" pitchFamily="34" charset="0"/>
                            <a:cs typeface="Segoe UI" pitchFamily="34" charset="0"/>
                          </a:rPr>
                        </m:ctrlPr>
                      </m:sSupPr>
                      <m:e>
                        <m:r>
                          <a:rPr lang="en-US" altLang="zh-CN" b="0" i="1" smtClean="0">
                            <a:solidFill>
                              <a:srgbClr val="1010E0"/>
                            </a:solidFill>
                            <a:latin typeface="Cambria Math" panose="02040503050406030204" pitchFamily="18" charset="0"/>
                            <a:ea typeface="Segoe UI" pitchFamily="34" charset="0"/>
                            <a:cs typeface="Segoe UI" pitchFamily="34" charset="0"/>
                          </a:rPr>
                          <m:t>𝐽</m:t>
                        </m:r>
                      </m:e>
                      <m:sup>
                        <m:r>
                          <a:rPr lang="en-US" altLang="zh-CN" b="0" i="1" smtClean="0">
                            <a:solidFill>
                              <a:srgbClr val="1010E0"/>
                            </a:solidFill>
                            <a:latin typeface="Cambria Math" panose="02040503050406030204" pitchFamily="18" charset="0"/>
                            <a:ea typeface="Segoe UI" pitchFamily="34" charset="0"/>
                            <a:cs typeface="Segoe UI" pitchFamily="34" charset="0"/>
                          </a:rPr>
                          <m:t>∗</m:t>
                        </m:r>
                      </m:sup>
                    </m:sSup>
                  </m:oMath>
                </a14:m>
                <a:r>
                  <a:rPr lang="zh-CN" altLang="en-US" dirty="0">
                    <a:solidFill>
                      <a:srgbClr val="7E0C6E"/>
                    </a:solidFill>
                    <a:latin typeface="Segoe UI" pitchFamily="34" charset="0"/>
                    <a:ea typeface="Segoe UI" pitchFamily="34" charset="0"/>
                    <a:cs typeface="Segoe UI" pitchFamily="34" charset="0"/>
                  </a:rPr>
                  <a:t> </a:t>
                </a:r>
                <a:r>
                  <a:rPr lang="en-US" altLang="zh-CN" dirty="0">
                    <a:solidFill>
                      <a:srgbClr val="7E0C6E"/>
                    </a:solidFill>
                    <a:latin typeface="Segoe UI" pitchFamily="34" charset="0"/>
                    <a:ea typeface="Segoe UI" pitchFamily="34" charset="0"/>
                    <a:cs typeface="Segoe UI" pitchFamily="34" charset="0"/>
                  </a:rPr>
                  <a:t>for the </a:t>
                </a:r>
                <a:r>
                  <a:rPr lang="en-US" altLang="zh-CN" dirty="0" smtClean="0">
                    <a:solidFill>
                      <a:srgbClr val="1010E0"/>
                    </a:solidFill>
                    <a:latin typeface="Segoe UI" pitchFamily="34" charset="0"/>
                    <a:ea typeface="Segoe UI" pitchFamily="34" charset="0"/>
                    <a:cs typeface="Segoe UI" pitchFamily="34" charset="0"/>
                  </a:rPr>
                  <a:t>inner point </a:t>
                </a:r>
                <a14:m>
                  <m:oMath xmlns:m="http://schemas.openxmlformats.org/officeDocument/2006/math">
                    <m:sSubSup>
                      <m:sSubSupPr>
                        <m:ctrlPr>
                          <a:rPr lang="en-US" altLang="zh-CN" i="1" smtClean="0">
                            <a:solidFill>
                              <a:srgbClr val="1010E0"/>
                            </a:solidFill>
                            <a:latin typeface="Cambria Math" panose="02040503050406030204" pitchFamily="18" charset="0"/>
                            <a:ea typeface="Segoe UI" pitchFamily="34" charset="0"/>
                            <a:cs typeface="Segoe UI" pitchFamily="34" charset="0"/>
                          </a:rPr>
                        </m:ctrlPr>
                      </m:sSubSupPr>
                      <m:e>
                        <m:r>
                          <a:rPr lang="en-US" altLang="zh-CN" b="0" i="1" smtClean="0">
                            <a:solidFill>
                              <a:srgbClr val="1010E0"/>
                            </a:solidFill>
                            <a:latin typeface="Cambria Math" panose="02040503050406030204" pitchFamily="18" charset="0"/>
                            <a:ea typeface="Segoe UI" pitchFamily="34" charset="0"/>
                            <a:cs typeface="Segoe UI" pitchFamily="34" charset="0"/>
                          </a:rPr>
                          <m:t>𝑋</m:t>
                        </m:r>
                      </m:e>
                      <m:sub>
                        <m:r>
                          <a:rPr lang="en-US" altLang="zh-CN" b="0" i="1" smtClean="0">
                            <a:solidFill>
                              <a:srgbClr val="1010E0"/>
                            </a:solidFill>
                            <a:latin typeface="Cambria Math" panose="02040503050406030204" pitchFamily="18" charset="0"/>
                            <a:ea typeface="Segoe UI" pitchFamily="34" charset="0"/>
                            <a:cs typeface="Segoe UI" pitchFamily="34" charset="0"/>
                          </a:rPr>
                          <m:t>𝑖</m:t>
                        </m:r>
                      </m:sub>
                      <m:sup>
                        <m:r>
                          <a:rPr lang="en-US" altLang="zh-CN" b="0" i="1" smtClean="0">
                            <a:solidFill>
                              <a:srgbClr val="1010E0"/>
                            </a:solidFill>
                            <a:latin typeface="Cambria Math" panose="02040503050406030204" pitchFamily="18" charset="0"/>
                            <a:ea typeface="Segoe UI" pitchFamily="34" charset="0"/>
                            <a:cs typeface="Segoe UI" pitchFamily="34" charset="0"/>
                          </a:rPr>
                          <m:t>∗</m:t>
                        </m:r>
                      </m:sup>
                    </m:sSubSup>
                  </m:oMath>
                </a14:m>
                <a:r>
                  <a:rPr lang="en-US" altLang="zh-CN" dirty="0">
                    <a:solidFill>
                      <a:srgbClr val="7E0C6E"/>
                    </a:solidFill>
                    <a:latin typeface="Segoe UI" pitchFamily="34" charset="0"/>
                    <a:ea typeface="Segoe UI" pitchFamily="34" charset="0"/>
                    <a:cs typeface="Segoe UI" pitchFamily="34" charset="0"/>
                  </a:rPr>
                  <a:t> can be denoted by</a:t>
                </a:r>
                <a:endParaRPr lang="zh-CN" altLang="en-US" dirty="0">
                  <a:solidFill>
                    <a:srgbClr val="7E0C6E"/>
                  </a:solidFill>
                  <a:latin typeface="Segoe UI" pitchFamily="34" charset="0"/>
                  <a:ea typeface="Segoe UI" pitchFamily="34" charset="0"/>
                  <a:cs typeface="Segoe UI" pitchFamily="34" charset="0"/>
                </a:endParaRPr>
              </a:p>
            </p:txBody>
          </p:sp>
        </mc:Choice>
        <mc:Fallback xmlns="">
          <p:sp>
            <p:nvSpPr>
              <p:cNvPr id="15" name="矩形 14"/>
              <p:cNvSpPr>
                <a:spLocks noRot="1" noChangeAspect="1" noMove="1" noResize="1" noEditPoints="1" noAdjustHandles="1" noChangeArrowheads="1" noChangeShapeType="1" noTextEdit="1"/>
              </p:cNvSpPr>
              <p:nvPr/>
            </p:nvSpPr>
            <p:spPr>
              <a:xfrm>
                <a:off x="1243759" y="5244836"/>
                <a:ext cx="8019503" cy="369588"/>
              </a:xfrm>
              <a:prstGeom prst="rect">
                <a:avLst/>
              </a:prstGeom>
              <a:blipFill>
                <a:blip r:embed="rId6"/>
                <a:stretch>
                  <a:fillRect l="-608" t="-8197" b="-24590"/>
                </a:stretch>
              </a:blipFill>
            </p:spPr>
            <p:txBody>
              <a:bodyPr/>
              <a:lstStyle/>
              <a:p>
                <a:r>
                  <a:rPr lang="zh-CN" altLang="en-US">
                    <a:noFill/>
                  </a:rPr>
                  <a:t> </a:t>
                </a:r>
              </a:p>
            </p:txBody>
          </p:sp>
        </mc:Fallback>
      </mc:AlternateContent>
      <p:graphicFrame>
        <p:nvGraphicFramePr>
          <p:cNvPr id="18" name="对象 17"/>
          <p:cNvGraphicFramePr>
            <a:graphicFrameLocks noChangeAspect="1"/>
          </p:cNvGraphicFramePr>
          <p:nvPr>
            <p:extLst>
              <p:ext uri="{D42A27DB-BD31-4B8C-83A1-F6EECF244321}">
                <p14:modId xmlns:p14="http://schemas.microsoft.com/office/powerpoint/2010/main" val="270882085"/>
              </p:ext>
            </p:extLst>
          </p:nvPr>
        </p:nvGraphicFramePr>
        <p:xfrm>
          <a:off x="2880109" y="5766874"/>
          <a:ext cx="4479489" cy="708831"/>
        </p:xfrm>
        <a:graphic>
          <a:graphicData uri="http://schemas.openxmlformats.org/presentationml/2006/ole">
            <mc:AlternateContent xmlns:mc="http://schemas.openxmlformats.org/markup-compatibility/2006">
              <mc:Choice xmlns:v="urn:schemas-microsoft-com:vml" Requires="v">
                <p:oleObj spid="_x0000_s23284" name="Equation" r:id="rId7" imgW="2616120" imgH="444240" progId="Equation.DSMT4">
                  <p:embed/>
                </p:oleObj>
              </mc:Choice>
              <mc:Fallback>
                <p:oleObj name="Equation" r:id="rId7" imgW="2616120" imgH="444240" progId="Equation.DSMT4">
                  <p:embed/>
                  <p:pic>
                    <p:nvPicPr>
                      <p:cNvPr id="6" name="对象 5"/>
                      <p:cNvPicPr/>
                      <p:nvPr/>
                    </p:nvPicPr>
                    <p:blipFill>
                      <a:blip r:embed="rId8"/>
                      <a:stretch>
                        <a:fillRect/>
                      </a:stretch>
                    </p:blipFill>
                    <p:spPr>
                      <a:xfrm>
                        <a:off x="2880109" y="5766874"/>
                        <a:ext cx="4479489" cy="708831"/>
                      </a:xfrm>
                      <a:prstGeom prst="rect">
                        <a:avLst/>
                      </a:prstGeom>
                    </p:spPr>
                  </p:pic>
                </p:oleObj>
              </mc:Fallback>
            </mc:AlternateContent>
          </a:graphicData>
        </a:graphic>
      </p:graphicFrame>
      <p:graphicFrame>
        <p:nvGraphicFramePr>
          <p:cNvPr id="19" name="对象 18"/>
          <p:cNvGraphicFramePr>
            <a:graphicFrameLocks noChangeAspect="1"/>
          </p:cNvGraphicFramePr>
          <p:nvPr>
            <p:extLst>
              <p:ext uri="{D42A27DB-BD31-4B8C-83A1-F6EECF244321}">
                <p14:modId xmlns:p14="http://schemas.microsoft.com/office/powerpoint/2010/main" val="689672114"/>
              </p:ext>
            </p:extLst>
          </p:nvPr>
        </p:nvGraphicFramePr>
        <p:xfrm>
          <a:off x="7872294" y="5984751"/>
          <a:ext cx="1258888" cy="358775"/>
        </p:xfrm>
        <a:graphic>
          <a:graphicData uri="http://schemas.openxmlformats.org/presentationml/2006/ole">
            <mc:AlternateContent xmlns:mc="http://schemas.openxmlformats.org/markup-compatibility/2006">
              <mc:Choice xmlns:v="urn:schemas-microsoft-com:vml" Requires="v">
                <p:oleObj spid="_x0000_s23285" name="Equation" r:id="rId9" imgW="711000" imgH="203040" progId="Equation.DSMT4">
                  <p:embed/>
                </p:oleObj>
              </mc:Choice>
              <mc:Fallback>
                <p:oleObj name="Equation" r:id="rId9" imgW="711000" imgH="203040" progId="Equation.DSMT4">
                  <p:embed/>
                  <p:pic>
                    <p:nvPicPr>
                      <p:cNvPr id="94" name="对象 93"/>
                      <p:cNvPicPr/>
                      <p:nvPr/>
                    </p:nvPicPr>
                    <p:blipFill>
                      <a:blip r:embed="rId10"/>
                      <a:stretch>
                        <a:fillRect/>
                      </a:stretch>
                    </p:blipFill>
                    <p:spPr>
                      <a:xfrm>
                        <a:off x="7872294" y="5984751"/>
                        <a:ext cx="1258888" cy="358775"/>
                      </a:xfrm>
                      <a:prstGeom prst="rect">
                        <a:avLst/>
                      </a:prstGeom>
                    </p:spPr>
                  </p:pic>
                </p:oleObj>
              </mc:Fallback>
            </mc:AlternateContent>
          </a:graphicData>
        </a:graphic>
      </p:graphicFrame>
    </p:spTree>
    <p:extLst>
      <p:ext uri="{BB962C8B-B14F-4D97-AF65-F5344CB8AC3E}">
        <p14:creationId xmlns:p14="http://schemas.microsoft.com/office/powerpoint/2010/main" val="38059842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10935987" y="6224494"/>
            <a:ext cx="1052510" cy="365125"/>
          </a:xfrm>
        </p:spPr>
        <p:txBody>
          <a:bodyPr/>
          <a:lstStyle/>
          <a:p>
            <a:fld id="{D57F1E4F-1CFF-5643-939E-217C01CDF565}" type="slidenum">
              <a:rPr lang="en-US" sz="1200" smtClean="0"/>
              <a:pPr/>
              <a:t>53</a:t>
            </a:fld>
            <a:endParaRPr lang="en-US" sz="1200" dirty="0"/>
          </a:p>
        </p:txBody>
      </p:sp>
      <p:pic>
        <p:nvPicPr>
          <p:cNvPr id="48" name="图片 47"/>
          <p:cNvPicPr>
            <a:picLocks noChangeAspect="1"/>
          </p:cNvPicPr>
          <p:nvPr/>
        </p:nvPicPr>
        <p:blipFill>
          <a:blip r:embed="rId2"/>
          <a:stretch>
            <a:fillRect/>
          </a:stretch>
        </p:blipFill>
        <p:spPr>
          <a:xfrm>
            <a:off x="7852058" y="146417"/>
            <a:ext cx="4207157" cy="3720909"/>
          </a:xfrm>
          <a:prstGeom prst="rect">
            <a:avLst/>
          </a:pr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00" y="2286425"/>
            <a:ext cx="8817322" cy="2228793"/>
          </a:xfrm>
          <a:prstGeom prst="rect">
            <a:avLst/>
          </a:prstGeom>
        </p:spPr>
      </p:pic>
      <p:sp>
        <p:nvSpPr>
          <p:cNvPr id="50" name="矩形 49"/>
          <p:cNvSpPr/>
          <p:nvPr/>
        </p:nvSpPr>
        <p:spPr>
          <a:xfrm>
            <a:off x="553550" y="881697"/>
            <a:ext cx="2492990" cy="646331"/>
          </a:xfrm>
          <a:prstGeom prst="rect">
            <a:avLst/>
          </a:prstGeom>
        </p:spPr>
        <p:txBody>
          <a:bodyPr wrap="none">
            <a:spAutoFit/>
          </a:bodyPr>
          <a:lstStyle/>
          <a:p>
            <a:r>
              <a:rPr lang="zh-CN" altLang="en-US" sz="3600" b="1" dirty="0" smtClean="0">
                <a:solidFill>
                  <a:schemeClr val="bg1"/>
                </a:solidFill>
                <a:latin typeface="罗西钢笔行楷" panose="02010800040101010101" charset="-122"/>
                <a:ea typeface="罗西钢笔行楷" panose="02010800040101010101" charset="-122"/>
              </a:rPr>
              <a:t>内部平衡点</a:t>
            </a:r>
            <a:endParaRPr lang="en-US" altLang="zh-CN" sz="3600" b="1" dirty="0">
              <a:solidFill>
                <a:schemeClr val="bg1"/>
              </a:solidFill>
              <a:latin typeface="罗西钢笔行楷" panose="02010800040101010101" charset="-122"/>
              <a:ea typeface="罗西钢笔行楷" panose="02010800040101010101" charset="-122"/>
            </a:endParaRPr>
          </a:p>
        </p:txBody>
      </p:sp>
      <mc:AlternateContent xmlns:mc="http://schemas.openxmlformats.org/markup-compatibility/2006" xmlns:a14="http://schemas.microsoft.com/office/drawing/2010/main">
        <mc:Choice Requires="a14">
          <p:sp>
            <p:nvSpPr>
              <p:cNvPr id="51" name="矩形 50"/>
              <p:cNvSpPr/>
              <p:nvPr/>
            </p:nvSpPr>
            <p:spPr>
              <a:xfrm>
                <a:off x="624000" y="4901055"/>
                <a:ext cx="10412776" cy="1323439"/>
              </a:xfrm>
              <a:prstGeom prst="rect">
                <a:avLst/>
              </a:prstGeom>
            </p:spPr>
            <p:txBody>
              <a:bodyPr wrap="square">
                <a:spAutoFit/>
              </a:bodyPr>
              <a:lstStyle/>
              <a:p>
                <a:pPr algn="just">
                  <a:lnSpc>
                    <a:spcPts val="2400"/>
                  </a:lnSpc>
                </a:pPr>
                <a:r>
                  <a:rPr lang="en-US" altLang="zh-CN" sz="2000" dirty="0" smtClean="0">
                    <a:solidFill>
                      <a:srgbClr val="1010E0"/>
                    </a:solidFill>
                    <a:latin typeface="Times New Roman" panose="02020603050405020304" pitchFamily="18" charset="0"/>
                    <a:cs typeface="Times New Roman" panose="02020603050405020304" pitchFamily="18" charset="0"/>
                  </a:rPr>
                  <a:t>    Larger interacting </a:t>
                </a:r>
                <a:r>
                  <a:rPr lang="en-US" altLang="zh-CN" sz="2000" dirty="0">
                    <a:solidFill>
                      <a:srgbClr val="1010E0"/>
                    </a:solidFill>
                    <a:latin typeface="Times New Roman" panose="02020603050405020304" pitchFamily="18" charset="0"/>
                    <a:cs typeface="Times New Roman" panose="02020603050405020304" pitchFamily="18" charset="0"/>
                  </a:rPr>
                  <a:t>weight </a:t>
                </a:r>
                <a14:m>
                  <m:oMath xmlns:m="http://schemas.openxmlformats.org/officeDocument/2006/math">
                    <m:sSub>
                      <m:sSubPr>
                        <m:ctrlPr>
                          <a:rPr lang="en-US" altLang="zh-CN" sz="2000" i="1" smtClean="0">
                            <a:solidFill>
                              <a:srgbClr val="1010E0"/>
                            </a:solidFill>
                            <a:latin typeface="Cambria Math" panose="02040503050406030204" pitchFamily="18" charset="0"/>
                          </a:rPr>
                        </m:ctrlPr>
                      </m:sSubPr>
                      <m:e>
                        <m:r>
                          <a:rPr lang="en-US" altLang="zh-CN" sz="2000" b="0" i="1" smtClean="0">
                            <a:solidFill>
                              <a:srgbClr val="1010E0"/>
                            </a:solidFill>
                            <a:latin typeface="Cambria Math" panose="02040503050406030204" pitchFamily="18" charset="0"/>
                          </a:rPr>
                          <m:t>𝑤</m:t>
                        </m:r>
                      </m:e>
                      <m:sub>
                        <m:r>
                          <a:rPr lang="en-US" altLang="zh-CN" sz="2000" b="0" i="1" smtClean="0">
                            <a:solidFill>
                              <a:srgbClr val="1010E0"/>
                            </a:solidFill>
                            <a:latin typeface="Cambria Math" panose="02040503050406030204" pitchFamily="18" charset="0"/>
                          </a:rPr>
                          <m:t>𝑖𝑖</m:t>
                        </m:r>
                      </m:sub>
                    </m:sSub>
                  </m:oMath>
                </a14:m>
                <a:r>
                  <a:rPr lang="zh-CN" altLang="en-US" sz="2000" dirty="0">
                    <a:solidFill>
                      <a:srgbClr val="1010E0"/>
                    </a:solidFill>
                    <a:latin typeface="Times New Roman" panose="02020603050405020304" pitchFamily="18" charset="0"/>
                    <a:cs typeface="Times New Roman" panose="02020603050405020304" pitchFamily="18" charset="0"/>
                  </a:rPr>
                  <a:t> </a:t>
                </a:r>
                <a:r>
                  <a:rPr lang="en-US" altLang="zh-CN" sz="2000" dirty="0">
                    <a:solidFill>
                      <a:srgbClr val="1010E0"/>
                    </a:solidFill>
                    <a:latin typeface="Times New Roman" panose="02020603050405020304" pitchFamily="18" charset="0"/>
                    <a:cs typeface="Times New Roman" panose="02020603050405020304" pitchFamily="18" charset="0"/>
                  </a:rPr>
                  <a:t>usually give rise to a positive eigenvalue</a:t>
                </a:r>
                <a:r>
                  <a:rPr lang="en-US" altLang="zh-CN" sz="2000" dirty="0">
                    <a:solidFill>
                      <a:srgbClr val="7E0C6E"/>
                    </a:solidFill>
                    <a:latin typeface="Times New Roman" panose="02020603050405020304" pitchFamily="18" charset="0"/>
                    <a:cs typeface="Times New Roman" panose="02020603050405020304" pitchFamily="18" charset="0"/>
                  </a:rPr>
                  <a:t>, which will do harm to the stability of the inner </a:t>
                </a:r>
                <a:r>
                  <a:rPr lang="en-US" altLang="zh-CN" sz="2000" dirty="0" smtClean="0">
                    <a:solidFill>
                      <a:srgbClr val="7E0C6E"/>
                    </a:solidFill>
                    <a:latin typeface="Times New Roman" panose="02020603050405020304" pitchFamily="18" charset="0"/>
                    <a:cs typeface="Times New Roman" panose="02020603050405020304" pitchFamily="18" charset="0"/>
                  </a:rPr>
                  <a:t>equilibrium. </a:t>
                </a:r>
              </a:p>
              <a:p>
                <a:pPr algn="just">
                  <a:lnSpc>
                    <a:spcPts val="2400"/>
                  </a:lnSpc>
                </a:pPr>
                <a:r>
                  <a:rPr lang="en-US" altLang="zh-CN" sz="2000" dirty="0">
                    <a:solidFill>
                      <a:srgbClr val="7E0C6E"/>
                    </a:solidFill>
                    <a:latin typeface="Times New Roman" panose="02020603050405020304" pitchFamily="18" charset="0"/>
                    <a:cs typeface="Times New Roman" panose="02020603050405020304" pitchFamily="18" charset="0"/>
                  </a:rPr>
                  <a:t> </a:t>
                </a:r>
                <a:r>
                  <a:rPr lang="en-US" altLang="zh-CN" sz="2000" dirty="0" smtClean="0">
                    <a:solidFill>
                      <a:srgbClr val="7E0C6E"/>
                    </a:solidFill>
                    <a:latin typeface="Times New Roman" panose="02020603050405020304" pitchFamily="18" charset="0"/>
                    <a:cs typeface="Times New Roman" panose="02020603050405020304" pitchFamily="18" charset="0"/>
                  </a:rPr>
                  <a:t>   In </a:t>
                </a:r>
                <a:r>
                  <a:rPr lang="en-US" altLang="zh-CN" sz="2000" dirty="0">
                    <a:solidFill>
                      <a:srgbClr val="7E0C6E"/>
                    </a:solidFill>
                    <a:latin typeface="Times New Roman" panose="02020603050405020304" pitchFamily="18" charset="0"/>
                    <a:cs typeface="Times New Roman" panose="02020603050405020304" pitchFamily="18" charset="0"/>
                  </a:rPr>
                  <a:t>community </a:t>
                </a:r>
                <a:r>
                  <a:rPr lang="en-US" altLang="zh-CN" sz="2000" i="1" dirty="0">
                    <a:solidFill>
                      <a:srgbClr val="7E0C6E"/>
                    </a:solidFill>
                    <a:latin typeface="Times New Roman" panose="02020603050405020304" pitchFamily="18" charset="0"/>
                    <a:cs typeface="Times New Roman" panose="02020603050405020304" pitchFamily="18" charset="0"/>
                  </a:rPr>
                  <a:t>i</a:t>
                </a:r>
                <a:r>
                  <a:rPr lang="en-US" altLang="zh-CN" sz="2000" dirty="0">
                    <a:solidFill>
                      <a:srgbClr val="7E0C6E"/>
                    </a:solidFill>
                    <a:latin typeface="Times New Roman" panose="02020603050405020304" pitchFamily="18" charset="0"/>
                    <a:cs typeface="Times New Roman" panose="02020603050405020304" pitchFamily="18" charset="0"/>
                  </a:rPr>
                  <a:t>, the inner equilibrium is harder to </a:t>
                </a:r>
                <a:r>
                  <a:rPr lang="en-US" altLang="zh-CN" sz="2000" dirty="0" smtClean="0">
                    <a:solidFill>
                      <a:srgbClr val="7E0C6E"/>
                    </a:solidFill>
                    <a:latin typeface="Times New Roman" panose="02020603050405020304" pitchFamily="18" charset="0"/>
                    <a:cs typeface="Times New Roman" panose="02020603050405020304" pitchFamily="18" charset="0"/>
                  </a:rPr>
                  <a:t>be reached if </a:t>
                </a:r>
                <a:r>
                  <a:rPr lang="en-US" altLang="zh-CN" sz="2000" dirty="0">
                    <a:solidFill>
                      <a:srgbClr val="7E0C6E"/>
                    </a:solidFill>
                    <a:latin typeface="Times New Roman" panose="02020603050405020304" pitchFamily="18" charset="0"/>
                    <a:cs typeface="Times New Roman" panose="02020603050405020304" pitchFamily="18" charset="0"/>
                  </a:rPr>
                  <a:t>strategies</a:t>
                </a:r>
                <a14:m>
                  <m:oMath xmlns:m="http://schemas.openxmlformats.org/officeDocument/2006/math">
                    <m:sSup>
                      <m:sSupPr>
                        <m:ctrlPr>
                          <a:rPr lang="en-US" altLang="zh-CN" sz="2000" i="1" smtClean="0">
                            <a:solidFill>
                              <a:srgbClr val="1010E0"/>
                            </a:solidFill>
                            <a:latin typeface="Cambria Math" panose="02040503050406030204" pitchFamily="18" charset="0"/>
                          </a:rPr>
                        </m:ctrlPr>
                      </m:sSupPr>
                      <m:e>
                        <m:r>
                          <a:rPr lang="en-US" altLang="zh-CN" sz="2000" b="0" i="1" smtClean="0">
                            <a:solidFill>
                              <a:srgbClr val="1010E0"/>
                            </a:solidFill>
                            <a:latin typeface="Cambria Math" panose="02040503050406030204" pitchFamily="18" charset="0"/>
                          </a:rPr>
                          <m:t> </m:t>
                        </m:r>
                        <m:r>
                          <a:rPr lang="en-US" altLang="zh-CN" sz="2000" b="0" i="1" smtClean="0">
                            <a:solidFill>
                              <a:srgbClr val="1010E0"/>
                            </a:solidFill>
                            <a:latin typeface="Cambria Math" panose="02040503050406030204" pitchFamily="18" charset="0"/>
                          </a:rPr>
                          <m:t>𝑥</m:t>
                        </m:r>
                      </m:e>
                      <m:sup>
                        <m:r>
                          <a:rPr lang="en-US" altLang="zh-CN" sz="2000" b="0" i="1" smtClean="0">
                            <a:solidFill>
                              <a:srgbClr val="1010E0"/>
                            </a:solidFill>
                            <a:latin typeface="Cambria Math" panose="02040503050406030204" pitchFamily="18" charset="0"/>
                          </a:rPr>
                          <m:t>1</m:t>
                        </m:r>
                      </m:sup>
                    </m:sSup>
                    <m:r>
                      <a:rPr lang="en-US" altLang="zh-CN" sz="2000" b="0" i="1" smtClean="0">
                        <a:solidFill>
                          <a:srgbClr val="1010E0"/>
                        </a:solidFill>
                        <a:latin typeface="Cambria Math" panose="02040503050406030204" pitchFamily="18" charset="0"/>
                      </a:rPr>
                      <m:t>, </m:t>
                    </m:r>
                    <m:sSup>
                      <m:sSupPr>
                        <m:ctrlPr>
                          <a:rPr lang="en-US" altLang="zh-CN" sz="2000" i="1">
                            <a:solidFill>
                              <a:srgbClr val="1010E0"/>
                            </a:solidFill>
                            <a:latin typeface="Cambria Math" panose="02040503050406030204" pitchFamily="18" charset="0"/>
                          </a:rPr>
                        </m:ctrlPr>
                      </m:sSupPr>
                      <m:e>
                        <m:r>
                          <a:rPr lang="en-US" altLang="zh-CN" sz="2000" i="1">
                            <a:solidFill>
                              <a:srgbClr val="1010E0"/>
                            </a:solidFill>
                            <a:latin typeface="Cambria Math" panose="02040503050406030204" pitchFamily="18" charset="0"/>
                          </a:rPr>
                          <m:t> </m:t>
                        </m:r>
                        <m:r>
                          <a:rPr lang="en-US" altLang="zh-CN" sz="2000" i="1">
                            <a:solidFill>
                              <a:srgbClr val="1010E0"/>
                            </a:solidFill>
                            <a:latin typeface="Cambria Math" panose="02040503050406030204" pitchFamily="18" charset="0"/>
                          </a:rPr>
                          <m:t>𝑥</m:t>
                        </m:r>
                      </m:e>
                      <m:sup>
                        <m:r>
                          <a:rPr lang="en-US" altLang="zh-CN" sz="2000" b="0" i="1" smtClean="0">
                            <a:solidFill>
                              <a:srgbClr val="1010E0"/>
                            </a:solidFill>
                            <a:latin typeface="Cambria Math" panose="02040503050406030204" pitchFamily="18" charset="0"/>
                          </a:rPr>
                          <m:t>2</m:t>
                        </m:r>
                      </m:sup>
                    </m:sSup>
                  </m:oMath>
                </a14:m>
                <a:r>
                  <a:rPr lang="en-US" altLang="zh-CN" sz="2000" dirty="0">
                    <a:solidFill>
                      <a:srgbClr val="1010E0"/>
                    </a:solidFill>
                    <a:latin typeface="Times New Roman" panose="02020603050405020304" pitchFamily="18" charset="0"/>
                    <a:cs typeface="Times New Roman" panose="02020603050405020304" pitchFamily="18" charset="0"/>
                  </a:rPr>
                  <a:t>, …, </a:t>
                </a:r>
                <a14:m>
                  <m:oMath xmlns:m="http://schemas.openxmlformats.org/officeDocument/2006/math">
                    <m:sSup>
                      <m:sSupPr>
                        <m:ctrlPr>
                          <a:rPr lang="en-US" altLang="zh-CN" sz="2000" i="1">
                            <a:solidFill>
                              <a:srgbClr val="1010E0"/>
                            </a:solidFill>
                            <a:latin typeface="Cambria Math" panose="02040503050406030204" pitchFamily="18" charset="0"/>
                          </a:rPr>
                        </m:ctrlPr>
                      </m:sSupPr>
                      <m:e>
                        <m:r>
                          <a:rPr lang="en-US" altLang="zh-CN" sz="2000" i="1">
                            <a:solidFill>
                              <a:srgbClr val="1010E0"/>
                            </a:solidFill>
                            <a:latin typeface="Cambria Math" panose="02040503050406030204" pitchFamily="18" charset="0"/>
                          </a:rPr>
                          <m:t> </m:t>
                        </m:r>
                        <m:r>
                          <a:rPr lang="en-US" altLang="zh-CN" sz="2000" i="1">
                            <a:solidFill>
                              <a:srgbClr val="1010E0"/>
                            </a:solidFill>
                            <a:latin typeface="Cambria Math" panose="02040503050406030204" pitchFamily="18" charset="0"/>
                          </a:rPr>
                          <m:t>𝑥</m:t>
                        </m:r>
                      </m:e>
                      <m:sup>
                        <m:r>
                          <a:rPr lang="en-US" altLang="zh-CN" sz="2000" b="0" i="1" smtClean="0">
                            <a:solidFill>
                              <a:srgbClr val="1010E0"/>
                            </a:solidFill>
                            <a:latin typeface="Cambria Math" panose="02040503050406030204" pitchFamily="18" charset="0"/>
                          </a:rPr>
                          <m:t>𝑚</m:t>
                        </m:r>
                      </m:sup>
                    </m:sSup>
                  </m:oMath>
                </a14:m>
                <a:r>
                  <a:rPr lang="zh-CN" altLang="en-US" sz="2000" dirty="0">
                    <a:solidFill>
                      <a:srgbClr val="7E0C6E"/>
                    </a:solidFill>
                    <a:latin typeface="Times New Roman" panose="02020603050405020304" pitchFamily="18" charset="0"/>
                    <a:cs typeface="Times New Roman" panose="02020603050405020304" pitchFamily="18" charset="0"/>
                  </a:rPr>
                  <a:t> </a:t>
                </a:r>
                <a:r>
                  <a:rPr lang="en-US" altLang="zh-CN" sz="2000" dirty="0">
                    <a:solidFill>
                      <a:srgbClr val="7E0C6E"/>
                    </a:solidFill>
                    <a:latin typeface="Times New Roman" panose="02020603050405020304" pitchFamily="18" charset="0"/>
                    <a:cs typeface="Times New Roman" panose="02020603050405020304" pitchFamily="18" charset="0"/>
                  </a:rPr>
                  <a:t>are </a:t>
                </a:r>
                <a:r>
                  <a:rPr lang="en-US" altLang="zh-CN" sz="2000" dirty="0">
                    <a:solidFill>
                      <a:srgbClr val="1010E0"/>
                    </a:solidFill>
                    <a:latin typeface="Times New Roman" panose="02020603050405020304" pitchFamily="18" charset="0"/>
                    <a:cs typeface="Times New Roman" panose="02020603050405020304" pitchFamily="18" charset="0"/>
                  </a:rPr>
                  <a:t>more likely to acquire higher payoff when playing against themselves </a:t>
                </a:r>
                <a:r>
                  <a:rPr lang="en-US" altLang="zh-CN" sz="2000" dirty="0">
                    <a:solidFill>
                      <a:srgbClr val="7E0C6E"/>
                    </a:solidFill>
                    <a:latin typeface="Times New Roman" panose="02020603050405020304" pitchFamily="18" charset="0"/>
                    <a:cs typeface="Times New Roman" panose="02020603050405020304" pitchFamily="18" charset="0"/>
                  </a:rPr>
                  <a:t>(i.e., larger payoff </a:t>
                </a:r>
                <a14:m>
                  <m:oMath xmlns:m="http://schemas.openxmlformats.org/officeDocument/2006/math">
                    <m:sSub>
                      <m:sSubPr>
                        <m:ctrlPr>
                          <a:rPr lang="en-US" altLang="zh-CN" sz="2000" i="1" smtClean="0">
                            <a:solidFill>
                              <a:srgbClr val="7E0C6E"/>
                            </a:solidFill>
                            <a:latin typeface="Cambria Math" panose="02040503050406030204" pitchFamily="18" charset="0"/>
                          </a:rPr>
                        </m:ctrlPr>
                      </m:sSubPr>
                      <m:e>
                        <m:r>
                          <a:rPr lang="en-US" altLang="zh-CN" sz="2000" b="0" i="1" smtClean="0">
                            <a:solidFill>
                              <a:srgbClr val="7E0C6E"/>
                            </a:solidFill>
                            <a:latin typeface="Cambria Math" panose="02040503050406030204" pitchFamily="18" charset="0"/>
                          </a:rPr>
                          <m:t>𝑎</m:t>
                        </m:r>
                      </m:e>
                      <m:sub>
                        <m:r>
                          <a:rPr lang="en-US" altLang="zh-CN" sz="2000" b="0" i="1" smtClean="0">
                            <a:solidFill>
                              <a:srgbClr val="7E0C6E"/>
                            </a:solidFill>
                            <a:latin typeface="Cambria Math" panose="02040503050406030204" pitchFamily="18" charset="0"/>
                          </a:rPr>
                          <m:t>𝑢𝑢</m:t>
                        </m:r>
                      </m:sub>
                    </m:sSub>
                  </m:oMath>
                </a14:m>
                <a:r>
                  <a:rPr lang="en-US" altLang="zh-CN" sz="2000" dirty="0">
                    <a:solidFill>
                      <a:srgbClr val="7E0C6E"/>
                    </a:solidFill>
                    <a:latin typeface="Times New Roman" panose="02020603050405020304" pitchFamily="18" charset="0"/>
                    <a:cs typeface="Times New Roman" panose="02020603050405020304" pitchFamily="18" charset="0"/>
                  </a:rPr>
                  <a:t>).</a:t>
                </a:r>
                <a:endParaRPr lang="zh-CN" altLang="en-US" sz="2000" dirty="0">
                  <a:solidFill>
                    <a:srgbClr val="7E0C6E"/>
                  </a:solidFill>
                  <a:latin typeface="Times New Roman" panose="02020603050405020304" pitchFamily="18" charset="0"/>
                  <a:cs typeface="Times New Roman" panose="02020603050405020304" pitchFamily="18" charset="0"/>
                </a:endParaRPr>
              </a:p>
            </p:txBody>
          </p:sp>
        </mc:Choice>
        <mc:Fallback xmlns="">
          <p:sp>
            <p:nvSpPr>
              <p:cNvPr id="51" name="矩形 50"/>
              <p:cNvSpPr>
                <a:spLocks noRot="1" noChangeAspect="1" noMove="1" noResize="1" noEditPoints="1" noAdjustHandles="1" noChangeArrowheads="1" noChangeShapeType="1" noTextEdit="1"/>
              </p:cNvSpPr>
              <p:nvPr/>
            </p:nvSpPr>
            <p:spPr>
              <a:xfrm>
                <a:off x="624000" y="4901055"/>
                <a:ext cx="10412776" cy="1323439"/>
              </a:xfrm>
              <a:prstGeom prst="rect">
                <a:avLst/>
              </a:prstGeom>
              <a:blipFill>
                <a:blip r:embed="rId4"/>
                <a:stretch>
                  <a:fillRect l="-585" t="-2765" r="-644" b="-7373"/>
                </a:stretch>
              </a:blipFill>
            </p:spPr>
            <p:txBody>
              <a:bodyPr/>
              <a:lstStyle/>
              <a:p>
                <a:r>
                  <a:rPr lang="zh-CN" altLang="en-US">
                    <a:noFill/>
                  </a:rPr>
                  <a:t> </a:t>
                </a:r>
              </a:p>
            </p:txBody>
          </p:sp>
        </mc:Fallback>
      </mc:AlternateContent>
      <p:sp>
        <p:nvSpPr>
          <p:cNvPr id="7" name="文本框 6"/>
          <p:cNvSpPr txBox="1"/>
          <p:nvPr/>
        </p:nvSpPr>
        <p:spPr>
          <a:xfrm>
            <a:off x="673530" y="2245765"/>
            <a:ext cx="1040178" cy="369332"/>
          </a:xfrm>
          <a:prstGeom prst="rect">
            <a:avLst/>
          </a:prstGeom>
          <a:solidFill>
            <a:schemeClr val="bg1"/>
          </a:solidFill>
        </p:spPr>
        <p:txBody>
          <a:bodyPr wrap="square" rtlCol="0">
            <a:spAutoFit/>
          </a:bodyPr>
          <a:lstStyle/>
          <a:p>
            <a:r>
              <a:rPr lang="en-US" altLang="zh-CN" b="1" i="1" dirty="0" smtClean="0">
                <a:solidFill>
                  <a:srgbClr val="1010E0"/>
                </a:solidFill>
                <a:latin typeface="Times New Roman" panose="02020603050405020304" pitchFamily="18" charset="0"/>
                <a:cs typeface="Times New Roman" panose="02020603050405020304" pitchFamily="18" charset="0"/>
              </a:rPr>
              <a:t>Theorem</a:t>
            </a:r>
            <a:r>
              <a:rPr lang="zh-CN" altLang="en-US" b="1" i="1" dirty="0" smtClean="0">
                <a:solidFill>
                  <a:srgbClr val="1010E0"/>
                </a:solidFill>
                <a:latin typeface="Times New Roman" panose="02020603050405020304" pitchFamily="18" charset="0"/>
                <a:cs typeface="Times New Roman" panose="02020603050405020304" pitchFamily="18" charset="0"/>
              </a:rPr>
              <a:t>：</a:t>
            </a:r>
            <a:endParaRPr lang="zh-CN" altLang="en-US" b="1" i="1" dirty="0">
              <a:solidFill>
                <a:srgbClr val="1010E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83559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54</a:t>
            </a:fld>
            <a:endParaRPr lang="en-US" dirty="0"/>
          </a:p>
        </p:txBody>
      </p:sp>
      <p:sp>
        <p:nvSpPr>
          <p:cNvPr id="3" name="矩形 2"/>
          <p:cNvSpPr/>
          <p:nvPr/>
        </p:nvSpPr>
        <p:spPr>
          <a:xfrm>
            <a:off x="667053" y="732633"/>
            <a:ext cx="15778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smtClean="0">
                <a:ln>
                  <a:noFill/>
                </a:ln>
                <a:solidFill>
                  <a:srgbClr val="7E0C6E"/>
                </a:solidFill>
                <a:effectLst/>
                <a:uLnTx/>
                <a:uFillTx/>
                <a:latin typeface="罗西钢笔行楷" panose="02010800040101010101" charset="-122"/>
                <a:ea typeface="罗西钢笔行楷" panose="02010800040101010101" charset="-122"/>
                <a:cs typeface="+mn-cs"/>
              </a:rPr>
              <a:t>结  论</a:t>
            </a:r>
            <a:endParaRPr kumimoji="0" lang="zh-CN" altLang="en-US" sz="3600" b="1" i="0" u="none" strike="noStrike" kern="1200" cap="none" spc="0" normalizeH="0" baseline="0" noProof="0" dirty="0">
              <a:ln>
                <a:noFill/>
              </a:ln>
              <a:solidFill>
                <a:srgbClr val="7E0C6E"/>
              </a:solidFill>
              <a:effectLst/>
              <a:uLnTx/>
              <a:uFillTx/>
              <a:latin typeface="罗西钢笔行楷" panose="02010800040101010101" charset="-122"/>
              <a:ea typeface="罗西钢笔行楷" panose="02010800040101010101" charset="-122"/>
              <a:cs typeface="+mn-cs"/>
            </a:endParaRPr>
          </a:p>
        </p:txBody>
      </p:sp>
      <p:sp>
        <p:nvSpPr>
          <p:cNvPr id="4" name="文本框 13"/>
          <p:cNvSpPr txBox="1"/>
          <p:nvPr/>
        </p:nvSpPr>
        <p:spPr>
          <a:xfrm>
            <a:off x="545682" y="1851971"/>
            <a:ext cx="11321193" cy="36471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200" b="0" i="0" u="none" strike="noStrike" kern="1200" cap="none" spc="0" normalizeH="0" baseline="0" noProof="0" dirty="0" smtClean="0">
                <a:ln>
                  <a:noFill/>
                </a:ln>
                <a:effectLst/>
                <a:uLnTx/>
                <a:uFillTx/>
                <a:latin typeface="Times New Roman" panose="02020603050405020304" pitchFamily="18" charset="0"/>
                <a:ea typeface="Segoe UI" pitchFamily="34" charset="0"/>
                <a:cs typeface="Times New Roman" panose="02020603050405020304" pitchFamily="18" charset="0"/>
              </a:rPr>
              <a:t>策略主导型博弈下 </a:t>
            </a:r>
            <a:r>
              <a:rPr kumimoji="0" lang="en-US" altLang="zh-CN" sz="2200" b="0" i="0" u="none" strike="noStrike" kern="1200" cap="none" spc="0" normalizeH="0" baseline="0" noProof="0" dirty="0" smtClean="0">
                <a:ln>
                  <a:noFill/>
                </a:ln>
                <a:effectLst/>
                <a:uLnTx/>
                <a:uFillTx/>
                <a:latin typeface="Times New Roman" panose="02020603050405020304" pitchFamily="18" charset="0"/>
                <a:ea typeface="Segoe UI" pitchFamily="34" charset="0"/>
                <a:cs typeface="Times New Roman" panose="02020603050405020304" pitchFamily="18" charset="0"/>
              </a:rPr>
              <a:t>(A </a:t>
            </a:r>
            <a:r>
              <a:rPr lang="zh-CN" altLang="en-US" sz="2200" dirty="0">
                <a:latin typeface="Times New Roman" panose="02020603050405020304" pitchFamily="18" charset="0"/>
                <a:ea typeface="Segoe UI" pitchFamily="34" charset="0"/>
                <a:cs typeface="Times New Roman" panose="02020603050405020304" pitchFamily="18" charset="0"/>
              </a:rPr>
              <a:t>或</a:t>
            </a:r>
            <a:r>
              <a:rPr kumimoji="0" lang="en-US" altLang="zh-CN" sz="2200" b="0" i="0" u="none" strike="noStrike" kern="1200" cap="none" spc="0" normalizeH="0" baseline="0" noProof="0" dirty="0" smtClean="0">
                <a:ln>
                  <a:noFill/>
                </a:ln>
                <a:effectLst/>
                <a:uLnTx/>
                <a:uFillTx/>
                <a:latin typeface="Times New Roman" panose="02020603050405020304" pitchFamily="18" charset="0"/>
                <a:ea typeface="Segoe UI" pitchFamily="34" charset="0"/>
                <a:cs typeface="Times New Roman" panose="02020603050405020304" pitchFamily="18" charset="0"/>
              </a:rPr>
              <a:t> B  </a:t>
            </a:r>
            <a:r>
              <a:rPr kumimoji="0" lang="zh-CN" altLang="en-US" sz="2200" b="0" i="0" u="none" strike="noStrike" kern="1200" cap="none" spc="0" normalizeH="0" baseline="0" noProof="0" dirty="0" smtClean="0">
                <a:ln>
                  <a:noFill/>
                </a:ln>
                <a:effectLst/>
                <a:uLnTx/>
                <a:uFillTx/>
                <a:latin typeface="Times New Roman" panose="02020603050405020304" pitchFamily="18" charset="0"/>
                <a:ea typeface="Segoe UI" pitchFamily="34" charset="0"/>
                <a:cs typeface="Times New Roman" panose="02020603050405020304" pitchFamily="18" charset="0"/>
              </a:rPr>
              <a:t>占主导</a:t>
            </a:r>
            <a:r>
              <a:rPr kumimoji="0" lang="en-US" altLang="zh-CN" sz="2200" b="0" i="0" u="none" strike="noStrike" kern="1200" cap="none" spc="0" normalizeH="0" baseline="0" noProof="0" dirty="0" smtClean="0">
                <a:ln>
                  <a:noFill/>
                </a:ln>
                <a:effectLst/>
                <a:uLnTx/>
                <a:uFillTx/>
                <a:latin typeface="Times New Roman" panose="02020603050405020304" pitchFamily="18" charset="0"/>
                <a:ea typeface="Segoe UI" pitchFamily="34" charset="0"/>
                <a:cs typeface="Times New Roman" panose="02020603050405020304" pitchFamily="18" charset="0"/>
              </a:rPr>
              <a:t>, </a:t>
            </a:r>
            <a:r>
              <a:rPr kumimoji="0" lang="zh-CN" altLang="en-US" sz="2200" b="0" i="0" u="none" strike="noStrike" kern="1200" cap="none" spc="0" normalizeH="0" baseline="0" noProof="0" dirty="0" smtClean="0">
                <a:ln>
                  <a:noFill/>
                </a:ln>
                <a:effectLst/>
                <a:uLnTx/>
                <a:uFillTx/>
                <a:latin typeface="Times New Roman" panose="02020603050405020304" pitchFamily="18" charset="0"/>
                <a:ea typeface="Segoe UI" pitchFamily="34" charset="0"/>
                <a:cs typeface="Times New Roman" panose="02020603050405020304" pitchFamily="18" charset="0"/>
              </a:rPr>
              <a:t>如 </a:t>
            </a:r>
            <a:r>
              <a:rPr kumimoji="0" lang="en-US" altLang="zh-CN" sz="2200" b="0" i="0" u="none" strike="noStrike" kern="1200" cap="none" spc="0" normalizeH="0" baseline="0" noProof="0" dirty="0" smtClean="0">
                <a:ln>
                  <a:noFill/>
                </a:ln>
                <a:effectLst/>
                <a:uLnTx/>
                <a:uFillTx/>
                <a:latin typeface="Times New Roman" panose="02020603050405020304" pitchFamily="18" charset="0"/>
                <a:ea typeface="Segoe UI" pitchFamily="34" charset="0"/>
                <a:cs typeface="Times New Roman" panose="02020603050405020304" pitchFamily="18" charset="0"/>
              </a:rPr>
              <a:t>PDG)</a:t>
            </a:r>
            <a:r>
              <a:rPr kumimoji="0" lang="zh-CN" altLang="en-US" sz="2200" b="0" i="0" u="none" strike="noStrike" kern="1200" cap="none" spc="0" normalizeH="0" baseline="0" noProof="0" dirty="0" smtClean="0">
                <a:ln>
                  <a:noFill/>
                </a:ln>
                <a:effectLst/>
                <a:uLnTx/>
                <a:uFillTx/>
                <a:latin typeface="Times New Roman" panose="02020603050405020304" pitchFamily="18" charset="0"/>
                <a:ea typeface="Segoe UI" pitchFamily="34" charset="0"/>
                <a:cs typeface="Times New Roman" panose="02020603050405020304" pitchFamily="18" charset="0"/>
              </a:rPr>
              <a:t>，</a:t>
            </a:r>
            <a:r>
              <a:rPr kumimoji="0" lang="en-US" altLang="zh-CN" sz="2200" b="0" i="0" u="none" strike="noStrike" kern="1200" cap="none" spc="0" normalizeH="0" baseline="0" noProof="0" dirty="0" smtClean="0">
                <a:ln>
                  <a:noFill/>
                </a:ln>
                <a:effectLst/>
                <a:uLnTx/>
                <a:uFillTx/>
                <a:latin typeface="Times New Roman" panose="02020603050405020304" pitchFamily="18" charset="0"/>
                <a:ea typeface="Segoe UI" pitchFamily="34" charset="0"/>
                <a:cs typeface="Times New Roman" panose="02020603050405020304" pitchFamily="18" charset="0"/>
              </a:rPr>
              <a:t> </a:t>
            </a:r>
            <a:r>
              <a:rPr kumimoji="0" lang="zh-CN" altLang="en-US" sz="2200" b="0" i="0" u="none" strike="noStrike" kern="1200" cap="none" spc="0" normalizeH="0" baseline="0" noProof="0" dirty="0" smtClean="0">
                <a:ln>
                  <a:noFill/>
                </a:ln>
                <a:effectLst/>
                <a:uLnTx/>
                <a:uFillTx/>
                <a:latin typeface="Times New Roman" panose="02020603050405020304" pitchFamily="18" charset="0"/>
                <a:ea typeface="Segoe UI" pitchFamily="34" charset="0"/>
                <a:cs typeface="Times New Roman" panose="02020603050405020304" pitchFamily="18" charset="0"/>
              </a:rPr>
              <a:t>背叛（合作）是</a:t>
            </a:r>
            <a:r>
              <a:rPr kumimoji="0" lang="zh-CN" altLang="en-US" sz="2200" b="0" i="0" u="none" strike="noStrike" kern="1200" cap="none" spc="0" normalizeH="0" baseline="0" noProof="0" dirty="0" smtClean="0">
                <a:ln>
                  <a:noFill/>
                </a:ln>
                <a:solidFill>
                  <a:srgbClr val="1010E0"/>
                </a:solidFill>
                <a:effectLst/>
                <a:uLnTx/>
                <a:uFillTx/>
                <a:latin typeface="Times New Roman" panose="02020603050405020304" pitchFamily="18" charset="0"/>
                <a:ea typeface="Segoe UI" pitchFamily="34" charset="0"/>
                <a:cs typeface="Times New Roman" panose="02020603050405020304" pitchFamily="18" charset="0"/>
              </a:rPr>
              <a:t>唯一纳什均衡</a:t>
            </a:r>
            <a:r>
              <a:rPr kumimoji="0" lang="zh-CN" altLang="en-US" sz="2200" b="0" i="0" u="none" strike="noStrike" kern="1200" cap="none" spc="0" normalizeH="0" baseline="0" noProof="0" dirty="0" smtClean="0">
                <a:ln>
                  <a:noFill/>
                </a:ln>
                <a:effectLst/>
                <a:uLnTx/>
                <a:uFillTx/>
                <a:latin typeface="Times New Roman" panose="02020603050405020304" pitchFamily="18" charset="0"/>
                <a:ea typeface="Segoe UI" pitchFamily="34" charset="0"/>
                <a:cs typeface="Times New Roman" panose="02020603050405020304" pitchFamily="18" charset="0"/>
              </a:rPr>
              <a:t>。</a:t>
            </a:r>
            <a:endParaRPr kumimoji="0" lang="en-US" altLang="zh-CN" sz="2200" b="0" i="0" u="none" strike="noStrike" kern="1200" cap="none" spc="0" normalizeH="0" baseline="0" noProof="0" dirty="0" smtClean="0">
              <a:ln>
                <a:noFill/>
              </a:ln>
              <a:effectLst/>
              <a:uLnTx/>
              <a:uFillTx/>
              <a:latin typeface="Times New Roman" panose="02020603050405020304" pitchFamily="18" charset="0"/>
              <a:ea typeface="Segoe UI" pitchFamily="34" charset="0"/>
              <a:cs typeface="Times New Roman" panose="02020603050405020304" pitchFamily="18" charset="0"/>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200" b="0" i="0" u="none" strike="noStrike" kern="1200" cap="none" spc="0" normalizeH="0" baseline="0" noProof="0" dirty="0" smtClean="0">
              <a:ln>
                <a:noFill/>
              </a:ln>
              <a:effectLst/>
              <a:uLnTx/>
              <a:uFillTx/>
              <a:latin typeface="Times New Roman" panose="02020603050405020304" pitchFamily="18" charset="0"/>
              <a:ea typeface="Segoe UI" pitchFamily="34" charset="0"/>
              <a:cs typeface="Times New Roman" panose="02020603050405020304" pitchFamily="18" charset="0"/>
            </a:endParaRPr>
          </a:p>
          <a:p>
            <a:pPr marL="285750" indent="-285750" algn="just">
              <a:lnSpc>
                <a:spcPct val="150000"/>
              </a:lnSpc>
              <a:buFont typeface="Arial" panose="020B0604020202020204" pitchFamily="34" charset="0"/>
              <a:buChar char="•"/>
              <a:defRPr/>
            </a:pPr>
            <a:r>
              <a:rPr lang="zh-CN" altLang="en-US" sz="2200" dirty="0" smtClean="0">
                <a:latin typeface="Times New Roman" panose="02020603050405020304" pitchFamily="18" charset="0"/>
                <a:ea typeface="Segoe UI" pitchFamily="34" charset="0"/>
                <a:cs typeface="Times New Roman" panose="02020603050405020304" pitchFamily="18" charset="0"/>
              </a:rPr>
              <a:t>共存型博弈条件下</a:t>
            </a:r>
            <a:r>
              <a:rPr lang="en-US" altLang="zh-CN" sz="2200" dirty="0" smtClean="0">
                <a:latin typeface="Times New Roman" panose="02020603050405020304" pitchFamily="18" charset="0"/>
                <a:ea typeface="Segoe UI" pitchFamily="34" charset="0"/>
                <a:cs typeface="Times New Roman" panose="02020603050405020304" pitchFamily="18" charset="0"/>
              </a:rPr>
              <a:t>(</a:t>
            </a:r>
            <a:r>
              <a:rPr lang="zh-CN" altLang="en-US" sz="2200" dirty="0" smtClean="0">
                <a:latin typeface="Times New Roman" panose="02020603050405020304" pitchFamily="18" charset="0"/>
                <a:ea typeface="Segoe UI" pitchFamily="34" charset="0"/>
                <a:cs typeface="Times New Roman" panose="02020603050405020304" pitchFamily="18" charset="0"/>
              </a:rPr>
              <a:t>如</a:t>
            </a:r>
            <a:r>
              <a:rPr lang="en-US" altLang="zh-CN" sz="2200" dirty="0" smtClean="0">
                <a:latin typeface="Times New Roman" panose="02020603050405020304" pitchFamily="18" charset="0"/>
                <a:ea typeface="Segoe UI" pitchFamily="34" charset="0"/>
                <a:cs typeface="Times New Roman" panose="02020603050405020304" pitchFamily="18" charset="0"/>
              </a:rPr>
              <a:t>SDG),</a:t>
            </a:r>
            <a:r>
              <a:rPr lang="zh-CN" altLang="en-US" sz="2200" dirty="0" smtClean="0">
                <a:latin typeface="Times New Roman" panose="02020603050405020304" pitchFamily="18" charset="0"/>
                <a:ea typeface="Segoe UI" pitchFamily="34" charset="0"/>
                <a:cs typeface="Times New Roman" panose="02020603050405020304" pitchFamily="18" charset="0"/>
              </a:rPr>
              <a:t>系统随时间</a:t>
            </a:r>
            <a:r>
              <a:rPr lang="zh-CN" altLang="en-US" sz="2200" dirty="0" smtClean="0">
                <a:solidFill>
                  <a:srgbClr val="1010E0"/>
                </a:solidFill>
                <a:latin typeface="Times New Roman" panose="02020603050405020304" pitchFamily="18" charset="0"/>
                <a:ea typeface="Segoe UI" pitchFamily="34" charset="0"/>
                <a:cs typeface="Times New Roman" panose="02020603050405020304" pitchFamily="18" charset="0"/>
              </a:rPr>
              <a:t>演化至内部</a:t>
            </a:r>
            <a:r>
              <a:rPr lang="zh-CN" altLang="en-US" sz="2200" dirty="0">
                <a:solidFill>
                  <a:srgbClr val="1010E0"/>
                </a:solidFill>
                <a:latin typeface="Times New Roman" panose="02020603050405020304" pitchFamily="18" charset="0"/>
                <a:ea typeface="Segoe UI" pitchFamily="34" charset="0"/>
                <a:cs typeface="Times New Roman" panose="02020603050405020304" pitchFamily="18" charset="0"/>
              </a:rPr>
              <a:t>平衡点</a:t>
            </a:r>
            <a:r>
              <a:rPr lang="zh-CN" altLang="en-US" sz="2200" dirty="0">
                <a:latin typeface="Times New Roman" panose="02020603050405020304" pitchFamily="18" charset="0"/>
                <a:ea typeface="Segoe UI" pitchFamily="34" charset="0"/>
                <a:cs typeface="Times New Roman" panose="02020603050405020304" pitchFamily="18" charset="0"/>
              </a:rPr>
              <a:t>（与无结构网络</a:t>
            </a:r>
            <a:r>
              <a:rPr lang="zh-CN" altLang="en-US" sz="2200" dirty="0" smtClean="0">
                <a:latin typeface="Times New Roman" panose="02020603050405020304" pitchFamily="18" charset="0"/>
                <a:ea typeface="Segoe UI" pitchFamily="34" charset="0"/>
                <a:cs typeface="Times New Roman" panose="02020603050405020304" pitchFamily="18" charset="0"/>
              </a:rPr>
              <a:t>上结果</a:t>
            </a:r>
            <a:r>
              <a:rPr lang="zh-CN" altLang="en-US" sz="2200" dirty="0">
                <a:latin typeface="Times New Roman" panose="02020603050405020304" pitchFamily="18" charset="0"/>
                <a:ea typeface="Segoe UI" pitchFamily="34" charset="0"/>
                <a:cs typeface="Times New Roman" panose="02020603050405020304" pitchFamily="18" charset="0"/>
              </a:rPr>
              <a:t>类似）。</a:t>
            </a:r>
            <a:endParaRPr lang="en-US" altLang="zh-CN" sz="2200" dirty="0" smtClean="0">
              <a:latin typeface="Times New Roman" panose="02020603050405020304" pitchFamily="18" charset="0"/>
              <a:ea typeface="Segoe UI" pitchFamily="34" charset="0"/>
              <a:cs typeface="Times New Roman" panose="02020603050405020304" pitchFamily="18" charset="0"/>
            </a:endParaRPr>
          </a:p>
          <a:p>
            <a:pPr marL="285750" indent="-285750" algn="just">
              <a:lnSpc>
                <a:spcPct val="150000"/>
              </a:lnSpc>
              <a:buFont typeface="Arial" panose="020B0604020202020204" pitchFamily="34" charset="0"/>
              <a:buChar char="•"/>
              <a:defRPr/>
            </a:pPr>
            <a:endParaRPr lang="en-US" altLang="zh-CN" sz="2200" dirty="0" smtClean="0">
              <a:latin typeface="Times New Roman" panose="02020603050405020304" pitchFamily="18" charset="0"/>
              <a:ea typeface="Segoe UI" pitchFamily="34" charset="0"/>
              <a:cs typeface="Times New Roman" panose="02020603050405020304" pitchFamily="18" charset="0"/>
            </a:endParaRPr>
          </a:p>
          <a:p>
            <a:pPr marL="285750" lvl="0" indent="-285750" algn="just">
              <a:lnSpc>
                <a:spcPct val="150000"/>
              </a:lnSpc>
              <a:buFont typeface="Arial" panose="020B0604020202020204" pitchFamily="34" charset="0"/>
              <a:buChar char="•"/>
              <a:defRPr/>
            </a:pPr>
            <a:r>
              <a:rPr lang="en-US" altLang="zh-CN" sz="2200" dirty="0" smtClean="0">
                <a:latin typeface="Times New Roman" panose="02020603050405020304" pitchFamily="18" charset="0"/>
                <a:ea typeface="Segoe UI" pitchFamily="34" charset="0"/>
                <a:cs typeface="Times New Roman" panose="02020603050405020304" pitchFamily="18" charset="0"/>
              </a:rPr>
              <a:t> </a:t>
            </a:r>
            <a:r>
              <a:rPr lang="zh-CN" altLang="en-US" sz="2200" dirty="0" smtClean="0">
                <a:latin typeface="Times New Roman" panose="02020603050405020304" pitchFamily="18" charset="0"/>
                <a:ea typeface="Segoe UI" pitchFamily="34" charset="0"/>
                <a:cs typeface="Times New Roman" panose="02020603050405020304" pitchFamily="18" charset="0"/>
              </a:rPr>
              <a:t>协调型博弈中</a:t>
            </a:r>
            <a:r>
              <a:rPr lang="en-US" altLang="zh-CN" sz="2200" dirty="0" smtClean="0">
                <a:latin typeface="Times New Roman" panose="02020603050405020304" pitchFamily="18" charset="0"/>
                <a:ea typeface="Segoe UI" pitchFamily="34" charset="0"/>
                <a:cs typeface="Times New Roman" panose="02020603050405020304" pitchFamily="18" charset="0"/>
              </a:rPr>
              <a:t>,</a:t>
            </a:r>
            <a:r>
              <a:rPr lang="zh-CN" altLang="en-US" sz="2200" dirty="0" smtClean="0">
                <a:latin typeface="Times New Roman" panose="02020603050405020304" pitchFamily="18" charset="0"/>
                <a:ea typeface="Segoe UI" pitchFamily="34" charset="0"/>
                <a:cs typeface="Times New Roman" panose="02020603050405020304" pitchFamily="18" charset="0"/>
              </a:rPr>
              <a:t>不同的子社团会</a:t>
            </a:r>
            <a:r>
              <a:rPr lang="zh-CN" altLang="en-US" sz="2200" dirty="0">
                <a:latin typeface="Times New Roman" panose="02020603050405020304" pitchFamily="18" charset="0"/>
                <a:ea typeface="Segoe UI" pitchFamily="34" charset="0"/>
                <a:cs typeface="Times New Roman" panose="02020603050405020304" pitchFamily="18" charset="0"/>
              </a:rPr>
              <a:t>分别</a:t>
            </a:r>
            <a:r>
              <a:rPr lang="zh-CN" altLang="en-US" sz="2200" dirty="0" smtClean="0">
                <a:latin typeface="Times New Roman" panose="02020603050405020304" pitchFamily="18" charset="0"/>
                <a:ea typeface="Segoe UI" pitchFamily="34" charset="0"/>
                <a:cs typeface="Times New Roman" panose="02020603050405020304" pitchFamily="18" charset="0"/>
              </a:rPr>
              <a:t>到达</a:t>
            </a:r>
            <a:r>
              <a:rPr lang="en-US" altLang="zh-CN" sz="2200" dirty="0" smtClean="0">
                <a:latin typeface="Times New Roman" panose="02020603050405020304" pitchFamily="18" charset="0"/>
                <a:ea typeface="Segoe UI" pitchFamily="34" charset="0"/>
                <a:cs typeface="Times New Roman" panose="02020603050405020304" pitchFamily="18" charset="0"/>
              </a:rPr>
              <a:t> </a:t>
            </a:r>
            <a:r>
              <a:rPr lang="en-US" altLang="zh-CN" sz="2200" dirty="0">
                <a:solidFill>
                  <a:srgbClr val="1010E0"/>
                </a:solidFill>
                <a:latin typeface="Times New Roman" panose="02020603050405020304" pitchFamily="18" charset="0"/>
                <a:ea typeface="Segoe UI" pitchFamily="34" charset="0"/>
                <a:cs typeface="Times New Roman" panose="02020603050405020304" pitchFamily="18" charset="0"/>
              </a:rPr>
              <a:t>full-A </a:t>
            </a:r>
            <a:r>
              <a:rPr lang="zh-CN" altLang="en-US" sz="2200" dirty="0" smtClean="0">
                <a:latin typeface="Times New Roman" panose="02020603050405020304" pitchFamily="18" charset="0"/>
                <a:ea typeface="Segoe UI" pitchFamily="34" charset="0"/>
                <a:cs typeface="Times New Roman" panose="02020603050405020304" pitchFamily="18" charset="0"/>
              </a:rPr>
              <a:t>或者</a:t>
            </a:r>
            <a:r>
              <a:rPr lang="en-US" altLang="zh-CN" sz="2200" dirty="0" smtClean="0">
                <a:latin typeface="Times New Roman" panose="02020603050405020304" pitchFamily="18" charset="0"/>
                <a:ea typeface="Segoe UI" pitchFamily="34" charset="0"/>
                <a:cs typeface="Times New Roman" panose="02020603050405020304" pitchFamily="18" charset="0"/>
              </a:rPr>
              <a:t> </a:t>
            </a:r>
            <a:r>
              <a:rPr lang="en-US" altLang="zh-CN" sz="2200" dirty="0">
                <a:solidFill>
                  <a:srgbClr val="1010E0"/>
                </a:solidFill>
                <a:latin typeface="Times New Roman" panose="02020603050405020304" pitchFamily="18" charset="0"/>
                <a:ea typeface="Segoe UI" pitchFamily="34" charset="0"/>
                <a:cs typeface="Times New Roman" panose="02020603050405020304" pitchFamily="18" charset="0"/>
              </a:rPr>
              <a:t>full-B </a:t>
            </a:r>
            <a:r>
              <a:rPr lang="zh-CN" altLang="en-US" sz="2200" dirty="0" smtClean="0">
                <a:latin typeface="Times New Roman" panose="02020603050405020304" pitchFamily="18" charset="0"/>
                <a:ea typeface="Segoe UI" pitchFamily="34" charset="0"/>
                <a:cs typeface="Times New Roman" panose="02020603050405020304" pitchFamily="18" charset="0"/>
              </a:rPr>
              <a:t>的状态（双稳态）</a:t>
            </a:r>
            <a:r>
              <a:rPr lang="en-US" altLang="zh-CN" sz="2200" dirty="0" smtClean="0">
                <a:latin typeface="Times New Roman" panose="02020603050405020304" pitchFamily="18" charset="0"/>
                <a:ea typeface="Segoe UI" pitchFamily="34" charset="0"/>
                <a:cs typeface="Times New Roman" panose="02020603050405020304" pitchFamily="18" charset="0"/>
              </a:rPr>
              <a:t> </a:t>
            </a:r>
            <a:r>
              <a:rPr lang="zh-CN" altLang="en-US" sz="2200" dirty="0" smtClean="0">
                <a:latin typeface="Times New Roman" panose="02020603050405020304" pitchFamily="18" charset="0"/>
                <a:ea typeface="Segoe UI" pitchFamily="34" charset="0"/>
                <a:cs typeface="Times New Roman" panose="02020603050405020304" pitchFamily="18" charset="0"/>
              </a:rPr>
              <a:t>。</a:t>
            </a:r>
            <a:endParaRPr lang="en-US" altLang="zh-CN" sz="2200" dirty="0" smtClean="0">
              <a:latin typeface="Times New Roman" panose="02020603050405020304" pitchFamily="18" charset="0"/>
              <a:ea typeface="Segoe UI" pitchFamily="34" charset="0"/>
              <a:cs typeface="Times New Roman" panose="02020603050405020304" pitchFamily="18" charset="0"/>
            </a:endParaRPr>
          </a:p>
          <a:p>
            <a:pPr marL="285750" lvl="0" indent="-285750" algn="just">
              <a:lnSpc>
                <a:spcPct val="150000"/>
              </a:lnSpc>
              <a:buFont typeface="Arial" panose="020B0604020202020204" pitchFamily="34" charset="0"/>
              <a:buChar char="•"/>
              <a:defRPr/>
            </a:pPr>
            <a:endParaRPr lang="en-US" altLang="zh-CN" sz="2200" dirty="0" smtClean="0">
              <a:latin typeface="Times New Roman" panose="02020603050405020304" pitchFamily="18" charset="0"/>
              <a:ea typeface="Segoe UI" pitchFamily="34" charset="0"/>
              <a:cs typeface="Times New Roman" panose="02020603050405020304" pitchFamily="18" charset="0"/>
            </a:endParaRPr>
          </a:p>
          <a:p>
            <a:pPr marL="285750" indent="-285750" algn="just">
              <a:lnSpc>
                <a:spcPct val="150000"/>
              </a:lnSpc>
              <a:buFont typeface="Arial" panose="020B0604020202020204" pitchFamily="34" charset="0"/>
              <a:buChar char="•"/>
              <a:defRPr/>
            </a:pPr>
            <a:r>
              <a:rPr lang="zh-CN" altLang="en-US" sz="2200" dirty="0" smtClean="0">
                <a:latin typeface="Times New Roman" panose="02020603050405020304" pitchFamily="18" charset="0"/>
                <a:ea typeface="Segoe UI" pitchFamily="34" charset="0"/>
                <a:cs typeface="Times New Roman" panose="02020603050405020304" pitchFamily="18" charset="0"/>
              </a:rPr>
              <a:t>多社团多策略的情形下</a:t>
            </a:r>
            <a:r>
              <a:rPr lang="en-US" altLang="zh-CN" sz="2200" dirty="0" smtClean="0">
                <a:latin typeface="Times New Roman" panose="02020603050405020304" pitchFamily="18" charset="0"/>
                <a:ea typeface="Segoe UI" pitchFamily="34" charset="0"/>
                <a:cs typeface="Times New Roman" panose="02020603050405020304" pitchFamily="18" charset="0"/>
              </a:rPr>
              <a:t>, </a:t>
            </a:r>
            <a:r>
              <a:rPr lang="zh-CN" altLang="en-US" sz="2200" dirty="0" smtClean="0">
                <a:latin typeface="Times New Roman" panose="02020603050405020304" pitchFamily="18" charset="0"/>
                <a:ea typeface="Segoe UI" pitchFamily="34" charset="0"/>
                <a:cs typeface="Times New Roman" panose="02020603050405020304" pitchFamily="18" charset="0"/>
              </a:rPr>
              <a:t>得到</a:t>
            </a:r>
            <a:r>
              <a:rPr lang="zh-CN" altLang="en-US" sz="2200" dirty="0" smtClean="0">
                <a:solidFill>
                  <a:srgbClr val="1010E0"/>
                </a:solidFill>
                <a:latin typeface="Times New Roman" panose="02020603050405020304" pitchFamily="18" charset="0"/>
                <a:ea typeface="Segoe UI" pitchFamily="34" charset="0"/>
                <a:cs typeface="Times New Roman" panose="02020603050405020304" pitchFamily="18" charset="0"/>
              </a:rPr>
              <a:t>某一策略在整个社团网络中占主导</a:t>
            </a:r>
            <a:r>
              <a:rPr lang="zh-CN" altLang="en-US" sz="2200" dirty="0" smtClean="0">
                <a:latin typeface="Times New Roman" panose="02020603050405020304" pitchFamily="18" charset="0"/>
                <a:ea typeface="Segoe UI" pitchFamily="34" charset="0"/>
                <a:cs typeface="Times New Roman" panose="02020603050405020304" pitchFamily="18" charset="0"/>
              </a:rPr>
              <a:t>的参数条件。</a:t>
            </a:r>
            <a:endParaRPr lang="zh-CN" altLang="en-US" sz="2200" dirty="0">
              <a:latin typeface="Times New Roman" panose="02020603050405020304" pitchFamily="18" charset="0"/>
              <a:ea typeface="罗西钢笔行楷" panose="02010800040101010101" charset="-122"/>
              <a:cs typeface="Times New Roman" panose="02020603050405020304" pitchFamily="18" charset="0"/>
              <a:sym typeface="+mn-ea"/>
            </a:endParaRPr>
          </a:p>
        </p:txBody>
      </p:sp>
    </p:spTree>
    <p:extLst>
      <p:ext uri="{BB962C8B-B14F-4D97-AF65-F5344CB8AC3E}">
        <p14:creationId xmlns:p14="http://schemas.microsoft.com/office/powerpoint/2010/main" val="30446257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1193" y="782515"/>
            <a:ext cx="6654876" cy="735671"/>
          </a:xfrm>
        </p:spPr>
        <p:txBody>
          <a:bodyPr>
            <a:noAutofit/>
          </a:bodyPr>
          <a:lstStyle/>
          <a:p>
            <a:r>
              <a:rPr lang="zh-CN" altLang="en-US" sz="4000" b="1" dirty="0" smtClean="0">
                <a:latin typeface="微软雅黑" panose="020B0503020204020204" pitchFamily="34" charset="-122"/>
                <a:ea typeface="微软雅黑" panose="020B0503020204020204" pitchFamily="34" charset="-122"/>
              </a:rPr>
              <a:t>大 纲</a:t>
            </a:r>
            <a:endParaRPr lang="zh-CN" altLang="en-US" sz="4000" b="1" dirty="0">
              <a:latin typeface="微软雅黑" panose="020B0503020204020204" pitchFamily="34" charset="-122"/>
              <a:ea typeface="微软雅黑" panose="020B0503020204020204" pitchFamily="34" charset="-122"/>
            </a:endParaRPr>
          </a:p>
        </p:txBody>
      </p:sp>
      <p:sp>
        <p:nvSpPr>
          <p:cNvPr id="4" name="内容占位符 3"/>
          <p:cNvSpPr>
            <a:spLocks noGrp="1"/>
          </p:cNvSpPr>
          <p:nvPr>
            <p:ph sz="half" idx="2"/>
          </p:nvPr>
        </p:nvSpPr>
        <p:spPr>
          <a:xfrm>
            <a:off x="950469" y="2172574"/>
            <a:ext cx="9862982" cy="3633047"/>
          </a:xfrm>
        </p:spPr>
        <p:txBody>
          <a:bodyPr>
            <a:normAutofit/>
          </a:bodyPr>
          <a:lstStyle/>
          <a:p>
            <a:pPr marL="742950" indent="-742950">
              <a:buClr>
                <a:schemeClr val="bg1">
                  <a:lumMod val="75000"/>
                </a:schemeClr>
              </a:buClr>
              <a:buFont typeface="+mj-lt"/>
              <a:buAutoNum type="arabicPeriod"/>
            </a:pPr>
            <a:r>
              <a:rPr lang="zh-CN" altLang="en-US" sz="3200" dirty="0" smtClean="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研究背景、现状</a:t>
            </a:r>
            <a:endParaRPr lang="en-US" altLang="zh-CN" sz="3200" dirty="0" smtClean="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Clr>
                <a:schemeClr val="bg1">
                  <a:lumMod val="75000"/>
                </a:schemeClr>
              </a:buClr>
              <a:buFont typeface="+mj-lt"/>
              <a:buAutoNum type="arabicPeriod"/>
            </a:pPr>
            <a:r>
              <a:rPr lang="zh-CN" altLang="en-US" sz="3200" dirty="0" smtClean="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多</a:t>
            </a:r>
            <a:r>
              <a:rPr lang="zh-CN" altLang="en-US" sz="320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社团</a:t>
            </a:r>
            <a:r>
              <a:rPr lang="zh-CN" altLang="en-US" sz="3200" dirty="0" smtClean="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网络演化博弈与</a:t>
            </a:r>
            <a:r>
              <a:rPr lang="zh-CN" altLang="en-US" sz="320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平衡点</a:t>
            </a:r>
            <a:r>
              <a:rPr lang="zh-CN" altLang="en-US" sz="3200" dirty="0" smtClean="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分析</a:t>
            </a:r>
            <a:endParaRPr lang="en-US" altLang="zh-CN" sz="3200" dirty="0" smtClean="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Clr>
                <a:srgbClr val="1010E0"/>
              </a:buClr>
              <a:buFont typeface="+mj-lt"/>
              <a:buAutoNum type="arabicPeriod"/>
            </a:pPr>
            <a:r>
              <a:rPr lang="zh-CN" altLang="en-US" sz="3200" dirty="0" smtClean="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迭代博弈与零行列式策略</a:t>
            </a:r>
            <a:endParaRPr lang="en-US" altLang="zh-CN" sz="3200" dirty="0" smtClean="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Font typeface="+mj-lt"/>
              <a:buAutoNum type="arabicPeriod"/>
            </a:pPr>
            <a:r>
              <a:rPr lang="zh-CN" altLang="en-US" sz="3200" dirty="0">
                <a:latin typeface="Times New Roman" panose="02020603050405020304" pitchFamily="18" charset="0"/>
                <a:ea typeface="微软雅黑" panose="020B0503020204020204" pitchFamily="34" charset="-122"/>
                <a:cs typeface="Times New Roman" panose="02020603050405020304" pitchFamily="18" charset="0"/>
              </a:rPr>
              <a:t>线性</a:t>
            </a: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阈值博弈收敛性与平衡点</a:t>
            </a:r>
          </a:p>
          <a:p>
            <a:pPr marL="742950" indent="-742950">
              <a:buFont typeface="+mj-lt"/>
              <a:buAutoNum type="arabicPeriod"/>
            </a:pP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工作展望</a:t>
            </a:r>
            <a:endPar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灯片编号占位符 7"/>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903163"/>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srgbClr val="903163"/>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6763495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56</a:t>
            </a:fld>
            <a:endParaRPr lang="en-US" dirty="0"/>
          </a:p>
        </p:txBody>
      </p:sp>
      <p:sp>
        <p:nvSpPr>
          <p:cNvPr id="3" name="标题 1"/>
          <p:cNvSpPr txBox="1">
            <a:spLocks/>
          </p:cNvSpPr>
          <p:nvPr/>
        </p:nvSpPr>
        <p:spPr>
          <a:xfrm>
            <a:off x="472331" y="493352"/>
            <a:ext cx="10972800" cy="923330"/>
          </a:xfrm>
          <a:prstGeom prst="rect">
            <a:avLst/>
          </a:prstGeom>
        </p:spPr>
        <p:txBody>
          <a:bodyPr vert="horz" rtlCol="0" anchor="ctr">
            <a:norm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0" normalizeH="0" baseline="0" noProof="0" dirty="0" smtClean="0">
                <a:ln>
                  <a:noFill/>
                </a:ln>
                <a:solidFill>
                  <a:srgbClr val="17406D"/>
                </a:solidFill>
                <a:effectLst/>
                <a:uLnTx/>
                <a:uFillTx/>
              </a:rPr>
              <a:t>重复交互</a:t>
            </a:r>
            <a:r>
              <a:rPr kumimoji="0" lang="en-US" altLang="zh-CN" sz="3600" b="1" i="0" u="none" strike="noStrike" kern="1200" cap="none" spc="0" normalizeH="0" baseline="0" noProof="0" dirty="0" smtClean="0">
                <a:ln>
                  <a:noFill/>
                </a:ln>
                <a:solidFill>
                  <a:srgbClr val="17406D"/>
                </a:solidFill>
                <a:effectLst/>
                <a:uLnTx/>
                <a:uFillTx/>
              </a:rPr>
              <a:t>(</a:t>
            </a:r>
            <a:r>
              <a:rPr kumimoji="0" lang="en-US" altLang="zh-CN" sz="3600" b="1" i="0" u="none" strike="noStrike" kern="1200" cap="none" spc="0" normalizeH="0" baseline="0" noProof="0" dirty="0" smtClean="0">
                <a:ln>
                  <a:noFill/>
                </a:ln>
                <a:solidFill>
                  <a:srgbClr val="17406D"/>
                </a:solidFill>
                <a:effectLst/>
                <a:uLnTx/>
                <a:uFillTx/>
                <a:latin typeface="Microsoft YaHei UI" panose="020B0503020204020204" pitchFamily="34" charset="-122"/>
                <a:ea typeface="Microsoft YaHei UI" panose="020B0503020204020204" pitchFamily="34" charset="-122"/>
                <a:cs typeface="Segoe UI" panose="020B0502040204020203" pitchFamily="34" charset="0"/>
              </a:rPr>
              <a:t>repeated interactions</a:t>
            </a:r>
            <a:r>
              <a:rPr kumimoji="0" lang="en-US" altLang="zh-CN" sz="3600" b="1" i="0" u="none" strike="noStrike" kern="1200" cap="none" spc="0" normalizeH="0" baseline="0" noProof="0" dirty="0" smtClean="0">
                <a:ln>
                  <a:noFill/>
                </a:ln>
                <a:solidFill>
                  <a:srgbClr val="17406D"/>
                </a:solidFill>
                <a:effectLst/>
                <a:uLnTx/>
                <a:uFillTx/>
              </a:rPr>
              <a:t>)</a:t>
            </a:r>
            <a:endParaRPr kumimoji="0" lang="zh-CN" altLang="en-US" sz="3600" b="1" i="0" u="none" strike="noStrike" kern="1200" cap="none" spc="0" normalizeH="0" baseline="0" noProof="0" dirty="0">
              <a:ln>
                <a:noFill/>
              </a:ln>
              <a:solidFill>
                <a:srgbClr val="17406D"/>
              </a:solidFill>
              <a:effectLst/>
              <a:uLnTx/>
              <a:uFillTx/>
            </a:endParaRPr>
          </a:p>
        </p:txBody>
      </p:sp>
      <p:sp>
        <p:nvSpPr>
          <p:cNvPr id="4" name="文本框 19"/>
          <p:cNvSpPr txBox="1"/>
          <p:nvPr/>
        </p:nvSpPr>
        <p:spPr>
          <a:xfrm>
            <a:off x="372893" y="3476759"/>
            <a:ext cx="4168091" cy="923714"/>
          </a:xfrm>
          <a:prstGeom prst="rect">
            <a:avLst/>
          </a:prstGeom>
          <a:noFill/>
        </p:spPr>
        <p:txBody>
          <a:bodyPr wrap="square" rtlCol="0">
            <a:spAutoFit/>
          </a:bodyPr>
          <a:lstStyle/>
          <a:p>
            <a:pPr algn="just">
              <a:lnSpc>
                <a:spcPts val="2200"/>
              </a:lnSpc>
            </a:pPr>
            <a:r>
              <a:rPr lang="en-US" altLang="zh-CN" b="1"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Birds</a:t>
            </a:r>
            <a:r>
              <a:rPr lang="en-US" altLang="zh-CN"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or </a:t>
            </a:r>
            <a:r>
              <a:rPr lang="en-US" altLang="zh-CN" b="1"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fish</a:t>
            </a:r>
            <a:r>
              <a:rPr lang="en-US" altLang="zh-CN"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in the same </a:t>
            </a:r>
            <a:r>
              <a:rPr lang="en-US" altLang="zh-CN" b="1"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flock</a:t>
            </a:r>
            <a:r>
              <a:rPr lang="en-US" altLang="zh-CN"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migrating to winter quarters during the periods of the </a:t>
            </a:r>
            <a:r>
              <a:rPr lang="en-US" altLang="zh-CN" b="1"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migration</a:t>
            </a:r>
            <a:r>
              <a:rPr lang="en-US" altLang="zh-CN"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endParaRPr lang="zh-CN" altLang="en-US" b="1"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p:pic>
        <p:nvPicPr>
          <p:cNvPr id="5" name="Picture 2" descr="查看源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58" y="1477518"/>
            <a:ext cx="2648766" cy="175672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p:cNvPicPr>
            <a:picLocks noChangeAspect="1"/>
          </p:cNvPicPr>
          <p:nvPr/>
        </p:nvPicPr>
        <p:blipFill rotWithShape="1">
          <a:blip r:embed="rId3"/>
          <a:srcRect l="-1563" t="6102" r="6212" b="11311"/>
          <a:stretch>
            <a:fillRect/>
          </a:stretch>
        </p:blipFill>
        <p:spPr>
          <a:xfrm>
            <a:off x="1145658" y="4642992"/>
            <a:ext cx="2976971" cy="19338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4" descr="查看源图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5777" y="882704"/>
            <a:ext cx="2753330" cy="39835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9130914" y="4894686"/>
            <a:ext cx="2825115" cy="1200329"/>
          </a:xfrm>
          <a:prstGeom prst="rect">
            <a:avLst/>
          </a:prstGeom>
          <a:noFill/>
        </p:spPr>
        <p:txBody>
          <a:bodyPr wrap="square">
            <a:spAutoFit/>
          </a:bodyPr>
          <a:lstStyle/>
          <a:p>
            <a:pPr algn="just"/>
            <a:r>
              <a:rPr lang="en-US" altLang="zh-CN" b="1" dirty="0">
                <a:solidFill>
                  <a:prstClr val="black"/>
                </a:solidFill>
                <a:latin typeface="Microsoft YaHei UI" panose="020B0503020204020204" pitchFamily="34" charset="-122"/>
                <a:ea typeface="Microsoft YaHei UI" panose="020B0503020204020204" pitchFamily="34" charset="-122"/>
              </a:rPr>
              <a:t>Tenants</a:t>
            </a:r>
            <a:r>
              <a:rPr lang="en-US" altLang="zh-CN" dirty="0">
                <a:solidFill>
                  <a:prstClr val="black"/>
                </a:solidFill>
                <a:latin typeface="Microsoft YaHei UI" panose="020B0503020204020204" pitchFamily="34" charset="-122"/>
                <a:ea typeface="Microsoft YaHei UI" panose="020B0503020204020204" pitchFamily="34" charset="-122"/>
              </a:rPr>
              <a:t> in the </a:t>
            </a:r>
            <a:r>
              <a:rPr lang="en-US" altLang="zh-CN" b="1" dirty="0">
                <a:solidFill>
                  <a:prstClr val="black"/>
                </a:solidFill>
                <a:latin typeface="Microsoft YaHei UI" panose="020B0503020204020204" pitchFamily="34" charset="-122"/>
                <a:ea typeface="Microsoft YaHei UI" panose="020B0503020204020204" pitchFamily="34" charset="-122"/>
              </a:rPr>
              <a:t>same a</a:t>
            </a:r>
            <a:r>
              <a:rPr lang="zh-CN" altLang="en-US" b="1" dirty="0">
                <a:solidFill>
                  <a:prstClr val="black"/>
                </a:solidFill>
                <a:latin typeface="Microsoft YaHei UI" panose="020B0503020204020204" pitchFamily="34" charset="-122"/>
                <a:ea typeface="Microsoft YaHei UI" panose="020B0503020204020204" pitchFamily="34" charset="-122"/>
              </a:rPr>
              <a:t>partment </a:t>
            </a:r>
            <a:r>
              <a:rPr lang="en-US" altLang="zh-CN" dirty="0">
                <a:solidFill>
                  <a:prstClr val="black"/>
                </a:solidFill>
                <a:latin typeface="Microsoft YaHei UI" panose="020B0503020204020204" pitchFamily="34" charset="-122"/>
                <a:ea typeface="Microsoft YaHei UI" panose="020B0503020204020204" pitchFamily="34" charset="-122"/>
              </a:rPr>
              <a:t>meet each other during the </a:t>
            </a:r>
            <a:r>
              <a:rPr lang="en-US" altLang="zh-CN" b="1" dirty="0">
                <a:solidFill>
                  <a:prstClr val="black"/>
                </a:solidFill>
                <a:latin typeface="Microsoft YaHei UI" panose="020B0503020204020204" pitchFamily="34" charset="-122"/>
                <a:ea typeface="Microsoft YaHei UI" panose="020B0503020204020204" pitchFamily="34" charset="-122"/>
              </a:rPr>
              <a:t>rental period</a:t>
            </a:r>
            <a:r>
              <a:rPr lang="en-US" altLang="zh-CN" dirty="0">
                <a:solidFill>
                  <a:prstClr val="black"/>
                </a:solidFill>
                <a:latin typeface="Microsoft YaHei UI" panose="020B0503020204020204" pitchFamily="34" charset="-122"/>
                <a:ea typeface="Microsoft YaHei UI" panose="020B0503020204020204" pitchFamily="34" charset="-122"/>
              </a:rPr>
              <a:t>.</a:t>
            </a:r>
            <a:endParaRPr lang="zh-CN" altLang="en-US" dirty="0">
              <a:solidFill>
                <a:prstClr val="black"/>
              </a:solidFill>
              <a:latin typeface="Microsoft YaHei UI" panose="020B0503020204020204" pitchFamily="34" charset="-122"/>
              <a:ea typeface="Microsoft YaHei UI" panose="020B0503020204020204" pitchFamily="34" charset="-122"/>
            </a:endParaRPr>
          </a:p>
        </p:txBody>
      </p:sp>
      <p:pic>
        <p:nvPicPr>
          <p:cNvPr id="9" name="图片 8"/>
          <p:cNvPicPr>
            <a:picLocks noChangeAspect="1"/>
          </p:cNvPicPr>
          <p:nvPr/>
        </p:nvPicPr>
        <p:blipFill>
          <a:blip r:embed="rId5"/>
          <a:stretch>
            <a:fillRect/>
          </a:stretch>
        </p:blipFill>
        <p:spPr>
          <a:xfrm>
            <a:off x="5091277" y="1477518"/>
            <a:ext cx="3144038" cy="2094716"/>
          </a:xfrm>
          <a:prstGeom prst="rect">
            <a:avLst/>
          </a:prstGeom>
          <a:ln>
            <a:noFill/>
          </a:ln>
          <a:effectLst>
            <a:softEdge rad="112500"/>
          </a:effectLst>
        </p:spPr>
      </p:pic>
      <p:sp>
        <p:nvSpPr>
          <p:cNvPr id="10" name="文本框 9"/>
          <p:cNvSpPr txBox="1"/>
          <p:nvPr/>
        </p:nvSpPr>
        <p:spPr>
          <a:xfrm>
            <a:off x="4808031" y="3693907"/>
            <a:ext cx="3942379" cy="646331"/>
          </a:xfrm>
          <a:prstGeom prst="rect">
            <a:avLst/>
          </a:prstGeom>
          <a:noFill/>
        </p:spPr>
        <p:txBody>
          <a:bodyPr wrap="square">
            <a:spAutoFit/>
          </a:bodyPr>
          <a:lstStyle/>
          <a:p>
            <a:r>
              <a:rPr lang="en-US" altLang="zh-CN" dirty="0">
                <a:solidFill>
                  <a:prstClr val="black"/>
                </a:solidFill>
                <a:latin typeface="Microsoft YaHei UI" panose="020B0503020204020204" pitchFamily="34" charset="-122"/>
                <a:ea typeface="Microsoft YaHei UI" panose="020B0503020204020204" pitchFamily="34" charset="-122"/>
              </a:rPr>
              <a:t>Students in the </a:t>
            </a:r>
            <a:r>
              <a:rPr lang="en-US" altLang="zh-CN" b="1" dirty="0">
                <a:solidFill>
                  <a:prstClr val="black"/>
                </a:solidFill>
                <a:latin typeface="Microsoft YaHei UI" panose="020B0503020204020204" pitchFamily="34" charset="-122"/>
                <a:ea typeface="Microsoft YaHei UI" panose="020B0503020204020204" pitchFamily="34" charset="-122"/>
              </a:rPr>
              <a:t>same class </a:t>
            </a:r>
            <a:r>
              <a:rPr lang="en-US" altLang="zh-CN" dirty="0">
                <a:solidFill>
                  <a:prstClr val="black"/>
                </a:solidFill>
                <a:latin typeface="Microsoft YaHei UI" panose="020B0503020204020204" pitchFamily="34" charset="-122"/>
                <a:ea typeface="Microsoft YaHei UI" panose="020B0503020204020204" pitchFamily="34" charset="-122"/>
              </a:rPr>
              <a:t>meet each other </a:t>
            </a:r>
            <a:r>
              <a:rPr lang="en-US" altLang="zh-CN" b="1" dirty="0">
                <a:solidFill>
                  <a:prstClr val="black"/>
                </a:solidFill>
                <a:latin typeface="Microsoft YaHei UI" panose="020B0503020204020204" pitchFamily="34" charset="-122"/>
                <a:ea typeface="Microsoft YaHei UI" panose="020B0503020204020204" pitchFamily="34" charset="-122"/>
              </a:rPr>
              <a:t>during the semester.</a:t>
            </a:r>
            <a:endParaRPr lang="zh-CN" altLang="en-US" dirty="0">
              <a:solidFill>
                <a:prstClr val="black"/>
              </a:solidFill>
              <a:latin typeface="Microsoft YaHei UI" panose="020B0503020204020204" pitchFamily="34" charset="-122"/>
              <a:ea typeface="Microsoft YaHei UI" panose="020B0503020204020204" pitchFamily="34" charset="-122"/>
            </a:endParaRPr>
          </a:p>
        </p:txBody>
      </p:sp>
      <p:pic>
        <p:nvPicPr>
          <p:cNvPr id="11" name="Picture 8" descr="查看源图像"/>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1592" y="4591922"/>
            <a:ext cx="2859920" cy="14701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5138738" y="6095015"/>
            <a:ext cx="3825985" cy="646331"/>
          </a:xfrm>
          <a:prstGeom prst="rect">
            <a:avLst/>
          </a:prstGeom>
          <a:noFill/>
        </p:spPr>
        <p:txBody>
          <a:bodyPr wrap="square">
            <a:spAutoFit/>
          </a:bodyPr>
          <a:lstStyle/>
          <a:p>
            <a:r>
              <a:rPr lang="en-US" altLang="zh-CN" dirty="0">
                <a:solidFill>
                  <a:srgbClr val="333333"/>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dirty="0">
                <a:solidFill>
                  <a:srgbClr val="333333"/>
                </a:solidFill>
                <a:latin typeface="Microsoft YaHei UI" panose="020B0503020204020204" pitchFamily="34" charset="-122"/>
                <a:ea typeface="Microsoft YaHei UI" panose="020B0503020204020204" pitchFamily="34" charset="-122"/>
                <a:cs typeface="Times New Roman" panose="02020603050405020304" pitchFamily="18" charset="0"/>
              </a:rPr>
              <a:t>Medical personnel and patients in the </a:t>
            </a:r>
            <a:r>
              <a:rPr lang="en-US" altLang="zh-CN" b="1" dirty="0">
                <a:solidFill>
                  <a:srgbClr val="333333"/>
                </a:solidFill>
                <a:latin typeface="Microsoft YaHei UI" panose="020B0503020204020204" pitchFamily="34" charset="-122"/>
                <a:ea typeface="Microsoft YaHei UI" panose="020B0503020204020204" pitchFamily="34" charset="-122"/>
                <a:cs typeface="Times New Roman" panose="02020603050405020304" pitchFamily="18" charset="0"/>
              </a:rPr>
              <a:t>area of isolation</a:t>
            </a:r>
            <a:r>
              <a:rPr lang="en-US" altLang="zh-CN" dirty="0">
                <a:solidFill>
                  <a:srgbClr val="333333"/>
                </a:solidFill>
                <a:latin typeface="Microsoft YaHei UI" panose="020B0503020204020204" pitchFamily="34" charset="-122"/>
                <a:ea typeface="Microsoft YaHei UI" panose="020B0503020204020204" pitchFamily="34" charset="-122"/>
                <a:cs typeface="Times New Roman" panose="02020603050405020304" pitchFamily="18" charset="0"/>
              </a:rPr>
              <a:t>.</a:t>
            </a:r>
            <a:endParaRPr lang="zh-CN" altLang="en-US" dirty="0">
              <a:solidFill>
                <a:prstClr val="black"/>
              </a:solidFill>
              <a:latin typeface="Microsoft YaHei UI" panose="020B0503020204020204" pitchFamily="34" charset="-122"/>
              <a:ea typeface="Microsoft YaHei U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2301538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57</a:t>
            </a:fld>
            <a:endParaRPr lang="en-US" dirty="0"/>
          </a:p>
        </p:txBody>
      </p:sp>
      <p:sp>
        <p:nvSpPr>
          <p:cNvPr id="3" name="矩形 2"/>
          <p:cNvSpPr/>
          <p:nvPr/>
        </p:nvSpPr>
        <p:spPr>
          <a:xfrm>
            <a:off x="553442" y="694174"/>
            <a:ext cx="2236510" cy="707886"/>
          </a:xfrm>
          <a:prstGeom prst="rect">
            <a:avLst/>
          </a:prstGeom>
        </p:spPr>
        <p:txBody>
          <a:bodyPr wrap="none">
            <a:spAutoFit/>
          </a:bodyPr>
          <a:lstStyle/>
          <a:p>
            <a:r>
              <a:rPr lang="zh-CN" altLang="en-US" sz="4000" b="1" dirty="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迭代博弈</a:t>
            </a:r>
            <a:endParaRPr lang="zh-CN" altLang="en-US" sz="4000" b="1" dirty="0"/>
          </a:p>
        </p:txBody>
      </p:sp>
      <p:sp>
        <p:nvSpPr>
          <p:cNvPr id="4" name="矩形 3"/>
          <p:cNvSpPr/>
          <p:nvPr/>
        </p:nvSpPr>
        <p:spPr>
          <a:xfrm>
            <a:off x="553442" y="1766838"/>
            <a:ext cx="10655770" cy="1569660"/>
          </a:xfrm>
          <a:prstGeom prst="rect">
            <a:avLst/>
          </a:prstGeom>
        </p:spPr>
        <p:txBody>
          <a:bodyPr wrap="square">
            <a:spAutoFit/>
          </a:bodyPr>
          <a:lstStyle/>
          <a:p>
            <a:pPr algn="just"/>
            <a:r>
              <a:rPr lang="en-US" altLang="zh-CN" sz="2400" dirty="0" smtClean="0">
                <a:latin typeface="Segoe UI" panose="020B0502040204020203" pitchFamily="34" charset="0"/>
                <a:cs typeface="Segoe UI" panose="020B0502040204020203" pitchFamily="34" charset="0"/>
              </a:rPr>
              <a:t>Repeated </a:t>
            </a:r>
            <a:r>
              <a:rPr lang="en-US" altLang="zh-CN" sz="2400" dirty="0">
                <a:latin typeface="Segoe UI" panose="020B0502040204020203" pitchFamily="34" charset="0"/>
                <a:cs typeface="Segoe UI" panose="020B0502040204020203" pitchFamily="34" charset="0"/>
              </a:rPr>
              <a:t>encounters between the </a:t>
            </a:r>
            <a:r>
              <a:rPr lang="en-US" altLang="zh-CN" sz="2400" dirty="0" smtClean="0">
                <a:latin typeface="Segoe UI" panose="020B0502040204020203" pitchFamily="34" charset="0"/>
                <a:cs typeface="Segoe UI" panose="020B0502040204020203" pitchFamily="34" charset="0"/>
              </a:rPr>
              <a:t>same two individuals: </a:t>
            </a:r>
          </a:p>
          <a:p>
            <a:pPr algn="just"/>
            <a:r>
              <a:rPr lang="en-US" altLang="zh-CN" sz="2400" dirty="0">
                <a:latin typeface="Segoe UI" panose="020B0502040204020203" pitchFamily="34" charset="0"/>
                <a:cs typeface="Segoe UI" panose="020B0502040204020203" pitchFamily="34" charset="0"/>
              </a:rPr>
              <a:t> </a:t>
            </a:r>
            <a:r>
              <a:rPr lang="en-US" altLang="zh-CN" sz="2400" dirty="0" smtClean="0">
                <a:latin typeface="Segoe UI" panose="020B0502040204020203" pitchFamily="34" charset="0"/>
                <a:cs typeface="Segoe UI" panose="020B0502040204020203" pitchFamily="34" charset="0"/>
              </a:rPr>
              <a:t>         in </a:t>
            </a:r>
            <a:r>
              <a:rPr lang="en-US" altLang="zh-CN" sz="2400" dirty="0">
                <a:latin typeface="Segoe UI" panose="020B0502040204020203" pitchFamily="34" charset="0"/>
                <a:cs typeface="Segoe UI" panose="020B0502040204020203" pitchFamily="34" charset="0"/>
              </a:rPr>
              <a:t>every round, each player </a:t>
            </a:r>
            <a:r>
              <a:rPr lang="en-US" altLang="zh-CN" sz="2400" dirty="0" smtClean="0">
                <a:latin typeface="Segoe UI" panose="020B0502040204020203" pitchFamily="34" charset="0"/>
                <a:cs typeface="Segoe UI" panose="020B0502040204020203" pitchFamily="34" charset="0"/>
              </a:rPr>
              <a:t>has a </a:t>
            </a:r>
            <a:r>
              <a:rPr lang="en-US" altLang="zh-CN" sz="2400" dirty="0">
                <a:latin typeface="Segoe UI" panose="020B0502040204020203" pitchFamily="34" charset="0"/>
                <a:cs typeface="Segoe UI" panose="020B0502040204020203" pitchFamily="34" charset="0"/>
              </a:rPr>
              <a:t>choice between </a:t>
            </a:r>
            <a:r>
              <a:rPr lang="en-US" altLang="zh-CN" sz="2400" dirty="0">
                <a:solidFill>
                  <a:srgbClr val="1010E0"/>
                </a:solidFill>
                <a:latin typeface="Segoe UI" panose="020B0502040204020203" pitchFamily="34" charset="0"/>
                <a:cs typeface="Segoe UI" panose="020B0502040204020203" pitchFamily="34" charset="0"/>
              </a:rPr>
              <a:t>cooperation</a:t>
            </a:r>
            <a:r>
              <a:rPr lang="en-US" altLang="zh-CN" sz="2400" dirty="0">
                <a:latin typeface="Segoe UI" panose="020B0502040204020203" pitchFamily="34" charset="0"/>
                <a:cs typeface="Segoe UI" panose="020B0502040204020203" pitchFamily="34" charset="0"/>
              </a:rPr>
              <a:t> and </a:t>
            </a:r>
            <a:r>
              <a:rPr lang="en-US" altLang="zh-CN" sz="2400" dirty="0">
                <a:solidFill>
                  <a:srgbClr val="FF0000"/>
                </a:solidFill>
                <a:latin typeface="Segoe UI" panose="020B0502040204020203" pitchFamily="34" charset="0"/>
                <a:cs typeface="Segoe UI" panose="020B0502040204020203" pitchFamily="34" charset="0"/>
              </a:rPr>
              <a:t>defection</a:t>
            </a:r>
            <a:r>
              <a:rPr lang="en-US" altLang="zh-CN" sz="2400" dirty="0">
                <a:latin typeface="Segoe UI" panose="020B0502040204020203" pitchFamily="34" charset="0"/>
                <a:cs typeface="Segoe UI" panose="020B0502040204020203" pitchFamily="34" charset="0"/>
              </a:rPr>
              <a:t>. If </a:t>
            </a:r>
            <a:r>
              <a:rPr lang="en-US" altLang="zh-CN" sz="2400" dirty="0" smtClean="0">
                <a:latin typeface="Segoe UI" panose="020B0502040204020203" pitchFamily="34" charset="0"/>
                <a:cs typeface="Segoe UI" panose="020B0502040204020203" pitchFamily="34" charset="0"/>
              </a:rPr>
              <a:t>I cooperate </a:t>
            </a:r>
            <a:r>
              <a:rPr lang="en-US" altLang="zh-CN" sz="2400" dirty="0">
                <a:latin typeface="Segoe UI" panose="020B0502040204020203" pitchFamily="34" charset="0"/>
                <a:cs typeface="Segoe UI" panose="020B0502040204020203" pitchFamily="34" charset="0"/>
              </a:rPr>
              <a:t>now, you may cooperate later. </a:t>
            </a:r>
            <a:r>
              <a:rPr lang="en-US" altLang="zh-CN" sz="2400" dirty="0" smtClean="0">
                <a:latin typeface="Segoe UI" panose="020B0502040204020203" pitchFamily="34" charset="0"/>
                <a:cs typeface="Segoe UI" panose="020B0502040204020203" pitchFamily="34" charset="0"/>
              </a:rPr>
              <a:t>Hence, it </a:t>
            </a:r>
            <a:r>
              <a:rPr lang="en-US" altLang="zh-CN" sz="2400" dirty="0">
                <a:latin typeface="Segoe UI" panose="020B0502040204020203" pitchFamily="34" charset="0"/>
                <a:cs typeface="Segoe UI" panose="020B0502040204020203" pitchFamily="34" charset="0"/>
              </a:rPr>
              <a:t>might </a:t>
            </a:r>
            <a:r>
              <a:rPr lang="en-US" altLang="zh-CN" sz="2400" dirty="0" smtClean="0">
                <a:latin typeface="Segoe UI" panose="020B0502040204020203" pitchFamily="34" charset="0"/>
                <a:cs typeface="Segoe UI" panose="020B0502040204020203" pitchFamily="34" charset="0"/>
              </a:rPr>
              <a:t>pay off </a:t>
            </a:r>
            <a:r>
              <a:rPr lang="en-US" altLang="zh-CN" sz="2400" dirty="0">
                <a:latin typeface="Segoe UI" panose="020B0502040204020203" pitchFamily="34" charset="0"/>
                <a:cs typeface="Segoe UI" panose="020B0502040204020203" pitchFamily="34" charset="0"/>
              </a:rPr>
              <a:t>to cooperate. </a:t>
            </a:r>
            <a:endParaRPr lang="zh-CN" altLang="en-US" sz="2400" dirty="0">
              <a:latin typeface="Segoe UI" panose="020B0502040204020203" pitchFamily="34" charset="0"/>
              <a:cs typeface="Segoe UI" panose="020B0502040204020203" pitchFamily="34" charset="0"/>
            </a:endParaRPr>
          </a:p>
        </p:txBody>
      </p:sp>
      <p:sp>
        <p:nvSpPr>
          <p:cNvPr id="5" name="矩形 4"/>
          <p:cNvSpPr/>
          <p:nvPr/>
        </p:nvSpPr>
        <p:spPr>
          <a:xfrm>
            <a:off x="694069" y="3516610"/>
            <a:ext cx="8683611" cy="461665"/>
          </a:xfrm>
          <a:prstGeom prst="rect">
            <a:avLst/>
          </a:prstGeom>
        </p:spPr>
        <p:txBody>
          <a:bodyPr wrap="square">
            <a:spAutoFit/>
          </a:bodyPr>
          <a:lstStyle/>
          <a:p>
            <a:r>
              <a:rPr lang="en-US" altLang="zh-CN" sz="2400" dirty="0" smtClean="0">
                <a:solidFill>
                  <a:srgbClr val="1010E0"/>
                </a:solidFill>
                <a:latin typeface="Segoe UI" panose="020B0502040204020203" pitchFamily="34" charset="0"/>
                <a:cs typeface="Segoe UI" panose="020B0502040204020203" pitchFamily="34" charset="0"/>
              </a:rPr>
              <a:t>Axelrod </a:t>
            </a:r>
            <a:r>
              <a:rPr lang="en-US" altLang="zh-CN" sz="2400" baseline="30000" dirty="0" smtClean="0">
                <a:solidFill>
                  <a:srgbClr val="1010E0"/>
                </a:solidFill>
                <a:latin typeface="Segoe UI" panose="020B0502040204020203" pitchFamily="34" charset="0"/>
                <a:cs typeface="Segoe UI" panose="020B0502040204020203" pitchFamily="34" charset="0"/>
              </a:rPr>
              <a:t>[1]</a:t>
            </a:r>
            <a:r>
              <a:rPr lang="en-US" altLang="zh-CN" sz="2400" dirty="0" smtClean="0">
                <a:solidFill>
                  <a:srgbClr val="1010E0"/>
                </a:solidFill>
                <a:latin typeface="Segoe UI" panose="020B0502040204020203" pitchFamily="34" charset="0"/>
                <a:cs typeface="Segoe UI" panose="020B0502040204020203" pitchFamily="34" charset="0"/>
              </a:rPr>
              <a:t>: “</a:t>
            </a:r>
            <a:r>
              <a:rPr lang="en-US" altLang="zh-CN" sz="2400" dirty="0">
                <a:solidFill>
                  <a:srgbClr val="1010E0"/>
                </a:solidFill>
                <a:latin typeface="Segoe UI" panose="020B0502040204020203" pitchFamily="34" charset="0"/>
                <a:cs typeface="Segoe UI" panose="020B0502040204020203" pitchFamily="34" charset="0"/>
              </a:rPr>
              <a:t>winning </a:t>
            </a:r>
            <a:r>
              <a:rPr lang="en-US" altLang="zh-CN" sz="2400" dirty="0" smtClean="0">
                <a:solidFill>
                  <a:srgbClr val="1010E0"/>
                </a:solidFill>
                <a:latin typeface="Segoe UI" panose="020B0502040204020203" pitchFamily="34" charset="0"/>
                <a:cs typeface="Segoe UI" panose="020B0502040204020203" pitchFamily="34" charset="0"/>
              </a:rPr>
              <a:t>strategy” was </a:t>
            </a:r>
            <a:r>
              <a:rPr lang="en-US" altLang="zh-CN" sz="2400" dirty="0">
                <a:solidFill>
                  <a:srgbClr val="1010E0"/>
                </a:solidFill>
                <a:latin typeface="Segoe UI" panose="020B0502040204020203" pitchFamily="34" charset="0"/>
                <a:cs typeface="Segoe UI" panose="020B0502040204020203" pitchFamily="34" charset="0"/>
              </a:rPr>
              <a:t>the simplest of all, tit-for-tat.</a:t>
            </a:r>
            <a:endParaRPr lang="zh-CN" altLang="en-US" sz="2400" dirty="0">
              <a:solidFill>
                <a:srgbClr val="1010E0"/>
              </a:solidFill>
            </a:endParaRPr>
          </a:p>
        </p:txBody>
      </p:sp>
      <p:sp>
        <p:nvSpPr>
          <p:cNvPr id="6" name="矩形 5"/>
          <p:cNvSpPr/>
          <p:nvPr/>
        </p:nvSpPr>
        <p:spPr>
          <a:xfrm>
            <a:off x="694069" y="4158387"/>
            <a:ext cx="9646637" cy="1015663"/>
          </a:xfrm>
          <a:prstGeom prst="rect">
            <a:avLst/>
          </a:prstGeom>
        </p:spPr>
        <p:txBody>
          <a:bodyPr wrap="square">
            <a:spAutoFit/>
          </a:bodyPr>
          <a:lstStyle/>
          <a:p>
            <a:pPr algn="just"/>
            <a:r>
              <a:rPr lang="en-US" altLang="zh-CN" sz="2000" dirty="0">
                <a:latin typeface="Segoe UI" panose="020B0502040204020203" pitchFamily="34" charset="0"/>
                <a:cs typeface="Segoe UI" panose="020B0502040204020203" pitchFamily="34" charset="0"/>
              </a:rPr>
              <a:t>This </a:t>
            </a:r>
            <a:r>
              <a:rPr lang="en-US" altLang="zh-CN" sz="2000" dirty="0" smtClean="0">
                <a:latin typeface="Segoe UI" panose="020B0502040204020203" pitchFamily="34" charset="0"/>
                <a:cs typeface="Segoe UI" panose="020B0502040204020203" pitchFamily="34" charset="0"/>
              </a:rPr>
              <a:t>strategy </a:t>
            </a:r>
            <a:r>
              <a:rPr lang="en-US" altLang="zh-CN" sz="2000" dirty="0">
                <a:latin typeface="Segoe UI" panose="020B0502040204020203" pitchFamily="34" charset="0"/>
                <a:cs typeface="Segoe UI" panose="020B0502040204020203" pitchFamily="34" charset="0"/>
              </a:rPr>
              <a:t>always starts with a </a:t>
            </a:r>
            <a:r>
              <a:rPr lang="en-US" altLang="zh-CN" sz="2000" dirty="0">
                <a:solidFill>
                  <a:srgbClr val="1010E0"/>
                </a:solidFill>
                <a:latin typeface="Segoe UI" panose="020B0502040204020203" pitchFamily="34" charset="0"/>
                <a:cs typeface="Segoe UI" panose="020B0502040204020203" pitchFamily="34" charset="0"/>
              </a:rPr>
              <a:t>cooperation,</a:t>
            </a:r>
            <a:r>
              <a:rPr lang="en-US" altLang="zh-CN" sz="2000" dirty="0">
                <a:latin typeface="Segoe UI" panose="020B0502040204020203" pitchFamily="34" charset="0"/>
                <a:cs typeface="Segoe UI" panose="020B0502040204020203" pitchFamily="34" charset="0"/>
              </a:rPr>
              <a:t> then </a:t>
            </a:r>
            <a:r>
              <a:rPr lang="en-US" altLang="zh-CN" sz="2000" dirty="0" smtClean="0">
                <a:latin typeface="Segoe UI" panose="020B0502040204020203" pitchFamily="34" charset="0"/>
                <a:cs typeface="Segoe UI" panose="020B0502040204020203" pitchFamily="34" charset="0"/>
              </a:rPr>
              <a:t>it does </a:t>
            </a:r>
            <a:r>
              <a:rPr lang="en-US" altLang="zh-CN" sz="2000" dirty="0">
                <a:latin typeface="Segoe UI" panose="020B0502040204020203" pitchFamily="34" charset="0"/>
                <a:cs typeface="Segoe UI" panose="020B0502040204020203" pitchFamily="34" charset="0"/>
              </a:rPr>
              <a:t>whatever the other player has done in </a:t>
            </a:r>
            <a:r>
              <a:rPr lang="en-US" altLang="zh-CN" sz="2000" dirty="0" smtClean="0">
                <a:latin typeface="Segoe UI" panose="020B0502040204020203" pitchFamily="34" charset="0"/>
                <a:cs typeface="Segoe UI" panose="020B0502040204020203" pitchFamily="34" charset="0"/>
              </a:rPr>
              <a:t>the previous </a:t>
            </a:r>
            <a:r>
              <a:rPr lang="en-US" altLang="zh-CN" sz="2000" dirty="0">
                <a:latin typeface="Segoe UI" panose="020B0502040204020203" pitchFamily="34" charset="0"/>
                <a:cs typeface="Segoe UI" panose="020B0502040204020203" pitchFamily="34" charset="0"/>
              </a:rPr>
              <a:t>round: a cooperation for a </a:t>
            </a:r>
            <a:r>
              <a:rPr lang="en-US" altLang="zh-CN" sz="2000" dirty="0" smtClean="0">
                <a:latin typeface="Segoe UI" panose="020B0502040204020203" pitchFamily="34" charset="0"/>
                <a:cs typeface="Segoe UI" panose="020B0502040204020203" pitchFamily="34" charset="0"/>
              </a:rPr>
              <a:t>cooperation, a defection for a defection</a:t>
            </a:r>
            <a:r>
              <a:rPr lang="en-US" altLang="zh-CN" sz="2000" dirty="0" smtClean="0"/>
              <a:t>. </a:t>
            </a:r>
            <a:endParaRPr lang="zh-CN" altLang="en-US" sz="2000" dirty="0"/>
          </a:p>
        </p:txBody>
      </p:sp>
      <p:sp>
        <p:nvSpPr>
          <p:cNvPr id="7" name="矩形 6"/>
          <p:cNvSpPr/>
          <p:nvPr/>
        </p:nvSpPr>
        <p:spPr>
          <a:xfrm>
            <a:off x="694069" y="5956137"/>
            <a:ext cx="8128000" cy="338554"/>
          </a:xfrm>
          <a:prstGeom prst="rect">
            <a:avLst/>
          </a:prstGeom>
          <a:solidFill>
            <a:srgbClr val="99CCFF"/>
          </a:solidFill>
          <a:ln>
            <a:solidFill>
              <a:srgbClr val="3F3FFF"/>
            </a:solidFill>
          </a:ln>
        </p:spPr>
        <p:txBody>
          <a:bodyPr wrap="square" rtlCol="0">
            <a:spAutoFit/>
          </a:bodyPr>
          <a:lstStyle/>
          <a:p>
            <a:pPr algn="just" defTabSz="914400" fontAlgn="base">
              <a:spcBef>
                <a:spcPct val="0"/>
              </a:spcBef>
              <a:spcAft>
                <a:spcPct val="0"/>
              </a:spcAft>
            </a:pPr>
            <a:r>
              <a:rPr lang="en-US"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 R. Axelrod. The </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Evolution of Cooperation (Basic </a:t>
            </a:r>
            <a:r>
              <a:rPr lang="en-US"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Books, New </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York, 1984</a:t>
            </a:r>
            <a:r>
              <a:rPr lang="en-US"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2"/>
          <a:stretch>
            <a:fillRect/>
          </a:stretch>
        </p:blipFill>
        <p:spPr>
          <a:xfrm>
            <a:off x="9683527" y="676974"/>
            <a:ext cx="1749545" cy="1498714"/>
          </a:xfrm>
          <a:prstGeom prst="rect">
            <a:avLst/>
          </a:prstGeom>
        </p:spPr>
      </p:pic>
      <p:pic>
        <p:nvPicPr>
          <p:cNvPr id="11" name="图片 10"/>
          <p:cNvPicPr>
            <a:picLocks noChangeAspect="1"/>
          </p:cNvPicPr>
          <p:nvPr/>
        </p:nvPicPr>
        <p:blipFill>
          <a:blip r:embed="rId3"/>
          <a:stretch>
            <a:fillRect/>
          </a:stretch>
        </p:blipFill>
        <p:spPr>
          <a:xfrm>
            <a:off x="9683527" y="4902386"/>
            <a:ext cx="2228112" cy="1571552"/>
          </a:xfrm>
          <a:prstGeom prst="rect">
            <a:avLst/>
          </a:prstGeom>
        </p:spPr>
      </p:pic>
    </p:spTree>
    <p:extLst>
      <p:ext uri="{BB962C8B-B14F-4D97-AF65-F5344CB8AC3E}">
        <p14:creationId xmlns:p14="http://schemas.microsoft.com/office/powerpoint/2010/main" val="32988786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58</a:t>
            </a:fld>
            <a:endParaRPr lang="en-US" dirty="0"/>
          </a:p>
        </p:txBody>
      </p:sp>
      <p:sp>
        <p:nvSpPr>
          <p:cNvPr id="3" name="矩形 2"/>
          <p:cNvSpPr/>
          <p:nvPr/>
        </p:nvSpPr>
        <p:spPr>
          <a:xfrm>
            <a:off x="553442" y="694174"/>
            <a:ext cx="2236510" cy="707886"/>
          </a:xfrm>
          <a:prstGeom prst="rect">
            <a:avLst/>
          </a:prstGeom>
        </p:spPr>
        <p:txBody>
          <a:bodyPr wrap="none">
            <a:spAutoFit/>
          </a:bodyPr>
          <a:lstStyle/>
          <a:p>
            <a:r>
              <a:rPr lang="zh-CN" altLang="en-US" sz="4000" b="1" dirty="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迭代博弈</a:t>
            </a:r>
            <a:endParaRPr lang="zh-CN" altLang="en-US" sz="4000" b="1" dirty="0"/>
          </a:p>
        </p:txBody>
      </p:sp>
      <p:sp>
        <p:nvSpPr>
          <p:cNvPr id="7" name="矩形 6"/>
          <p:cNvSpPr/>
          <p:nvPr/>
        </p:nvSpPr>
        <p:spPr>
          <a:xfrm>
            <a:off x="613645" y="5417528"/>
            <a:ext cx="5798171" cy="1077218"/>
          </a:xfrm>
          <a:prstGeom prst="rect">
            <a:avLst/>
          </a:prstGeom>
          <a:solidFill>
            <a:srgbClr val="99CCFF"/>
          </a:solidFill>
          <a:ln>
            <a:solidFill>
              <a:srgbClr val="3F3FFF"/>
            </a:solidFill>
          </a:ln>
        </p:spPr>
        <p:txBody>
          <a:bodyPr wrap="square" rtlCol="0">
            <a:spAutoFit/>
          </a:bodyPr>
          <a:lstStyle/>
          <a:p>
            <a:pPr algn="just" defTabSz="914400" fontAlgn="base">
              <a:spcBef>
                <a:spcPct val="0"/>
              </a:spcBef>
              <a:spcAft>
                <a:spcPct val="0"/>
              </a:spcAft>
            </a:pPr>
            <a:r>
              <a:rPr lang="en-US"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de-DE"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de-DE"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Fudenberg, E. Maskin, Am. Econ. Rev. 80, </a:t>
            </a:r>
            <a:r>
              <a:rPr lang="de-DE"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274 (1990)</a:t>
            </a:r>
            <a:r>
              <a:rPr lang="en-US"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p>
          <a:p>
            <a:pPr algn="just" defTabSz="914400" fontAlgn="base">
              <a:spcBef>
                <a:spcPct val="0"/>
              </a:spcBef>
              <a:spcAft>
                <a:spcPct val="0"/>
              </a:spcAft>
            </a:pP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 R. </a:t>
            </a:r>
            <a:r>
              <a:rPr lang="en-US" altLang="zh-CN" sz="16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Selten</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P. Hammerstein, </a:t>
            </a:r>
            <a:r>
              <a:rPr lang="en-US" altLang="zh-CN" sz="16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Behav</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Brain Sci. 7, </a:t>
            </a:r>
            <a:r>
              <a:rPr lang="en-US"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115 (1984).</a:t>
            </a:r>
          </a:p>
          <a:p>
            <a:pPr algn="just" defTabSz="914400" fontAlgn="base">
              <a:spcBef>
                <a:spcPct val="0"/>
              </a:spcBef>
              <a:spcAft>
                <a:spcPct val="0"/>
              </a:spcAft>
            </a:pP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[4] M. A. Nowak, K. Sigmund, Nature 355, 250 (1992</a:t>
            </a:r>
            <a:r>
              <a:rPr lang="en-US"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p>
          <a:p>
            <a:pPr algn="just" defTabSz="914400" fontAlgn="base">
              <a:spcBef>
                <a:spcPct val="0"/>
              </a:spcBef>
              <a:spcAft>
                <a:spcPct val="0"/>
              </a:spcAft>
            </a:pP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[5] M. A. Nowak, K. Sigmund, Nature 364, 56 (1993).</a:t>
            </a:r>
            <a:endParaRPr lang="zh-CN" altLang="en-US"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nvSpPr>
        <p:spPr>
          <a:xfrm>
            <a:off x="613645" y="1694255"/>
            <a:ext cx="11043920" cy="1631216"/>
          </a:xfrm>
          <a:prstGeom prst="rect">
            <a:avLst/>
          </a:prstGeom>
        </p:spPr>
        <p:txBody>
          <a:bodyPr wrap="square">
            <a:spAutoFit/>
          </a:bodyPr>
          <a:lstStyle/>
          <a:p>
            <a:pPr algn="just"/>
            <a:r>
              <a:rPr lang="en-US" altLang="zh-CN" sz="2000" dirty="0">
                <a:solidFill>
                  <a:srgbClr val="1010E0"/>
                </a:solidFill>
                <a:latin typeface="Times New Roman" panose="02020603050405020304" pitchFamily="18" charset="0"/>
                <a:cs typeface="Times New Roman" panose="02020603050405020304" pitchFamily="18" charset="0"/>
              </a:rPr>
              <a:t>But soon an Achilles heel of the world champion was revealed</a:t>
            </a:r>
            <a:r>
              <a:rPr lang="en-US" altLang="zh-CN" sz="2000" dirty="0">
                <a:latin typeface="Times New Roman" panose="02020603050405020304" pitchFamily="18" charset="0"/>
                <a:cs typeface="Times New Roman" panose="02020603050405020304" pitchFamily="18" charset="0"/>
              </a:rPr>
              <a:t>: </a:t>
            </a:r>
            <a:endParaRPr lang="en-US" altLang="zh-CN" sz="2000" dirty="0" smtClean="0">
              <a:latin typeface="Times New Roman" panose="02020603050405020304" pitchFamily="18" charset="0"/>
              <a:cs typeface="Times New Roman" panose="02020603050405020304" pitchFamily="18" charset="0"/>
            </a:endParaRPr>
          </a:p>
          <a:p>
            <a:pPr algn="just"/>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smtClean="0">
                <a:latin typeface="Times New Roman" panose="02020603050405020304" pitchFamily="18" charset="0"/>
                <a:cs typeface="Times New Roman" panose="02020603050405020304" pitchFamily="18" charset="0"/>
              </a:rPr>
              <a:t>If </a:t>
            </a:r>
            <a:r>
              <a:rPr lang="en-US" altLang="zh-CN" sz="2000" dirty="0">
                <a:latin typeface="Times New Roman" panose="02020603050405020304" pitchFamily="18" charset="0"/>
                <a:cs typeface="Times New Roman" panose="02020603050405020304" pitchFamily="18" charset="0"/>
              </a:rPr>
              <a:t>there are erroneous moves caused by </a:t>
            </a:r>
            <a:r>
              <a:rPr lang="en-US" altLang="zh-CN" sz="2000" dirty="0">
                <a:solidFill>
                  <a:srgbClr val="1010E0"/>
                </a:solidFill>
                <a:latin typeface="Times New Roman" panose="02020603050405020304" pitchFamily="18" charset="0"/>
                <a:cs typeface="Times New Roman" panose="02020603050405020304" pitchFamily="18" charset="0"/>
              </a:rPr>
              <a:t>“trembling hands” </a:t>
            </a:r>
            <a:r>
              <a:rPr lang="en-US" altLang="zh-CN" sz="2000" dirty="0">
                <a:latin typeface="Times New Roman" panose="02020603050405020304" pitchFamily="18" charset="0"/>
                <a:cs typeface="Times New Roman" panose="02020603050405020304" pitchFamily="18" charset="0"/>
              </a:rPr>
              <a:t>or </a:t>
            </a:r>
            <a:r>
              <a:rPr lang="en-US" altLang="zh-CN" sz="2000" dirty="0">
                <a:solidFill>
                  <a:srgbClr val="1010E0"/>
                </a:solidFill>
                <a:latin typeface="Times New Roman" panose="02020603050405020304" pitchFamily="18" charset="0"/>
                <a:cs typeface="Times New Roman" panose="02020603050405020304" pitchFamily="18" charset="0"/>
              </a:rPr>
              <a:t>“fuzzy </a:t>
            </a:r>
            <a:r>
              <a:rPr lang="en-US" altLang="zh-CN" sz="2000" dirty="0" smtClean="0">
                <a:solidFill>
                  <a:srgbClr val="1010E0"/>
                </a:solidFill>
                <a:latin typeface="Times New Roman" panose="02020603050405020304" pitchFamily="18" charset="0"/>
                <a:cs typeface="Times New Roman" panose="02020603050405020304" pitchFamily="18" charset="0"/>
              </a:rPr>
              <a:t>minds”, </a:t>
            </a:r>
            <a:r>
              <a:rPr lang="en-US" altLang="zh-CN" sz="2000" dirty="0">
                <a:latin typeface="Times New Roman" panose="02020603050405020304" pitchFamily="18" charset="0"/>
                <a:cs typeface="Times New Roman" panose="02020603050405020304" pitchFamily="18" charset="0"/>
              </a:rPr>
              <a:t>then the performance of tit-for-tat </a:t>
            </a:r>
            <a:r>
              <a:rPr lang="en-US" altLang="zh-CN" sz="2000" dirty="0" smtClean="0">
                <a:latin typeface="Times New Roman" panose="02020603050405020304" pitchFamily="18" charset="0"/>
                <a:cs typeface="Times New Roman" panose="02020603050405020304" pitchFamily="18" charset="0"/>
              </a:rPr>
              <a:t>declines</a:t>
            </a:r>
            <a:r>
              <a:rPr lang="en-US" altLang="zh-CN" sz="2000" baseline="30000" dirty="0" smtClean="0">
                <a:latin typeface="Times New Roman" panose="02020603050405020304" pitchFamily="18" charset="0"/>
                <a:cs typeface="Times New Roman" panose="02020603050405020304" pitchFamily="18" charset="0"/>
              </a:rPr>
              <a:t>[2-3] </a:t>
            </a:r>
            <a:r>
              <a:rPr lang="en-US" altLang="zh-CN" sz="2000" dirty="0" smtClean="0">
                <a:latin typeface="Times New Roman" panose="02020603050405020304" pitchFamily="18" charset="0"/>
                <a:cs typeface="Times New Roman" panose="02020603050405020304" pitchFamily="18" charset="0"/>
              </a:rPr>
              <a:t>.  </a:t>
            </a:r>
          </a:p>
          <a:p>
            <a:pPr algn="just"/>
            <a:r>
              <a:rPr lang="en-US" altLang="zh-CN" sz="2000" dirty="0" smtClean="0">
                <a:latin typeface="Times New Roman" panose="02020603050405020304" pitchFamily="18" charset="0"/>
                <a:cs typeface="Times New Roman" panose="02020603050405020304" pitchFamily="18" charset="0"/>
              </a:rPr>
              <a:t>Tit-for-tat </a:t>
            </a:r>
            <a:r>
              <a:rPr lang="en-US" altLang="zh-CN" sz="2000" dirty="0">
                <a:latin typeface="Times New Roman" panose="02020603050405020304" pitchFamily="18" charset="0"/>
                <a:cs typeface="Times New Roman" panose="02020603050405020304" pitchFamily="18" charset="0"/>
              </a:rPr>
              <a:t>cannot correct </a:t>
            </a:r>
            <a:r>
              <a:rPr lang="en-US" altLang="zh-CN" sz="2000" dirty="0" smtClean="0">
                <a:latin typeface="Times New Roman" panose="02020603050405020304" pitchFamily="18" charset="0"/>
                <a:cs typeface="Times New Roman" panose="02020603050405020304" pitchFamily="18" charset="0"/>
              </a:rPr>
              <a:t>mistakes</a:t>
            </a:r>
            <a:r>
              <a:rPr lang="en-US" altLang="zh-CN" sz="2000" dirty="0">
                <a:latin typeface="Times New Roman" panose="02020603050405020304" pitchFamily="18" charset="0"/>
                <a:cs typeface="Times New Roman" panose="02020603050405020304" pitchFamily="18" charset="0"/>
              </a:rPr>
              <a:t>, because an accidental defection leads to a long sequence of retaliation.</a:t>
            </a:r>
            <a:endParaRPr lang="zh-CN" altLang="en-US" sz="2000" dirty="0">
              <a:latin typeface="Times New Roman" panose="02020603050405020304" pitchFamily="18" charset="0"/>
              <a:cs typeface="Times New Roman" panose="02020603050405020304" pitchFamily="18" charset="0"/>
            </a:endParaRPr>
          </a:p>
        </p:txBody>
      </p:sp>
      <p:sp>
        <p:nvSpPr>
          <p:cNvPr id="9" name="矩形 8"/>
          <p:cNvSpPr/>
          <p:nvPr/>
        </p:nvSpPr>
        <p:spPr>
          <a:xfrm>
            <a:off x="566890" y="3648199"/>
            <a:ext cx="11137430" cy="646331"/>
          </a:xfrm>
          <a:prstGeom prst="rect">
            <a:avLst/>
          </a:prstGeom>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Tit-for-tat was </a:t>
            </a:r>
            <a:r>
              <a:rPr lang="en-US" altLang="zh-CN" dirty="0">
                <a:latin typeface="Times New Roman" panose="02020603050405020304" pitchFamily="18" charset="0"/>
                <a:cs typeface="Times New Roman" panose="02020603050405020304" pitchFamily="18" charset="0"/>
              </a:rPr>
              <a:t>replaced by </a:t>
            </a:r>
            <a:r>
              <a:rPr lang="en-US" altLang="zh-CN" dirty="0">
                <a:solidFill>
                  <a:srgbClr val="1010E0"/>
                </a:solidFill>
                <a:latin typeface="Times New Roman" panose="02020603050405020304" pitchFamily="18" charset="0"/>
                <a:cs typeface="Times New Roman" panose="02020603050405020304" pitchFamily="18" charset="0"/>
              </a:rPr>
              <a:t>generous-tit-for-tat</a:t>
            </a:r>
            <a:r>
              <a:rPr lang="en-US" altLang="zh-CN" dirty="0">
                <a:latin typeface="Times New Roman" panose="02020603050405020304" pitchFamily="18" charset="0"/>
                <a:cs typeface="Times New Roman" panose="02020603050405020304" pitchFamily="18" charset="0"/>
              </a:rPr>
              <a:t> </a:t>
            </a:r>
            <a:r>
              <a:rPr lang="en-US" altLang="zh-CN" baseline="30000" dirty="0" smtClean="0">
                <a:latin typeface="Times New Roman" panose="02020603050405020304" pitchFamily="18" charset="0"/>
                <a:cs typeface="Times New Roman" panose="02020603050405020304" pitchFamily="18" charset="0"/>
              </a:rPr>
              <a:t>[4]</a:t>
            </a:r>
            <a:r>
              <a:rPr lang="en-US" altLang="zh-CN" dirty="0" smtClean="0">
                <a:latin typeface="Times New Roman" panose="02020603050405020304" pitchFamily="18" charset="0"/>
                <a:cs typeface="Times New Roman" panose="02020603050405020304" pitchFamily="18" charset="0"/>
              </a:rPr>
              <a:t>, a strategy </a:t>
            </a:r>
            <a:r>
              <a:rPr lang="en-US" altLang="zh-CN" dirty="0">
                <a:latin typeface="Times New Roman" panose="02020603050405020304" pitchFamily="18" charset="0"/>
                <a:cs typeface="Times New Roman" panose="02020603050405020304" pitchFamily="18" charset="0"/>
              </a:rPr>
              <a:t>that cooperates whenever you cooperate</a:t>
            </a:r>
            <a:r>
              <a:rPr lang="en-US" altLang="zh-CN" dirty="0" smtClean="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but sometimes cooperates although you </a:t>
            </a:r>
            <a:r>
              <a:rPr lang="en-US" altLang="zh-CN" dirty="0" smtClean="0">
                <a:latin typeface="Times New Roman" panose="02020603050405020304" pitchFamily="18" charset="0"/>
                <a:cs typeface="Times New Roman" panose="02020603050405020304" pitchFamily="18" charset="0"/>
              </a:rPr>
              <a:t>have defected </a:t>
            </a:r>
            <a:r>
              <a:rPr lang="en-US" altLang="zh-CN" dirty="0">
                <a:latin typeface="Times New Roman" panose="02020603050405020304" pitchFamily="18" charset="0"/>
                <a:cs typeface="Times New Roman" panose="02020603050405020304" pitchFamily="18" charset="0"/>
              </a:rPr>
              <a:t>[with probability 1 − (c/b)].</a:t>
            </a:r>
            <a:endParaRPr lang="zh-CN" altLang="en-US" dirty="0">
              <a:latin typeface="Times New Roman" panose="02020603050405020304" pitchFamily="18" charset="0"/>
              <a:cs typeface="Times New Roman" panose="02020603050405020304" pitchFamily="18" charset="0"/>
            </a:endParaRPr>
          </a:p>
        </p:txBody>
      </p:sp>
      <p:sp>
        <p:nvSpPr>
          <p:cNvPr id="10" name="矩形 9"/>
          <p:cNvSpPr/>
          <p:nvPr/>
        </p:nvSpPr>
        <p:spPr>
          <a:xfrm>
            <a:off x="566890" y="4479002"/>
            <a:ext cx="11137430" cy="646331"/>
          </a:xfrm>
          <a:prstGeom prst="rect">
            <a:avLst/>
          </a:prstGeom>
        </p:spPr>
        <p:txBody>
          <a:bodyPr wrap="square">
            <a:spAutoFit/>
          </a:bodyPr>
          <a:lstStyle/>
          <a:p>
            <a:pPr algn="just"/>
            <a:r>
              <a:rPr lang="en-US" altLang="zh-CN" dirty="0" smtClean="0">
                <a:solidFill>
                  <a:srgbClr val="1010E0"/>
                </a:solidFill>
                <a:latin typeface="Times New Roman" panose="02020603050405020304" pitchFamily="18" charset="0"/>
                <a:cs typeface="Times New Roman" panose="02020603050405020304" pitchFamily="18" charset="0"/>
              </a:rPr>
              <a:t>Tit-for-tat</a:t>
            </a:r>
            <a:r>
              <a:rPr lang="en-US" altLang="zh-CN" dirty="0" smtClean="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was replaced </a:t>
            </a:r>
            <a:r>
              <a:rPr lang="en-US" altLang="zh-CN" dirty="0" smtClean="0">
                <a:latin typeface="Times New Roman" panose="02020603050405020304" pitchFamily="18" charset="0"/>
                <a:cs typeface="Times New Roman" panose="02020603050405020304" pitchFamily="18" charset="0"/>
              </a:rPr>
              <a:t>by </a:t>
            </a:r>
            <a:r>
              <a:rPr lang="en-US" altLang="zh-CN" dirty="0" smtClean="0">
                <a:solidFill>
                  <a:srgbClr val="1010E0"/>
                </a:solidFill>
                <a:latin typeface="Times New Roman" panose="02020603050405020304" pitchFamily="18" charset="0"/>
                <a:cs typeface="Times New Roman" panose="02020603050405020304" pitchFamily="18" charset="0"/>
              </a:rPr>
              <a:t>win-stay</a:t>
            </a:r>
            <a:r>
              <a:rPr lang="en-US" altLang="zh-CN" dirty="0">
                <a:solidFill>
                  <a:srgbClr val="1010E0"/>
                </a:solidFill>
                <a:latin typeface="Times New Roman" panose="02020603050405020304" pitchFamily="18" charset="0"/>
                <a:cs typeface="Times New Roman" panose="02020603050405020304" pitchFamily="18" charset="0"/>
              </a:rPr>
              <a:t>, lose-shift</a:t>
            </a:r>
            <a:r>
              <a:rPr lang="en-US" altLang="zh-CN" dirty="0">
                <a:latin typeface="Times New Roman" panose="02020603050405020304" pitchFamily="18" charset="0"/>
                <a:cs typeface="Times New Roman" panose="02020603050405020304" pitchFamily="18" charset="0"/>
              </a:rPr>
              <a:t>, which is the even </a:t>
            </a:r>
            <a:r>
              <a:rPr lang="en-US" altLang="zh-CN" dirty="0" smtClean="0">
                <a:latin typeface="Times New Roman" panose="02020603050405020304" pitchFamily="18" charset="0"/>
                <a:cs typeface="Times New Roman" panose="02020603050405020304" pitchFamily="18" charset="0"/>
              </a:rPr>
              <a:t>simpler idea </a:t>
            </a:r>
            <a:r>
              <a:rPr lang="en-US" altLang="zh-CN" dirty="0">
                <a:latin typeface="Times New Roman" panose="02020603050405020304" pitchFamily="18" charset="0"/>
                <a:cs typeface="Times New Roman" panose="02020603050405020304" pitchFamily="18" charset="0"/>
              </a:rPr>
              <a:t>of repeating your previous move </a:t>
            </a:r>
            <a:r>
              <a:rPr lang="en-US" altLang="zh-CN" dirty="0" smtClean="0">
                <a:latin typeface="Times New Roman" panose="02020603050405020304" pitchFamily="18" charset="0"/>
                <a:cs typeface="Times New Roman" panose="02020603050405020304" pitchFamily="18" charset="0"/>
              </a:rPr>
              <a:t>when ever you are doing well, but changing otherwise</a:t>
            </a:r>
            <a:r>
              <a:rPr lang="en-US" altLang="zh-CN" baseline="30000" dirty="0" smtClean="0">
                <a:latin typeface="Times New Roman" panose="02020603050405020304" pitchFamily="18" charset="0"/>
                <a:cs typeface="Times New Roman" panose="02020603050405020304" pitchFamily="18" charset="0"/>
              </a:rPr>
              <a:t>[5]</a:t>
            </a:r>
            <a:r>
              <a:rPr lang="en-US" altLang="zh-CN" dirty="0" smtClean="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20868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59</a:t>
            </a:fld>
            <a:endParaRPr lang="en-US" dirty="0"/>
          </a:p>
        </p:txBody>
      </p:sp>
      <p:sp>
        <p:nvSpPr>
          <p:cNvPr id="3" name="标题 1"/>
          <p:cNvSpPr txBox="1">
            <a:spLocks/>
          </p:cNvSpPr>
          <p:nvPr/>
        </p:nvSpPr>
        <p:spPr>
          <a:xfrm>
            <a:off x="328245" y="775328"/>
            <a:ext cx="10972800" cy="1066800"/>
          </a:xfrm>
          <a:prstGeom prst="rect">
            <a:avLst/>
          </a:prstGeom>
        </p:spPr>
        <p:txBody>
          <a:bodyPr vert="horz" rtlCol="0" anchor="ctr">
            <a:norm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0" i="0" u="none" strike="noStrike" kern="1200" cap="none" spc="0" normalizeH="0" baseline="0" noProof="0" smtClean="0">
                <a:ln>
                  <a:noFill/>
                </a:ln>
                <a:solidFill>
                  <a:srgbClr val="0000FF"/>
                </a:solidFill>
                <a:effectLst/>
                <a:uLnTx/>
                <a:uFillTx/>
                <a:latin typeface="微软雅黑" panose="020B0503020204020204" pitchFamily="34" charset="-122"/>
                <a:ea typeface="微软雅黑" panose="020B0503020204020204" pitchFamily="34" charset="-122"/>
                <a:cs typeface="+mj-cs"/>
              </a:rPr>
              <a:t>ZD</a:t>
            </a:r>
            <a:r>
              <a:rPr kumimoji="0" lang="zh-CN" altLang="en-US" sz="4000" b="0" i="0" u="none" strike="noStrike" kern="1200" cap="none" spc="0" normalizeH="0" baseline="0" noProof="0" smtClean="0">
                <a:ln>
                  <a:noFill/>
                </a:ln>
                <a:solidFill>
                  <a:srgbClr val="0000FF"/>
                </a:solidFill>
                <a:effectLst/>
                <a:uLnTx/>
                <a:uFillTx/>
                <a:latin typeface="微软雅黑" panose="020B0503020204020204" pitchFamily="34" charset="-122"/>
                <a:ea typeface="微软雅黑" panose="020B0503020204020204" pitchFamily="34" charset="-122"/>
                <a:cs typeface="+mj-cs"/>
              </a:rPr>
              <a:t>策略</a:t>
            </a:r>
            <a:endParaRPr kumimoji="0" lang="zh-CN" altLang="en-US" sz="40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j-cs"/>
            </a:endParaRPr>
          </a:p>
        </p:txBody>
      </p:sp>
      <p:pic>
        <p:nvPicPr>
          <p:cNvPr id="4" name="内容占位符 6"/>
          <p:cNvPicPr>
            <a:picLocks noChangeAspect="1"/>
          </p:cNvPicPr>
          <p:nvPr/>
        </p:nvPicPr>
        <p:blipFill>
          <a:blip r:embed="rId3"/>
          <a:stretch>
            <a:fillRect/>
          </a:stretch>
        </p:blipFill>
        <p:spPr>
          <a:xfrm>
            <a:off x="66991" y="2068664"/>
            <a:ext cx="7251743" cy="1343901"/>
          </a:xfrm>
          <a:prstGeom prst="rect">
            <a:avLst/>
          </a:prstGeom>
        </p:spPr>
      </p:pic>
      <p:pic>
        <p:nvPicPr>
          <p:cNvPr id="5" name="图片 4"/>
          <p:cNvPicPr>
            <a:picLocks noChangeAspect="1"/>
          </p:cNvPicPr>
          <p:nvPr/>
        </p:nvPicPr>
        <p:blipFill>
          <a:blip r:embed="rId4"/>
          <a:stretch>
            <a:fillRect/>
          </a:stretch>
        </p:blipFill>
        <p:spPr>
          <a:xfrm>
            <a:off x="167471" y="4784480"/>
            <a:ext cx="8439150" cy="1790700"/>
          </a:xfrm>
          <a:prstGeom prst="rect">
            <a:avLst/>
          </a:prstGeom>
        </p:spPr>
      </p:pic>
      <p:pic>
        <p:nvPicPr>
          <p:cNvPr id="6" name="图片 5"/>
          <p:cNvPicPr>
            <a:picLocks noChangeAspect="1"/>
          </p:cNvPicPr>
          <p:nvPr/>
        </p:nvPicPr>
        <p:blipFill>
          <a:blip r:embed="rId5"/>
          <a:stretch>
            <a:fillRect/>
          </a:stretch>
        </p:blipFill>
        <p:spPr>
          <a:xfrm>
            <a:off x="8693023" y="4794528"/>
            <a:ext cx="2714625" cy="1819275"/>
          </a:xfrm>
          <a:prstGeom prst="rect">
            <a:avLst/>
          </a:prstGeom>
        </p:spPr>
      </p:pic>
      <p:pic>
        <p:nvPicPr>
          <p:cNvPr id="7" name="图片 6"/>
          <p:cNvPicPr>
            <a:picLocks noChangeAspect="1"/>
          </p:cNvPicPr>
          <p:nvPr/>
        </p:nvPicPr>
        <p:blipFill>
          <a:blip r:embed="rId6"/>
          <a:stretch>
            <a:fillRect/>
          </a:stretch>
        </p:blipFill>
        <p:spPr>
          <a:xfrm>
            <a:off x="7291202" y="435875"/>
            <a:ext cx="4924425" cy="4181475"/>
          </a:xfrm>
          <a:prstGeom prst="rect">
            <a:avLst/>
          </a:prstGeom>
        </p:spPr>
      </p:pic>
    </p:spTree>
    <p:extLst>
      <p:ext uri="{BB962C8B-B14F-4D97-AF65-F5344CB8AC3E}">
        <p14:creationId xmlns:p14="http://schemas.microsoft.com/office/powerpoint/2010/main" val="20465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6</a:t>
            </a:fld>
            <a:endParaRPr lang="en-US" dirty="0"/>
          </a:p>
        </p:txBody>
      </p:sp>
      <p:sp>
        <p:nvSpPr>
          <p:cNvPr id="19" name="AutoShape 4"/>
          <p:cNvSpPr>
            <a:spLocks noChangeAspect="1" noChangeArrowheads="1"/>
          </p:cNvSpPr>
          <p:nvPr/>
        </p:nvSpPr>
        <p:spPr bwMode="auto">
          <a:xfrm>
            <a:off x="4419600" y="836712"/>
            <a:ext cx="2744688" cy="27446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4400"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p:sp>
        <p:nvSpPr>
          <p:cNvPr id="20" name="文本框 19"/>
          <p:cNvSpPr txBox="1"/>
          <p:nvPr/>
        </p:nvSpPr>
        <p:spPr>
          <a:xfrm>
            <a:off x="7843882" y="6050641"/>
            <a:ext cx="3240673" cy="523220"/>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t">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smtClean="0">
                <a:ln>
                  <a:noFill/>
                </a:ln>
                <a:solidFill>
                  <a:srgbClr val="C830CC">
                    <a:lumMod val="50000"/>
                  </a:srgbClr>
                </a:solidFill>
                <a:effectLst/>
                <a:uLnTx/>
                <a:uFillTx/>
                <a:latin typeface="微软雅黑" panose="020B0503020204020204" pitchFamily="34" charset="-122"/>
                <a:ea typeface="微软雅黑" panose="020B0503020204020204" pitchFamily="34" charset="-122"/>
                <a:cs typeface="+mn-cs"/>
              </a:rPr>
              <a:t>合作行为广泛存在！</a:t>
            </a:r>
          </a:p>
        </p:txBody>
      </p:sp>
      <p:sp>
        <p:nvSpPr>
          <p:cNvPr id="21" name="矩形 20"/>
          <p:cNvSpPr/>
          <p:nvPr/>
        </p:nvSpPr>
        <p:spPr>
          <a:xfrm>
            <a:off x="356943" y="6138699"/>
            <a:ext cx="7382269" cy="523220"/>
          </a:xfrm>
          <a:prstGeom prst="rect">
            <a:avLst/>
          </a:prstGeom>
        </p:spPr>
        <p:txBody>
          <a:bodyPr wrap="square">
            <a:spAutoFit/>
          </a:bodyPr>
          <a:lstStyle/>
          <a:p>
            <a:pPr defTabSz="914400" fontAlgn="base">
              <a:spcBef>
                <a:spcPct val="0"/>
              </a:spcBef>
              <a:spcAft>
                <a:spcPct val="0"/>
              </a:spcAft>
            </a:pPr>
            <a:r>
              <a:rPr lang="en-US" altLang="zh-CN" sz="1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 Nowak </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 A. May R M, Sigmund K. The </a:t>
            </a:r>
            <a:r>
              <a:rPr lang="en-US" altLang="zh-CN" sz="1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arithmetics</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of mutual help, </a:t>
            </a:r>
            <a:r>
              <a:rPr lang="en-US" altLang="zh-CN" sz="1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Scientific American.1995</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914400" fontAlgn="base">
              <a:spcBef>
                <a:spcPct val="0"/>
              </a:spcBef>
              <a:spcAft>
                <a:spcPct val="0"/>
              </a:spcAft>
            </a:pPr>
            <a:r>
              <a:rPr lang="en-US" altLang="zh-CN" sz="1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[2] </a:t>
            </a:r>
            <a:r>
              <a:rPr lang="en-US" altLang="zh-CN" sz="1400" dirty="0" err="1"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E.Pennisi</a:t>
            </a:r>
            <a:r>
              <a:rPr lang="en-US" altLang="zh-CN" sz="1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On </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the origin of cooperation, Science.2009.</a:t>
            </a:r>
            <a:endPar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2" name="Picture 2" descr="渔民捕鱼_海南渔民捕鱼图_淘宝助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592505" y="837143"/>
            <a:ext cx="2054387" cy="1355095"/>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2"/>
          <p:cNvPicPr>
            <a:picLocks noChangeAspect="1"/>
          </p:cNvPicPr>
          <p:nvPr/>
        </p:nvPicPr>
        <p:blipFill rotWithShape="1">
          <a:blip r:embed="rId3"/>
          <a:srcRect t="6792" r="7392"/>
          <a:stretch/>
        </p:blipFill>
        <p:spPr>
          <a:xfrm>
            <a:off x="3349633" y="858483"/>
            <a:ext cx="2167111" cy="1350573"/>
          </a:xfrm>
          <a:prstGeom prst="rect">
            <a:avLst/>
          </a:prstGeom>
        </p:spPr>
      </p:pic>
      <p:pic>
        <p:nvPicPr>
          <p:cNvPr id="24" name="Picture 8" descr="https://t12.baidu.com/it/u=2673881886,178308688&amp;fm=30&amp;app=106&amp;f=JPEG?w=618&amp;h=388&amp;s=B90AE15F13B3C9EF5A49B4420300807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240" b="8754"/>
          <a:stretch/>
        </p:blipFill>
        <p:spPr bwMode="auto">
          <a:xfrm>
            <a:off x="6219485" y="837143"/>
            <a:ext cx="2336106" cy="13550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https://n.sinaimg.cn/sinacn20200110ac/609/w2048h961/20200110/16da-imvsvza635959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463" t="10040" r="4455"/>
          <a:stretch/>
        </p:blipFill>
        <p:spPr bwMode="auto">
          <a:xfrm>
            <a:off x="9195208" y="858483"/>
            <a:ext cx="2415602" cy="1350573"/>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25"/>
          <p:cNvPicPr>
            <a:picLocks noChangeAspect="1"/>
          </p:cNvPicPr>
          <p:nvPr/>
        </p:nvPicPr>
        <p:blipFill rotWithShape="1">
          <a:blip r:embed="rId6"/>
          <a:srcRect l="27383" b="14763"/>
          <a:stretch/>
        </p:blipFill>
        <p:spPr>
          <a:xfrm>
            <a:off x="2377102" y="2524075"/>
            <a:ext cx="2249684" cy="1579493"/>
          </a:xfrm>
          <a:prstGeom prst="rect">
            <a:avLst/>
          </a:prstGeom>
          <a:ln>
            <a:noFill/>
          </a:ln>
          <a:effectLst>
            <a:softEdge rad="112500"/>
          </a:effectLst>
        </p:spPr>
      </p:pic>
      <p:sp>
        <p:nvSpPr>
          <p:cNvPr id="27" name="文本框 26"/>
          <p:cNvSpPr txBox="1"/>
          <p:nvPr/>
        </p:nvSpPr>
        <p:spPr>
          <a:xfrm>
            <a:off x="281329" y="2999806"/>
            <a:ext cx="1539827" cy="400110"/>
          </a:xfrm>
          <a:prstGeom prst="rect">
            <a:avLst/>
          </a:prstGeom>
          <a:noFill/>
        </p:spPr>
        <p:txBody>
          <a:bodyPr wrap="square" rtlCol="0">
            <a:spAutoFit/>
          </a:bodyPr>
          <a:lstStyle/>
          <a:p>
            <a:pPr defTabSz="914400" fontAlgn="base">
              <a:spcBef>
                <a:spcPct val="0"/>
              </a:spcBef>
              <a:spcAft>
                <a:spcPct val="0"/>
              </a:spcAft>
            </a:pPr>
            <a:r>
              <a:rPr lang="zh-CN" altLang="en-US" sz="2000" dirty="0">
                <a:solidFill>
                  <a:prstClr val="black"/>
                </a:solidFill>
                <a:latin typeface="Arial" panose="020B0604020202020204" pitchFamily="34" charset="0"/>
                <a:ea typeface="宋体" panose="02010600030101010101" pitchFamily="2" charset="-122"/>
              </a:rPr>
              <a:t>同一</a:t>
            </a:r>
            <a:r>
              <a:rPr lang="zh-CN" altLang="en-US" sz="2000" dirty="0" smtClean="0">
                <a:solidFill>
                  <a:prstClr val="black"/>
                </a:solidFill>
                <a:latin typeface="Arial" panose="020B0604020202020204" pitchFamily="34" charset="0"/>
                <a:ea typeface="宋体" panose="02010600030101010101" pitchFamily="2" charset="-122"/>
              </a:rPr>
              <a:t>物种内</a:t>
            </a:r>
            <a:endParaRPr lang="zh-CN" altLang="en-US" sz="2000" dirty="0">
              <a:solidFill>
                <a:prstClr val="black"/>
              </a:solidFill>
              <a:latin typeface="Arial" panose="020B0604020202020204" pitchFamily="34" charset="0"/>
              <a:ea typeface="宋体" panose="02010600030101010101" pitchFamily="2" charset="-122"/>
            </a:endParaRPr>
          </a:p>
        </p:txBody>
      </p:sp>
      <p:pic>
        <p:nvPicPr>
          <p:cNvPr id="28" name="图片 27"/>
          <p:cNvPicPr>
            <a:picLocks noChangeAspect="1"/>
          </p:cNvPicPr>
          <p:nvPr/>
        </p:nvPicPr>
        <p:blipFill rotWithShape="1">
          <a:blip r:embed="rId7"/>
          <a:srcRect b="3815"/>
          <a:stretch/>
        </p:blipFill>
        <p:spPr>
          <a:xfrm>
            <a:off x="5247760" y="2593249"/>
            <a:ext cx="2377796" cy="1399674"/>
          </a:xfrm>
          <a:prstGeom prst="rect">
            <a:avLst/>
          </a:prstGeom>
        </p:spPr>
      </p:pic>
      <p:pic>
        <p:nvPicPr>
          <p:cNvPr id="29" name="图片 28"/>
          <p:cNvPicPr>
            <a:picLocks noChangeAspect="1"/>
          </p:cNvPicPr>
          <p:nvPr/>
        </p:nvPicPr>
        <p:blipFill rotWithShape="1">
          <a:blip r:embed="rId8"/>
          <a:srcRect b="4764"/>
          <a:stretch/>
        </p:blipFill>
        <p:spPr>
          <a:xfrm>
            <a:off x="8743566" y="2523178"/>
            <a:ext cx="1943100" cy="1413606"/>
          </a:xfrm>
          <a:prstGeom prst="rect">
            <a:avLst/>
          </a:prstGeom>
        </p:spPr>
      </p:pic>
      <p:pic>
        <p:nvPicPr>
          <p:cNvPr id="30" name="图片 29"/>
          <p:cNvPicPr>
            <a:picLocks noChangeAspect="1"/>
          </p:cNvPicPr>
          <p:nvPr/>
        </p:nvPicPr>
        <p:blipFill>
          <a:blip r:embed="rId9"/>
          <a:stretch>
            <a:fillRect/>
          </a:stretch>
        </p:blipFill>
        <p:spPr>
          <a:xfrm>
            <a:off x="2177913" y="4352408"/>
            <a:ext cx="2648063" cy="1485398"/>
          </a:xfrm>
          <a:prstGeom prst="rect">
            <a:avLst/>
          </a:prstGeom>
        </p:spPr>
      </p:pic>
      <p:sp>
        <p:nvSpPr>
          <p:cNvPr id="31" name="文本框 30"/>
          <p:cNvSpPr txBox="1"/>
          <p:nvPr/>
        </p:nvSpPr>
        <p:spPr>
          <a:xfrm>
            <a:off x="356943" y="4554970"/>
            <a:ext cx="1699499" cy="400110"/>
          </a:xfrm>
          <a:prstGeom prst="rect">
            <a:avLst/>
          </a:prstGeom>
          <a:noFill/>
        </p:spPr>
        <p:txBody>
          <a:bodyPr wrap="square" rtlCol="0">
            <a:spAutoFit/>
          </a:bodyPr>
          <a:lstStyle/>
          <a:p>
            <a:pPr defTabSz="914400" fontAlgn="base">
              <a:spcBef>
                <a:spcPct val="0"/>
              </a:spcBef>
              <a:spcAft>
                <a:spcPct val="0"/>
              </a:spcAft>
            </a:pPr>
            <a:r>
              <a:rPr lang="zh-CN" altLang="en-US" sz="2000" dirty="0" smtClean="0">
                <a:solidFill>
                  <a:prstClr val="black"/>
                </a:solidFill>
                <a:latin typeface="Arial" panose="020B0604020202020204" pitchFamily="34" charset="0"/>
                <a:ea typeface="宋体" panose="02010600030101010101" pitchFamily="2" charset="-122"/>
              </a:rPr>
              <a:t>不同物种间</a:t>
            </a:r>
            <a:endParaRPr lang="zh-CN" altLang="en-US" sz="2000" dirty="0">
              <a:solidFill>
                <a:prstClr val="black"/>
              </a:solidFill>
              <a:latin typeface="Arial" panose="020B0604020202020204" pitchFamily="34" charset="0"/>
              <a:ea typeface="宋体" panose="02010600030101010101" pitchFamily="2" charset="-122"/>
            </a:endParaRPr>
          </a:p>
        </p:txBody>
      </p:sp>
      <p:sp>
        <p:nvSpPr>
          <p:cNvPr id="32" name="矩形 31"/>
          <p:cNvSpPr/>
          <p:nvPr/>
        </p:nvSpPr>
        <p:spPr>
          <a:xfrm>
            <a:off x="2254366" y="4342388"/>
            <a:ext cx="2693081" cy="646331"/>
          </a:xfrm>
          <a:prstGeom prst="rect">
            <a:avLst/>
          </a:prstGeom>
        </p:spPr>
        <p:txBody>
          <a:bodyPr wrap="square">
            <a:spAutoFit/>
          </a:bodyPr>
          <a:lstStyle/>
          <a:p>
            <a:pPr defTabSz="914400" fontAlgn="base">
              <a:spcBef>
                <a:spcPct val="0"/>
              </a:spcBef>
              <a:spcAft>
                <a:spcPct val="0"/>
              </a:spcAft>
            </a:pPr>
            <a:r>
              <a:rPr lang="zh-CN" altLang="en-US" dirty="0">
                <a:solidFill>
                  <a:srgbClr val="4775E7">
                    <a:lumMod val="20000"/>
                    <a:lumOff val="80000"/>
                  </a:srgbClr>
                </a:solidFill>
                <a:latin typeface="Arial" panose="020B0604020202020204" pitchFamily="34" charset="0"/>
                <a:ea typeface="宋体" panose="02010600030101010101" pitchFamily="2" charset="-122"/>
              </a:rPr>
              <a:t>幸运！英男子游泳被鲨鱼袭击，海豚主动</a:t>
            </a:r>
            <a:r>
              <a:rPr lang="zh-CN" altLang="en-US" dirty="0" smtClean="0">
                <a:solidFill>
                  <a:srgbClr val="4775E7">
                    <a:lumMod val="20000"/>
                    <a:lumOff val="80000"/>
                  </a:srgbClr>
                </a:solidFill>
                <a:latin typeface="Arial" panose="020B0604020202020204" pitchFamily="34" charset="0"/>
                <a:ea typeface="宋体" panose="02010600030101010101" pitchFamily="2" charset="-122"/>
              </a:rPr>
              <a:t>救援！</a:t>
            </a:r>
            <a:endParaRPr lang="zh-CN" altLang="en-US" dirty="0">
              <a:solidFill>
                <a:srgbClr val="4775E7">
                  <a:lumMod val="20000"/>
                  <a:lumOff val="80000"/>
                </a:srgbClr>
              </a:solidFill>
              <a:latin typeface="Arial" panose="020B0604020202020204" pitchFamily="34" charset="0"/>
              <a:ea typeface="宋体" panose="02010600030101010101" pitchFamily="2" charset="-122"/>
            </a:endParaRPr>
          </a:p>
        </p:txBody>
      </p:sp>
      <p:pic>
        <p:nvPicPr>
          <p:cNvPr id="33" name="图片 32"/>
          <p:cNvPicPr>
            <a:picLocks noChangeAspect="1"/>
          </p:cNvPicPr>
          <p:nvPr/>
        </p:nvPicPr>
        <p:blipFill>
          <a:blip r:embed="rId10"/>
          <a:stretch>
            <a:fillRect/>
          </a:stretch>
        </p:blipFill>
        <p:spPr>
          <a:xfrm>
            <a:off x="8082813" y="4342388"/>
            <a:ext cx="2224790" cy="1562216"/>
          </a:xfrm>
          <a:prstGeom prst="rect">
            <a:avLst/>
          </a:prstGeom>
        </p:spPr>
      </p:pic>
      <p:sp>
        <p:nvSpPr>
          <p:cNvPr id="34" name="矩形 33"/>
          <p:cNvSpPr/>
          <p:nvPr/>
        </p:nvSpPr>
        <p:spPr>
          <a:xfrm>
            <a:off x="7392852" y="4300394"/>
            <a:ext cx="624021" cy="830997"/>
          </a:xfrm>
          <a:prstGeom prst="rect">
            <a:avLst/>
          </a:prstGeom>
        </p:spPr>
        <p:txBody>
          <a:bodyPr wrap="square">
            <a:spAutoFit/>
          </a:bodyPr>
          <a:lstStyle/>
          <a:p>
            <a:pPr defTabSz="914400" fontAlgn="base">
              <a:spcBef>
                <a:spcPct val="0"/>
              </a:spcBef>
              <a:spcAft>
                <a:spcPct val="0"/>
              </a:spcAft>
            </a:pPr>
            <a:r>
              <a:rPr lang="zh-CN" altLang="en-US" sz="1600" dirty="0">
                <a:solidFill>
                  <a:prstClr val="black"/>
                </a:solidFill>
                <a:latin typeface="Arial" panose="020B0604020202020204" pitchFamily="34" charset="0"/>
                <a:ea typeface="宋体" panose="02010600030101010101" pitchFamily="2" charset="-122"/>
              </a:rPr>
              <a:t>海葵与寄居蟹</a:t>
            </a:r>
          </a:p>
        </p:txBody>
      </p:sp>
    </p:spTree>
    <p:extLst>
      <p:ext uri="{BB962C8B-B14F-4D97-AF65-F5344CB8AC3E}">
        <p14:creationId xmlns:p14="http://schemas.microsoft.com/office/powerpoint/2010/main" val="11109505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60</a:t>
            </a:fld>
            <a:endParaRPr lang="en-US" dirty="0"/>
          </a:p>
        </p:txBody>
      </p:sp>
      <p:pic>
        <p:nvPicPr>
          <p:cNvPr id="3" name="图片 2"/>
          <p:cNvPicPr>
            <a:picLocks noChangeAspect="1"/>
          </p:cNvPicPr>
          <p:nvPr/>
        </p:nvPicPr>
        <p:blipFill rotWithShape="1">
          <a:blip r:embed="rId2"/>
          <a:srcRect b="1078"/>
          <a:stretch>
            <a:fillRect/>
          </a:stretch>
        </p:blipFill>
        <p:spPr>
          <a:xfrm>
            <a:off x="6723159" y="388028"/>
            <a:ext cx="5273132" cy="515534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a:blip r:embed="rId3"/>
          <a:stretch>
            <a:fillRect/>
          </a:stretch>
        </p:blipFill>
        <p:spPr>
          <a:xfrm>
            <a:off x="422723" y="388028"/>
            <a:ext cx="6008330" cy="383667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1"/>
          <p:cNvSpPr txBox="1">
            <a:spLocks/>
          </p:cNvSpPr>
          <p:nvPr/>
        </p:nvSpPr>
        <p:spPr>
          <a:xfrm rot="16200000">
            <a:off x="-2340781" y="3539144"/>
            <a:ext cx="5448301" cy="751263"/>
          </a:xfrm>
          <a:prstGeom prst="rect">
            <a:avLst/>
          </a:prstGeom>
        </p:spPr>
        <p:txBody>
          <a:bodyPr vert="horz" rtlCol="0" anchor="ctr">
            <a:norm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200" b="0" i="0" u="none" strike="noStrike" kern="1200" cap="none" spc="0" normalizeH="0" baseline="0" noProof="0" smtClean="0">
                <a:ln>
                  <a:noFill/>
                </a:ln>
                <a:solidFill>
                  <a:srgbClr val="FF0000"/>
                </a:solidFill>
                <a:effectLst/>
                <a:uLnTx/>
                <a:uFillTx/>
                <a:latin typeface="微软雅黑" panose="020B0503020204020204" pitchFamily="34" charset="-122"/>
                <a:ea typeface="微软雅黑" panose="020B0503020204020204" pitchFamily="34" charset="-122"/>
                <a:cs typeface="+mj-cs"/>
              </a:rPr>
              <a:t>Literatures</a:t>
            </a:r>
            <a:endParaRPr kumimoji="0" lang="zh-CN" altLang="en-US" sz="3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endParaRPr>
          </a:p>
        </p:txBody>
      </p:sp>
      <p:pic>
        <p:nvPicPr>
          <p:cNvPr id="6" name="图片 5"/>
          <p:cNvPicPr>
            <a:picLocks noChangeAspect="1"/>
          </p:cNvPicPr>
          <p:nvPr/>
        </p:nvPicPr>
        <p:blipFill rotWithShape="1">
          <a:blip r:embed="rId4"/>
          <a:srcRect t="12454"/>
          <a:stretch>
            <a:fillRect/>
          </a:stretch>
        </p:blipFill>
        <p:spPr>
          <a:xfrm>
            <a:off x="802226" y="3284943"/>
            <a:ext cx="5877708" cy="321396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7" name="直接连接符 6"/>
          <p:cNvCxnSpPr/>
          <p:nvPr/>
        </p:nvCxnSpPr>
        <p:spPr>
          <a:xfrm>
            <a:off x="828481" y="1796895"/>
            <a:ext cx="542925" cy="0"/>
          </a:xfrm>
          <a:prstGeom prst="line">
            <a:avLst/>
          </a:prstGeom>
          <a:noFill/>
          <a:ln w="28575" cap="flat" cmpd="sng" algn="ctr">
            <a:solidFill>
              <a:srgbClr val="FF0000"/>
            </a:solidFill>
            <a:prstDash val="solid"/>
            <a:miter lim="800000"/>
          </a:ln>
          <a:effectLst/>
        </p:spPr>
      </p:cxnSp>
      <p:cxnSp>
        <p:nvCxnSpPr>
          <p:cNvPr id="8" name="直接连接符 7"/>
          <p:cNvCxnSpPr/>
          <p:nvPr/>
        </p:nvCxnSpPr>
        <p:spPr>
          <a:xfrm>
            <a:off x="3564549" y="1715933"/>
            <a:ext cx="2605088" cy="0"/>
          </a:xfrm>
          <a:prstGeom prst="line">
            <a:avLst/>
          </a:prstGeom>
          <a:noFill/>
          <a:ln w="28575" cap="flat" cmpd="sng" algn="ctr">
            <a:solidFill>
              <a:srgbClr val="FF0000"/>
            </a:solidFill>
            <a:prstDash val="solid"/>
            <a:miter lim="800000"/>
          </a:ln>
          <a:effectLst/>
        </p:spPr>
      </p:cxnSp>
      <p:cxnSp>
        <p:nvCxnSpPr>
          <p:cNvPr id="9" name="直接连接符 8"/>
          <p:cNvCxnSpPr/>
          <p:nvPr/>
        </p:nvCxnSpPr>
        <p:spPr>
          <a:xfrm>
            <a:off x="1457940" y="5438183"/>
            <a:ext cx="949643" cy="0"/>
          </a:xfrm>
          <a:prstGeom prst="line">
            <a:avLst/>
          </a:prstGeom>
          <a:noFill/>
          <a:ln w="28575" cap="flat" cmpd="sng" algn="ctr">
            <a:solidFill>
              <a:srgbClr val="FF0000"/>
            </a:solidFill>
            <a:prstDash val="solid"/>
            <a:miter lim="800000"/>
          </a:ln>
          <a:effectLst/>
        </p:spPr>
      </p:cxnSp>
      <p:cxnSp>
        <p:nvCxnSpPr>
          <p:cNvPr id="10" name="直接连接符 9"/>
          <p:cNvCxnSpPr/>
          <p:nvPr/>
        </p:nvCxnSpPr>
        <p:spPr>
          <a:xfrm>
            <a:off x="7058074" y="4521890"/>
            <a:ext cx="835819" cy="0"/>
          </a:xfrm>
          <a:prstGeom prst="line">
            <a:avLst/>
          </a:prstGeom>
          <a:noFill/>
          <a:ln w="19050" cap="flat" cmpd="sng" algn="ctr">
            <a:solidFill>
              <a:srgbClr val="FF0000"/>
            </a:solidFill>
            <a:prstDash val="solid"/>
            <a:miter lim="800000"/>
          </a:ln>
          <a:effectLst/>
        </p:spPr>
      </p:cxnSp>
      <p:sp>
        <p:nvSpPr>
          <p:cNvPr id="11" name="矩形 10"/>
          <p:cNvSpPr/>
          <p:nvPr/>
        </p:nvSpPr>
        <p:spPr>
          <a:xfrm>
            <a:off x="792756" y="1085149"/>
            <a:ext cx="3171844" cy="196328"/>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2" name="矩形 11"/>
          <p:cNvSpPr/>
          <p:nvPr/>
        </p:nvSpPr>
        <p:spPr>
          <a:xfrm>
            <a:off x="2498534" y="5085757"/>
            <a:ext cx="2369356" cy="211591"/>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3" name="矩形 12"/>
          <p:cNvSpPr/>
          <p:nvPr/>
        </p:nvSpPr>
        <p:spPr>
          <a:xfrm>
            <a:off x="7030294" y="2484708"/>
            <a:ext cx="3195638" cy="212722"/>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pic>
        <p:nvPicPr>
          <p:cNvPr id="14" name="图片 13"/>
          <p:cNvPicPr>
            <a:picLocks noChangeAspect="1"/>
          </p:cNvPicPr>
          <p:nvPr/>
        </p:nvPicPr>
        <p:blipFill>
          <a:blip r:embed="rId5"/>
          <a:stretch>
            <a:fillRect/>
          </a:stretch>
        </p:blipFill>
        <p:spPr>
          <a:xfrm>
            <a:off x="6787648" y="2637830"/>
            <a:ext cx="4620000" cy="4148572"/>
          </a:xfrm>
          <a:prstGeom prst="rect">
            <a:avLst/>
          </a:prstGeom>
        </p:spPr>
      </p:pic>
    </p:spTree>
    <p:extLst>
      <p:ext uri="{BB962C8B-B14F-4D97-AF65-F5344CB8AC3E}">
        <p14:creationId xmlns:p14="http://schemas.microsoft.com/office/powerpoint/2010/main" val="34155372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61</a:t>
            </a:fld>
            <a:endParaRPr lang="en-US" dirty="0"/>
          </a:p>
        </p:txBody>
      </p:sp>
      <p:sp>
        <p:nvSpPr>
          <p:cNvPr id="3" name="标题 1"/>
          <p:cNvSpPr txBox="1">
            <a:spLocks/>
          </p:cNvSpPr>
          <p:nvPr/>
        </p:nvSpPr>
        <p:spPr>
          <a:xfrm>
            <a:off x="371675" y="526005"/>
            <a:ext cx="10972800" cy="900527"/>
          </a:xfrm>
          <a:prstGeom prst="rect">
            <a:avLst/>
          </a:prstGeom>
        </p:spPr>
        <p:txBody>
          <a:bodyPr vert="horz" rtlCol="0" anchor="ctr">
            <a:norm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40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j-cs"/>
              </a:rPr>
              <a:t>多人迭代</a:t>
            </a:r>
            <a:r>
              <a:rPr kumimoji="0" lang="zh-CN" altLang="en-US" sz="40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j-cs"/>
              </a:rPr>
              <a:t>博弈</a:t>
            </a:r>
            <a:endParaRPr kumimoji="0" lang="zh-CN" altLang="en-US" sz="4000" b="1" i="0" u="none" strike="noStrike" kern="1200" cap="none" spc="0" normalizeH="0" baseline="0" noProof="0" dirty="0">
              <a:ln>
                <a:noFill/>
              </a:ln>
              <a:solidFill>
                <a:srgbClr val="17406D"/>
              </a:solidFill>
              <a:effectLst/>
              <a:uLnTx/>
              <a:uFillTx/>
              <a:latin typeface="微软雅黑" panose="020B0503020204020204" pitchFamily="34" charset="-122"/>
              <a:ea typeface="微软雅黑" panose="020B0503020204020204" pitchFamily="34" charset="-122"/>
              <a:cs typeface="+mj-cs"/>
            </a:endParaRPr>
          </a:p>
        </p:txBody>
      </p:sp>
      <p:sp>
        <p:nvSpPr>
          <p:cNvPr id="4" name="标题 1"/>
          <p:cNvSpPr txBox="1"/>
          <p:nvPr/>
        </p:nvSpPr>
        <p:spPr>
          <a:xfrm>
            <a:off x="520420" y="1462585"/>
            <a:ext cx="6167565" cy="629971"/>
          </a:xfrm>
          <a:prstGeom prst="rect">
            <a:avLst/>
          </a:prstGeom>
        </p:spPr>
        <p:txBody>
          <a:bodyPr vert="horz" rtlCol="0" anchor="ctr">
            <a:normAutofit fontScale="85000" lnSpcReduction="10000"/>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457200" marR="0" lvl="0" indent="-457200" algn="l" defTabSz="914400" rtl="0" eaLnBrk="1" fontAlgn="auto" latinLnBrk="0" hangingPunct="1">
              <a:lnSpc>
                <a:spcPct val="100000"/>
              </a:lnSpc>
              <a:spcBef>
                <a:spcPct val="0"/>
              </a:spcBef>
              <a:spcAft>
                <a:spcPts val="0"/>
              </a:spcAft>
              <a:buClr>
                <a:srgbClr val="C00000"/>
              </a:buClr>
              <a:buSzTx/>
              <a:buFont typeface="Wingdings" panose="05000000000000000000" pitchFamily="2" charset="2"/>
              <a:buChar char="Ø"/>
              <a:tabLst/>
              <a:defRPr/>
            </a:pPr>
            <a:r>
              <a:rPr kumimoji="0" lang="zh-CN" altLang="en-US" sz="3200" b="1" i="0" u="none" strike="noStrike" kern="1200" cap="none" spc="0" normalizeH="0" baseline="0" noProof="0" dirty="0">
                <a:ln>
                  <a:noFill/>
                </a:ln>
                <a:solidFill>
                  <a:srgbClr val="17406D"/>
                </a:solidFill>
                <a:effectLst/>
                <a:uLnTx/>
                <a:uFillTx/>
                <a:latin typeface="微软雅黑" panose="020B0503020204020204" pitchFamily="34" charset="-122"/>
                <a:ea typeface="微软雅黑" panose="020B0503020204020204" pitchFamily="34" charset="-122"/>
                <a:cs typeface="+mj-cs"/>
              </a:rPr>
              <a:t>针对多人交互构成的社会困境建模：</a:t>
            </a:r>
          </a:p>
        </p:txBody>
      </p:sp>
      <p:pic>
        <p:nvPicPr>
          <p:cNvPr id="5" name="图片 4"/>
          <p:cNvPicPr>
            <a:picLocks noChangeAspect="1"/>
          </p:cNvPicPr>
          <p:nvPr/>
        </p:nvPicPr>
        <p:blipFill rotWithShape="1">
          <a:blip r:embed="rId3"/>
          <a:srcRect l="9465" t="48928" r="34722" b="27129"/>
          <a:stretch>
            <a:fillRect/>
          </a:stretch>
        </p:blipFill>
        <p:spPr>
          <a:xfrm>
            <a:off x="3051071" y="2436496"/>
            <a:ext cx="5613991" cy="1552802"/>
          </a:xfrm>
          <a:prstGeom prst="rect">
            <a:avLst/>
          </a:prstGeom>
        </p:spPr>
      </p:pic>
      <p:sp>
        <p:nvSpPr>
          <p:cNvPr id="6" name="标题 1"/>
          <p:cNvSpPr txBox="1"/>
          <p:nvPr/>
        </p:nvSpPr>
        <p:spPr>
          <a:xfrm>
            <a:off x="3862382" y="2121511"/>
            <a:ext cx="3991371" cy="629971"/>
          </a:xfrm>
          <a:prstGeom prst="rect">
            <a:avLst/>
          </a:prstGeom>
        </p:spPr>
        <p:txBody>
          <a:bodyPr vert="horz" rtlCol="0" anchor="ctr">
            <a:norm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每一轮博弈中所产生的收益</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rPr>
              <a:t>:</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endParaRPr>
          </a:p>
        </p:txBody>
      </p:sp>
      <mc:AlternateContent xmlns:mc="http://schemas.openxmlformats.org/markup-compatibility/2006" xmlns:a14="http://schemas.microsoft.com/office/drawing/2010/main">
        <mc:Choice Requires="a14">
          <p:sp>
            <p:nvSpPr>
              <p:cNvPr id="7" name="文本框 6"/>
              <p:cNvSpPr txBox="1"/>
              <p:nvPr/>
            </p:nvSpPr>
            <p:spPr>
              <a:xfrm>
                <a:off x="761838" y="4873587"/>
                <a:ext cx="10192469" cy="1798698"/>
              </a:xfrm>
              <a:prstGeom prst="rect">
                <a:avLst/>
              </a:prstGeom>
              <a:noFill/>
            </p:spPr>
            <p:txBody>
              <a:bodyPr wrap="square">
                <a:spAutoFit/>
              </a:bodyPr>
              <a:lstStyle/>
              <a:p>
                <a:pPr marL="457200" indent="-457200" defTabSz="914400">
                  <a:lnSpc>
                    <a:spcPts val="2700"/>
                  </a:lnSpc>
                  <a:buClr>
                    <a:srgbClr val="C00000"/>
                  </a:buClr>
                  <a:buFontTx/>
                  <a:buAutoNum type="arabicParenR"/>
                </a:pPr>
                <a:r>
                  <a:rPr lang="zh-CN" altLang="en-US"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个体更倾向于与合作的群组成员进行交互，</a:t>
                </a:r>
                <a14:m>
                  <m:oMath xmlns:m="http://schemas.openxmlformats.org/officeDocument/2006/math">
                    <m:sSub>
                      <m:sSubPr>
                        <m:ctrlP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𝑎</m:t>
                        </m:r>
                      </m:e>
                      <m:sub>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sub>
                    </m:sSub>
                    <m:r>
                      <a:rPr lang="en-US" altLang="zh-CN" sz="2000" i="1" noProof="1" smtClean="0">
                        <a:solidFill>
                          <a:prstClr val="black"/>
                        </a:solidFill>
                        <a:latin typeface="Cambria Math" panose="02040503050406030204" pitchFamily="18" charset="0"/>
                        <a:ea typeface="Cambria Math" panose="02040503050406030204" pitchFamily="18" charset="0"/>
                        <a:cs typeface="Segoe UI" panose="020B0502040204020203" pitchFamily="34" charset="0"/>
                      </a:rPr>
                      <m:t>≥</m:t>
                    </m:r>
                    <m:sSub>
                      <m:sSubPr>
                        <m:ctrlPr>
                          <a:rPr lang="en-US" altLang="zh-CN" sz="2000" i="1" noProof="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noProof="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𝑎</m:t>
                        </m:r>
                      </m:e>
                      <m:sub>
                        <m:r>
                          <a:rPr lang="en-US" altLang="zh-CN" sz="2000" i="1" noProof="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sub>
                    </m:sSub>
                  </m:oMath>
                </a14:m>
                <a:r>
                  <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r>
                  <a:rPr lang="en-US" altLang="zh-CN" sz="2000" noProof="1">
                    <a:solidFill>
                      <a:prstClr val="black"/>
                    </a:solidFill>
                    <a:latin typeface="Calibri"/>
                    <a:ea typeface="Microsoft YaHei UI" panose="020B0503020204020204" pitchFamily="34" charset="-122"/>
                    <a:cs typeface="Segoe UI" panose="020B0502040204020203" pitchFamily="34" charset="0"/>
                  </a:rPr>
                  <a:t> </a:t>
                </a:r>
                <a14:m>
                  <m:oMath xmlns:m="http://schemas.openxmlformats.org/officeDocument/2006/math">
                    <m:sSub>
                      <m:sSubPr>
                        <m:ctrlPr>
                          <a:rPr lang="en-US" altLang="zh-CN" sz="2000" i="1" noProof="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𝑏</m:t>
                        </m:r>
                      </m:e>
                      <m:sub>
                        <m:r>
                          <a:rPr lang="en-US" altLang="zh-CN" sz="2000" i="1" noProof="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r>
                          <a:rPr lang="en-US" altLang="zh-CN" sz="2000" i="1" noProof="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sub>
                    </m:sSub>
                    <m:r>
                      <a:rPr lang="en-US" altLang="zh-CN" sz="2000" i="1" noProof="1">
                        <a:solidFill>
                          <a:prstClr val="black"/>
                        </a:solidFill>
                        <a:latin typeface="Cambria Math" panose="02040503050406030204" pitchFamily="18" charset="0"/>
                        <a:ea typeface="Cambria Math" panose="02040503050406030204" pitchFamily="18" charset="0"/>
                        <a:cs typeface="Segoe UI" panose="020B0502040204020203" pitchFamily="34" charset="0"/>
                      </a:rPr>
                      <m:t>≥</m:t>
                    </m:r>
                    <m:sSub>
                      <m:sSubPr>
                        <m:ctrlPr>
                          <a:rPr lang="en-US" altLang="zh-CN" sz="2000" i="1" noProof="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𝑏</m:t>
                        </m:r>
                      </m:e>
                      <m:sub>
                        <m:r>
                          <a:rPr lang="en-US" altLang="zh-CN" sz="2000" i="1" noProof="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sub>
                    </m:sSub>
                  </m:oMath>
                </a14:m>
                <a:r>
                  <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for </a:t>
                </a:r>
                <a14:m>
                  <m:oMath xmlns:m="http://schemas.openxmlformats.org/officeDocument/2006/math">
                    <m:r>
                      <a:rPr lang="en-US" altLang="zh-CN" sz="2000" noProof="1" smtClean="0">
                        <a:solidFill>
                          <a:prstClr val="black"/>
                        </a:solidFill>
                        <a:latin typeface="Cambria Math" panose="02040503050406030204" pitchFamily="18" charset="0"/>
                        <a:ea typeface="Cambria Math" panose="02040503050406030204" pitchFamily="18" charset="0"/>
                        <a:cs typeface="Segoe UI" panose="020B0502040204020203" pitchFamily="34" charset="0"/>
                      </a:rPr>
                      <m:t>0</m:t>
                    </m:r>
                    <m:r>
                      <a:rPr lang="en-US" altLang="zh-CN" sz="2000" i="1" noProof="1" smtClean="0">
                        <a:solidFill>
                          <a:prstClr val="black"/>
                        </a:solidFill>
                        <a:latin typeface="Cambria Math" panose="02040503050406030204" pitchFamily="18" charset="0"/>
                        <a:ea typeface="Cambria Math" panose="02040503050406030204" pitchFamily="18" charset="0"/>
                        <a:cs typeface="Segoe UI" panose="020B0502040204020203" pitchFamily="34" charset="0"/>
                      </a:rPr>
                      <m:t>≤</m:t>
                    </m:r>
                    <m:r>
                      <a:rPr lang="en-US" altLang="zh-CN" sz="2000" i="1" noProof="1" smtClean="0">
                        <a:solidFill>
                          <a:prstClr val="black"/>
                        </a:solidFill>
                        <a:latin typeface="Cambria Math" panose="02040503050406030204" pitchFamily="18" charset="0"/>
                        <a:ea typeface="Cambria Math" panose="02040503050406030204" pitchFamily="18" charset="0"/>
                        <a:cs typeface="Segoe UI" panose="020B0502040204020203" pitchFamily="34" charset="0"/>
                      </a:rPr>
                      <m:t>𝑗</m:t>
                    </m:r>
                    <m:r>
                      <a:rPr lang="en-US" altLang="zh-CN" sz="2000" i="1" noProof="1" smtClean="0">
                        <a:solidFill>
                          <a:prstClr val="black"/>
                        </a:solidFill>
                        <a:latin typeface="Cambria Math" panose="02040503050406030204" pitchFamily="18" charset="0"/>
                        <a:ea typeface="Cambria Math" panose="02040503050406030204" pitchFamily="18" charset="0"/>
                        <a:cs typeface="Segoe UI" panose="020B0502040204020203" pitchFamily="34" charset="0"/>
                      </a:rPr>
                      <m:t>&lt;</m:t>
                    </m:r>
                    <m:r>
                      <a:rPr lang="en-US" altLang="zh-CN" sz="2000" i="1" noProof="1" smtClean="0">
                        <a:solidFill>
                          <a:prstClr val="black"/>
                        </a:solidFill>
                        <a:latin typeface="Cambria Math" panose="02040503050406030204" pitchFamily="18" charset="0"/>
                        <a:ea typeface="Cambria Math" panose="02040503050406030204" pitchFamily="18" charset="0"/>
                        <a:cs typeface="Segoe UI" panose="020B0502040204020203" pitchFamily="34" charset="0"/>
                      </a:rPr>
                      <m:t>𝑛</m:t>
                    </m:r>
                    <m:r>
                      <a:rPr lang="en-US" altLang="zh-CN" sz="2000" i="1" noProof="1" smtClean="0">
                        <a:solidFill>
                          <a:prstClr val="black"/>
                        </a:solidFill>
                        <a:latin typeface="Cambria Math" panose="02040503050406030204" pitchFamily="18" charset="0"/>
                        <a:ea typeface="Cambria Math" panose="02040503050406030204" pitchFamily="18" charset="0"/>
                        <a:cs typeface="Segoe UI" panose="020B0502040204020203" pitchFamily="34" charset="0"/>
                      </a:rPr>
                      <m:t>−1</m:t>
                    </m:r>
                  </m:oMath>
                </a14:m>
                <a:r>
                  <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p>
              <a:p>
                <a:pPr defTabSz="914400">
                  <a:lnSpc>
                    <a:spcPts val="2700"/>
                  </a:lnSpc>
                  <a:buClr>
                    <a:srgbClr val="C00000"/>
                  </a:buClr>
                </a:pPr>
                <a:endPar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a:p>
                <a:pPr defTabSz="914400">
                  <a:lnSpc>
                    <a:spcPts val="2700"/>
                  </a:lnSpc>
                  <a:buClr>
                    <a:srgbClr val="C00000"/>
                  </a:buClr>
                </a:pPr>
                <a:r>
                  <a:rPr lang="en-US" altLang="zh-CN" sz="2000" noProof="1">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2)   </a:t>
                </a:r>
                <a:r>
                  <a:rPr lang="zh-CN" altLang="en-US"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背叛者将获得比合作者更多的收益，</a:t>
                </a:r>
                <a14:m>
                  <m:oMath xmlns:m="http://schemas.openxmlformats.org/officeDocument/2006/math">
                    <m:sSub>
                      <m:sSubPr>
                        <m:ctrlPr>
                          <a:rPr lang="en-US" altLang="zh-CN" sz="2000" i="1" noProof="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𝑏</m:t>
                        </m:r>
                      </m:e>
                      <m:sub>
                        <m:r>
                          <a:rPr lang="en-US" altLang="zh-CN" sz="2000" i="1" noProof="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r>
                          <a:rPr lang="en-US" altLang="zh-CN" sz="2000" i="1" noProof="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sub>
                    </m:sSub>
                    <m:r>
                      <a:rPr lang="en-US" altLang="zh-CN" sz="2000" i="1" noProof="1" smtClean="0">
                        <a:solidFill>
                          <a:prstClr val="black"/>
                        </a:solidFill>
                        <a:latin typeface="Cambria Math" panose="02040503050406030204" pitchFamily="18" charset="0"/>
                        <a:ea typeface="Cambria Math" panose="02040503050406030204" pitchFamily="18" charset="0"/>
                        <a:cs typeface="Segoe UI" panose="020B0502040204020203" pitchFamily="34" charset="0"/>
                      </a:rPr>
                      <m:t>&gt;</m:t>
                    </m:r>
                    <m:sSub>
                      <m:sSubPr>
                        <m:ctrlPr>
                          <a:rPr lang="en-US" altLang="zh-CN" sz="2000" i="1" noProof="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𝑎</m:t>
                        </m:r>
                      </m:e>
                      <m:sub>
                        <m:r>
                          <a:rPr lang="en-US" altLang="zh-CN" sz="2000" i="1" noProof="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sub>
                    </m:sSub>
                  </m:oMath>
                </a14:m>
                <a:r>
                  <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for </a:t>
                </a:r>
                <a14:m>
                  <m:oMath xmlns:m="http://schemas.openxmlformats.org/officeDocument/2006/math">
                    <m:r>
                      <a:rPr lang="en-US" altLang="zh-CN" sz="2000" noProof="1">
                        <a:solidFill>
                          <a:prstClr val="black"/>
                        </a:solidFill>
                        <a:latin typeface="Cambria Math" panose="02040503050406030204" pitchFamily="18" charset="0"/>
                        <a:ea typeface="Cambria Math" panose="02040503050406030204" pitchFamily="18" charset="0"/>
                        <a:cs typeface="Segoe UI" panose="020B0502040204020203" pitchFamily="34" charset="0"/>
                      </a:rPr>
                      <m:t>0</m:t>
                    </m:r>
                    <m:r>
                      <a:rPr lang="en-US" altLang="zh-CN" sz="2000" i="1" noProof="1">
                        <a:solidFill>
                          <a:prstClr val="black"/>
                        </a:solidFill>
                        <a:latin typeface="Cambria Math" panose="02040503050406030204" pitchFamily="18" charset="0"/>
                        <a:ea typeface="Cambria Math" panose="02040503050406030204" pitchFamily="18" charset="0"/>
                        <a:cs typeface="Segoe UI" panose="020B0502040204020203" pitchFamily="34" charset="0"/>
                      </a:rPr>
                      <m:t>≤</m:t>
                    </m:r>
                    <m:r>
                      <a:rPr lang="en-US" altLang="zh-CN" sz="2000" i="1" noProof="1">
                        <a:solidFill>
                          <a:prstClr val="black"/>
                        </a:solidFill>
                        <a:latin typeface="Cambria Math" panose="02040503050406030204" pitchFamily="18" charset="0"/>
                        <a:ea typeface="Cambria Math" panose="02040503050406030204" pitchFamily="18" charset="0"/>
                        <a:cs typeface="Segoe UI" panose="020B0502040204020203" pitchFamily="34" charset="0"/>
                      </a:rPr>
                      <m:t>𝑗</m:t>
                    </m:r>
                    <m:r>
                      <a:rPr lang="en-US" altLang="zh-CN" sz="2000" i="1" noProof="1">
                        <a:solidFill>
                          <a:prstClr val="black"/>
                        </a:solidFill>
                        <a:latin typeface="Cambria Math" panose="02040503050406030204" pitchFamily="18" charset="0"/>
                        <a:ea typeface="Cambria Math" panose="02040503050406030204" pitchFamily="18" charset="0"/>
                        <a:cs typeface="Segoe UI" panose="020B0502040204020203" pitchFamily="34" charset="0"/>
                      </a:rPr>
                      <m:t>&lt;</m:t>
                    </m:r>
                    <m:r>
                      <a:rPr lang="en-US" altLang="zh-CN" sz="2000" i="1" noProof="1">
                        <a:solidFill>
                          <a:prstClr val="black"/>
                        </a:solidFill>
                        <a:latin typeface="Cambria Math" panose="02040503050406030204" pitchFamily="18" charset="0"/>
                        <a:ea typeface="Cambria Math" panose="02040503050406030204" pitchFamily="18" charset="0"/>
                        <a:cs typeface="Segoe UI" panose="020B0502040204020203" pitchFamily="34" charset="0"/>
                      </a:rPr>
                      <m:t>𝑛</m:t>
                    </m:r>
                    <m:r>
                      <a:rPr lang="en-US" altLang="zh-CN" sz="2000" i="1" noProof="1">
                        <a:solidFill>
                          <a:prstClr val="black"/>
                        </a:solidFill>
                        <a:latin typeface="Cambria Math" panose="02040503050406030204" pitchFamily="18" charset="0"/>
                        <a:ea typeface="Cambria Math" panose="02040503050406030204" pitchFamily="18" charset="0"/>
                        <a:cs typeface="Segoe UI" panose="020B0502040204020203" pitchFamily="34" charset="0"/>
                      </a:rPr>
                      <m:t>−1</m:t>
                    </m:r>
                  </m:oMath>
                </a14:m>
                <a:r>
                  <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p>
              <a:p>
                <a:pPr defTabSz="914400">
                  <a:lnSpc>
                    <a:spcPts val="2700"/>
                  </a:lnSpc>
                  <a:buClr>
                    <a:srgbClr val="C00000"/>
                  </a:buClr>
                </a:pPr>
                <a:endPar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a:p>
                <a:pPr defTabSz="914400">
                  <a:lnSpc>
                    <a:spcPts val="2700"/>
                  </a:lnSpc>
                  <a:buClr>
                    <a:srgbClr val="C00000"/>
                  </a:buClr>
                </a:pPr>
                <a:r>
                  <a:rPr lang="en-US" altLang="zh-CN" sz="2000" noProof="1">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3)   </a:t>
                </a:r>
                <a:r>
                  <a:rPr lang="zh-CN" altLang="en-US"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相互合作优于相互背叛</a:t>
                </a:r>
                <a:r>
                  <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14:m>
                  <m:oMath xmlns:m="http://schemas.openxmlformats.org/officeDocument/2006/math">
                    <m:sSub>
                      <m:sSubPr>
                        <m:ctrlP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𝑎</m:t>
                        </m:r>
                      </m:e>
                      <m:sub>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𝑛</m:t>
                        </m:r>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sub>
                    </m:sSub>
                    <m:r>
                      <a:rPr lang="en-US" altLang="zh-CN" sz="2000" i="1" noProof="1" smtClean="0">
                        <a:solidFill>
                          <a:prstClr val="black"/>
                        </a:solidFill>
                        <a:latin typeface="Cambria Math" panose="02040503050406030204" pitchFamily="18" charset="0"/>
                        <a:ea typeface="Cambria Math" panose="02040503050406030204" pitchFamily="18" charset="0"/>
                        <a:cs typeface="Segoe UI" panose="020B0502040204020203" pitchFamily="34" charset="0"/>
                      </a:rPr>
                      <m:t>&gt;</m:t>
                    </m:r>
                    <m:sSub>
                      <m:sSubPr>
                        <m:ctrlPr>
                          <a:rPr lang="en-US" altLang="zh-CN" sz="2000" i="1" noProof="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𝑏</m:t>
                        </m:r>
                      </m:e>
                      <m:sub>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0</m:t>
                        </m:r>
                      </m:sub>
                    </m:sSub>
                  </m:oMath>
                </a14:m>
                <a:r>
                  <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endParaRPr lang="zh-CN" altLang="en-US"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761838" y="4873587"/>
                <a:ext cx="10192469" cy="1798698"/>
              </a:xfrm>
              <a:prstGeom prst="rect">
                <a:avLst/>
              </a:prstGeom>
              <a:blipFill>
                <a:blip r:embed="rId4"/>
                <a:stretch>
                  <a:fillRect l="-778" t="-2365" b="-4730"/>
                </a:stretch>
              </a:blipFill>
            </p:spPr>
            <p:txBody>
              <a:bodyPr/>
              <a:lstStyle/>
              <a:p>
                <a:r>
                  <a:rPr lang="zh-CN" altLang="en-US">
                    <a:noFill/>
                  </a:rPr>
                  <a:t> </a:t>
                </a:r>
              </a:p>
            </p:txBody>
          </p:sp>
        </mc:Fallback>
      </mc:AlternateContent>
      <p:sp>
        <p:nvSpPr>
          <p:cNvPr id="8" name="文本框 7"/>
          <p:cNvSpPr txBox="1"/>
          <p:nvPr/>
        </p:nvSpPr>
        <p:spPr>
          <a:xfrm>
            <a:off x="520420" y="3958771"/>
            <a:ext cx="6128374" cy="824778"/>
          </a:xfrm>
          <a:prstGeom prst="rect">
            <a:avLst/>
          </a:prstGeom>
          <a:noFill/>
        </p:spPr>
        <p:txBody>
          <a:bodyPr wrap="square">
            <a:spAutoFit/>
          </a:bodyPr>
          <a:lstStyle/>
          <a:p>
            <a:pPr marL="285750" indent="-285750" defTabSz="914400">
              <a:lnSpc>
                <a:spcPct val="200000"/>
              </a:lnSpc>
              <a:buClr>
                <a:srgbClr val="C00000"/>
              </a:buClr>
              <a:buFont typeface="Wingdings" panose="05000000000000000000" pitchFamily="2" charset="2"/>
              <a:buChar char="Ø"/>
            </a:pPr>
            <a:r>
              <a:rPr lang="zh-CN" altLang="en-US" sz="2700" b="1" noProof="1">
                <a:solidFill>
                  <a:srgbClr val="17406D"/>
                </a:solidFill>
                <a:latin typeface="微软雅黑" panose="020B0503020204020204" pitchFamily="34" charset="-122"/>
                <a:ea typeface="微软雅黑" panose="020B0503020204020204" pitchFamily="34" charset="-122"/>
              </a:rPr>
              <a:t> 多人</a:t>
            </a:r>
            <a:r>
              <a:rPr lang="zh-CN" altLang="en-US" sz="2700" b="1" dirty="0">
                <a:solidFill>
                  <a:srgbClr val="17406D"/>
                </a:solidFill>
                <a:latin typeface="微软雅黑" panose="020B0503020204020204" pitchFamily="34" charset="-122"/>
                <a:ea typeface="微软雅黑" panose="020B0503020204020204" pitchFamily="34" charset="-122"/>
              </a:rPr>
              <a:t>社会困境具有如下性质</a:t>
            </a:r>
            <a:r>
              <a:rPr lang="en-US" altLang="zh-CN" sz="2700" b="1"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p>
        </p:txBody>
      </p:sp>
    </p:spTree>
    <p:extLst>
      <p:ext uri="{BB962C8B-B14F-4D97-AF65-F5344CB8AC3E}">
        <p14:creationId xmlns:p14="http://schemas.microsoft.com/office/powerpoint/2010/main" val="32477982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62</a:t>
            </a:fld>
            <a:endParaRPr lang="en-US" dirty="0"/>
          </a:p>
        </p:txBody>
      </p:sp>
      <p:sp>
        <p:nvSpPr>
          <p:cNvPr id="3" name="标题 1"/>
          <p:cNvSpPr txBox="1"/>
          <p:nvPr/>
        </p:nvSpPr>
        <p:spPr>
          <a:xfrm>
            <a:off x="426702" y="882637"/>
            <a:ext cx="6167565" cy="629971"/>
          </a:xfrm>
          <a:prstGeom prst="rect">
            <a:avLst/>
          </a:prstGeom>
        </p:spPr>
        <p:txBody>
          <a:bodyPr vert="horz" rtlCol="0" anchor="ctr">
            <a:no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457200" marR="0" lvl="0" indent="-457200" algn="l" defTabSz="914400" rtl="0" eaLnBrk="1" fontAlgn="auto" latinLnBrk="0" hangingPunct="1">
              <a:lnSpc>
                <a:spcPct val="100000"/>
              </a:lnSpc>
              <a:spcBef>
                <a:spcPct val="0"/>
              </a:spcBef>
              <a:spcAft>
                <a:spcPts val="0"/>
              </a:spcAft>
              <a:buClr>
                <a:srgbClr val="C00000"/>
              </a:buClr>
              <a:buSzTx/>
              <a:buFont typeface="Wingdings" panose="05000000000000000000" pitchFamily="2" charset="2"/>
              <a:buChar char="Ø"/>
              <a:tabLst/>
              <a:defRPr/>
            </a:pPr>
            <a:r>
              <a:rPr kumimoji="0" lang="zh-CN" altLang="en-US" sz="3600" b="1" i="0" u="none" strike="noStrike" kern="1200" cap="none" spc="0" normalizeH="0" baseline="0" noProof="0" dirty="0">
                <a:ln>
                  <a:noFill/>
                </a:ln>
                <a:solidFill>
                  <a:srgbClr val="17406D"/>
                </a:solidFill>
                <a:effectLst/>
                <a:uLnTx/>
                <a:uFillTx/>
                <a:latin typeface="微软雅黑" panose="020B0503020204020204" pitchFamily="34" charset="-122"/>
                <a:ea typeface="微软雅黑" panose="020B0503020204020204" pitchFamily="34" charset="-122"/>
                <a:cs typeface="+mj-cs"/>
              </a:rPr>
              <a:t>多人迭代博弈基本构成：</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11" t="2990" r="2967" b="4083"/>
          <a:stretch>
            <a:fillRect/>
          </a:stretch>
        </p:blipFill>
        <p:spPr bwMode="auto">
          <a:xfrm>
            <a:off x="9631995" y="983785"/>
            <a:ext cx="1871441" cy="14595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5" name="文本框 15"/>
              <p:cNvSpPr txBox="1"/>
              <p:nvPr/>
            </p:nvSpPr>
            <p:spPr>
              <a:xfrm>
                <a:off x="499399" y="1868800"/>
                <a:ext cx="8675081" cy="4087337"/>
              </a:xfrm>
              <a:prstGeom prst="rect">
                <a:avLst/>
              </a:prstGeom>
              <a:noFill/>
            </p:spPr>
            <p:txBody>
              <a:bodyPr wrap="square" rtlCol="0">
                <a:spAutoFit/>
              </a:bodyPr>
              <a:lstStyle/>
              <a:p>
                <a:pPr algn="just">
                  <a:buClr>
                    <a:srgbClr val="C00000"/>
                  </a:buClr>
                </a:pPr>
                <a:r>
                  <a:rPr lang="en-US" altLang="zh-CN" sz="2000" b="1" noProof="1">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1)  </a:t>
                </a:r>
                <a:r>
                  <a:rPr lang="en-US" altLang="zh-CN" sz="2000" b="1" noProof="1">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Baseline game</a:t>
                </a:r>
                <a:r>
                  <a:rPr lang="en-US" altLang="zh-CN" sz="2000" b="1" noProof="1">
                    <a:solidFill>
                      <a:srgbClr val="17406D"/>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Consider in each stage game, every player may choose cooperation (C) or defection (D), in which j of the other group members cooperate, a cooperator receives the payoff </a:t>
                </a:r>
                <a14:m>
                  <m:oMath xmlns:m="http://schemas.openxmlformats.org/officeDocument/2006/math">
                    <m:sSub>
                      <m:sSubPr>
                        <m:ctrlP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𝑎</m:t>
                        </m:r>
                      </m:e>
                      <m:sub>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sub>
                    </m:sSub>
                  </m:oMath>
                </a14:m>
                <a:r>
                  <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and a defector receives </a:t>
                </a:r>
                <a14:m>
                  <m:oMath xmlns:m="http://schemas.openxmlformats.org/officeDocument/2006/math">
                    <m:sSub>
                      <m:sSubPr>
                        <m:ctrlP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𝑏</m:t>
                        </m:r>
                      </m:e>
                      <m:sub>
                        <m:r>
                          <a:rPr lang="en-US" altLang="zh-CN" sz="2000" i="1" noProof="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sub>
                    </m:sSub>
                  </m:oMath>
                </a14:m>
                <a:r>
                  <a:rPr lang="en-US" altLang="zh-CN"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p>
              <a:p>
                <a:pPr algn="just">
                  <a:buClr>
                    <a:srgbClr val="C00000"/>
                  </a:buClr>
                </a:pPr>
                <a:endParaRPr lang="en-US" altLang="zh-CN"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a:p>
                <a:pPr algn="just">
                  <a:buClr>
                    <a:srgbClr val="C00000"/>
                  </a:buClr>
                </a:pPr>
                <a:r>
                  <a:rPr lang="en-US" altLang="zh-CN" sz="2000" b="1" noProof="1">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2) </a:t>
                </a:r>
                <a:r>
                  <a:rPr lang="en-US" altLang="zh-CN" sz="2000" b="1" noProof="1">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Repeated games</a:t>
                </a:r>
                <a:r>
                  <a:rPr lang="en-US" altLang="zh-CN" sz="2000" b="1" noProof="1">
                    <a:solidFill>
                      <a:srgbClr val="17406D"/>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group members face the same dilemma situation over multiple rounds.</a:t>
                </a:r>
              </a:p>
              <a:p>
                <a:pPr algn="just">
                  <a:buClr>
                    <a:srgbClr val="C00000"/>
                  </a:buClr>
                </a:pPr>
                <a:endPar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a:p>
                <a:pPr algn="just">
                  <a:buClr>
                    <a:srgbClr val="C00000"/>
                  </a:buClr>
                </a:pPr>
                <a:r>
                  <a:rPr lang="en-US" altLang="zh-CN" sz="2000" b="1" noProof="1">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3) </a:t>
                </a:r>
                <a:r>
                  <a:rPr lang="en-US" altLang="zh-CN" sz="2000" b="1" noProof="1">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Memory-one strategies</a:t>
                </a:r>
                <a:r>
                  <a:rPr lang="en-US" altLang="zh-CN" sz="2000" b="1" noProof="1">
                    <a:solidFill>
                      <a:srgbClr val="17406D"/>
                    </a:solidFill>
                    <a:latin typeface="Microsoft YaHei UI" panose="020B0503020204020204" pitchFamily="34" charset="-122"/>
                    <a:ea typeface="Microsoft YaHei UI" panose="020B0503020204020204" pitchFamily="34" charset="-122"/>
                    <a:cs typeface="Segoe UI" panose="020B0502040204020203" pitchFamily="34" charset="0"/>
                  </a:rPr>
                  <a:t>:</a:t>
                </a:r>
                <a:r>
                  <a:rPr lang="en-US" altLang="zh-CN" sz="2000" noProof="1">
                    <a:solidFill>
                      <a:srgbClr val="17406D"/>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players only consider the outcome of the last round</a:t>
                </a:r>
                <a:r>
                  <a:rPr lang="zh-CN" altLang="en-US"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r>
                  <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p>
              <a:p>
                <a:pPr algn="just">
                  <a:buClr>
                    <a:srgbClr val="C00000"/>
                  </a:buClr>
                </a:pPr>
                <a:r>
                  <a:rPr lang="en-US" altLang="zh-CN" sz="2000" b="1"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 rule </a:t>
                </a:r>
                <a:r>
                  <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that tells the player what to do in the first round, and </a:t>
                </a:r>
              </a:p>
              <a:p>
                <a:pPr algn="just">
                  <a:buClr>
                    <a:srgbClr val="C00000"/>
                  </a:buClr>
                </a:pPr>
                <a:r>
                  <a:rPr lang="en-US" altLang="zh-CN" sz="2000" b="1"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 rule </a:t>
                </a:r>
                <a:r>
                  <a:rPr lang="en-US" altLang="zh-CN" sz="2000" noProof="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for what to do in all subsequent rounds, depending on the previous round’s outcome. </a:t>
                </a:r>
              </a:p>
            </p:txBody>
          </p:sp>
        </mc:Choice>
        <mc:Fallback>
          <p:sp>
            <p:nvSpPr>
              <p:cNvPr id="5" name="文本框 15"/>
              <p:cNvSpPr txBox="1">
                <a:spLocks noRot="1" noChangeAspect="1" noMove="1" noResize="1" noEditPoints="1" noAdjustHandles="1" noChangeArrowheads="1" noChangeShapeType="1" noTextEdit="1"/>
              </p:cNvSpPr>
              <p:nvPr/>
            </p:nvSpPr>
            <p:spPr>
              <a:xfrm>
                <a:off x="499399" y="1868800"/>
                <a:ext cx="8675081" cy="4087337"/>
              </a:xfrm>
              <a:prstGeom prst="rect">
                <a:avLst/>
              </a:prstGeom>
              <a:blipFill>
                <a:blip r:embed="rId3"/>
                <a:stretch>
                  <a:fillRect l="-773" t="-896" r="-703" b="-2388"/>
                </a:stretch>
              </a:blipFill>
            </p:spPr>
            <p:txBody>
              <a:bodyPr/>
              <a:lstStyle/>
              <a:p>
                <a:r>
                  <a:rPr lang="zh-CN" altLang="en-US">
                    <a:noFill/>
                  </a:rPr>
                  <a:t> </a:t>
                </a:r>
              </a:p>
            </p:txBody>
          </p:sp>
        </mc:Fallback>
      </mc:AlternateContent>
      <p:pic>
        <p:nvPicPr>
          <p:cNvPr id="6" name="图片 5"/>
          <p:cNvPicPr>
            <a:picLocks noChangeAspect="1"/>
          </p:cNvPicPr>
          <p:nvPr/>
        </p:nvPicPr>
        <p:blipFill>
          <a:blip r:embed="rId4"/>
          <a:stretch>
            <a:fillRect/>
          </a:stretch>
        </p:blipFill>
        <p:spPr>
          <a:xfrm>
            <a:off x="9068243" y="3357113"/>
            <a:ext cx="2908997" cy="2219305"/>
          </a:xfrm>
          <a:prstGeom prst="rect">
            <a:avLst/>
          </a:prstGeom>
          <a:ln>
            <a:noFill/>
          </a:ln>
          <a:effectLst>
            <a:softEdge rad="112500"/>
          </a:effectLst>
        </p:spPr>
      </p:pic>
    </p:spTree>
    <p:extLst>
      <p:ext uri="{BB962C8B-B14F-4D97-AF65-F5344CB8AC3E}">
        <p14:creationId xmlns:p14="http://schemas.microsoft.com/office/powerpoint/2010/main" val="22595093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63</a:t>
            </a:fld>
            <a:endParaRPr lang="en-US" dirty="0"/>
          </a:p>
        </p:txBody>
      </p:sp>
      <p:sp>
        <p:nvSpPr>
          <p:cNvPr id="3" name="文本框 3"/>
          <p:cNvSpPr txBox="1"/>
          <p:nvPr/>
        </p:nvSpPr>
        <p:spPr>
          <a:xfrm>
            <a:off x="333290" y="562538"/>
            <a:ext cx="7607091" cy="696537"/>
          </a:xfrm>
          <a:prstGeom prst="rect">
            <a:avLst/>
          </a:prstGeom>
          <a:noFill/>
        </p:spPr>
        <p:txBody>
          <a:bodyPr wrap="square" rtlCol="0">
            <a:spAutoFit/>
          </a:bodyPr>
          <a:lstStyle/>
          <a:p>
            <a:pPr defTabSz="914400">
              <a:lnSpc>
                <a:spcPts val="5000"/>
              </a:lnSpc>
            </a:pPr>
            <a:r>
              <a:rPr lang="en-US" altLang="zh-CN" sz="4000" b="1" kern="1500" spc="-83" noProof="1">
                <a:solidFill>
                  <a:srgbClr val="17406D"/>
                </a:solidFill>
                <a:latin typeface="Microsoft YaHei UI" panose="020B0503020204020204" pitchFamily="34" charset="-122"/>
                <a:ea typeface="Microsoft YaHei UI" panose="020B0503020204020204" pitchFamily="34" charset="-122"/>
                <a:cs typeface="Segoe UI Semibold" panose="020B0702040204020203" pitchFamily="34" charset="0"/>
              </a:rPr>
              <a:t>Memory-one </a:t>
            </a:r>
            <a:r>
              <a:rPr lang="zh-CN" altLang="en-US" sz="4000" b="1" kern="1500" spc="-83" noProof="1">
                <a:solidFill>
                  <a:srgbClr val="17406D"/>
                </a:solidFill>
                <a:latin typeface="Microsoft YaHei UI" panose="020B0503020204020204" pitchFamily="34" charset="-122"/>
                <a:ea typeface="Microsoft YaHei UI" panose="020B0503020204020204" pitchFamily="34" charset="-122"/>
                <a:cs typeface="Segoe UI Semibold" panose="020B0702040204020203" pitchFamily="34" charset="0"/>
              </a:rPr>
              <a:t>策略</a:t>
            </a:r>
          </a:p>
        </p:txBody>
      </p:sp>
      <mc:AlternateContent xmlns:mc="http://schemas.openxmlformats.org/markup-compatibility/2006" xmlns:a14="http://schemas.microsoft.com/office/drawing/2010/main">
        <mc:Choice Requires="a14">
          <p:sp>
            <p:nvSpPr>
              <p:cNvPr id="4" name="文本框 27"/>
              <p:cNvSpPr txBox="1"/>
              <p:nvPr/>
            </p:nvSpPr>
            <p:spPr>
              <a:xfrm>
                <a:off x="578804" y="4079231"/>
                <a:ext cx="10491494" cy="892552"/>
              </a:xfrm>
              <a:prstGeom prst="rect">
                <a:avLst/>
              </a:prstGeom>
              <a:noFill/>
            </p:spPr>
            <p:txBody>
              <a:bodyPr wrap="square" rtlCol="0">
                <a:spAutoFit/>
              </a:bodyPr>
              <a:lstStyle/>
              <a:p>
                <a:pPr algn="just" defTabSz="914400"/>
                <a:r>
                  <a:rPr lang="en-US" altLang="zh-CN" sz="2800" b="1" noProof="1">
                    <a:solidFill>
                      <a:srgbClr val="17406D"/>
                    </a:solidFill>
                    <a:latin typeface="Microsoft YaHei UI" panose="020B0503020204020204" pitchFamily="34" charset="-122"/>
                    <a:ea typeface="Microsoft YaHei UI" panose="020B0503020204020204" pitchFamily="34" charset="-122"/>
                    <a:cs typeface="Segoe UI Semibold" panose="020B0702040204020203" pitchFamily="34" charset="0"/>
                  </a:rPr>
                  <a:t>ZD</a:t>
                </a:r>
                <a:r>
                  <a:rPr lang="zh-CN" altLang="en-US" sz="2800" b="1" noProof="1">
                    <a:solidFill>
                      <a:srgbClr val="17406D"/>
                    </a:solidFill>
                    <a:latin typeface="Microsoft YaHei UI" panose="020B0503020204020204" pitchFamily="34" charset="-122"/>
                    <a:ea typeface="Microsoft YaHei UI" panose="020B0503020204020204" pitchFamily="34" charset="-122"/>
                    <a:cs typeface="Segoe UI Semibold" panose="020B0702040204020203" pitchFamily="34" charset="0"/>
                  </a:rPr>
                  <a:t>策略定义</a:t>
                </a:r>
                <a:r>
                  <a:rPr lang="en-US" altLang="zh-CN" sz="2800" b="1" noProof="1">
                    <a:solidFill>
                      <a:srgbClr val="17406D"/>
                    </a:solidFill>
                    <a:latin typeface="Microsoft YaHei UI" panose="020B0503020204020204" pitchFamily="34" charset="-122"/>
                    <a:ea typeface="Microsoft YaHei UI" panose="020B0503020204020204" pitchFamily="34" charset="-122"/>
                    <a:cs typeface="Segoe UI Semibold" panose="020B0702040204020203" pitchFamily="34" charset="0"/>
                  </a:rPr>
                  <a:t>: </a:t>
                </a:r>
                <a:r>
                  <a:rPr lang="zh-CN" altLang="en-US" sz="2400"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策略</a:t>
                </a:r>
                <a:r>
                  <a:rPr lang="en-US" altLang="zh-CN" sz="2400"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a:t>
                </a:r>
                <a14:m>
                  <m:oMath xmlns:m="http://schemas.openxmlformats.org/officeDocument/2006/math">
                    <m:r>
                      <a:rPr lang="en-US" altLang="zh-CN" sz="2400" b="1" i="1" noProof="1"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𝒑</m:t>
                    </m:r>
                  </m:oMath>
                </a14:m>
                <a:r>
                  <a:rPr lang="en-US" altLang="zh-CN" sz="2400"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(memory-one strategy) </a:t>
                </a:r>
                <a:r>
                  <a:rPr lang="zh-CN" altLang="en-US" sz="2400"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是</a:t>
                </a:r>
                <a:r>
                  <a:rPr lang="en-US" altLang="zh-CN" sz="2400" b="1" noProof="1">
                    <a:solidFill>
                      <a:srgbClr val="0000FF"/>
                    </a:solidFill>
                    <a:latin typeface="Microsoft YaHei UI" panose="020B0503020204020204" pitchFamily="34" charset="-122"/>
                    <a:ea typeface="Microsoft YaHei UI" panose="020B0503020204020204" pitchFamily="34" charset="-122"/>
                    <a:cs typeface="Segoe UI Semibold" panose="020B0702040204020203" pitchFamily="34" charset="0"/>
                  </a:rPr>
                  <a:t>ZD</a:t>
                </a:r>
                <a:r>
                  <a:rPr lang="zh-CN" altLang="en-US" sz="2400" b="1" noProof="1">
                    <a:solidFill>
                      <a:srgbClr val="0000FF"/>
                    </a:solidFill>
                    <a:latin typeface="Microsoft YaHei UI" panose="020B0503020204020204" pitchFamily="34" charset="-122"/>
                    <a:ea typeface="Microsoft YaHei UI" panose="020B0503020204020204" pitchFamily="34" charset="-122"/>
                    <a:cs typeface="Segoe UI Semibold" panose="020B0702040204020203" pitchFamily="34" charset="0"/>
                  </a:rPr>
                  <a:t>策略</a:t>
                </a:r>
                <a:r>
                  <a:rPr lang="zh-CN" altLang="en-US" sz="2400"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：在给定</a:t>
                </a:r>
                <a14:m>
                  <m:oMath xmlns:m="http://schemas.openxmlformats.org/officeDocument/2006/math">
                    <m:r>
                      <a:rPr lang="zh-CN" altLang="en-US" sz="2400" i="1" noProof="1">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常数</m:t>
                    </m:r>
                    <m:r>
                      <a:rPr lang="en-US" altLang="zh-CN" sz="2400" i="1" noProof="1"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 </m:t>
                    </m:r>
                    <m:r>
                      <a:rPr lang="en-US" altLang="zh-CN" sz="2400" i="1" noProof="1">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𝑙</m:t>
                    </m:r>
                    <m:r>
                      <a:rPr lang="en-US" altLang="zh-CN" sz="2400" i="1" noProof="1">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 </m:t>
                    </m:r>
                    <m:r>
                      <a:rPr lang="en-US" altLang="zh-CN" sz="2400" i="1" noProof="1">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𝑠</m:t>
                    </m:r>
                    <m:r>
                      <a:rPr lang="en-US" altLang="zh-CN" sz="2400" i="1" noProof="1">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 </m:t>
                    </m:r>
                  </m:oMath>
                </a14:m>
                <a:r>
                  <a:rPr lang="zh-CN" altLang="en-US" sz="2400"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以及</a:t>
                </a:r>
                <a:r>
                  <a:rPr lang="en-US" altLang="zh-CN" sz="2400"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a:t>
                </a:r>
                <a14:m>
                  <m:oMath xmlns:m="http://schemas.openxmlformats.org/officeDocument/2006/math">
                    <m:r>
                      <a:rPr lang="zh-CN" altLang="en-US" sz="2400" i="1" noProof="1">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𝜙</m:t>
                    </m:r>
                    <m:r>
                      <a:rPr lang="zh-CN" altLang="en-US" sz="2400" i="1" noProof="1">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≠0</m:t>
                    </m:r>
                  </m:oMath>
                </a14:m>
                <a:r>
                  <a:rPr lang="en-US" altLang="zh-CN" sz="2400"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a:t>
                </a:r>
                <a:r>
                  <a:rPr lang="zh-CN" altLang="en-US" sz="2400"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的条件下，如果作为策略的向量 </a:t>
                </a:r>
                <a14:m>
                  <m:oMath xmlns:m="http://schemas.openxmlformats.org/officeDocument/2006/math">
                    <m:r>
                      <a:rPr lang="en-US" altLang="zh-CN" sz="2400" b="1" i="1" noProof="1">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𝒑</m:t>
                    </m:r>
                  </m:oMath>
                </a14:m>
                <a:r>
                  <a:rPr lang="zh-CN" altLang="en-US" sz="2400"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满足：</a:t>
                </a:r>
                <a:endParaRPr lang="zh-CN" altLang="en-US" sz="2400" noProof="1">
                  <a:solidFill>
                    <a:srgbClr val="0078D4"/>
                  </a:solidFill>
                  <a:latin typeface="Microsoft YaHei UI" panose="020B0503020204020204" pitchFamily="34" charset="-122"/>
                  <a:ea typeface="Microsoft YaHei UI" panose="020B0503020204020204" pitchFamily="34" charset="-122"/>
                  <a:cs typeface="Segoe UI Semibold" panose="020B0702040204020203" pitchFamily="34" charset="0"/>
                </a:endParaRPr>
              </a:p>
            </p:txBody>
          </p:sp>
        </mc:Choice>
        <mc:Fallback xmlns="">
          <p:sp>
            <p:nvSpPr>
              <p:cNvPr id="4" name="文本框 27"/>
              <p:cNvSpPr txBox="1">
                <a:spLocks noRot="1" noChangeAspect="1" noMove="1" noResize="1" noEditPoints="1" noAdjustHandles="1" noChangeArrowheads="1" noChangeShapeType="1" noTextEdit="1"/>
              </p:cNvSpPr>
              <p:nvPr/>
            </p:nvSpPr>
            <p:spPr>
              <a:xfrm>
                <a:off x="578804" y="4079231"/>
                <a:ext cx="10491494" cy="892552"/>
              </a:xfrm>
              <a:prstGeom prst="rect">
                <a:avLst/>
              </a:prstGeom>
              <a:blipFill>
                <a:blip r:embed="rId3"/>
                <a:stretch>
                  <a:fillRect l="-1220" t="-6803" b="-14286"/>
                </a:stretch>
              </a:blipFill>
            </p:spPr>
            <p:txBody>
              <a:bodyPr/>
              <a:lstStyle/>
              <a:p>
                <a:r>
                  <a:rPr lang="zh-CN" altLang="en-US">
                    <a:noFill/>
                  </a:rPr>
                  <a:t> </a:t>
                </a:r>
              </a:p>
            </p:txBody>
          </p:sp>
        </mc:Fallback>
      </mc:AlternateContent>
      <p:graphicFrame>
        <p:nvGraphicFramePr>
          <p:cNvPr id="5" name="对象 4"/>
          <p:cNvGraphicFramePr>
            <a:graphicFrameLocks noChangeAspect="1"/>
          </p:cNvGraphicFramePr>
          <p:nvPr/>
        </p:nvGraphicFramePr>
        <p:xfrm>
          <a:off x="2879469" y="5082707"/>
          <a:ext cx="5624497" cy="1483216"/>
        </p:xfrm>
        <a:graphic>
          <a:graphicData uri="http://schemas.openxmlformats.org/presentationml/2006/ole">
            <mc:AlternateContent xmlns:mc="http://schemas.openxmlformats.org/markup-compatibility/2006">
              <mc:Choice xmlns:v="urn:schemas-microsoft-com:vml" Requires="v">
                <p:oleObj spid="_x0000_s26715" name="Equation" r:id="rId4" imgW="69799200" imgH="20116800" progId="Equation.DSMT4">
                  <p:embed/>
                </p:oleObj>
              </mc:Choice>
              <mc:Fallback>
                <p:oleObj name="Equation" r:id="rId4" imgW="69799200" imgH="20116800" progId="Equation.DSMT4">
                  <p:embed/>
                  <p:pic>
                    <p:nvPicPr>
                      <p:cNvPr id="55" name="对象 54"/>
                      <p:cNvPicPr/>
                      <p:nvPr/>
                    </p:nvPicPr>
                    <p:blipFill>
                      <a:blip r:embed="rId5"/>
                      <a:stretch>
                        <a:fillRect/>
                      </a:stretch>
                    </p:blipFill>
                    <p:spPr>
                      <a:xfrm>
                        <a:off x="2879469" y="5082707"/>
                        <a:ext cx="5624497" cy="1483216"/>
                      </a:xfrm>
                      <a:prstGeom prst="rect">
                        <a:avLst/>
                      </a:prstGeom>
                    </p:spPr>
                  </p:pic>
                </p:oleObj>
              </mc:Fallback>
            </mc:AlternateContent>
          </a:graphicData>
        </a:graphic>
      </p:graphicFrame>
      <p:grpSp>
        <p:nvGrpSpPr>
          <p:cNvPr id="6" name="组合 5"/>
          <p:cNvGrpSpPr/>
          <p:nvPr/>
        </p:nvGrpSpPr>
        <p:grpSpPr>
          <a:xfrm>
            <a:off x="703145" y="1426770"/>
            <a:ext cx="9977144" cy="2330362"/>
            <a:chOff x="648011" y="1359837"/>
            <a:chExt cx="10537028" cy="2454654"/>
          </a:xfrm>
        </p:grpSpPr>
        <p:sp>
          <p:nvSpPr>
            <p:cNvPr id="7" name="箭头: 右 51"/>
            <p:cNvSpPr/>
            <p:nvPr/>
          </p:nvSpPr>
          <p:spPr>
            <a:xfrm rot="792389">
              <a:off x="5296301" y="1581875"/>
              <a:ext cx="1739972" cy="469726"/>
            </a:xfrm>
            <a:prstGeom prst="rightArrow">
              <a:avLst>
                <a:gd name="adj1" fmla="val 50000"/>
                <a:gd name="adj2" fmla="val 72027"/>
              </a:avLst>
            </a:prstGeom>
            <a:noFill/>
            <a:ln w="12700" cap="flat" cmpd="sng" algn="ctr">
              <a:solidFill>
                <a:srgbClr val="17406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8" name="文本框 3"/>
            <p:cNvSpPr txBox="1"/>
            <p:nvPr/>
          </p:nvSpPr>
          <p:spPr>
            <a:xfrm>
              <a:off x="648011" y="2097451"/>
              <a:ext cx="2407926" cy="681749"/>
            </a:xfrm>
            <a:prstGeom prst="rect">
              <a:avLst/>
            </a:prstGeom>
            <a:noFill/>
          </p:spPr>
          <p:txBody>
            <a:bodyPr wrap="square" rtlCol="0">
              <a:spAutoFit/>
            </a:bodyPr>
            <a:lstStyle/>
            <a:p>
              <a:pPr marL="0" marR="0" lvl="0" indent="0" defTabSz="914400" eaLnBrk="1" fontAlgn="auto" latinLnBrk="0" hangingPunct="1">
                <a:lnSpc>
                  <a:spcPts val="5000"/>
                </a:lnSpc>
                <a:spcBef>
                  <a:spcPts val="0"/>
                </a:spcBef>
                <a:spcAft>
                  <a:spcPts val="0"/>
                </a:spcAft>
                <a:buClrTx/>
                <a:buSzTx/>
                <a:buFontTx/>
                <a:buNone/>
                <a:tabLst/>
                <a:defRPr/>
              </a:pPr>
              <a:r>
                <a:rPr kumimoji="0" lang="en-US" altLang="zh-CN" sz="2400" b="1" i="0" u="none" strike="noStrike" kern="1500" cap="none" spc="-83" normalizeH="0" baseline="0" noProof="1" smtClean="0">
                  <a:ln>
                    <a:noFill/>
                  </a:ln>
                  <a:solidFill>
                    <a:srgbClr val="17406D"/>
                  </a:solidFill>
                  <a:effectLst/>
                  <a:uLnTx/>
                  <a:uFillTx/>
                  <a:latin typeface="Microsoft YaHei UI" panose="020B0503020204020204" pitchFamily="34" charset="-122"/>
                  <a:ea typeface="Microsoft YaHei UI" panose="020B0503020204020204" pitchFamily="34" charset="-122"/>
                  <a:cs typeface="Segoe UI Semibold" panose="020B0702040204020203" pitchFamily="34" charset="0"/>
                </a:rPr>
                <a:t>Memory-one</a:t>
              </a:r>
              <a:endParaRPr kumimoji="0" lang="zh-CN" altLang="en-US" sz="2400" b="1" i="0" u="none" strike="noStrike" kern="1500" cap="none" spc="-83" normalizeH="0" baseline="0" noProof="1" smtClean="0">
                <a:ln>
                  <a:noFill/>
                </a:ln>
                <a:solidFill>
                  <a:srgbClr val="17406D"/>
                </a:solidFill>
                <a:effectLst/>
                <a:uLnTx/>
                <a:uFillTx/>
                <a:latin typeface="Microsoft YaHei UI" panose="020B0503020204020204" pitchFamily="34" charset="-122"/>
                <a:ea typeface="Microsoft YaHei UI" panose="020B0503020204020204" pitchFamily="34" charset="-122"/>
                <a:cs typeface="Segoe UI Semibold" panose="020B0702040204020203" pitchFamily="34" charset="0"/>
              </a:endParaRPr>
            </a:p>
          </p:txBody>
        </p:sp>
        <p:grpSp>
          <p:nvGrpSpPr>
            <p:cNvPr id="9" name="组合 8"/>
            <p:cNvGrpSpPr/>
            <p:nvPr/>
          </p:nvGrpSpPr>
          <p:grpSpPr>
            <a:xfrm>
              <a:off x="3360513" y="1359837"/>
              <a:ext cx="1954259" cy="2454654"/>
              <a:chOff x="6456528" y="918063"/>
              <a:chExt cx="1954259" cy="2454654"/>
            </a:xfrm>
          </p:grpSpPr>
          <p:sp>
            <p:nvSpPr>
              <p:cNvPr id="18" name="文本框 17"/>
              <p:cNvSpPr txBox="1"/>
              <p:nvPr/>
            </p:nvSpPr>
            <p:spPr>
              <a:xfrm>
                <a:off x="7482161" y="2433243"/>
                <a:ext cx="461665" cy="573719"/>
              </a:xfrm>
              <a:prstGeom prst="rect">
                <a:avLst/>
              </a:prstGeom>
              <a:noFill/>
            </p:spPr>
            <p:txBody>
              <a:bodyPr vert="ea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a:t>
                </a:r>
                <a:endParaRPr kumimoji="0" lang="zh-CN" altLang="en-US" sz="18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sp>
            <p:nvSpPr>
              <p:cNvPr id="19" name="平行四边形 18"/>
              <p:cNvSpPr/>
              <p:nvPr/>
            </p:nvSpPr>
            <p:spPr>
              <a:xfrm>
                <a:off x="6928834" y="2720103"/>
                <a:ext cx="1337584" cy="652614"/>
              </a:xfrm>
              <a:prstGeom prst="parallelogram">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pic>
            <p:nvPicPr>
              <p:cNvPr id="20" name="图形 71" descr="用户"/>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307632" y="2774962"/>
                <a:ext cx="540037" cy="540037"/>
              </a:xfrm>
              <a:prstGeom prst="rect">
                <a:avLst/>
              </a:prstGeom>
            </p:spPr>
          </p:pic>
          <p:sp>
            <p:nvSpPr>
              <p:cNvPr id="21" name="平行四边形 20"/>
              <p:cNvSpPr/>
              <p:nvPr/>
            </p:nvSpPr>
            <p:spPr>
              <a:xfrm>
                <a:off x="6996397" y="1883975"/>
                <a:ext cx="1337584" cy="652614"/>
              </a:xfrm>
              <a:prstGeom prst="parallelogram">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pic>
            <p:nvPicPr>
              <p:cNvPr id="22" name="图形 74" descr="用户"/>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370405" y="1996552"/>
                <a:ext cx="540037" cy="540037"/>
              </a:xfrm>
              <a:prstGeom prst="rect">
                <a:avLst/>
              </a:prstGeom>
            </p:spPr>
          </p:pic>
          <p:sp>
            <p:nvSpPr>
              <p:cNvPr id="23" name="平行四边形 22"/>
              <p:cNvSpPr/>
              <p:nvPr/>
            </p:nvSpPr>
            <p:spPr>
              <a:xfrm>
                <a:off x="7044243" y="1365162"/>
                <a:ext cx="1337584" cy="652614"/>
              </a:xfrm>
              <a:prstGeom prst="parallelogram">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pic>
            <p:nvPicPr>
              <p:cNvPr id="24" name="图形 76" descr="用户"/>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390709" y="1486507"/>
                <a:ext cx="540037" cy="540037"/>
              </a:xfrm>
              <a:prstGeom prst="rect">
                <a:avLst/>
              </a:prstGeom>
            </p:spPr>
          </p:pic>
          <p:sp>
            <p:nvSpPr>
              <p:cNvPr id="25" name="平行四边形 24"/>
              <p:cNvSpPr/>
              <p:nvPr/>
            </p:nvSpPr>
            <p:spPr>
              <a:xfrm>
                <a:off x="7073203" y="918063"/>
                <a:ext cx="1337584" cy="652614"/>
              </a:xfrm>
              <a:prstGeom prst="parallelogram">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pic>
            <p:nvPicPr>
              <p:cNvPr id="26" name="图形 81" descr="用户"/>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450704" y="967918"/>
                <a:ext cx="540037" cy="540037"/>
              </a:xfrm>
              <a:prstGeom prst="rect">
                <a:avLst/>
              </a:prstGeom>
            </p:spPr>
          </p:pic>
          <p:sp>
            <p:nvSpPr>
              <p:cNvPr id="27" name="左大括号 26"/>
              <p:cNvSpPr/>
              <p:nvPr/>
            </p:nvSpPr>
            <p:spPr>
              <a:xfrm>
                <a:off x="6456528" y="918063"/>
                <a:ext cx="351791" cy="2425806"/>
              </a:xfrm>
              <a:prstGeom prst="leftBrace">
                <a:avLst>
                  <a:gd name="adj1" fmla="val 39019"/>
                  <a:gd name="adj2" fmla="val 47925"/>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a:ea typeface="宋体" panose="02010600030101010101" pitchFamily="2" charset="-122"/>
                  <a:cs typeface="+mn-cs"/>
                </a:endParaRPr>
              </a:p>
            </p:txBody>
          </p:sp>
        </p:grpSp>
        <p:grpSp>
          <p:nvGrpSpPr>
            <p:cNvPr id="10" name="组合 9"/>
            <p:cNvGrpSpPr/>
            <p:nvPr/>
          </p:nvGrpSpPr>
          <p:grpSpPr>
            <a:xfrm>
              <a:off x="6684476" y="1512754"/>
              <a:ext cx="4500563" cy="2119971"/>
              <a:chOff x="6722576" y="1477626"/>
              <a:chExt cx="4500563" cy="2119971"/>
            </a:xfrm>
          </p:grpSpPr>
          <p:pic>
            <p:nvPicPr>
              <p:cNvPr id="11" name="图形 45" descr="用户"/>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788992" y="2122881"/>
                <a:ext cx="911592" cy="914400"/>
              </a:xfrm>
              <a:prstGeom prst="rect">
                <a:avLst/>
              </a:prstGeom>
            </p:spPr>
          </p:pic>
          <p:pic>
            <p:nvPicPr>
              <p:cNvPr id="12" name="图形 46" descr="用户"/>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101585" y="2118445"/>
                <a:ext cx="911592" cy="914400"/>
              </a:xfrm>
              <a:prstGeom prst="rect">
                <a:avLst/>
              </a:prstGeom>
            </p:spPr>
          </p:pic>
          <p:pic>
            <p:nvPicPr>
              <p:cNvPr id="13" name="图形 47" descr="用户"/>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129689" y="1969609"/>
                <a:ext cx="911592" cy="914400"/>
              </a:xfrm>
              <a:prstGeom prst="rect">
                <a:avLst/>
              </a:prstGeom>
            </p:spPr>
          </p:pic>
          <p:pic>
            <p:nvPicPr>
              <p:cNvPr id="14" name="图形 49" descr="用户"/>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7998548" y="2677480"/>
                <a:ext cx="911592" cy="914400"/>
              </a:xfrm>
              <a:prstGeom prst="rect">
                <a:avLst/>
              </a:prstGeom>
            </p:spPr>
          </p:pic>
          <p:sp>
            <p:nvSpPr>
              <p:cNvPr id="15" name="文本框 14"/>
              <p:cNvSpPr txBox="1"/>
              <p:nvPr/>
            </p:nvSpPr>
            <p:spPr>
              <a:xfrm>
                <a:off x="9947934" y="2904841"/>
                <a:ext cx="59890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c/d</a:t>
                </a:r>
                <a:endParaRPr kumimoji="0" lang="zh-CN" altLang="en-US" sz="1800" b="0" i="0" u="none" strike="noStrike" kern="0" cap="none" spc="0" normalizeH="0" baseline="0" noProof="0" dirty="0" smtClean="0">
                  <a:ln>
                    <a:noFill/>
                  </a:ln>
                  <a:solidFill>
                    <a:prstClr val="black"/>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
            <p:nvSpPr>
              <p:cNvPr id="16" name="文本框 15"/>
              <p:cNvSpPr txBox="1"/>
              <p:nvPr/>
            </p:nvSpPr>
            <p:spPr>
              <a:xfrm>
                <a:off x="7442305" y="1688374"/>
                <a:ext cx="1916008" cy="3742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smtClean="0">
                    <a:ln>
                      <a:noFill/>
                    </a:ln>
                    <a:solidFill>
                      <a:srgbClr val="17406D"/>
                    </a:solidFill>
                    <a:effectLst/>
                    <a:uLnTx/>
                    <a:uFillTx/>
                    <a:latin typeface="Microsoft YaHei UI" panose="020B0503020204020204" pitchFamily="34" charset="-122"/>
                    <a:ea typeface="Microsoft YaHei UI" panose="020B0503020204020204" pitchFamily="34" charset="-122"/>
                  </a:rPr>
                  <a:t>其余 </a:t>
                </a:r>
                <a:r>
                  <a:rPr kumimoji="0" lang="en-US" altLang="zh-CN" sz="1800" b="1" i="0" u="none" strike="noStrike" kern="0" cap="none" spc="0" normalizeH="0" baseline="0" noProof="0" dirty="0" smtClean="0">
                    <a:ln>
                      <a:noFill/>
                    </a:ln>
                    <a:solidFill>
                      <a:srgbClr val="17406D"/>
                    </a:solidFill>
                    <a:effectLst/>
                    <a:uLnTx/>
                    <a:uFillTx/>
                    <a:latin typeface="Microsoft YaHei UI" panose="020B0503020204020204" pitchFamily="34" charset="-122"/>
                    <a:ea typeface="Microsoft YaHei UI" panose="020B0503020204020204" pitchFamily="34" charset="-122"/>
                  </a:rPr>
                  <a:t>n-1 </a:t>
                </a:r>
                <a:r>
                  <a:rPr kumimoji="0" lang="zh-CN" altLang="en-US" sz="1800" b="1" i="0" u="none" strike="noStrike" kern="0" cap="none" spc="0" normalizeH="0" baseline="0" noProof="0" dirty="0" smtClean="0">
                    <a:ln>
                      <a:noFill/>
                    </a:ln>
                    <a:solidFill>
                      <a:srgbClr val="17406D"/>
                    </a:solidFill>
                    <a:effectLst/>
                    <a:uLnTx/>
                    <a:uFillTx/>
                    <a:latin typeface="Microsoft YaHei UI" panose="020B0503020204020204" pitchFamily="34" charset="-122"/>
                    <a:ea typeface="Microsoft YaHei UI" panose="020B0503020204020204" pitchFamily="34" charset="-122"/>
                  </a:rPr>
                  <a:t>个体</a:t>
                </a:r>
              </a:p>
            </p:txBody>
          </p:sp>
          <p:sp>
            <p:nvSpPr>
              <p:cNvPr id="17" name="平行四边形 16"/>
              <p:cNvSpPr/>
              <p:nvPr/>
            </p:nvSpPr>
            <p:spPr>
              <a:xfrm>
                <a:off x="6722576" y="1477626"/>
                <a:ext cx="4500563" cy="2119971"/>
              </a:xfrm>
              <a:prstGeom prst="parallelogram">
                <a:avLst/>
              </a:prstGeom>
              <a:no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grpSp>
      </p:grpSp>
      <p:sp>
        <p:nvSpPr>
          <p:cNvPr id="28" name="文本框 27"/>
          <p:cNvSpPr txBox="1"/>
          <p:nvPr/>
        </p:nvSpPr>
        <p:spPr>
          <a:xfrm>
            <a:off x="9272784" y="1769829"/>
            <a:ext cx="1199194" cy="374234"/>
          </a:xfrm>
          <a:prstGeom prst="rect">
            <a:avLst/>
          </a:prstGeom>
          <a:noFill/>
        </p:spPr>
        <p:txBody>
          <a:bodyPr wrap="square" rtlCol="0">
            <a:spAutoFit/>
          </a:bodyPr>
          <a:lstStyle/>
          <a:p>
            <a:pPr defTabSz="914400"/>
            <a:r>
              <a:rPr lang="zh-CN" altLang="en-US" b="1" dirty="0">
                <a:solidFill>
                  <a:prstClr val="black"/>
                </a:solidFill>
                <a:latin typeface="Microsoft YaHei UI" panose="020B0503020204020204" pitchFamily="34" charset="-122"/>
                <a:ea typeface="Microsoft YaHei UI" panose="020B0503020204020204" pitchFamily="34" charset="-122"/>
              </a:rPr>
              <a:t>当前个体</a:t>
            </a:r>
          </a:p>
        </p:txBody>
      </p:sp>
      <p:cxnSp>
        <p:nvCxnSpPr>
          <p:cNvPr id="29" name="直接箭头连接符 28"/>
          <p:cNvCxnSpPr/>
          <p:nvPr/>
        </p:nvCxnSpPr>
        <p:spPr>
          <a:xfrm>
            <a:off x="9662127" y="3353028"/>
            <a:ext cx="157797" cy="524730"/>
          </a:xfrm>
          <a:prstGeom prst="straightConnector1">
            <a:avLst/>
          </a:prstGeom>
          <a:noFill/>
          <a:ln w="12700" cap="flat" cmpd="sng" algn="ctr">
            <a:solidFill>
              <a:sysClr val="windowText" lastClr="000000"/>
            </a:solidFill>
            <a:prstDash val="solid"/>
            <a:miter lim="800000"/>
            <a:tailEnd type="triangle"/>
          </a:ln>
          <a:effectLst/>
        </p:spPr>
      </p:cxnSp>
      <p:sp>
        <p:nvSpPr>
          <p:cNvPr id="30" name="文本框 29"/>
          <p:cNvSpPr txBox="1"/>
          <p:nvPr/>
        </p:nvSpPr>
        <p:spPr>
          <a:xfrm>
            <a:off x="8992908" y="5579032"/>
            <a:ext cx="657357" cy="369332"/>
          </a:xfrm>
          <a:prstGeom prst="rect">
            <a:avLst/>
          </a:prstGeom>
          <a:noFill/>
        </p:spPr>
        <p:txBody>
          <a:bodyPr wrap="square" rtlCol="0">
            <a:spAutoFit/>
          </a:bodyPr>
          <a:lstStyle/>
          <a:p>
            <a:pPr defTabSz="914400"/>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239091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64</a:t>
            </a:fld>
            <a:endParaRPr lang="en-US" dirty="0"/>
          </a:p>
        </p:txBody>
      </p:sp>
      <p:sp>
        <p:nvSpPr>
          <p:cNvPr id="3" name="标题 1"/>
          <p:cNvSpPr txBox="1">
            <a:spLocks/>
          </p:cNvSpPr>
          <p:nvPr/>
        </p:nvSpPr>
        <p:spPr>
          <a:xfrm>
            <a:off x="423712" y="429119"/>
            <a:ext cx="10323345" cy="918050"/>
          </a:xfrm>
          <a:prstGeom prst="rect">
            <a:avLst/>
          </a:prstGeom>
        </p:spPr>
        <p:txBody>
          <a:bodyPr vert="horz" rtlCol="0" anchor="ctr">
            <a:norm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1010E0"/>
                </a:solidFill>
                <a:effectLst/>
                <a:uLnTx/>
                <a:uFillTx/>
                <a:latin typeface="微软雅黑" panose="020B0503020204020204" pitchFamily="34" charset="-122"/>
                <a:ea typeface="微软雅黑" panose="020B0503020204020204" pitchFamily="34" charset="-122"/>
                <a:cs typeface="+mj-cs"/>
              </a:rPr>
              <a:t>ZD</a:t>
            </a:r>
            <a:r>
              <a:rPr kumimoji="0" lang="zh-CN" altLang="en-US" sz="4000" b="1" i="0" u="none" strike="noStrike" kern="1200" cap="none" spc="0" normalizeH="0" baseline="0" noProof="0" dirty="0" smtClean="0">
                <a:ln>
                  <a:noFill/>
                </a:ln>
                <a:solidFill>
                  <a:srgbClr val="1010E0"/>
                </a:solidFill>
                <a:effectLst/>
                <a:uLnTx/>
                <a:uFillTx/>
                <a:latin typeface="微软雅黑" panose="020B0503020204020204" pitchFamily="34" charset="-122"/>
                <a:ea typeface="微软雅黑" panose="020B0503020204020204" pitchFamily="34" charset="-122"/>
                <a:cs typeface="+mj-cs"/>
              </a:rPr>
              <a:t>可行域</a:t>
            </a:r>
            <a:endParaRPr kumimoji="0" lang="zh-CN" altLang="en-US" sz="4000" b="1" i="0" u="none" strike="noStrike" kern="1200" cap="none" spc="0" normalizeH="0" baseline="0" noProof="0" dirty="0">
              <a:ln>
                <a:noFill/>
              </a:ln>
              <a:solidFill>
                <a:srgbClr val="1010E0"/>
              </a:solidFill>
              <a:effectLst/>
              <a:uLnTx/>
              <a:uFillTx/>
              <a:latin typeface="微软雅黑" panose="020B0503020204020204" pitchFamily="34" charset="-122"/>
              <a:ea typeface="微软雅黑" panose="020B0503020204020204" pitchFamily="34" charset="-122"/>
              <a:cs typeface="+mj-cs"/>
            </a:endParaRPr>
          </a:p>
        </p:txBody>
      </p:sp>
      <mc:AlternateContent xmlns:mc="http://schemas.openxmlformats.org/markup-compatibility/2006" xmlns:a14="http://schemas.microsoft.com/office/drawing/2010/main">
        <mc:Choice Requires="a14">
          <p:sp>
            <p:nvSpPr>
              <p:cNvPr id="4" name="文本框 3"/>
              <p:cNvSpPr txBox="1"/>
              <p:nvPr/>
            </p:nvSpPr>
            <p:spPr>
              <a:xfrm>
                <a:off x="828997" y="2353035"/>
                <a:ext cx="10286356" cy="1144096"/>
              </a:xfrm>
              <a:prstGeom prst="rect">
                <a:avLst/>
              </a:prstGeom>
              <a:noFill/>
            </p:spPr>
            <p:txBody>
              <a:bodyPr wrap="square">
                <a:spAutoFit/>
              </a:bodyPr>
              <a:lstStyle/>
              <a:p>
                <a:pPr algn="just" defTabSz="914400"/>
                <a:r>
                  <a:rPr lang="en-US" altLang="zh-CN" sz="20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Lemma 1. (Necessary Conditions for Enforceable Payoff Relations) :</a:t>
                </a:r>
              </a:p>
              <a:p>
                <a:pPr algn="just" defTabSz="914400"/>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Any enforceable payoff relation </a:t>
                </a:r>
                <a14:m>
                  <m:oMath xmlns:m="http://schemas.openxmlformats.org/officeDocument/2006/math">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i="1" dirty="0" err="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𝑙</m:t>
                    </m:r>
                    <m:r>
                      <a:rPr lang="en-US" altLang="zh-CN" sz="2000" i="1" dirty="0" err="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i="1" dirty="0" err="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𝑠</m:t>
                    </m:r>
                    <m:r>
                      <a:rPr lang="en-US" altLang="zh-CN" sz="2000" i="1" dirty="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 </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satisfies </a:t>
                </a:r>
                <a14:m>
                  <m:oMath xmlns:m="http://schemas.openxmlformats.org/officeDocument/2006/math">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f>
                      <m:fPr>
                        <m:ctrlP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fPr>
                      <m:num>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num>
                      <m:den>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𝑛</m:t>
                        </m:r>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den>
                    </m:f>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𝑠</m:t>
                    </m:r>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and if </a:t>
                </a:r>
                <a14:m>
                  <m:oMath xmlns:m="http://schemas.openxmlformats.org/officeDocument/2006/math">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𝑠</m:t>
                    </m:r>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&lt;1</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then </a:t>
                </a:r>
                <a14:m>
                  <m:oMath xmlns:m="http://schemas.openxmlformats.org/officeDocument/2006/math">
                    <m:sSub>
                      <m:sSubPr>
                        <m:ctrlP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𝑏</m:t>
                        </m:r>
                      </m:e>
                      <m:sub>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0</m:t>
                        </m:r>
                      </m:sub>
                    </m:sSub>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𝑙</m:t>
                    </m:r>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sSub>
                      <m:sSubPr>
                        <m:ctrlP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𝑎</m:t>
                        </m:r>
                      </m:e>
                      <m:sub>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𝑛</m:t>
                        </m:r>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sub>
                    </m:sSub>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Moreover, the parameter </a:t>
                </a:r>
                <a14:m>
                  <m:oMath xmlns:m="http://schemas.openxmlformats.org/officeDocument/2006/math">
                    <m:r>
                      <a:rPr lang="zh-CN" altLang="en-US"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𝜙</m:t>
                    </m:r>
                    <m:r>
                      <a:rPr lang="zh-CN" altLang="en-US"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≠0</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needs to be  chosen such that </a:t>
                </a:r>
                <a14:m>
                  <m:oMath xmlns:m="http://schemas.openxmlformats.org/officeDocument/2006/math">
                    <m:r>
                      <a:rPr lang="zh-CN" altLang="en-US"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𝜙</m:t>
                    </m:r>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&gt;</m:t>
                    </m:r>
                    <m:r>
                      <a:rPr lang="zh-CN" altLang="en-US"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0</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endPar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828997" y="2353035"/>
                <a:ext cx="10286356" cy="1144096"/>
              </a:xfrm>
              <a:prstGeom prst="rect">
                <a:avLst/>
              </a:prstGeom>
              <a:blipFill>
                <a:blip r:embed="rId2"/>
                <a:stretch>
                  <a:fillRect l="-652" t="-3191" r="-59" b="-85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828997" y="3814123"/>
                <a:ext cx="10609095" cy="1850507"/>
              </a:xfrm>
              <a:prstGeom prst="rect">
                <a:avLst/>
              </a:prstGeom>
              <a:noFill/>
            </p:spPr>
            <p:txBody>
              <a:bodyPr wrap="square">
                <a:spAutoFit/>
              </a:bodyPr>
              <a:lstStyle/>
              <a:p>
                <a:pPr algn="just" defTabSz="914400"/>
                <a:r>
                  <a:rPr lang="en-US" altLang="zh-CN" sz="20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Lemma 2. (Enforceable Payoff Relations) :</a:t>
                </a:r>
              </a:p>
              <a:p>
                <a:pPr algn="just" defTabSz="914400">
                  <a:lnSpc>
                    <a:spcPct val="150000"/>
                  </a:lnSpc>
                </a:pP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Consider a payoff relation </a:t>
                </a:r>
                <a14:m>
                  <m:oMath xmlns:m="http://schemas.openxmlformats.org/officeDocument/2006/math">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i="1" dirty="0" err="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𝑙</m:t>
                    </m:r>
                    <m:r>
                      <a:rPr lang="en-US" altLang="zh-CN" sz="2000" i="1" dirty="0" err="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i="1" dirty="0" err="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𝑠</m:t>
                    </m:r>
                    <m:r>
                      <a:rPr lang="en-US" altLang="zh-CN" sz="2000" i="1" dirty="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 </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for player </a:t>
                </a:r>
                <a14:m>
                  <m:oMath xmlns:m="http://schemas.openxmlformats.org/officeDocument/2006/math">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𝑖</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then</a:t>
                </a:r>
                <a:r>
                  <a:rPr lang="en-US" altLang="zh-CN" sz="2000" dirty="0">
                    <a:solidFill>
                      <a:prstClr val="black"/>
                    </a:solidFill>
                    <a:latin typeface="Calibri"/>
                    <a:ea typeface="Microsoft YaHei UI" panose="020B0503020204020204" pitchFamily="34" charset="-122"/>
                    <a:cs typeface="Segoe UI" panose="020B0502040204020203" pitchFamily="34" charset="0"/>
                  </a:rPr>
                  <a:t> </a:t>
                </a:r>
                <a14:m>
                  <m:oMath xmlns:m="http://schemas.openxmlformats.org/officeDocument/2006/math">
                    <m:r>
                      <a:rPr lang="en-US" altLang="zh-CN" sz="2000" i="1" dirty="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i="1" dirty="0" err="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𝑙</m:t>
                    </m:r>
                    <m:r>
                      <a:rPr lang="en-US" altLang="zh-CN" sz="2000" i="1" dirty="0" err="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i="1" dirty="0" err="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𝑠</m:t>
                    </m:r>
                    <m:r>
                      <a:rPr lang="en-US" altLang="zh-CN" sz="2000" i="1" dirty="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 </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is enforceable for a given social dilemma if and only if either </a:t>
                </a:r>
                <a14:m>
                  <m:oMath xmlns:m="http://schemas.openxmlformats.org/officeDocument/2006/math">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𝑠</m:t>
                    </m:r>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or </a:t>
                </a:r>
              </a:p>
              <a:p>
                <a:pPr algn="ctr" defTabSz="914400"/>
                <a14:m>
                  <m:oMath xmlns:m="http://schemas.openxmlformats.org/officeDocument/2006/math">
                    <m:func>
                      <m:funcPr>
                        <m:ctrlPr>
                          <a:rPr lang="pt-BR"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funcPr>
                      <m:fName>
                        <m:limLow>
                          <m:limLowPr>
                            <m:ctrlPr>
                              <a:rPr lang="pt-BR"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limLowPr>
                          <m:e>
                            <m:r>
                              <m:rPr>
                                <m:sty m:val="p"/>
                              </m:rP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max</m:t>
                            </m:r>
                          </m:e>
                          <m:lim>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0</m:t>
                            </m:r>
                            <m:r>
                              <a:rPr lang="en-US" altLang="zh-CN" sz="2000" i="1">
                                <a:solidFill>
                                  <a:prstClr val="black"/>
                                </a:solidFill>
                                <a:latin typeface="Cambria Math" panose="02040503050406030204" pitchFamily="18" charset="0"/>
                                <a:ea typeface="Cambria Math" panose="02040503050406030204" pitchFamily="18" charset="0"/>
                                <a:cs typeface="Segoe UI" panose="020B0502040204020203" pitchFamily="34" charset="0"/>
                              </a:rPr>
                              <m:t>≤</m:t>
                            </m:r>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r>
                              <a:rPr lang="en-US" altLang="zh-CN" sz="2000" i="1">
                                <a:solidFill>
                                  <a:prstClr val="black"/>
                                </a:solidFill>
                                <a:latin typeface="Cambria Math" panose="02040503050406030204" pitchFamily="18" charset="0"/>
                                <a:ea typeface="Cambria Math" panose="02040503050406030204" pitchFamily="18" charset="0"/>
                                <a:cs typeface="Segoe UI" panose="020B0502040204020203" pitchFamily="34" charset="0"/>
                              </a:rPr>
                              <m:t>≤</m:t>
                            </m:r>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𝑛</m:t>
                            </m:r>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lim>
                        </m:limLow>
                      </m:fName>
                      <m:e>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sSub>
                          <m:sSubPr>
                            <m:ctrlPr>
                              <a:rPr lang="pt-BR"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𝑏</m:t>
                            </m:r>
                          </m:e>
                          <m:sub>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sub>
                        </m:sSub>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f>
                          <m:fPr>
                            <m:ctrlP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fPr>
                          <m:num>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num>
                          <m:den>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𝑛</m:t>
                            </m:r>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den>
                        </m:f>
                        <m:f>
                          <m:fPr>
                            <m:ctrlP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fPr>
                          <m:num>
                            <m:sSub>
                              <m:sSubPr>
                                <m:ctrlP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𝑏</m:t>
                                </m:r>
                              </m:e>
                              <m:sub>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sub>
                            </m:sSub>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sSub>
                              <m:sSubPr>
                                <m:ctrlP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𝑎</m:t>
                                </m:r>
                              </m:e>
                              <m:sub>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sub>
                            </m:sSub>
                          </m:num>
                          <m:den>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𝑠</m:t>
                            </m:r>
                          </m:den>
                        </m:f>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i="1" smtClean="0">
                            <a:solidFill>
                              <a:prstClr val="black"/>
                            </a:solidFill>
                            <a:latin typeface="Cambria Math" panose="02040503050406030204" pitchFamily="18" charset="0"/>
                            <a:ea typeface="Cambria Math" panose="02040503050406030204" pitchFamily="18" charset="0"/>
                            <a:cs typeface="Segoe UI" panose="020B0502040204020203" pitchFamily="34" charset="0"/>
                          </a:rPr>
                          <m:t>≤</m:t>
                        </m:r>
                        <m:r>
                          <a:rPr lang="en-US" altLang="zh-CN" sz="2000" i="1" smtClean="0">
                            <a:solidFill>
                              <a:prstClr val="black"/>
                            </a:solidFill>
                            <a:latin typeface="Cambria Math" panose="02040503050406030204" pitchFamily="18" charset="0"/>
                            <a:ea typeface="Cambria Math" panose="02040503050406030204" pitchFamily="18" charset="0"/>
                            <a:cs typeface="Segoe UI" panose="020B0502040204020203" pitchFamily="34" charset="0"/>
                          </a:rPr>
                          <m:t>𝑙</m:t>
                        </m:r>
                        <m:r>
                          <a:rPr lang="en-US" altLang="zh-CN" sz="2000" i="1" smtClean="0">
                            <a:solidFill>
                              <a:prstClr val="black"/>
                            </a:solidFill>
                            <a:latin typeface="Cambria Math" panose="02040503050406030204" pitchFamily="18" charset="0"/>
                            <a:ea typeface="Cambria Math" panose="02040503050406030204" pitchFamily="18" charset="0"/>
                            <a:cs typeface="Segoe UI" panose="020B0502040204020203" pitchFamily="34" charset="0"/>
                          </a:rPr>
                          <m:t>≤</m:t>
                        </m:r>
                      </m:e>
                    </m:func>
                  </m:oMath>
                </a14:m>
                <a:r>
                  <a:rPr lang="pt-BR" altLang="zh-CN" sz="2000" dirty="0">
                    <a:solidFill>
                      <a:prstClr val="black"/>
                    </a:solidFill>
                    <a:latin typeface="Calibri"/>
                    <a:ea typeface="Microsoft YaHei UI" panose="020B0503020204020204" pitchFamily="34" charset="-122"/>
                    <a:cs typeface="Segoe UI" panose="020B0502040204020203" pitchFamily="34" charset="0"/>
                  </a:rPr>
                  <a:t> </a:t>
                </a:r>
                <a14:m>
                  <m:oMath xmlns:m="http://schemas.openxmlformats.org/officeDocument/2006/math">
                    <m:func>
                      <m:funcPr>
                        <m:ctrlPr>
                          <a:rPr lang="pt-BR"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funcPr>
                      <m:fName>
                        <m:limLow>
                          <m:limLowPr>
                            <m:ctrlPr>
                              <a:rPr lang="pt-BR"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limLowPr>
                          <m:e>
                            <m:r>
                              <m:rPr>
                                <m:sty m:val="p"/>
                              </m:rP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m:t>
                            </m:r>
                            <m:r>
                              <m:rPr>
                                <m:sty m:val="p"/>
                              </m:rPr>
                              <a:rPr lang="en-US" altLang="zh-CN" sz="200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in</m:t>
                            </m:r>
                          </m:e>
                          <m:lim>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0</m:t>
                            </m:r>
                            <m:r>
                              <a:rPr lang="en-US" altLang="zh-CN" sz="2000" i="1">
                                <a:solidFill>
                                  <a:prstClr val="black"/>
                                </a:solidFill>
                                <a:latin typeface="Cambria Math" panose="02040503050406030204" pitchFamily="18" charset="0"/>
                                <a:ea typeface="Cambria Math" panose="02040503050406030204" pitchFamily="18" charset="0"/>
                                <a:cs typeface="Segoe UI" panose="020B0502040204020203" pitchFamily="34" charset="0"/>
                              </a:rPr>
                              <m:t>≤</m:t>
                            </m:r>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r>
                              <a:rPr lang="en-US" altLang="zh-CN" sz="2000" i="1">
                                <a:solidFill>
                                  <a:prstClr val="black"/>
                                </a:solidFill>
                                <a:latin typeface="Cambria Math" panose="02040503050406030204" pitchFamily="18" charset="0"/>
                                <a:ea typeface="Cambria Math" panose="02040503050406030204" pitchFamily="18" charset="0"/>
                                <a:cs typeface="Segoe UI" panose="020B0502040204020203" pitchFamily="34" charset="0"/>
                              </a:rPr>
                              <m:t>≤</m:t>
                            </m:r>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𝑛</m:t>
                            </m:r>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lim>
                        </m:limLow>
                      </m:fName>
                      <m:e>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sSub>
                          <m:sSubPr>
                            <m:ctrlPr>
                              <a:rPr lang="pt-BR"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𝑎</m:t>
                            </m:r>
                          </m:e>
                          <m:sub>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sub>
                        </m:sSub>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f>
                          <m:fPr>
                            <m:ctrlP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fPr>
                          <m:num>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𝑛</m:t>
                            </m:r>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num>
                          <m:den>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𝑛</m:t>
                            </m:r>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den>
                        </m:f>
                        <m:f>
                          <m:fPr>
                            <m:ctrlP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fPr>
                          <m:num>
                            <m:sSub>
                              <m:sSubPr>
                                <m:ctrlP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𝑏</m:t>
                                </m:r>
                              </m:e>
                              <m:sub>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sub>
                            </m:sSub>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sSub>
                              <m:sSubPr>
                                <m:ctrlP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𝑎</m:t>
                                </m:r>
                              </m:e>
                              <m:sub>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𝑗</m:t>
                                </m:r>
                              </m:sub>
                            </m:sSub>
                          </m:num>
                          <m:den>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𝑠</m:t>
                            </m:r>
                          </m:den>
                        </m:f>
                        <m: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e>
                    </m:func>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p>
            </p:txBody>
          </p:sp>
        </mc:Choice>
        <mc:Fallback xmlns="">
          <p:sp>
            <p:nvSpPr>
              <p:cNvPr id="5" name="文本框 4"/>
              <p:cNvSpPr txBox="1">
                <a:spLocks noRot="1" noChangeAspect="1" noMove="1" noResize="1" noEditPoints="1" noAdjustHandles="1" noChangeArrowheads="1" noChangeShapeType="1" noTextEdit="1"/>
              </p:cNvSpPr>
              <p:nvPr/>
            </p:nvSpPr>
            <p:spPr>
              <a:xfrm>
                <a:off x="828997" y="3814123"/>
                <a:ext cx="10609095" cy="1850507"/>
              </a:xfrm>
              <a:prstGeom prst="rect">
                <a:avLst/>
              </a:prstGeom>
              <a:blipFill>
                <a:blip r:embed="rId3"/>
                <a:stretch>
                  <a:fillRect l="-632" t="-1980" r="-575"/>
                </a:stretch>
              </a:blipFill>
            </p:spPr>
            <p:txBody>
              <a:bodyPr/>
              <a:lstStyle/>
              <a:p>
                <a:r>
                  <a:rPr lang="zh-CN" altLang="en-US">
                    <a:noFill/>
                  </a:rPr>
                  <a:t> </a:t>
                </a:r>
              </a:p>
            </p:txBody>
          </p:sp>
        </mc:Fallback>
      </mc:AlternateContent>
      <p:sp>
        <p:nvSpPr>
          <p:cNvPr id="6" name="文本框 5"/>
          <p:cNvSpPr txBox="1"/>
          <p:nvPr/>
        </p:nvSpPr>
        <p:spPr>
          <a:xfrm>
            <a:off x="874079" y="1301280"/>
            <a:ext cx="10443842" cy="830997"/>
          </a:xfrm>
          <a:prstGeom prst="rect">
            <a:avLst/>
          </a:prstGeom>
          <a:noFill/>
        </p:spPr>
        <p:txBody>
          <a:bodyPr wrap="square">
            <a:spAutoFit/>
          </a:bodyPr>
          <a:lstStyle/>
          <a:p>
            <a:pPr algn="just" defTabSz="914400"/>
            <a:r>
              <a:rPr lang="en-US" altLang="zh-CN" sz="2400" dirty="0">
                <a:solidFill>
                  <a:srgbClr val="17406D"/>
                </a:solidFill>
                <a:latin typeface="Calibri"/>
                <a:ea typeface="宋体" panose="02010600030101010101" pitchFamily="2" charset="-122"/>
              </a:rPr>
              <a:t>ZD</a:t>
            </a:r>
            <a:r>
              <a:rPr lang="zh-CN" altLang="en-US" sz="2400" dirty="0">
                <a:solidFill>
                  <a:srgbClr val="17406D"/>
                </a:solidFill>
                <a:latin typeface="Calibri"/>
                <a:ea typeface="宋体" panose="02010600030101010101" pitchFamily="2" charset="-122"/>
              </a:rPr>
              <a:t>策略能够使得单一个体在参与多人迭代博弈的过程中，可以固定所有其他玩家的总收益，或者说是以单边方式对其同伴进行敲诈勒索。</a:t>
            </a:r>
          </a:p>
        </p:txBody>
      </p:sp>
      <p:sp>
        <p:nvSpPr>
          <p:cNvPr id="7" name="文本框 6"/>
          <p:cNvSpPr txBox="1"/>
          <p:nvPr/>
        </p:nvSpPr>
        <p:spPr>
          <a:xfrm>
            <a:off x="828997" y="6077766"/>
            <a:ext cx="10439240" cy="584775"/>
          </a:xfrm>
          <a:prstGeom prst="rect">
            <a:avLst/>
          </a:prstGeom>
          <a:solidFill>
            <a:srgbClr val="99CCFF"/>
          </a:solidFill>
          <a:ln>
            <a:solidFill>
              <a:srgbClr val="3F3FFF"/>
            </a:solidFill>
          </a:ln>
        </p:spPr>
        <p:txBody>
          <a:bodyPr wrap="square" rtlCol="0">
            <a:spAutoFit/>
          </a:bodyPr>
          <a:lstStyle>
            <a:defPPr>
              <a:defRPr lang="en-US"/>
            </a:defPPr>
            <a:lvl1pPr algn="just" defTabSz="914400" fontAlgn="base">
              <a:spcBef>
                <a:spcPct val="0"/>
              </a:spcBef>
              <a:spcAft>
                <a:spcPct val="0"/>
              </a:spcAft>
              <a:defRPr sz="1600" b="1">
                <a:solidFill>
                  <a:prstClr val="black"/>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noProof="1" smtClean="0"/>
              <a:t>[6] </a:t>
            </a:r>
            <a:r>
              <a:rPr lang="en-US" altLang="zh-CN" noProof="1"/>
              <a:t>C. Hilbe, B. Wu, A. Traulsen, and M. Nowak, “Cooperation and control in multiplayer social dilemmas.” Proc Natl Acad Sci USA, vol. 111, no. 46, pp. </a:t>
            </a:r>
            <a:r>
              <a:rPr lang="en-US" altLang="zh-CN" noProof="1" smtClean="0"/>
              <a:t>16425–16430</a:t>
            </a:r>
            <a:r>
              <a:rPr lang="en-US" altLang="zh-CN" noProof="1"/>
              <a:t>, Nov. 2014.</a:t>
            </a:r>
          </a:p>
        </p:txBody>
      </p:sp>
    </p:spTree>
    <p:extLst>
      <p:ext uri="{BB962C8B-B14F-4D97-AF65-F5344CB8AC3E}">
        <p14:creationId xmlns:p14="http://schemas.microsoft.com/office/powerpoint/2010/main" val="16924944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65</a:t>
            </a:fld>
            <a:endParaRPr lang="en-US" dirty="0"/>
          </a:p>
        </p:txBody>
      </p:sp>
      <p:sp>
        <p:nvSpPr>
          <p:cNvPr id="3" name="标题 1"/>
          <p:cNvSpPr txBox="1">
            <a:spLocks/>
          </p:cNvSpPr>
          <p:nvPr/>
        </p:nvSpPr>
        <p:spPr>
          <a:xfrm>
            <a:off x="371144" y="429974"/>
            <a:ext cx="10323345" cy="937100"/>
          </a:xfrm>
          <a:prstGeom prst="rect">
            <a:avLst/>
          </a:prstGeom>
        </p:spPr>
        <p:txBody>
          <a:bodyPr vert="horz" rtlCol="0" anchor="ctr">
            <a:norm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17406D"/>
                </a:solidFill>
                <a:effectLst/>
                <a:uLnTx/>
                <a:uFillTx/>
                <a:latin typeface="微软雅黑" panose="020B0503020204020204" pitchFamily="34" charset="-122"/>
                <a:ea typeface="微软雅黑" panose="020B0503020204020204" pitchFamily="34" charset="-122"/>
                <a:cs typeface="+mj-cs"/>
              </a:rPr>
              <a:t>ZD</a:t>
            </a:r>
            <a:r>
              <a:rPr kumimoji="0" lang="zh-CN" altLang="en-US" sz="4000" b="1" i="0" u="none" strike="noStrike" kern="1200" cap="none" spc="0" normalizeH="0" baseline="0" noProof="0" dirty="0" smtClean="0">
                <a:ln>
                  <a:noFill/>
                </a:ln>
                <a:solidFill>
                  <a:srgbClr val="17406D"/>
                </a:solidFill>
                <a:effectLst/>
                <a:uLnTx/>
                <a:uFillTx/>
                <a:latin typeface="微软雅黑" panose="020B0503020204020204" pitchFamily="34" charset="-122"/>
                <a:ea typeface="微软雅黑" panose="020B0503020204020204" pitchFamily="34" charset="-122"/>
                <a:cs typeface="+mj-cs"/>
              </a:rPr>
              <a:t>可行域下的线性收益关系</a:t>
            </a:r>
            <a:endParaRPr kumimoji="0" lang="zh-CN" altLang="en-US" sz="4000" b="1" i="0" u="none" strike="noStrike" kern="1200" cap="none" spc="0" normalizeH="0" baseline="0" noProof="0" dirty="0">
              <a:ln>
                <a:noFill/>
              </a:ln>
              <a:solidFill>
                <a:srgbClr val="17406D"/>
              </a:solidFill>
              <a:effectLst/>
              <a:uLnTx/>
              <a:uFillTx/>
              <a:latin typeface="微软雅黑" panose="020B0503020204020204" pitchFamily="34" charset="-122"/>
              <a:ea typeface="微软雅黑" panose="020B0503020204020204" pitchFamily="34" charset="-122"/>
              <a:cs typeface="+mj-cs"/>
            </a:endParaRPr>
          </a:p>
        </p:txBody>
      </p:sp>
      <p:graphicFrame>
        <p:nvGraphicFramePr>
          <p:cNvPr id="4" name="对象 3"/>
          <p:cNvGraphicFramePr>
            <a:graphicFrameLocks noChangeAspect="1"/>
          </p:cNvGraphicFramePr>
          <p:nvPr/>
        </p:nvGraphicFramePr>
        <p:xfrm>
          <a:off x="4150483" y="2903096"/>
          <a:ext cx="2764668" cy="610157"/>
        </p:xfrm>
        <a:graphic>
          <a:graphicData uri="http://schemas.openxmlformats.org/presentationml/2006/ole">
            <mc:AlternateContent xmlns:mc="http://schemas.openxmlformats.org/markup-compatibility/2006">
              <mc:Choice xmlns:v="urn:schemas-microsoft-com:vml" Requires="v">
                <p:oleObj spid="_x0000_s27826" name="Equation" r:id="rId3" imgW="25298400" imgH="5486400" progId="Equation.DSMT4">
                  <p:embed/>
                </p:oleObj>
              </mc:Choice>
              <mc:Fallback>
                <p:oleObj name="Equation" r:id="rId3" imgW="25298400" imgH="5486400" progId="Equation.DSMT4">
                  <p:embed/>
                  <p:pic>
                    <p:nvPicPr>
                      <p:cNvPr id="9" name="对象 8"/>
                      <p:cNvPicPr/>
                      <p:nvPr/>
                    </p:nvPicPr>
                    <p:blipFill>
                      <a:blip r:embed="rId4"/>
                      <a:stretch>
                        <a:fillRect/>
                      </a:stretch>
                    </p:blipFill>
                    <p:spPr>
                      <a:xfrm>
                        <a:off x="4150483" y="2903096"/>
                        <a:ext cx="2764668" cy="61015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5" name="文本框 4"/>
              <p:cNvSpPr txBox="1"/>
              <p:nvPr/>
            </p:nvSpPr>
            <p:spPr>
              <a:xfrm>
                <a:off x="738188" y="1417331"/>
                <a:ext cx="10082212" cy="1385251"/>
              </a:xfrm>
              <a:prstGeom prst="rect">
                <a:avLst/>
              </a:prstGeom>
              <a:noFill/>
            </p:spPr>
            <p:txBody>
              <a:bodyPr wrap="square">
                <a:spAutoFit/>
              </a:bodyPr>
              <a:lstStyle/>
              <a:p>
                <a:pPr algn="just" defTabSz="914400">
                  <a:lnSpc>
                    <a:spcPts val="3300"/>
                  </a:lnSpc>
                </a:pPr>
                <a:r>
                  <a:rPr lang="zh-CN" altLang="en-US" sz="2000" b="1" dirty="0">
                    <a:solidFill>
                      <a:srgbClr val="FF0000"/>
                    </a:solidFill>
                    <a:latin typeface="Microsoft YaHei UI" panose="020B0503020204020204" pitchFamily="34" charset="-122"/>
                    <a:ea typeface="Microsoft YaHei UI" panose="020B0503020204020204" pitchFamily="34" charset="-122"/>
                    <a:cs typeface="Segoe UI" panose="020B0502040204020203" pitchFamily="34" charset="0"/>
                  </a:rPr>
                  <a:t>线性收益关系</a:t>
                </a:r>
                <a:r>
                  <a:rPr lang="zh-CN" altLang="en-US" sz="20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r>
                  <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The multi-player-version of ZD stipulates that a single agent </a:t>
                </a:r>
                <a14:m>
                  <m:oMath xmlns:m="http://schemas.openxmlformats.org/officeDocument/2006/math">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𝑖</m:t>
                    </m:r>
                    <m:r>
                      <a:rPr lang="zh-CN" altLang="en-US" sz="2000" i="1" dirty="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 </m:t>
                    </m:r>
                  </m:oMath>
                </a14:m>
                <a:r>
                  <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can control the linear relation between the own payoff </a:t>
                </a:r>
                <a14:m>
                  <m:oMath xmlns:m="http://schemas.openxmlformats.org/officeDocument/2006/math">
                    <m:sSub>
                      <m:sSubPr>
                        <m:ctrlP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zh-CN" altLang="en-US"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𝜋</m:t>
                        </m:r>
                      </m:e>
                      <m:sub>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𝑖</m:t>
                        </m:r>
                      </m:sub>
                    </m:sSub>
                  </m:oMath>
                </a14:m>
                <a:r>
                  <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and the co-players‘ mean payoff </a:t>
                </a:r>
                <a14:m>
                  <m:oMath xmlns:m="http://schemas.openxmlformats.org/officeDocument/2006/math">
                    <m:sSub>
                      <m:sSubPr>
                        <m:ctrlPr>
                          <a:rPr lang="en-US" altLang="zh-CN" sz="2400" i="1">
                            <a:solidFill>
                              <a:prstClr val="black"/>
                            </a:solidFill>
                            <a:latin typeface="Cambria Math" panose="02040503050406030204" pitchFamily="18" charset="0"/>
                            <a:cs typeface="Times New Roman" panose="02020603050405020304" pitchFamily="18" charset="0"/>
                          </a:rPr>
                        </m:ctrlPr>
                      </m:sSubPr>
                      <m:e>
                        <m:r>
                          <a:rPr lang="zh-CN" altLang="en-US" sz="2400" i="1">
                            <a:solidFill>
                              <a:prstClr val="black"/>
                            </a:solidFill>
                            <a:latin typeface="Cambria Math" panose="02040503050406030204" pitchFamily="18" charset="0"/>
                            <a:cs typeface="Times New Roman" panose="02020603050405020304" pitchFamily="18" charset="0"/>
                          </a:rPr>
                          <m:t>𝜋</m:t>
                        </m:r>
                      </m:e>
                      <m:sub>
                        <m:r>
                          <a:rPr lang="en-US" altLang="zh-CN" sz="2400" i="1">
                            <a:solidFill>
                              <a:prstClr val="black"/>
                            </a:solidFill>
                            <a:latin typeface="Cambria Math" panose="02040503050406030204" pitchFamily="18" charset="0"/>
                            <a:cs typeface="Times New Roman" panose="02020603050405020304" pitchFamily="18" charset="0"/>
                          </a:rPr>
                          <m:t>−</m:t>
                        </m:r>
                        <m:r>
                          <a:rPr lang="en-US" altLang="zh-CN" sz="2400" i="1">
                            <a:solidFill>
                              <a:prstClr val="black"/>
                            </a:solidFill>
                            <a:latin typeface="Cambria Math" panose="02040503050406030204" pitchFamily="18" charset="0"/>
                            <a:cs typeface="Times New Roman" panose="02020603050405020304" pitchFamily="18" charset="0"/>
                          </a:rPr>
                          <m:t>𝑖</m:t>
                        </m:r>
                      </m:sub>
                    </m:sSub>
                    <m:r>
                      <a:rPr lang="en-US" altLang="zh-CN" sz="2400" i="1">
                        <a:solidFill>
                          <a:prstClr val="black"/>
                        </a:solidFill>
                        <a:latin typeface="Cambria Math" panose="02040503050406030204" pitchFamily="18" charset="0"/>
                        <a:cs typeface="Times New Roman" panose="02020603050405020304" pitchFamily="18" charset="0"/>
                      </a:rPr>
                      <m:t>=</m:t>
                    </m:r>
                    <m:nary>
                      <m:naryPr>
                        <m:chr m:val="∑"/>
                        <m:limLoc m:val="subSup"/>
                        <m:supHide m:val="on"/>
                        <m:ctrlPr>
                          <a:rPr lang="en-US" altLang="zh-CN" sz="2400" i="1">
                            <a:solidFill>
                              <a:prstClr val="black"/>
                            </a:solidFill>
                            <a:latin typeface="Cambria Math" panose="02040503050406030204" pitchFamily="18" charset="0"/>
                            <a:cs typeface="Times New Roman" panose="02020603050405020304" pitchFamily="18" charset="0"/>
                          </a:rPr>
                        </m:ctrlPr>
                      </m:naryPr>
                      <m:sub>
                        <m:r>
                          <m:rPr>
                            <m:brk m:alnAt="9"/>
                          </m:rPr>
                          <a:rPr lang="en-US" altLang="zh-CN" sz="2400" i="1">
                            <a:solidFill>
                              <a:prstClr val="black"/>
                            </a:solidFill>
                            <a:latin typeface="Cambria Math" panose="02040503050406030204" pitchFamily="18" charset="0"/>
                            <a:cs typeface="Times New Roman" panose="02020603050405020304" pitchFamily="18" charset="0"/>
                          </a:rPr>
                          <m:t>𝑗</m:t>
                        </m:r>
                        <m:r>
                          <a:rPr lang="en-US" altLang="zh-CN" sz="2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𝑖</m:t>
                        </m:r>
                      </m:sub>
                      <m:sup/>
                      <m:e>
                        <m:f>
                          <m:fPr>
                            <m:ctrlPr>
                              <a:rPr lang="en-US" altLang="zh-CN" sz="2400" i="1">
                                <a:solidFill>
                                  <a:prstClr val="black"/>
                                </a:solidFill>
                                <a:latin typeface="Cambria Math" panose="02040503050406030204" pitchFamily="18" charset="0"/>
                                <a:cs typeface="Times New Roman" panose="02020603050405020304" pitchFamily="18" charset="0"/>
                              </a:rPr>
                            </m:ctrlPr>
                          </m:fPr>
                          <m:num>
                            <m:sSub>
                              <m:sSubPr>
                                <m:ctrlPr>
                                  <a:rPr lang="en-US" altLang="zh-CN" sz="2400" i="1">
                                    <a:solidFill>
                                      <a:prstClr val="black"/>
                                    </a:solidFill>
                                    <a:latin typeface="Cambria Math" panose="02040503050406030204" pitchFamily="18" charset="0"/>
                                    <a:cs typeface="Times New Roman" panose="02020603050405020304" pitchFamily="18" charset="0"/>
                                  </a:rPr>
                                </m:ctrlPr>
                              </m:sSubPr>
                              <m:e>
                                <m:r>
                                  <a:rPr lang="zh-CN" altLang="en-US" sz="2400" i="1">
                                    <a:solidFill>
                                      <a:prstClr val="black"/>
                                    </a:solidFill>
                                    <a:latin typeface="Cambria Math" panose="02040503050406030204" pitchFamily="18" charset="0"/>
                                    <a:cs typeface="Times New Roman" panose="02020603050405020304" pitchFamily="18" charset="0"/>
                                  </a:rPr>
                                  <m:t>𝜋</m:t>
                                </m:r>
                              </m:e>
                              <m:sub>
                                <m:r>
                                  <a:rPr lang="en-US" altLang="zh-CN" sz="2400" i="1">
                                    <a:solidFill>
                                      <a:prstClr val="black"/>
                                    </a:solidFill>
                                    <a:latin typeface="Cambria Math" panose="02040503050406030204" pitchFamily="18" charset="0"/>
                                    <a:cs typeface="Times New Roman" panose="02020603050405020304" pitchFamily="18" charset="0"/>
                                  </a:rPr>
                                  <m:t>𝑗</m:t>
                                </m:r>
                              </m:sub>
                            </m:sSub>
                          </m:num>
                          <m:den>
                            <m:r>
                              <a:rPr lang="en-US" altLang="zh-CN" sz="2400" i="1">
                                <a:solidFill>
                                  <a:prstClr val="black"/>
                                </a:solidFill>
                                <a:latin typeface="Cambria Math" panose="02040503050406030204" pitchFamily="18" charset="0"/>
                                <a:cs typeface="Times New Roman" panose="02020603050405020304" pitchFamily="18" charset="0"/>
                              </a:rPr>
                              <m:t>𝑛</m:t>
                            </m:r>
                            <m:r>
                              <a:rPr lang="en-US" altLang="zh-CN" sz="2400" i="1">
                                <a:solidFill>
                                  <a:prstClr val="black"/>
                                </a:solidFill>
                                <a:latin typeface="Cambria Math" panose="02040503050406030204" pitchFamily="18" charset="0"/>
                                <a:cs typeface="Times New Roman" panose="02020603050405020304" pitchFamily="18" charset="0"/>
                              </a:rPr>
                              <m:t>−1</m:t>
                            </m:r>
                          </m:den>
                        </m:f>
                      </m:e>
                    </m:nary>
                  </m:oMath>
                </a14:m>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738188" y="1417331"/>
                <a:ext cx="10082212" cy="1385251"/>
              </a:xfrm>
              <a:prstGeom prst="rect">
                <a:avLst/>
              </a:prstGeom>
              <a:blipFill>
                <a:blip r:embed="rId5"/>
                <a:stretch>
                  <a:fillRect l="-605" r="-665" b="-44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p:cNvSpPr txBox="1"/>
              <p:nvPr/>
            </p:nvSpPr>
            <p:spPr>
              <a:xfrm>
                <a:off x="738188" y="3778533"/>
                <a:ext cx="10082212" cy="1859612"/>
              </a:xfrm>
              <a:prstGeom prst="rect">
                <a:avLst/>
              </a:prstGeom>
              <a:noFill/>
            </p:spPr>
            <p:txBody>
              <a:bodyPr wrap="square">
                <a:spAutoFit/>
              </a:bodyPr>
              <a:lstStyle/>
              <a:p>
                <a:pPr algn="just" defTabSz="914400">
                  <a:lnSpc>
                    <a:spcPts val="2800"/>
                  </a:lnSpc>
                </a:pPr>
                <a:r>
                  <a:rPr lang="zh-CN" altLang="en-US" sz="20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收益线性关系变形</a:t>
                </a:r>
                <a:r>
                  <a:rPr lang="zh-CN" altLang="en-US" sz="20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Agent </a:t>
                </a:r>
                <a14:m>
                  <m:oMath xmlns:m="http://schemas.openxmlformats.org/officeDocument/2006/math">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𝑖</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can enforce a payoff margin </a:t>
                </a:r>
                <a14:m>
                  <m:oMath xmlns:m="http://schemas.openxmlformats.org/officeDocument/2006/math">
                    <m:sSub>
                      <m:sSubPr>
                        <m:ctrlPr>
                          <a:rPr lang="en-US" altLang="zh-CN" sz="2000" i="1">
                            <a:solidFill>
                              <a:prstClr val="black"/>
                            </a:solidFill>
                            <a:latin typeface="Cambria Math" panose="02040503050406030204" pitchFamily="18" charset="0"/>
                            <a:cs typeface="Times New Roman" panose="02020603050405020304" pitchFamily="18" charset="0"/>
                          </a:rPr>
                        </m:ctrlPr>
                      </m:sSubPr>
                      <m:e>
                        <m:r>
                          <a:rPr lang="zh-CN" altLang="en-US" sz="2000" i="1">
                            <a:solidFill>
                              <a:prstClr val="black"/>
                            </a:solidFill>
                            <a:latin typeface="Cambria Math" panose="02040503050406030204" pitchFamily="18" charset="0"/>
                            <a:cs typeface="Times New Roman" panose="02020603050405020304" pitchFamily="18" charset="0"/>
                          </a:rPr>
                          <m:t>𝜋</m:t>
                        </m:r>
                      </m:e>
                      <m:sub>
                        <m:r>
                          <a:rPr lang="en-US" altLang="zh-CN" sz="2000" i="1" smtClean="0">
                            <a:solidFill>
                              <a:prstClr val="black"/>
                            </a:solidFill>
                            <a:latin typeface="Cambria Math" panose="02040503050406030204" pitchFamily="18" charset="0"/>
                            <a:cs typeface="Times New Roman" panose="02020603050405020304" pitchFamily="18" charset="0"/>
                          </a:rPr>
                          <m:t>𝑖</m:t>
                        </m:r>
                      </m:sub>
                    </m:sSub>
                    <m:r>
                      <a:rPr lang="en-US" altLang="zh-CN" sz="2000" i="1" smtClean="0">
                        <a:solidFill>
                          <a:prstClr val="black"/>
                        </a:solidFill>
                        <a:latin typeface="Cambria Math" panose="02040503050406030204" pitchFamily="18" charset="0"/>
                        <a:cs typeface="Times New Roman" panose="02020603050405020304" pitchFamily="18" charset="0"/>
                      </a:rPr>
                      <m:t>−</m:t>
                    </m:r>
                    <m:r>
                      <a:rPr lang="en-US" altLang="zh-CN" sz="2000" i="1" smtClean="0">
                        <a:solidFill>
                          <a:prstClr val="black"/>
                        </a:solidFill>
                        <a:latin typeface="Cambria Math" panose="02040503050406030204" pitchFamily="18" charset="0"/>
                        <a:cs typeface="Times New Roman" panose="02020603050405020304" pitchFamily="18" charset="0"/>
                      </a:rPr>
                      <m:t>𝑙</m:t>
                    </m:r>
                    <m:r>
                      <a:rPr lang="en-US" altLang="zh-CN" sz="2000" i="1" smtClean="0">
                        <a:solidFill>
                          <a:prstClr val="black"/>
                        </a:solidFill>
                        <a:latin typeface="Cambria Math" panose="02040503050406030204" pitchFamily="18" charset="0"/>
                        <a:cs typeface="Times New Roman" panose="02020603050405020304" pitchFamily="18" charset="0"/>
                      </a:rPr>
                      <m:t>,</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which is </a:t>
                </a:r>
                <a14:m>
                  <m:oMath xmlns:m="http://schemas.openxmlformats.org/officeDocument/2006/math">
                    <m:f>
                      <m:fPr>
                        <m:ctrlP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fPr>
                      <m:num>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num>
                      <m:den>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𝑠</m:t>
                        </m:r>
                      </m:den>
                    </m:f>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-fold of the co-players' payoff surplus. Here, </a:t>
                </a:r>
                <a14:m>
                  <m:oMath xmlns:m="http://schemas.openxmlformats.org/officeDocument/2006/math">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𝑙</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is the </a:t>
                </a:r>
                <a:r>
                  <a:rPr lang="en-US" altLang="zh-CN" sz="20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baseline payoff</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which is given by</a:t>
                </a:r>
                <a14:m>
                  <m:oMath xmlns:m="http://schemas.openxmlformats.org/officeDocument/2006/math">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 </m:t>
                    </m:r>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𝑙</m:t>
                    </m:r>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sSub>
                      <m:sSubPr>
                        <m:ctrlPr>
                          <a:rPr lang="en-US" altLang="zh-CN" sz="2000" i="1">
                            <a:solidFill>
                              <a:prstClr val="black"/>
                            </a:solidFill>
                            <a:latin typeface="Cambria Math" panose="02040503050406030204" pitchFamily="18" charset="0"/>
                            <a:cs typeface="Times New Roman" panose="02020603050405020304" pitchFamily="18" charset="0"/>
                          </a:rPr>
                        </m:ctrlPr>
                      </m:sSubPr>
                      <m:e>
                        <m:r>
                          <a:rPr lang="zh-CN" altLang="en-US" sz="2000" i="1">
                            <a:solidFill>
                              <a:prstClr val="black"/>
                            </a:solidFill>
                            <a:latin typeface="Cambria Math" panose="02040503050406030204" pitchFamily="18" charset="0"/>
                            <a:cs typeface="Times New Roman" panose="02020603050405020304" pitchFamily="18" charset="0"/>
                          </a:rPr>
                          <m:t>𝜋</m:t>
                        </m:r>
                      </m:e>
                      <m:sub>
                        <m:r>
                          <a:rPr lang="en-US" altLang="zh-CN" sz="2000" i="1">
                            <a:solidFill>
                              <a:prstClr val="black"/>
                            </a:solidFill>
                            <a:latin typeface="Cambria Math" panose="02040503050406030204" pitchFamily="18" charset="0"/>
                            <a:cs typeface="Times New Roman" panose="02020603050405020304" pitchFamily="18" charset="0"/>
                          </a:rPr>
                          <m:t>𝑖</m:t>
                        </m:r>
                      </m:sub>
                    </m:sSub>
                    <m:sSub>
                      <m:sSubPr>
                        <m:ctrlPr>
                          <a:rPr lang="en-US" altLang="zh-CN" sz="2000" i="1">
                            <a:solidFill>
                              <a:prstClr val="black"/>
                            </a:solidFill>
                            <a:latin typeface="Cambria Math" panose="02040503050406030204" pitchFamily="18" charset="0"/>
                            <a:cs typeface="Times New Roman" panose="02020603050405020304" pitchFamily="18" charset="0"/>
                          </a:rPr>
                        </m:ctrlPr>
                      </m:sSubPr>
                      <m:e>
                        <m:r>
                          <a:rPr lang="en-US" altLang="zh-CN" sz="2000" i="1" smtClean="0">
                            <a:solidFill>
                              <a:prstClr val="black"/>
                            </a:solidFill>
                            <a:latin typeface="Cambria Math" panose="02040503050406030204" pitchFamily="18" charset="0"/>
                            <a:cs typeface="Times New Roman" panose="02020603050405020304" pitchFamily="18" charset="0"/>
                          </a:rPr>
                          <m:t>=</m:t>
                        </m:r>
                        <m:r>
                          <a:rPr lang="zh-CN" altLang="en-US" sz="2000" i="1">
                            <a:solidFill>
                              <a:prstClr val="black"/>
                            </a:solidFill>
                            <a:latin typeface="Cambria Math" panose="02040503050406030204" pitchFamily="18" charset="0"/>
                            <a:cs typeface="Times New Roman" panose="02020603050405020304" pitchFamily="18" charset="0"/>
                          </a:rPr>
                          <m:t>𝜋</m:t>
                        </m:r>
                      </m:e>
                      <m:sub>
                        <m:r>
                          <a:rPr lang="en-US" altLang="zh-CN" sz="2000" i="1">
                            <a:solidFill>
                              <a:prstClr val="black"/>
                            </a:solidFill>
                            <a:latin typeface="Cambria Math" panose="02040503050406030204" pitchFamily="18" charset="0"/>
                            <a:cs typeface="Times New Roman" panose="02020603050405020304" pitchFamily="18" charset="0"/>
                          </a:rPr>
                          <m:t>−</m:t>
                        </m:r>
                        <m:r>
                          <a:rPr lang="en-US" altLang="zh-CN" sz="2000" i="1">
                            <a:solidFill>
                              <a:prstClr val="black"/>
                            </a:solidFill>
                            <a:latin typeface="Cambria Math" panose="02040503050406030204" pitchFamily="18" charset="0"/>
                            <a:cs typeface="Times New Roman" panose="02020603050405020304" pitchFamily="18" charset="0"/>
                          </a:rPr>
                          <m:t>𝑖</m:t>
                        </m:r>
                      </m:sub>
                    </m:sSub>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14:m>
                  <m:oMath xmlns:m="http://schemas.openxmlformats.org/officeDocument/2006/math">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 </m:t>
                    </m:r>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𝑠</m:t>
                    </m:r>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 </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is the </a:t>
                </a:r>
                <a:r>
                  <a:rPr lang="en-US" altLang="zh-CN" sz="20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slope</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of the linear relation, since it controls (i.e., enlarges or reduces) the payoff gap between</a:t>
                </a:r>
                <a14:m>
                  <m:oMath xmlns:m="http://schemas.openxmlformats.org/officeDocument/2006/math">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 </m:t>
                    </m:r>
                    <m:r>
                      <a:rPr lang="en-US" altLang="zh-CN" sz="2000" i="1" dirty="0" err="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𝑖</m:t>
                    </m:r>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 </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and average of the co-players. The payoff relation can be rewritten as</a:t>
                </a:r>
              </a:p>
            </p:txBody>
          </p:sp>
        </mc:Choice>
        <mc:Fallback xmlns="">
          <p:sp>
            <p:nvSpPr>
              <p:cNvPr id="6" name="文本框 5"/>
              <p:cNvSpPr txBox="1">
                <a:spLocks noRot="1" noChangeAspect="1" noMove="1" noResize="1" noEditPoints="1" noAdjustHandles="1" noChangeArrowheads="1" noChangeShapeType="1" noTextEdit="1"/>
              </p:cNvSpPr>
              <p:nvPr/>
            </p:nvSpPr>
            <p:spPr>
              <a:xfrm>
                <a:off x="738188" y="3778533"/>
                <a:ext cx="10082212" cy="1859612"/>
              </a:xfrm>
              <a:prstGeom prst="rect">
                <a:avLst/>
              </a:prstGeom>
              <a:blipFill>
                <a:blip r:embed="rId6"/>
                <a:stretch>
                  <a:fillRect l="-605" t="-1967" r="-665" b="-4918"/>
                </a:stretch>
              </a:blipFill>
            </p:spPr>
            <p:txBody>
              <a:bodyPr/>
              <a:lstStyle/>
              <a:p>
                <a:r>
                  <a:rPr lang="zh-CN" altLang="en-US">
                    <a:noFill/>
                  </a:rPr>
                  <a:t> </a:t>
                </a:r>
              </a:p>
            </p:txBody>
          </p:sp>
        </mc:Fallback>
      </mc:AlternateContent>
      <p:graphicFrame>
        <p:nvGraphicFramePr>
          <p:cNvPr id="7" name="对象 6"/>
          <p:cNvGraphicFramePr>
            <a:graphicFrameLocks noChangeAspect="1"/>
          </p:cNvGraphicFramePr>
          <p:nvPr/>
        </p:nvGraphicFramePr>
        <p:xfrm>
          <a:off x="3604724" y="5731358"/>
          <a:ext cx="4142830" cy="587203"/>
        </p:xfrm>
        <a:graphic>
          <a:graphicData uri="http://schemas.openxmlformats.org/presentationml/2006/ole">
            <mc:AlternateContent xmlns:mc="http://schemas.openxmlformats.org/markup-compatibility/2006">
              <mc:Choice xmlns:v="urn:schemas-microsoft-com:vml" Requires="v">
                <p:oleObj spid="_x0000_s27827" name="Equation" r:id="rId7" imgW="34137600" imgH="5486400" progId="Equation.DSMT4">
                  <p:embed/>
                </p:oleObj>
              </mc:Choice>
              <mc:Fallback>
                <p:oleObj name="Equation" r:id="rId7" imgW="34137600" imgH="5486400" progId="Equation.DSMT4">
                  <p:embed/>
                  <p:pic>
                    <p:nvPicPr>
                      <p:cNvPr id="15" name="对象 14"/>
                      <p:cNvPicPr/>
                      <p:nvPr/>
                    </p:nvPicPr>
                    <p:blipFill>
                      <a:blip r:embed="rId8"/>
                      <a:stretch>
                        <a:fillRect/>
                      </a:stretch>
                    </p:blipFill>
                    <p:spPr>
                      <a:xfrm>
                        <a:off x="3604724" y="5731358"/>
                        <a:ext cx="4142830" cy="587203"/>
                      </a:xfrm>
                      <a:prstGeom prst="rect">
                        <a:avLst/>
                      </a:prstGeom>
                    </p:spPr>
                  </p:pic>
                </p:oleObj>
              </mc:Fallback>
            </mc:AlternateContent>
          </a:graphicData>
        </a:graphic>
      </p:graphicFrame>
      <p:sp>
        <p:nvSpPr>
          <p:cNvPr id="8" name="文本框 7"/>
          <p:cNvSpPr txBox="1"/>
          <p:nvPr/>
        </p:nvSpPr>
        <p:spPr>
          <a:xfrm>
            <a:off x="8992907" y="3023508"/>
            <a:ext cx="657357" cy="369332"/>
          </a:xfrm>
          <a:prstGeom prst="rect">
            <a:avLst/>
          </a:prstGeom>
          <a:noFill/>
        </p:spPr>
        <p:txBody>
          <a:bodyPr wrap="square" rtlCol="0">
            <a:spAutoFit/>
          </a:bodyPr>
          <a:lstStyle/>
          <a:p>
            <a:pPr defTabSz="914400"/>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9026245" y="5839172"/>
            <a:ext cx="657357" cy="369332"/>
          </a:xfrm>
          <a:prstGeom prst="rect">
            <a:avLst/>
          </a:prstGeom>
          <a:noFill/>
        </p:spPr>
        <p:txBody>
          <a:bodyPr wrap="square" rtlCol="0">
            <a:spAutoFit/>
          </a:bodyPr>
          <a:lstStyle/>
          <a:p>
            <a:pPr defTabSz="914400"/>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a:t>
            </a:r>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125358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66</a:t>
            </a:fld>
            <a:endParaRPr lang="en-US" dirty="0"/>
          </a:p>
        </p:txBody>
      </p:sp>
      <p:sp>
        <p:nvSpPr>
          <p:cNvPr id="8" name="文本框 59"/>
          <p:cNvSpPr txBox="1"/>
          <p:nvPr/>
        </p:nvSpPr>
        <p:spPr>
          <a:xfrm>
            <a:off x="269698" y="304312"/>
            <a:ext cx="7279090" cy="906915"/>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sp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a:lnSpc>
                <a:spcPct val="150000"/>
              </a:lnSpc>
              <a:spcBef>
                <a:spcPts val="0"/>
              </a:spcBef>
              <a:defRPr/>
            </a:pPr>
            <a:r>
              <a:rPr lang="zh-CN" altLang="en-US" b="1" noProof="1">
                <a:solidFill>
                  <a:srgbClr val="17406D"/>
                </a:solidFill>
                <a:cs typeface="Segoe UI" panose="020B0502040204020203" pitchFamily="34" charset="0"/>
              </a:rPr>
              <a:t>几种典型的</a:t>
            </a:r>
            <a:r>
              <a:rPr lang="en-US" altLang="zh-CN" b="1" noProof="1">
                <a:solidFill>
                  <a:srgbClr val="17406D"/>
                </a:solidFill>
                <a:cs typeface="Segoe UI" panose="020B0502040204020203" pitchFamily="34" charset="0"/>
              </a:rPr>
              <a:t>ZD</a:t>
            </a:r>
            <a:r>
              <a:rPr lang="zh-CN" altLang="en-US" b="1" noProof="1">
                <a:solidFill>
                  <a:srgbClr val="17406D"/>
                </a:solidFill>
                <a:cs typeface="Segoe UI" panose="020B0502040204020203" pitchFamily="34" charset="0"/>
              </a:rPr>
              <a:t>策略</a:t>
            </a:r>
            <a:endParaRPr lang="zh-CN" altLang="en-US" sz="2400" b="1" noProof="1">
              <a:solidFill>
                <a:prstClr val="black"/>
              </a:solidFill>
              <a:ea typeface="Microsoft YaHei UI" panose="020B0503020204020204" pitchFamily="34" charset="-122"/>
              <a:cs typeface="Segoe UI" panose="020B0502040204020203" pitchFamily="34" charset="0"/>
            </a:endParaRPr>
          </a:p>
        </p:txBody>
      </p:sp>
      <p:graphicFrame>
        <p:nvGraphicFramePr>
          <p:cNvPr id="9" name="对象 8"/>
          <p:cNvGraphicFramePr>
            <a:graphicFrameLocks noChangeAspect="1"/>
          </p:cNvGraphicFramePr>
          <p:nvPr>
            <p:extLst>
              <p:ext uri="{D42A27DB-BD31-4B8C-83A1-F6EECF244321}">
                <p14:modId xmlns:p14="http://schemas.microsoft.com/office/powerpoint/2010/main" val="780480564"/>
              </p:ext>
            </p:extLst>
          </p:nvPr>
        </p:nvGraphicFramePr>
        <p:xfrm>
          <a:off x="2476277" y="1272552"/>
          <a:ext cx="6659563" cy="587375"/>
        </p:xfrm>
        <a:graphic>
          <a:graphicData uri="http://schemas.openxmlformats.org/presentationml/2006/ole">
            <mc:AlternateContent xmlns:mc="http://schemas.openxmlformats.org/markup-compatibility/2006">
              <mc:Choice xmlns:v="urn:schemas-microsoft-com:vml" Requires="v">
                <p:oleObj spid="_x0000_s28762" name="Equation" r:id="rId3" imgW="54864000" imgH="5486400" progId="Equation.DSMT4">
                  <p:embed/>
                </p:oleObj>
              </mc:Choice>
              <mc:Fallback>
                <p:oleObj name="Equation" r:id="rId3" imgW="54864000" imgH="5486400" progId="Equation.DSMT4">
                  <p:embed/>
                  <p:pic>
                    <p:nvPicPr>
                      <p:cNvPr id="17" name="对象 16"/>
                      <p:cNvPicPr/>
                      <p:nvPr/>
                    </p:nvPicPr>
                    <p:blipFill>
                      <a:blip r:embed="rId4"/>
                      <a:stretch>
                        <a:fillRect/>
                      </a:stretch>
                    </p:blipFill>
                    <p:spPr>
                      <a:xfrm>
                        <a:off x="2476277" y="1272552"/>
                        <a:ext cx="6659563" cy="587375"/>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0" name="文本框 9"/>
              <p:cNvSpPr txBox="1"/>
              <p:nvPr/>
            </p:nvSpPr>
            <p:spPr>
              <a:xfrm>
                <a:off x="610176" y="2064873"/>
                <a:ext cx="10515600" cy="1200329"/>
              </a:xfrm>
              <a:prstGeom prst="rect">
                <a:avLst/>
              </a:prstGeom>
              <a:noFill/>
            </p:spPr>
            <p:txBody>
              <a:bodyPr wrap="square">
                <a:spAutoFit/>
              </a:bodyPr>
              <a:lstStyle/>
              <a:p>
                <a:pPr algn="just" defTabSz="914400"/>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在可行域内将</a:t>
                </a:r>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ZD</a:t>
                </a:r>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分为三种类型: </a:t>
                </a:r>
                <a:r>
                  <a:rPr lang="en-US" altLang="zh-CN" sz="2400" dirty="0">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1</a:t>
                </a:r>
                <a:r>
                  <a:rPr lang="zh-CN" altLang="en-US" sz="2400" dirty="0">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a:t>
                </a:r>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r>
                  <a:rPr lang="zh-CN" altLang="en-US" sz="24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generous</a:t>
                </a:r>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14:m>
                  <m:oMath xmlns:m="http://schemas.openxmlformats.org/officeDocument/2006/math">
                    <m:r>
                      <a:rPr lang="en-US" altLang="zh-CN" sz="2400" dirty="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𝑖</m:t>
                    </m:r>
                  </m:oMath>
                </a14:m>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14:m>
                  <m:oMath xmlns:m="http://schemas.openxmlformats.org/officeDocument/2006/math">
                    <m:sSub>
                      <m:sSubPr>
                        <m:ctrlPr>
                          <a:rPr lang="en-US" altLang="zh-CN" sz="24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zh-CN" altLang="en-US"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𝜋</m:t>
                        </m:r>
                      </m:e>
                      <m:sub>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𝑖</m:t>
                        </m:r>
                      </m:sub>
                    </m:sSub>
                    <m:sSub>
                      <m:sSubPr>
                        <m:ctrlPr>
                          <a:rPr lang="en-US" altLang="zh-CN" sz="24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&lt;</m:t>
                        </m:r>
                        <m:r>
                          <a:rPr lang="zh-CN" altLang="en-US"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𝜋</m:t>
                        </m:r>
                      </m:e>
                      <m:sub>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𝑖</m:t>
                        </m:r>
                      </m:sub>
                    </m:sSub>
                  </m:oMath>
                </a14:m>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2400" dirty="0">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2</a:t>
                </a:r>
                <a:r>
                  <a:rPr lang="zh-CN" altLang="en-US" sz="2400" dirty="0">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 </a:t>
                </a:r>
                <a:r>
                  <a:rPr lang="zh-CN" altLang="en-US" sz="24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fair</a:t>
                </a:r>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14:m>
                  <m:oMath xmlns:m="http://schemas.openxmlformats.org/officeDocument/2006/math">
                    <m:r>
                      <a:rPr lang="en-US" altLang="zh-CN" sz="2400" dirty="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𝑖</m:t>
                    </m:r>
                  </m:oMath>
                </a14:m>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14:m>
                  <m:oMath xmlns:m="http://schemas.openxmlformats.org/officeDocument/2006/math">
                    <m:sSub>
                      <m:sSubPr>
                        <m:ctrlPr>
                          <a:rPr lang="en-US" altLang="zh-CN" sz="24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zh-CN" altLang="en-US"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𝜋</m:t>
                        </m:r>
                      </m:e>
                      <m:sub>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𝑖</m:t>
                        </m:r>
                      </m:sub>
                    </m:sSub>
                    <m:sSub>
                      <m:sSubPr>
                        <m:ctrlPr>
                          <a:rPr lang="en-US" altLang="zh-CN" sz="24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zh-CN" altLang="en-US"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𝜋</m:t>
                        </m:r>
                      </m:e>
                      <m:sub>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𝑖</m:t>
                        </m:r>
                      </m:sub>
                    </m:sSub>
                  </m:oMath>
                </a14:m>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2400" dirty="0">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3</a:t>
                </a:r>
                <a:r>
                  <a:rPr lang="zh-CN" altLang="en-US" sz="2400" dirty="0">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 </a:t>
                </a:r>
                <a:r>
                  <a:rPr lang="zh-CN" altLang="en-US" sz="24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extortionate</a:t>
                </a:r>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14:m>
                  <m:oMath xmlns:m="http://schemas.openxmlformats.org/officeDocument/2006/math">
                    <m:r>
                      <a:rPr lang="en-US" altLang="zh-CN" sz="2400" dirty="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𝑖</m:t>
                    </m:r>
                  </m:oMath>
                </a14:m>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14:m>
                  <m:oMath xmlns:m="http://schemas.openxmlformats.org/officeDocument/2006/math">
                    <m:sSub>
                      <m:sSubPr>
                        <m:ctrlPr>
                          <a:rPr lang="en-US" altLang="zh-CN" sz="24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zh-CN" altLang="en-US"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𝜋</m:t>
                        </m:r>
                      </m:e>
                      <m:sub>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𝑖</m:t>
                        </m:r>
                      </m:sub>
                    </m:sSub>
                    <m:sSub>
                      <m:sSubPr>
                        <m:ctrlPr>
                          <a:rPr lang="en-US" altLang="zh-CN" sz="24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&gt;</m:t>
                        </m:r>
                        <m:r>
                          <a:rPr lang="zh-CN" altLang="en-US"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𝜋</m:t>
                        </m:r>
                      </m:e>
                      <m:sub>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𝑖</m:t>
                        </m:r>
                      </m:sub>
                    </m:sSub>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 .</m:t>
                    </m:r>
                  </m:oMath>
                </a14:m>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Corresponding diagram</a:t>
                </a:r>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s</a:t>
                </a:r>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for the three cases (with </a:t>
                </a:r>
                <a14:m>
                  <m:oMath xmlns:m="http://schemas.openxmlformats.org/officeDocument/2006/math">
                    <m:r>
                      <a:rPr lang="en-US" altLang="zh-CN" sz="2400" dirty="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𝑠</m:t>
                    </m:r>
                    <m:r>
                      <a:rPr lang="en-US" altLang="zh-CN" sz="2400" dirty="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&gt;0</m:t>
                    </m:r>
                  </m:oMath>
                </a14:m>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for the repeated </a:t>
                </a:r>
                <a:r>
                  <a:rPr lang="en-US" altLang="zh-CN" sz="2400" u="sng"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public goods games</a:t>
                </a:r>
                <a:r>
                  <a:rPr lang="zh-CN" altLang="en-US" sz="2400" u="sng"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are</a:t>
                </a:r>
                <a:endPar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610176" y="2064873"/>
                <a:ext cx="10515600" cy="1200329"/>
              </a:xfrm>
              <a:prstGeom prst="rect">
                <a:avLst/>
              </a:prstGeom>
              <a:blipFill>
                <a:blip r:embed="rId5"/>
                <a:stretch>
                  <a:fillRect l="-870" t="-4061" r="-928" b="-10660"/>
                </a:stretch>
              </a:blipFill>
            </p:spPr>
            <p:txBody>
              <a:bodyPr/>
              <a:lstStyle/>
              <a:p>
                <a:r>
                  <a:rPr lang="zh-CN" altLang="en-US">
                    <a:noFill/>
                  </a:rPr>
                  <a:t> </a:t>
                </a:r>
              </a:p>
            </p:txBody>
          </p:sp>
        </mc:Fallback>
      </mc:AlternateContent>
      <p:sp>
        <p:nvSpPr>
          <p:cNvPr id="11" name="文本框 59"/>
          <p:cNvSpPr txBox="1"/>
          <p:nvPr/>
        </p:nvSpPr>
        <p:spPr>
          <a:xfrm>
            <a:off x="820290" y="6138699"/>
            <a:ext cx="9971533" cy="584775"/>
          </a:xfrm>
          <a:prstGeom prst="rect">
            <a:avLst/>
          </a:prstGeom>
          <a:solidFill>
            <a:srgbClr val="99CCFF"/>
          </a:solidFill>
          <a:ln>
            <a:solidFill>
              <a:srgbClr val="3F3FFF"/>
            </a:solidFill>
          </a:ln>
        </p:spPr>
        <p:txBody>
          <a:bodyPr wrap="square" rtlCol="0">
            <a:spAutoFit/>
          </a:bodyPr>
          <a:lstStyle>
            <a:defPPr>
              <a:defRPr lang="en-US"/>
            </a:defPPr>
            <a:lvl1pPr algn="just" defTabSz="914400" fontAlgn="base">
              <a:spcBef>
                <a:spcPct val="0"/>
              </a:spcBef>
              <a:spcAft>
                <a:spcPct val="0"/>
              </a:spcAft>
              <a:defRPr sz="1600" b="1">
                <a:solidFill>
                  <a:prstClr val="black"/>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noProof="1" smtClean="0"/>
              <a:t>[7] C</a:t>
            </a:r>
            <a:r>
              <a:rPr lang="en-US" altLang="zh-CN" noProof="1"/>
              <a:t>. Hilbe, B. Wu, A. Traulsen, and M. Nowak, “Evolutionary performance of zero-determinant strategies in multiplayer games,” J. Theor. Biol., vol. 374, pp. 115–124, Jun. 2015.</a:t>
            </a:r>
          </a:p>
        </p:txBody>
      </p:sp>
      <p:pic>
        <p:nvPicPr>
          <p:cNvPr id="12" name="图片 11"/>
          <p:cNvPicPr>
            <a:picLocks noChangeAspect="1"/>
          </p:cNvPicPr>
          <p:nvPr/>
        </p:nvPicPr>
        <p:blipFill>
          <a:blip r:embed="rId6"/>
          <a:stretch>
            <a:fillRect/>
          </a:stretch>
        </p:blipFill>
        <p:spPr>
          <a:xfrm>
            <a:off x="2504854" y="3367675"/>
            <a:ext cx="6659563" cy="2678014"/>
          </a:xfrm>
          <a:prstGeom prst="rect">
            <a:avLst/>
          </a:prstGeom>
        </p:spPr>
      </p:pic>
      <p:pic>
        <p:nvPicPr>
          <p:cNvPr id="13" name="图片 12"/>
          <p:cNvPicPr>
            <a:picLocks noChangeAspect="1"/>
          </p:cNvPicPr>
          <p:nvPr/>
        </p:nvPicPr>
        <p:blipFill>
          <a:blip r:embed="rId7"/>
          <a:stretch>
            <a:fillRect/>
          </a:stretch>
        </p:blipFill>
        <p:spPr>
          <a:xfrm>
            <a:off x="910404" y="3347782"/>
            <a:ext cx="9791307" cy="2585099"/>
          </a:xfrm>
          <a:prstGeom prst="rect">
            <a:avLst/>
          </a:prstGeom>
        </p:spPr>
      </p:pic>
    </p:spTree>
    <p:extLst>
      <p:ext uri="{BB962C8B-B14F-4D97-AF65-F5344CB8AC3E}">
        <p14:creationId xmlns:p14="http://schemas.microsoft.com/office/powerpoint/2010/main" val="192362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67</a:t>
            </a:fld>
            <a:endParaRPr lang="en-US" dirty="0"/>
          </a:p>
        </p:txBody>
      </p:sp>
      <p:sp>
        <p:nvSpPr>
          <p:cNvPr id="3" name="标题 1"/>
          <p:cNvSpPr txBox="1">
            <a:spLocks/>
          </p:cNvSpPr>
          <p:nvPr/>
        </p:nvSpPr>
        <p:spPr>
          <a:xfrm>
            <a:off x="498607" y="397429"/>
            <a:ext cx="10972800" cy="895350"/>
          </a:xfrm>
          <a:prstGeom prst="rect">
            <a:avLst/>
          </a:prstGeom>
        </p:spPr>
        <p:txBody>
          <a:bodyPr vert="horz" rtlCol="0" anchor="ctr">
            <a:norm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smtClean="0">
                <a:ln>
                  <a:noFill/>
                </a:ln>
                <a:solidFill>
                  <a:srgbClr val="17406D"/>
                </a:solidFill>
                <a:effectLst/>
                <a:uLnTx/>
                <a:uFillTx/>
                <a:latin typeface="微软雅黑" panose="020B0503020204020204" pitchFamily="34" charset="-122"/>
                <a:ea typeface="微软雅黑" panose="020B0503020204020204" pitchFamily="34" charset="-122"/>
                <a:cs typeface="+mj-cs"/>
              </a:rPr>
              <a:t>ZD</a:t>
            </a:r>
            <a:r>
              <a:rPr kumimoji="0" lang="zh-CN" altLang="en-US" sz="4000" b="1" i="0" u="none" strike="noStrike" kern="1200" cap="none" spc="0" normalizeH="0" baseline="0" noProof="0" smtClean="0">
                <a:ln>
                  <a:noFill/>
                </a:ln>
                <a:solidFill>
                  <a:srgbClr val="17406D"/>
                </a:solidFill>
                <a:effectLst/>
                <a:uLnTx/>
                <a:uFillTx/>
                <a:latin typeface="微软雅黑" panose="020B0503020204020204" pitchFamily="34" charset="-122"/>
                <a:ea typeface="微软雅黑" panose="020B0503020204020204" pitchFamily="34" charset="-122"/>
                <a:cs typeface="+mj-cs"/>
              </a:rPr>
              <a:t>同盟</a:t>
            </a:r>
            <a:endParaRPr kumimoji="0" lang="zh-CN" altLang="en-US" sz="4000" b="1" i="0" u="none" strike="noStrike" kern="1200" cap="none" spc="0" normalizeH="0" baseline="0" noProof="0" dirty="0">
              <a:ln>
                <a:noFill/>
              </a:ln>
              <a:solidFill>
                <a:srgbClr val="17406D"/>
              </a:solidFill>
              <a:effectLst/>
              <a:uLnTx/>
              <a:uFillTx/>
              <a:latin typeface="微软雅黑" panose="020B0503020204020204" pitchFamily="34" charset="-122"/>
              <a:ea typeface="微软雅黑" panose="020B0503020204020204" pitchFamily="34" charset="-122"/>
              <a:cs typeface="+mj-cs"/>
            </a:endParaRPr>
          </a:p>
        </p:txBody>
      </p:sp>
      <mc:AlternateContent xmlns:mc="http://schemas.openxmlformats.org/markup-compatibility/2006" xmlns:a14="http://schemas.microsoft.com/office/drawing/2010/main">
        <mc:Choice Requires="a14">
          <p:sp>
            <p:nvSpPr>
              <p:cNvPr id="4" name="文本框 3"/>
              <p:cNvSpPr txBox="1"/>
              <p:nvPr/>
            </p:nvSpPr>
            <p:spPr>
              <a:xfrm>
                <a:off x="896207" y="1472149"/>
                <a:ext cx="10190035" cy="1200329"/>
              </a:xfrm>
              <a:prstGeom prst="rect">
                <a:avLst/>
              </a:prstGeom>
              <a:noFill/>
            </p:spPr>
            <p:txBody>
              <a:bodyPr wrap="square">
                <a:spAutoFit/>
              </a:bodyPr>
              <a:lstStyle/>
              <a:p>
                <a:pPr algn="just" defTabSz="914400"/>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E</a:t>
                </a:r>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very </a:t>
                </a:r>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B</a:t>
                </a:r>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-agent with ZD parameters </a:t>
                </a:r>
                <a14:m>
                  <m:oMath xmlns:m="http://schemas.openxmlformats.org/officeDocument/2006/math">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sSub>
                      <m:sSubPr>
                        <m:ctrlPr>
                          <a:rPr lang="en-US" altLang="zh-CN" sz="24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𝑠</m:t>
                        </m:r>
                      </m:e>
                      <m:sub>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𝐵</m:t>
                        </m:r>
                      </m:sub>
                    </m:sSub>
                  </m:oMath>
                </a14:m>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14:m>
                  <m:oMath xmlns:m="http://schemas.openxmlformats.org/officeDocument/2006/math">
                    <m:sSub>
                      <m:sSubPr>
                        <m:ctrlPr>
                          <a:rPr lang="en-US" altLang="zh-CN" sz="24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𝑙</m:t>
                        </m:r>
                      </m:e>
                      <m:sub>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𝐵</m:t>
                        </m:r>
                      </m:sub>
                    </m:sSub>
                  </m:oMath>
                </a14:m>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can unilaterally control the linear average payoff of the other </a:t>
                </a:r>
                <a14:m>
                  <m:oMath xmlns:m="http://schemas.openxmlformats.org/officeDocument/2006/math">
                    <m:sSub>
                      <m:sSubPr>
                        <m:ctrlPr>
                          <a:rPr lang="en-US" altLang="zh-CN" sz="24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𝑛</m:t>
                        </m:r>
                      </m:e>
                      <m:sub>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𝐴</m:t>
                        </m:r>
                      </m:sub>
                    </m:sSub>
                  </m:oMath>
                </a14:m>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a:t>
                </a:r>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s and that of the remaining </a:t>
                </a:r>
                <a14:m>
                  <m:oMath xmlns:m="http://schemas.openxmlformats.org/officeDocument/2006/math">
                    <m:sSub>
                      <m:sSubPr>
                        <m:ctrlPr>
                          <a:rPr lang="en-US" altLang="zh-CN" sz="24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𝑛</m:t>
                        </m:r>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𝑛</m:t>
                        </m:r>
                      </m:e>
                      <m:sub>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𝐴</m:t>
                        </m:r>
                      </m:sub>
                    </m:sSub>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−1</m:t>
                    </m:r>
                  </m:oMath>
                </a14:m>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B</a:t>
                </a:r>
                <a:r>
                  <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s,</a:t>
                </a:r>
              </a:p>
            </p:txBody>
          </p:sp>
        </mc:Choice>
        <mc:Fallback xmlns="">
          <p:sp>
            <p:nvSpPr>
              <p:cNvPr id="4" name="文本框 3"/>
              <p:cNvSpPr txBox="1">
                <a:spLocks noRot="1" noChangeAspect="1" noMove="1" noResize="1" noEditPoints="1" noAdjustHandles="1" noChangeArrowheads="1" noChangeShapeType="1" noTextEdit="1"/>
              </p:cNvSpPr>
              <p:nvPr/>
            </p:nvSpPr>
            <p:spPr>
              <a:xfrm>
                <a:off x="896207" y="1472149"/>
                <a:ext cx="10190035" cy="1200329"/>
              </a:xfrm>
              <a:prstGeom prst="rect">
                <a:avLst/>
              </a:prstGeom>
              <a:blipFill>
                <a:blip r:embed="rId4"/>
                <a:stretch>
                  <a:fillRect l="-897" t="-4061" r="-897" b="-10660"/>
                </a:stretch>
              </a:blipFill>
            </p:spPr>
            <p:txBody>
              <a:bodyPr/>
              <a:lstStyle/>
              <a:p>
                <a:r>
                  <a:rPr lang="zh-CN" altLang="en-US">
                    <a:noFill/>
                  </a:rPr>
                  <a:t> </a:t>
                </a:r>
              </a:p>
            </p:txBody>
          </p:sp>
        </mc:Fallback>
      </mc:AlternateContent>
      <p:graphicFrame>
        <p:nvGraphicFramePr>
          <p:cNvPr id="5" name="对象 4"/>
          <p:cNvGraphicFramePr>
            <a:graphicFrameLocks noChangeAspect="1"/>
          </p:cNvGraphicFramePr>
          <p:nvPr/>
        </p:nvGraphicFramePr>
        <p:xfrm>
          <a:off x="2857046" y="3031218"/>
          <a:ext cx="5055681" cy="795564"/>
        </p:xfrm>
        <a:graphic>
          <a:graphicData uri="http://schemas.openxmlformats.org/presentationml/2006/ole">
            <mc:AlternateContent xmlns:mc="http://schemas.openxmlformats.org/markup-compatibility/2006">
              <mc:Choice xmlns:v="urn:schemas-microsoft-com:vml" Requires="v">
                <p:oleObj spid="_x0000_s29874" name="Equation" r:id="rId5" imgW="60045600" imgH="9448800" progId="Equation.DSMT4">
                  <p:embed/>
                </p:oleObj>
              </mc:Choice>
              <mc:Fallback>
                <p:oleObj name="Equation" r:id="rId5" imgW="60045600" imgH="9448800" progId="Equation.DSMT4">
                  <p:embed/>
                  <p:pic>
                    <p:nvPicPr>
                      <p:cNvPr id="7" name="对象 6"/>
                      <p:cNvPicPr/>
                      <p:nvPr/>
                    </p:nvPicPr>
                    <p:blipFill>
                      <a:blip r:embed="rId6"/>
                      <a:stretch>
                        <a:fillRect/>
                      </a:stretch>
                    </p:blipFill>
                    <p:spPr>
                      <a:xfrm>
                        <a:off x="2857046" y="3031218"/>
                        <a:ext cx="5055681" cy="795564"/>
                      </a:xfrm>
                      <a:prstGeom prst="rect">
                        <a:avLst/>
                      </a:prstGeom>
                    </p:spPr>
                  </p:pic>
                </p:oleObj>
              </mc:Fallback>
            </mc:AlternateContent>
          </a:graphicData>
        </a:graphic>
      </p:graphicFrame>
      <p:sp>
        <p:nvSpPr>
          <p:cNvPr id="6" name="矩形 5"/>
          <p:cNvSpPr/>
          <p:nvPr/>
        </p:nvSpPr>
        <p:spPr>
          <a:xfrm>
            <a:off x="5915024" y="3152775"/>
            <a:ext cx="657225" cy="622070"/>
          </a:xfrm>
          <a:prstGeom prst="rect">
            <a:avLst/>
          </a:pr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7" name="文本框 6"/>
              <p:cNvSpPr txBox="1"/>
              <p:nvPr/>
            </p:nvSpPr>
            <p:spPr>
              <a:xfrm>
                <a:off x="896207" y="4366984"/>
                <a:ext cx="10257568" cy="830997"/>
              </a:xfrm>
              <a:prstGeom prst="rect">
                <a:avLst/>
              </a:prstGeom>
              <a:noFill/>
            </p:spPr>
            <p:txBody>
              <a:bodyPr wrap="square">
                <a:spAutoFit/>
              </a:bodyPr>
              <a:lstStyle/>
              <a:p>
                <a:pPr algn="just" defTabSz="914400"/>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where</a:t>
                </a:r>
                <a14:m>
                  <m:oMath xmlns:m="http://schemas.openxmlformats.org/officeDocument/2006/math">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 </m:t>
                    </m:r>
                    <m:sSub>
                      <m:sSubPr>
                        <m:ctrlPr>
                          <a:rPr lang="en-US" altLang="zh-CN" sz="24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zh-CN" altLang="en-US"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𝜋</m:t>
                        </m:r>
                      </m:e>
                      <m:sub>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𝐴</m:t>
                        </m:r>
                      </m:sub>
                    </m:sSub>
                  </m:oMath>
                </a14:m>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and </a:t>
                </a:r>
                <a14:m>
                  <m:oMath xmlns:m="http://schemas.openxmlformats.org/officeDocument/2006/math">
                    <m:sSub>
                      <m:sSubPr>
                        <m:ctrlPr>
                          <a:rPr lang="en-US" altLang="zh-CN" sz="24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zh-CN" altLang="en-US"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𝜋</m:t>
                        </m:r>
                      </m:e>
                      <m:sub>
                        <m:r>
                          <a:rPr lang="en-US" altLang="zh-CN" sz="24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𝐵</m:t>
                        </m:r>
                      </m:sub>
                    </m:sSub>
                  </m:oMath>
                </a14:m>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are the payoffs of A and B. On the other hand, the A-agent can enforce the following linear payoff relation,</a:t>
                </a:r>
                <a:endPar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896207" y="4366984"/>
                <a:ext cx="10257568" cy="830997"/>
              </a:xfrm>
              <a:prstGeom prst="rect">
                <a:avLst/>
              </a:prstGeom>
              <a:blipFill>
                <a:blip r:embed="rId7"/>
                <a:stretch>
                  <a:fillRect l="-891" t="-5839" r="-951" b="-15328"/>
                </a:stretch>
              </a:blipFill>
            </p:spPr>
            <p:txBody>
              <a:bodyPr/>
              <a:lstStyle/>
              <a:p>
                <a:r>
                  <a:rPr lang="zh-CN" altLang="en-US">
                    <a:noFill/>
                  </a:rPr>
                  <a:t> </a:t>
                </a:r>
              </a:p>
            </p:txBody>
          </p:sp>
        </mc:Fallback>
      </mc:AlternateContent>
      <p:graphicFrame>
        <p:nvGraphicFramePr>
          <p:cNvPr id="8" name="对象 7"/>
          <p:cNvGraphicFramePr>
            <a:graphicFrameLocks noChangeAspect="1"/>
          </p:cNvGraphicFramePr>
          <p:nvPr/>
        </p:nvGraphicFramePr>
        <p:xfrm>
          <a:off x="3040419" y="5425941"/>
          <a:ext cx="5066395" cy="830996"/>
        </p:xfrm>
        <a:graphic>
          <a:graphicData uri="http://schemas.openxmlformats.org/presentationml/2006/ole">
            <mc:AlternateContent xmlns:mc="http://schemas.openxmlformats.org/markup-compatibility/2006">
              <mc:Choice xmlns:v="urn:schemas-microsoft-com:vml" Requires="v">
                <p:oleObj spid="_x0000_s29875" name="Equation" r:id="rId8" imgW="57607200" imgH="9448800" progId="Equation.DSMT4">
                  <p:embed/>
                </p:oleObj>
              </mc:Choice>
              <mc:Fallback>
                <p:oleObj name="Equation" r:id="rId8" imgW="57607200" imgH="9448800" progId="Equation.DSMT4">
                  <p:embed/>
                  <p:pic>
                    <p:nvPicPr>
                      <p:cNvPr id="12" name="对象 11"/>
                      <p:cNvPicPr/>
                      <p:nvPr/>
                    </p:nvPicPr>
                    <p:blipFill>
                      <a:blip r:embed="rId9"/>
                      <a:stretch>
                        <a:fillRect/>
                      </a:stretch>
                    </p:blipFill>
                    <p:spPr>
                      <a:xfrm>
                        <a:off x="3040419" y="5425941"/>
                        <a:ext cx="5066395" cy="830996"/>
                      </a:xfrm>
                      <a:prstGeom prst="rect">
                        <a:avLst/>
                      </a:prstGeom>
                    </p:spPr>
                  </p:pic>
                </p:oleObj>
              </mc:Fallback>
            </mc:AlternateContent>
          </a:graphicData>
        </a:graphic>
      </p:graphicFrame>
      <p:sp>
        <p:nvSpPr>
          <p:cNvPr id="9" name="矩形 8"/>
          <p:cNvSpPr/>
          <p:nvPr/>
        </p:nvSpPr>
        <p:spPr>
          <a:xfrm>
            <a:off x="5985007" y="5538788"/>
            <a:ext cx="706306" cy="638175"/>
          </a:xfrm>
          <a:prstGeom prst="rect">
            <a:avLst/>
          </a:pr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10" name="文本框 9"/>
          <p:cNvSpPr txBox="1"/>
          <p:nvPr/>
        </p:nvSpPr>
        <p:spPr>
          <a:xfrm>
            <a:off x="9129131" y="3244334"/>
            <a:ext cx="657357" cy="369332"/>
          </a:xfrm>
          <a:prstGeom prst="rect">
            <a:avLst/>
          </a:prstGeom>
          <a:noFill/>
        </p:spPr>
        <p:txBody>
          <a:bodyPr wrap="square" rtlCol="0">
            <a:spAutoFit/>
          </a:bodyPr>
          <a:lstStyle/>
          <a:p>
            <a:pPr defTabSz="914400"/>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(4)</a:t>
            </a:r>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p:cNvSpPr txBox="1"/>
          <p:nvPr/>
        </p:nvSpPr>
        <p:spPr>
          <a:xfrm>
            <a:off x="9150629" y="5656773"/>
            <a:ext cx="657357" cy="369332"/>
          </a:xfrm>
          <a:prstGeom prst="rect">
            <a:avLst/>
          </a:prstGeom>
          <a:noFill/>
        </p:spPr>
        <p:txBody>
          <a:bodyPr wrap="square" rtlCol="0">
            <a:spAutoFit/>
          </a:bodyPr>
          <a:lstStyle/>
          <a:p>
            <a:pPr defTabSz="914400"/>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(5)</a:t>
            </a:r>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395389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68</a:t>
            </a:fld>
            <a:endParaRPr lang="en-US" dirty="0"/>
          </a:p>
        </p:txBody>
      </p:sp>
      <p:sp>
        <p:nvSpPr>
          <p:cNvPr id="3" name="标题 1"/>
          <p:cNvSpPr txBox="1">
            <a:spLocks/>
          </p:cNvSpPr>
          <p:nvPr/>
        </p:nvSpPr>
        <p:spPr>
          <a:xfrm>
            <a:off x="498606" y="404000"/>
            <a:ext cx="10972800" cy="895350"/>
          </a:xfrm>
          <a:prstGeom prst="rect">
            <a:avLst/>
          </a:prstGeom>
        </p:spPr>
        <p:txBody>
          <a:bodyPr vert="horz" rtlCol="0" anchor="ctr">
            <a:norm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smtClean="0">
                <a:ln>
                  <a:noFill/>
                </a:ln>
                <a:solidFill>
                  <a:srgbClr val="17406D"/>
                </a:solidFill>
                <a:effectLst/>
                <a:uLnTx/>
                <a:uFillTx/>
                <a:latin typeface="微软雅黑" panose="020B0503020204020204" pitchFamily="34" charset="-122"/>
                <a:ea typeface="微软雅黑" panose="020B0503020204020204" pitchFamily="34" charset="-122"/>
                <a:cs typeface="+mj-cs"/>
              </a:rPr>
              <a:t>ZD</a:t>
            </a:r>
            <a:r>
              <a:rPr kumimoji="0" lang="zh-CN" altLang="en-US" sz="4000" b="1" i="0" u="none" strike="noStrike" kern="1200" cap="none" spc="0" normalizeH="0" baseline="0" noProof="0" smtClean="0">
                <a:ln>
                  <a:noFill/>
                </a:ln>
                <a:solidFill>
                  <a:srgbClr val="17406D"/>
                </a:solidFill>
                <a:effectLst/>
                <a:uLnTx/>
                <a:uFillTx/>
                <a:latin typeface="微软雅黑" panose="020B0503020204020204" pitchFamily="34" charset="-122"/>
                <a:ea typeface="微软雅黑" panose="020B0503020204020204" pitchFamily="34" charset="-122"/>
                <a:cs typeface="+mj-cs"/>
              </a:rPr>
              <a:t>同盟</a:t>
            </a:r>
            <a:endParaRPr kumimoji="0" lang="zh-CN" altLang="en-US" sz="4000" b="1" i="0" u="none" strike="noStrike" kern="1200" cap="none" spc="0" normalizeH="0" baseline="0" noProof="0" dirty="0">
              <a:ln>
                <a:noFill/>
              </a:ln>
              <a:solidFill>
                <a:srgbClr val="17406D"/>
              </a:solidFill>
              <a:effectLst/>
              <a:uLnTx/>
              <a:uFillTx/>
              <a:latin typeface="微软雅黑" panose="020B0503020204020204" pitchFamily="34" charset="-122"/>
              <a:ea typeface="微软雅黑" panose="020B0503020204020204" pitchFamily="34" charset="-122"/>
              <a:cs typeface="+mj-cs"/>
            </a:endParaRPr>
          </a:p>
        </p:txBody>
      </p:sp>
      <p:sp>
        <p:nvSpPr>
          <p:cNvPr id="4" name="文本框 3"/>
          <p:cNvSpPr txBox="1"/>
          <p:nvPr/>
        </p:nvSpPr>
        <p:spPr>
          <a:xfrm>
            <a:off x="9162469" y="3208392"/>
            <a:ext cx="657357" cy="400110"/>
          </a:xfrm>
          <a:prstGeom prst="rect">
            <a:avLst/>
          </a:prstGeom>
          <a:noFill/>
        </p:spPr>
        <p:txBody>
          <a:bodyPr wrap="square" rtlCol="0">
            <a:spAutoFit/>
          </a:bodyPr>
          <a:lstStyle/>
          <a:p>
            <a:pPr defTabSz="914400">
              <a:defRPr/>
            </a:pP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(6)</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876301" y="1448739"/>
            <a:ext cx="10118597" cy="1200329"/>
          </a:xfrm>
          <a:prstGeom prst="rect">
            <a:avLst/>
          </a:prstGeom>
          <a:noFill/>
        </p:spPr>
        <p:txBody>
          <a:bodyPr wrap="square">
            <a:spAutoFit/>
          </a:bodyPr>
          <a:lstStyle/>
          <a:p>
            <a:pPr algn="just" defTabSz="914400"/>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Agents in each ally collectively agree on a common decision, i.e., ZD strategy A or B. By (4) and (5), payoff relations between the </a:t>
            </a:r>
            <a:r>
              <a:rPr lang="en-US" altLang="zh-CN" sz="24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alliances</a:t>
            </a:r>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are</a:t>
            </a:r>
            <a:endPar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p:graphicFrame>
        <p:nvGraphicFramePr>
          <p:cNvPr id="6" name="对象 5"/>
          <p:cNvGraphicFramePr>
            <a:graphicFrameLocks noChangeAspect="1"/>
          </p:cNvGraphicFramePr>
          <p:nvPr/>
        </p:nvGraphicFramePr>
        <p:xfrm>
          <a:off x="4092258" y="2771951"/>
          <a:ext cx="3802062" cy="1184275"/>
        </p:xfrm>
        <a:graphic>
          <a:graphicData uri="http://schemas.openxmlformats.org/presentationml/2006/ole">
            <mc:AlternateContent xmlns:mc="http://schemas.openxmlformats.org/markup-compatibility/2006">
              <mc:Choice xmlns:v="urn:schemas-microsoft-com:vml" Requires="v">
                <p:oleObj spid="_x0000_s30983" name="Equation" r:id="rId3" imgW="37185600" imgH="11582400" progId="Equation.DSMT4">
                  <p:embed/>
                </p:oleObj>
              </mc:Choice>
              <mc:Fallback>
                <p:oleObj name="Equation" r:id="rId3" imgW="37185600" imgH="11582400" progId="Equation.DSMT4">
                  <p:embed/>
                  <p:pic>
                    <p:nvPicPr>
                      <p:cNvPr id="3" name="对象 2"/>
                      <p:cNvPicPr/>
                      <p:nvPr/>
                    </p:nvPicPr>
                    <p:blipFill>
                      <a:blip r:embed="rId4"/>
                      <a:stretch>
                        <a:fillRect/>
                      </a:stretch>
                    </p:blipFill>
                    <p:spPr>
                      <a:xfrm>
                        <a:off x="4092258" y="2771951"/>
                        <a:ext cx="3802062" cy="1184275"/>
                      </a:xfrm>
                      <a:prstGeom prst="rect">
                        <a:avLst/>
                      </a:prstGeom>
                    </p:spPr>
                  </p:pic>
                </p:oleObj>
              </mc:Fallback>
            </mc:AlternateContent>
          </a:graphicData>
        </a:graphic>
      </p:graphicFrame>
      <p:sp>
        <p:nvSpPr>
          <p:cNvPr id="7" name="文本框 6"/>
          <p:cNvSpPr txBox="1"/>
          <p:nvPr/>
        </p:nvSpPr>
        <p:spPr>
          <a:xfrm>
            <a:off x="1195389" y="4579615"/>
            <a:ext cx="3371850" cy="461665"/>
          </a:xfrm>
          <a:prstGeom prst="rect">
            <a:avLst/>
          </a:prstGeom>
          <a:noFill/>
        </p:spPr>
        <p:txBody>
          <a:bodyPr wrap="square" rtlCol="0">
            <a:spAutoFit/>
          </a:bodyPr>
          <a:lstStyle/>
          <a:p>
            <a:pPr defTabSz="914400"/>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the </a:t>
            </a:r>
            <a:r>
              <a:rPr lang="en-US" altLang="zh-CN" sz="24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A-alliance</a:t>
            </a:r>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endParaRPr lang="zh-CN" altLang="en-US"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p:graphicFrame>
        <p:nvGraphicFramePr>
          <p:cNvPr id="8" name="对象 7"/>
          <p:cNvGraphicFramePr>
            <a:graphicFrameLocks noChangeAspect="1"/>
          </p:cNvGraphicFramePr>
          <p:nvPr/>
        </p:nvGraphicFramePr>
        <p:xfrm>
          <a:off x="4812137" y="4416584"/>
          <a:ext cx="2462751" cy="789939"/>
        </p:xfrm>
        <a:graphic>
          <a:graphicData uri="http://schemas.openxmlformats.org/presentationml/2006/ole">
            <mc:AlternateContent xmlns:mc="http://schemas.openxmlformats.org/markup-compatibility/2006">
              <mc:Choice xmlns:v="urn:schemas-microsoft-com:vml" Requires="v">
                <p:oleObj spid="_x0000_s30984" name="Equation" r:id="rId5" imgW="32308800" imgH="10363200" progId="Equation.DSMT4">
                  <p:embed/>
                </p:oleObj>
              </mc:Choice>
              <mc:Fallback>
                <p:oleObj name="Equation" r:id="rId5" imgW="32308800" imgH="10363200" progId="Equation.DSMT4">
                  <p:embed/>
                  <p:pic>
                    <p:nvPicPr>
                      <p:cNvPr id="14" name="对象 13"/>
                      <p:cNvPicPr/>
                      <p:nvPr/>
                    </p:nvPicPr>
                    <p:blipFill>
                      <a:blip r:embed="rId6"/>
                      <a:stretch>
                        <a:fillRect/>
                      </a:stretch>
                    </p:blipFill>
                    <p:spPr>
                      <a:xfrm>
                        <a:off x="4812137" y="4416584"/>
                        <a:ext cx="2462751" cy="789939"/>
                      </a:xfrm>
                      <a:prstGeom prst="rect">
                        <a:avLst/>
                      </a:prstGeom>
                    </p:spPr>
                  </p:pic>
                </p:oleObj>
              </mc:Fallback>
            </mc:AlternateContent>
          </a:graphicData>
        </a:graphic>
      </p:graphicFrame>
      <p:graphicFrame>
        <p:nvGraphicFramePr>
          <p:cNvPr id="9" name="对象 8"/>
          <p:cNvGraphicFramePr>
            <a:graphicFrameLocks noChangeAspect="1"/>
          </p:cNvGraphicFramePr>
          <p:nvPr/>
        </p:nvGraphicFramePr>
        <p:xfrm>
          <a:off x="4812137" y="5502745"/>
          <a:ext cx="2462753" cy="789939"/>
        </p:xfrm>
        <a:graphic>
          <a:graphicData uri="http://schemas.openxmlformats.org/presentationml/2006/ole">
            <mc:AlternateContent xmlns:mc="http://schemas.openxmlformats.org/markup-compatibility/2006">
              <mc:Choice xmlns:v="urn:schemas-microsoft-com:vml" Requires="v">
                <p:oleObj spid="_x0000_s30985" name="Equation" r:id="rId7" imgW="32308800" imgH="10363200" progId="Equation.DSMT4">
                  <p:embed/>
                </p:oleObj>
              </mc:Choice>
              <mc:Fallback>
                <p:oleObj name="Equation" r:id="rId7" imgW="32308800" imgH="10363200" progId="Equation.DSMT4">
                  <p:embed/>
                  <p:pic>
                    <p:nvPicPr>
                      <p:cNvPr id="17" name="对象 16"/>
                      <p:cNvPicPr/>
                      <p:nvPr/>
                    </p:nvPicPr>
                    <p:blipFill>
                      <a:blip r:embed="rId8"/>
                      <a:stretch>
                        <a:fillRect/>
                      </a:stretch>
                    </p:blipFill>
                    <p:spPr>
                      <a:xfrm>
                        <a:off x="4812137" y="5502745"/>
                        <a:ext cx="2462753" cy="789939"/>
                      </a:xfrm>
                      <a:prstGeom prst="rect">
                        <a:avLst/>
                      </a:prstGeom>
                    </p:spPr>
                  </p:pic>
                </p:oleObj>
              </mc:Fallback>
            </mc:AlternateContent>
          </a:graphicData>
        </a:graphic>
      </p:graphicFrame>
      <p:sp>
        <p:nvSpPr>
          <p:cNvPr id="10" name="文本框 9"/>
          <p:cNvSpPr txBox="1"/>
          <p:nvPr/>
        </p:nvSpPr>
        <p:spPr>
          <a:xfrm>
            <a:off x="1545747" y="5666881"/>
            <a:ext cx="3132389" cy="461665"/>
          </a:xfrm>
          <a:prstGeom prst="rect">
            <a:avLst/>
          </a:prstGeom>
          <a:noFill/>
        </p:spPr>
        <p:txBody>
          <a:bodyPr wrap="square">
            <a:spAutoFit/>
          </a:bodyPr>
          <a:lstStyle/>
          <a:p>
            <a:pPr defTabSz="914400"/>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the </a:t>
            </a:r>
            <a:r>
              <a:rPr lang="en-US" altLang="zh-CN" sz="24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B-alliance</a:t>
            </a:r>
            <a:r>
              <a:rPr lang="en-US" altLang="zh-CN" sz="24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endParaRPr lang="zh-CN" altLang="en-US" sz="2400"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6161561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69</a:t>
            </a:fld>
            <a:endParaRPr lang="en-US" dirty="0"/>
          </a:p>
        </p:txBody>
      </p:sp>
      <p:sp>
        <p:nvSpPr>
          <p:cNvPr id="3" name="矩形 2"/>
          <p:cNvSpPr/>
          <p:nvPr/>
        </p:nvSpPr>
        <p:spPr>
          <a:xfrm>
            <a:off x="205577" y="670150"/>
            <a:ext cx="3998210" cy="523220"/>
          </a:xfrm>
          <a:prstGeom prst="rect">
            <a:avLst/>
          </a:prstGeom>
        </p:spPr>
        <p:txBody>
          <a:bodyPr wrap="none">
            <a:spAutoFit/>
          </a:bodyPr>
          <a:lstStyle/>
          <a:p>
            <a:pPr defTabSz="914400"/>
            <a:r>
              <a:rPr lang="en-US" altLang="zh-CN" sz="28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Nash Equilibrium Points</a:t>
            </a:r>
            <a:endParaRPr lang="zh-CN" altLang="en-US" sz="28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矩形 3"/>
              <p:cNvSpPr/>
              <p:nvPr/>
            </p:nvSpPr>
            <p:spPr>
              <a:xfrm>
                <a:off x="430923" y="1441281"/>
                <a:ext cx="11140965" cy="1528624"/>
              </a:xfrm>
              <a:prstGeom prst="rect">
                <a:avLst/>
              </a:prstGeom>
            </p:spPr>
            <p:txBody>
              <a:bodyPr wrap="square">
                <a:spAutoFit/>
              </a:bodyPr>
              <a:lstStyle/>
              <a:p>
                <a:pPr algn="just" defTabSz="914400">
                  <a:lnSpc>
                    <a:spcPts val="2800"/>
                  </a:lnSpc>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For iterated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-agent games with strategy set </a:t>
                </a:r>
                <a14:m>
                  <m:oMath xmlns:m="http://schemas.openxmlformats.org/officeDocument/2006/math">
                    <m:r>
                      <a:rPr lang="zh-CN" altLang="en-US" sz="2400" i="1" smtClean="0">
                        <a:solidFill>
                          <a:prstClr val="black"/>
                        </a:solidFill>
                        <a:latin typeface="Cambria Math" panose="02040503050406030204" pitchFamily="18" charset="0"/>
                        <a:cs typeface="Times New Roman" panose="02020603050405020304" pitchFamily="18" charset="0"/>
                      </a:rPr>
                      <m:t>𝒮</m:t>
                    </m:r>
                    <m:r>
                      <a:rPr lang="en-US" altLang="zh-CN" sz="2400" i="1" smtClean="0">
                        <a:solidFill>
                          <a:prstClr val="black"/>
                        </a:solidFill>
                        <a:latin typeface="Cambria Math" panose="02040503050406030204" pitchFamily="18" charset="0"/>
                        <a:cs typeface="Times New Roman" panose="02020603050405020304" pitchFamily="18" charset="0"/>
                      </a:rPr>
                      <m:t>=</m:t>
                    </m:r>
                    <m:d>
                      <m:dPr>
                        <m:begChr m:val="{"/>
                        <m:endChr m:val="}"/>
                        <m:ctrlPr>
                          <a:rPr lang="en-US" altLang="zh-CN" sz="2400" i="1" smtClean="0">
                            <a:solidFill>
                              <a:prstClr val="black"/>
                            </a:solidFill>
                            <a:latin typeface="Cambria Math" panose="02040503050406030204" pitchFamily="18" charset="0"/>
                            <a:cs typeface="Times New Roman" panose="02020603050405020304" pitchFamily="18" charset="0"/>
                          </a:rPr>
                        </m:ctrlPr>
                      </m:dPr>
                      <m:e>
                        <m:r>
                          <a:rPr lang="en-US" altLang="zh-CN" sz="2400" i="1" smtClean="0">
                            <a:solidFill>
                              <a:prstClr val="black"/>
                            </a:solidFill>
                            <a:latin typeface="Cambria Math" panose="02040503050406030204" pitchFamily="18" charset="0"/>
                            <a:cs typeface="Times New Roman" panose="02020603050405020304" pitchFamily="18" charset="0"/>
                          </a:rPr>
                          <m:t>𝐴</m:t>
                        </m:r>
                        <m:r>
                          <a:rPr lang="en-US" altLang="zh-CN" sz="2400" i="1" smtClean="0">
                            <a:solidFill>
                              <a:prstClr val="black"/>
                            </a:solidFill>
                            <a:latin typeface="Cambria Math" panose="02040503050406030204" pitchFamily="18" charset="0"/>
                            <a:cs typeface="Times New Roman" panose="02020603050405020304" pitchFamily="18" charset="0"/>
                          </a:rPr>
                          <m:t>,</m:t>
                        </m:r>
                        <m:r>
                          <a:rPr lang="en-US" altLang="zh-CN" sz="2400" i="1" smtClean="0">
                            <a:solidFill>
                              <a:prstClr val="black"/>
                            </a:solidFill>
                            <a:latin typeface="Cambria Math" panose="02040503050406030204" pitchFamily="18" charset="0"/>
                            <a:cs typeface="Times New Roman" panose="02020603050405020304" pitchFamily="18" charset="0"/>
                          </a:rPr>
                          <m:t>𝐵</m:t>
                        </m:r>
                      </m:e>
                    </m:d>
                  </m:oMath>
                </a14:m>
                <a:r>
                  <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where A and B are two arbitrary ZD strategies,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=1(or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 is used to denote the state of the </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th</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agent playing strategy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(or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Define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x</a:t>
                </a:r>
                <a:r>
                  <a:rPr lang="en-US"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the vector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x</a:t>
                </a:r>
                <a:r>
                  <a:rPr lang="en-US" altLang="zh-CN" sz="24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x</a:t>
                </a:r>
                <a:r>
                  <a:rPr lang="en-US" altLang="zh-CN" sz="24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The strategy profile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 </a:t>
                </a:r>
                <a:r>
                  <a:rPr lang="en-US" altLang="zh-CN" sz="2400" i="1" baseline="30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sSubSup>
                      <m:sSubSupPr>
                        <m:ctrlPr>
                          <a:rPr lang="en-US" altLang="zh-CN" sz="2400" i="1" smtClean="0">
                            <a:solidFill>
                              <a:prstClr val="black"/>
                            </a:solidFill>
                            <a:latin typeface="Cambria Math" panose="02040503050406030204" pitchFamily="18" charset="0"/>
                            <a:cs typeface="Times New Roman" panose="02020603050405020304" pitchFamily="18" charset="0"/>
                          </a:rPr>
                        </m:ctrlPr>
                      </m:sSubSupPr>
                      <m:e>
                        <m:r>
                          <a:rPr lang="en-US" altLang="zh-CN" sz="2400" i="1" smtClean="0">
                            <a:solidFill>
                              <a:prstClr val="black"/>
                            </a:solidFill>
                            <a:latin typeface="Cambria Math" panose="02040503050406030204" pitchFamily="18" charset="0"/>
                            <a:cs typeface="Times New Roman" panose="02020603050405020304" pitchFamily="18" charset="0"/>
                          </a:rPr>
                          <m:t>𝑥</m:t>
                        </m:r>
                      </m:e>
                      <m:sub>
                        <m:r>
                          <a:rPr lang="en-US" altLang="zh-CN" sz="2400" i="1" smtClean="0">
                            <a:solidFill>
                              <a:prstClr val="black"/>
                            </a:solidFill>
                            <a:latin typeface="Cambria Math" panose="02040503050406030204" pitchFamily="18" charset="0"/>
                            <a:cs typeface="Times New Roman" panose="02020603050405020304" pitchFamily="18" charset="0"/>
                          </a:rPr>
                          <m:t>1</m:t>
                        </m:r>
                      </m:sub>
                      <m:sup>
                        <m:r>
                          <a:rPr lang="en-US" altLang="zh-CN" sz="2400" i="1" smtClean="0">
                            <a:solidFill>
                              <a:prstClr val="black"/>
                            </a:solidFill>
                            <a:latin typeface="Cambria Math" panose="02040503050406030204" pitchFamily="18" charset="0"/>
                            <a:cs typeface="Times New Roman" panose="02020603050405020304" pitchFamily="18" charset="0"/>
                          </a:rPr>
                          <m:t>𝑒</m:t>
                        </m:r>
                      </m:sup>
                    </m:sSub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sSubSup>
                      <m:sSubSupPr>
                        <m:ctrlPr>
                          <a:rPr lang="en-US" altLang="zh-CN" sz="2400" i="1">
                            <a:solidFill>
                              <a:prstClr val="black"/>
                            </a:solidFill>
                            <a:latin typeface="Cambria Math" panose="02040503050406030204" pitchFamily="18" charset="0"/>
                            <a:cs typeface="Times New Roman" panose="02020603050405020304" pitchFamily="18" charset="0"/>
                          </a:rPr>
                        </m:ctrlPr>
                      </m:sSubSupPr>
                      <m:e>
                        <m:r>
                          <a:rPr lang="en-US" altLang="zh-CN" sz="2400" i="1">
                            <a:solidFill>
                              <a:prstClr val="black"/>
                            </a:solidFill>
                            <a:latin typeface="Cambria Math" panose="02040503050406030204" pitchFamily="18" charset="0"/>
                            <a:cs typeface="Times New Roman" panose="02020603050405020304" pitchFamily="18" charset="0"/>
                          </a:rPr>
                          <m:t>𝑥</m:t>
                        </m:r>
                      </m:e>
                      <m:sub>
                        <m:r>
                          <a:rPr lang="en-US" altLang="zh-CN" sz="2400" i="1" smtClean="0">
                            <a:solidFill>
                              <a:prstClr val="black"/>
                            </a:solidFill>
                            <a:latin typeface="Cambria Math" panose="02040503050406030204" pitchFamily="18" charset="0"/>
                            <a:cs typeface="Times New Roman" panose="02020603050405020304" pitchFamily="18" charset="0"/>
                          </a:rPr>
                          <m:t>2</m:t>
                        </m:r>
                      </m:sub>
                      <m:sup>
                        <m:r>
                          <a:rPr lang="en-US" altLang="zh-CN" sz="2400" i="1">
                            <a:solidFill>
                              <a:prstClr val="black"/>
                            </a:solidFill>
                            <a:latin typeface="Cambria Math" panose="02040503050406030204" pitchFamily="18" charset="0"/>
                            <a:cs typeface="Times New Roman" panose="02020603050405020304" pitchFamily="18" charset="0"/>
                          </a:rPr>
                          <m:t>𝑒</m:t>
                        </m:r>
                      </m:sup>
                    </m:sSub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sSubSup>
                      <m:sSubSupPr>
                        <m:ctrlPr>
                          <a:rPr lang="en-US" altLang="zh-CN" sz="2400" i="1">
                            <a:solidFill>
                              <a:prstClr val="black"/>
                            </a:solidFill>
                            <a:latin typeface="Cambria Math" panose="02040503050406030204" pitchFamily="18" charset="0"/>
                            <a:cs typeface="Times New Roman" panose="02020603050405020304" pitchFamily="18" charset="0"/>
                          </a:rPr>
                        </m:ctrlPr>
                      </m:sSubSupPr>
                      <m:e>
                        <m:r>
                          <a:rPr lang="en-US" altLang="zh-CN" sz="2400" i="1">
                            <a:solidFill>
                              <a:prstClr val="black"/>
                            </a:solidFill>
                            <a:latin typeface="Cambria Math" panose="02040503050406030204" pitchFamily="18" charset="0"/>
                            <a:cs typeface="Times New Roman" panose="02020603050405020304" pitchFamily="18" charset="0"/>
                          </a:rPr>
                          <m:t>𝑥</m:t>
                        </m:r>
                      </m:e>
                      <m:sub>
                        <m:r>
                          <a:rPr lang="en-US" altLang="zh-CN" sz="2400" i="1" smtClean="0">
                            <a:solidFill>
                              <a:prstClr val="black"/>
                            </a:solidFill>
                            <a:latin typeface="Cambria Math" panose="02040503050406030204" pitchFamily="18" charset="0"/>
                            <a:cs typeface="Times New Roman" panose="02020603050405020304" pitchFamily="18" charset="0"/>
                          </a:rPr>
                          <m:t>𝑛</m:t>
                        </m:r>
                      </m:sub>
                      <m:sup>
                        <m:r>
                          <a:rPr lang="en-US" altLang="zh-CN" sz="2400" i="1">
                            <a:solidFill>
                              <a:prstClr val="black"/>
                            </a:solidFill>
                            <a:latin typeface="Cambria Math" panose="02040503050406030204" pitchFamily="18" charset="0"/>
                            <a:cs typeface="Times New Roman" panose="02020603050405020304" pitchFamily="18" charset="0"/>
                          </a:rPr>
                          <m:t>𝑒</m:t>
                        </m:r>
                      </m:sup>
                    </m:sSub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an NE, if for any</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{0,1}:</a:t>
                </a:r>
              </a:p>
            </p:txBody>
          </p:sp>
        </mc:Choice>
        <mc:Fallback xmlns="">
          <p:sp>
            <p:nvSpPr>
              <p:cNvPr id="4" name="矩形 3"/>
              <p:cNvSpPr>
                <a:spLocks noRot="1" noChangeAspect="1" noMove="1" noResize="1" noEditPoints="1" noAdjustHandles="1" noChangeArrowheads="1" noChangeShapeType="1" noTextEdit="1"/>
              </p:cNvSpPr>
              <p:nvPr/>
            </p:nvSpPr>
            <p:spPr>
              <a:xfrm>
                <a:off x="430923" y="1441281"/>
                <a:ext cx="11140965" cy="1528624"/>
              </a:xfrm>
              <a:prstGeom prst="rect">
                <a:avLst/>
              </a:prstGeom>
              <a:blipFill>
                <a:blip r:embed="rId2"/>
                <a:stretch>
                  <a:fillRect l="-876" t="-5179" r="-821" b="-8367"/>
                </a:stretch>
              </a:blipFill>
            </p:spPr>
            <p:txBody>
              <a:bodyPr/>
              <a:lstStyle/>
              <a:p>
                <a:r>
                  <a:rPr lang="zh-CN" altLang="en-US">
                    <a:noFill/>
                  </a:rPr>
                  <a:t> </a:t>
                </a:r>
              </a:p>
            </p:txBody>
          </p:sp>
        </mc:Fallback>
      </mc:AlternateContent>
      <p:pic>
        <p:nvPicPr>
          <p:cNvPr id="5" name="图片 4"/>
          <p:cNvPicPr>
            <a:picLocks noChangeAspect="1"/>
          </p:cNvPicPr>
          <p:nvPr/>
        </p:nvPicPr>
        <p:blipFill>
          <a:blip r:embed="rId3"/>
          <a:stretch>
            <a:fillRect/>
          </a:stretch>
        </p:blipFill>
        <p:spPr>
          <a:xfrm>
            <a:off x="3889087" y="3129678"/>
            <a:ext cx="5095875" cy="523875"/>
          </a:xfrm>
          <a:prstGeom prst="rect">
            <a:avLst/>
          </a:prstGeom>
        </p:spPr>
      </p:pic>
      <p:sp>
        <p:nvSpPr>
          <p:cNvPr id="6" name="矩形 5"/>
          <p:cNvSpPr/>
          <p:nvPr/>
        </p:nvSpPr>
        <p:spPr>
          <a:xfrm>
            <a:off x="430923" y="3879001"/>
            <a:ext cx="11235560" cy="830997"/>
          </a:xfrm>
          <a:prstGeom prst="rect">
            <a:avLst/>
          </a:prstGeom>
        </p:spPr>
        <p:txBody>
          <a:bodyPr wrap="square">
            <a:spAutoFit/>
          </a:bodyPr>
          <a:lstStyle/>
          <a:p>
            <a:pPr algn="just" defTabSz="9144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In the NE state, the agents cannot acquire higher payoffs by unilaterally changing their strategies,  </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图片 6"/>
          <p:cNvPicPr>
            <a:picLocks noChangeAspect="1"/>
          </p:cNvPicPr>
          <p:nvPr/>
        </p:nvPicPr>
        <p:blipFill>
          <a:blip r:embed="rId4"/>
          <a:stretch>
            <a:fillRect/>
          </a:stretch>
        </p:blipFill>
        <p:spPr>
          <a:xfrm>
            <a:off x="3024842" y="4733756"/>
            <a:ext cx="5953125" cy="723900"/>
          </a:xfrm>
          <a:prstGeom prst="rect">
            <a:avLst/>
          </a:prstGeom>
        </p:spPr>
      </p:pic>
      <p:sp>
        <p:nvSpPr>
          <p:cNvPr id="8" name="矩形 7"/>
          <p:cNvSpPr/>
          <p:nvPr/>
        </p:nvSpPr>
        <p:spPr>
          <a:xfrm>
            <a:off x="430923" y="5790201"/>
            <a:ext cx="11366941" cy="830997"/>
          </a:xfrm>
          <a:prstGeom prst="rect">
            <a:avLst/>
          </a:prstGeom>
        </p:spPr>
        <p:txBody>
          <a:bodyPr wrap="square">
            <a:spAutoFit/>
          </a:bodyPr>
          <a:lstStyle/>
          <a:p>
            <a:pPr defTabSz="9144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where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-players cannot achieve the higher payoff </a:t>
            </a:r>
            <a:r>
              <a:rPr lang="en-US" altLang="zh-CN" sz="2400" dirty="0">
                <a:solidFill>
                  <a:srgbClr val="FF00FF"/>
                </a:solidFill>
                <a:latin typeface="Times New Roman" panose="02020603050405020304" pitchFamily="18" charset="0"/>
                <a:ea typeface="宋体" panose="02010600030101010101" pitchFamily="2" charset="-122"/>
                <a:cs typeface="Times New Roman" panose="02020603050405020304" pitchFamily="18" charset="0"/>
              </a:rPr>
              <a:t>via changing to </a:t>
            </a:r>
            <a:r>
              <a:rPr lang="en-US" altLang="zh-CN" sz="2400" i="1" dirty="0">
                <a:solidFill>
                  <a:srgbClr val="FF00FF"/>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meanwhile,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-players cannot obtain the more payoff </a:t>
            </a:r>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by switching to </a:t>
            </a:r>
            <a:r>
              <a:rPr lang="en-US" altLang="zh-CN" sz="24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04261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7</a:t>
            </a:fld>
            <a:endParaRPr lang="en-US" dirty="0"/>
          </a:p>
        </p:txBody>
      </p:sp>
      <p:sp>
        <p:nvSpPr>
          <p:cNvPr id="3" name="AutoShape 4"/>
          <p:cNvSpPr>
            <a:spLocks noChangeAspect="1" noChangeArrowheads="1"/>
          </p:cNvSpPr>
          <p:nvPr/>
        </p:nvSpPr>
        <p:spPr bwMode="auto">
          <a:xfrm>
            <a:off x="4419600" y="836712"/>
            <a:ext cx="2744688" cy="27446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4400" fontAlgn="base">
              <a:spcBef>
                <a:spcPct val="0"/>
              </a:spcBef>
              <a:spcAft>
                <a:spcPct val="0"/>
              </a:spcAft>
            </a:pPr>
            <a:endParaRPr lang="zh-CN" altLang="en-US">
              <a:solidFill>
                <a:prstClr val="black"/>
              </a:solidFill>
              <a:latin typeface="Arial" panose="020B0604020202020204" pitchFamily="34" charset="0"/>
              <a:ea typeface="宋体" panose="02010600030101010101" pitchFamily="2" charset="-122"/>
            </a:endParaRPr>
          </a:p>
        </p:txBody>
      </p:sp>
      <p:sp>
        <p:nvSpPr>
          <p:cNvPr id="4" name="文本框 3"/>
          <p:cNvSpPr txBox="1"/>
          <p:nvPr/>
        </p:nvSpPr>
        <p:spPr>
          <a:xfrm>
            <a:off x="904624" y="635682"/>
            <a:ext cx="9774640" cy="830997"/>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t">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2400" b="0" i="0" u="none" strike="noStrike" kern="0" cap="none" spc="0" normalizeH="0" baseline="0" noProof="0" dirty="0" smtClean="0">
                <a:ln>
                  <a:noFill/>
                </a:ln>
                <a:solidFill>
                  <a:srgbClr val="C830CC">
                    <a:lumMod val="50000"/>
                  </a:srgbClr>
                </a:solidFill>
                <a:effectLst/>
                <a:uLnTx/>
                <a:uFillTx/>
                <a:latin typeface="宋体" panose="02010600030101010101" pitchFamily="2" charset="-122"/>
                <a:ea typeface="宋体" panose="02010600030101010101" pitchFamily="2" charset="-122"/>
                <a:cs typeface="+mn-cs"/>
              </a:rPr>
              <a:t>为什么蚂蚁和蜜蜂具有如此高度的牺牲精神？</a:t>
            </a:r>
            <a:r>
              <a:rPr kumimoji="0" lang="zh-CN" altLang="en-US" sz="2400" b="1" i="0" u="none" strike="noStrike" kern="0" cap="none" spc="0" normalizeH="0" baseline="0" noProof="0" dirty="0" smtClean="0">
                <a:ln>
                  <a:noFill/>
                </a:ln>
                <a:solidFill>
                  <a:srgbClr val="C830CC">
                    <a:lumMod val="50000"/>
                  </a:srgbClr>
                </a:solidFill>
                <a:effectLst/>
                <a:uLnTx/>
                <a:uFillTx/>
                <a:latin typeface="宋体" panose="02010600030101010101" pitchFamily="2" charset="-122"/>
                <a:ea typeface="宋体" panose="02010600030101010101" pitchFamily="2" charset="-122"/>
                <a:cs typeface="+mn-cs"/>
              </a:rPr>
              <a:t>这种无私的利他行为是不是违背了自私基因的原理呢？如何解释这类</a:t>
            </a:r>
            <a:r>
              <a:rPr kumimoji="0" lang="zh-CN" altLang="en-US" sz="2400" b="0" i="0" u="none" strike="noStrike" kern="0" cap="none" spc="0" normalizeH="0" baseline="0" noProof="0" dirty="0" smtClean="0">
                <a:ln>
                  <a:noFill/>
                </a:ln>
                <a:solidFill>
                  <a:srgbClr val="C830CC">
                    <a:lumMod val="50000"/>
                  </a:srgbClr>
                </a:solidFill>
                <a:effectLst/>
                <a:uLnTx/>
                <a:uFillTx/>
                <a:latin typeface="宋体" panose="02010600030101010101" pitchFamily="2" charset="-122"/>
                <a:ea typeface="宋体" panose="02010600030101010101" pitchFamily="2" charset="-122"/>
                <a:cs typeface="+mn-cs"/>
              </a:rPr>
              <a:t>社会化合作现象？</a:t>
            </a:r>
            <a:endParaRPr kumimoji="0" lang="zh-CN" altLang="zh-CN" sz="2400" b="0" i="0" u="none" strike="noStrike" kern="0" cap="none" spc="0" normalizeH="0" baseline="0" noProof="0" dirty="0" smtClean="0">
              <a:ln>
                <a:noFill/>
              </a:ln>
              <a:solidFill>
                <a:srgbClr val="C830CC">
                  <a:lumMod val="50000"/>
                </a:srgbClr>
              </a:solidFill>
              <a:effectLst/>
              <a:uLnTx/>
              <a:uFillTx/>
              <a:latin typeface="宋体" panose="02010600030101010101" pitchFamily="2" charset="-122"/>
              <a:ea typeface="宋体" panose="02010600030101010101" pitchFamily="2" charset="-122"/>
              <a:cs typeface="+mn-cs"/>
              <a:sym typeface="+mn-ea"/>
            </a:endParaRPr>
          </a:p>
        </p:txBody>
      </p:sp>
      <p:pic>
        <p:nvPicPr>
          <p:cNvPr id="5" name="Picture 4" descr="合作等于亲缘选择吗？（下篇） - 知乎"/>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592" y="1895565"/>
            <a:ext cx="1520013" cy="225744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5943995" y="2046687"/>
            <a:ext cx="1291582" cy="369332"/>
          </a:xfrm>
          <a:prstGeom prst="rect">
            <a:avLst/>
          </a:prstGeom>
          <a:noFill/>
        </p:spPr>
        <p:txBody>
          <a:bodyPr wrap="square" rtlCol="0">
            <a:spAutoFit/>
          </a:bodyPr>
          <a:lstStyle/>
          <a:p>
            <a:pPr defTabSz="914400" fontAlgn="base">
              <a:spcBef>
                <a:spcPct val="0"/>
              </a:spcBef>
              <a:spcAft>
                <a:spcPct val="0"/>
              </a:spcAft>
            </a:pPr>
            <a:r>
              <a:rPr lang="zh-CN" altLang="en-US" dirty="0">
                <a:solidFill>
                  <a:prstClr val="black"/>
                </a:solidFill>
                <a:latin typeface="Arial" panose="020B0604020202020204" pitchFamily="34" charset="0"/>
                <a:ea typeface="宋体" panose="02010600030101010101" pitchFamily="2" charset="-122"/>
              </a:rPr>
              <a:t>直接</a:t>
            </a:r>
            <a:r>
              <a:rPr lang="zh-CN" altLang="en-US" dirty="0" smtClean="0">
                <a:solidFill>
                  <a:prstClr val="black"/>
                </a:solidFill>
                <a:latin typeface="Arial" panose="020B0604020202020204" pitchFamily="34" charset="0"/>
                <a:ea typeface="宋体" panose="02010600030101010101" pitchFamily="2" charset="-122"/>
              </a:rPr>
              <a:t>互惠</a:t>
            </a:r>
            <a:endParaRPr lang="en-US" altLang="zh-CN" dirty="0">
              <a:solidFill>
                <a:prstClr val="black"/>
              </a:solidFill>
              <a:latin typeface="Arial" panose="020B0604020202020204" pitchFamily="34" charset="0"/>
              <a:ea typeface="宋体" panose="02010600030101010101" pitchFamily="2" charset="-122"/>
            </a:endParaRPr>
          </a:p>
        </p:txBody>
      </p:sp>
      <p:pic>
        <p:nvPicPr>
          <p:cNvPr id="7" name="图片 6"/>
          <p:cNvPicPr>
            <a:picLocks noChangeAspect="1"/>
          </p:cNvPicPr>
          <p:nvPr/>
        </p:nvPicPr>
        <p:blipFill>
          <a:blip r:embed="rId4"/>
          <a:stretch>
            <a:fillRect/>
          </a:stretch>
        </p:blipFill>
        <p:spPr>
          <a:xfrm>
            <a:off x="7190250" y="1808688"/>
            <a:ext cx="1953098" cy="1488261"/>
          </a:xfrm>
          <a:prstGeom prst="rect">
            <a:avLst/>
          </a:prstGeom>
        </p:spPr>
      </p:pic>
      <p:pic>
        <p:nvPicPr>
          <p:cNvPr id="8" name="图片 7"/>
          <p:cNvPicPr>
            <a:picLocks noChangeAspect="1"/>
          </p:cNvPicPr>
          <p:nvPr/>
        </p:nvPicPr>
        <p:blipFill rotWithShape="1">
          <a:blip r:embed="rId5"/>
          <a:srcRect l="5733" t="5934" r="5467" b="5533"/>
          <a:stretch/>
        </p:blipFill>
        <p:spPr>
          <a:xfrm>
            <a:off x="2203829" y="4473774"/>
            <a:ext cx="1709776" cy="1704642"/>
          </a:xfrm>
          <a:prstGeom prst="rect">
            <a:avLst/>
          </a:prstGeom>
        </p:spPr>
      </p:pic>
      <p:sp>
        <p:nvSpPr>
          <p:cNvPr id="9" name="矩形 8"/>
          <p:cNvSpPr/>
          <p:nvPr/>
        </p:nvSpPr>
        <p:spPr>
          <a:xfrm>
            <a:off x="673058" y="2145701"/>
            <a:ext cx="1569660" cy="369332"/>
          </a:xfrm>
          <a:prstGeom prst="rect">
            <a:avLst/>
          </a:prstGeom>
        </p:spPr>
        <p:txBody>
          <a:bodyPr wrap="none">
            <a:spAutoFit/>
          </a:bodyPr>
          <a:lstStyle/>
          <a:p>
            <a:pPr defTabSz="914400" fontAlgn="base">
              <a:spcBef>
                <a:spcPct val="0"/>
              </a:spcBef>
              <a:spcAft>
                <a:spcPct val="0"/>
              </a:spcAft>
            </a:pPr>
            <a:r>
              <a:rPr lang="zh-CN" altLang="en-US" dirty="0">
                <a:solidFill>
                  <a:prstClr val="black"/>
                </a:solidFill>
                <a:latin typeface="Arial" panose="020B0604020202020204" pitchFamily="34" charset="0"/>
                <a:ea typeface="宋体" panose="02010600030101010101" pitchFamily="2" charset="-122"/>
              </a:rPr>
              <a:t>亲缘选择理论</a:t>
            </a:r>
            <a:endParaRPr lang="en-US" altLang="zh-CN" dirty="0">
              <a:solidFill>
                <a:prstClr val="black"/>
              </a:solidFill>
              <a:latin typeface="Arial" panose="020B0604020202020204" pitchFamily="34" charset="0"/>
              <a:ea typeface="宋体" panose="02010600030101010101" pitchFamily="2" charset="-122"/>
            </a:endParaRPr>
          </a:p>
        </p:txBody>
      </p:sp>
      <p:sp>
        <p:nvSpPr>
          <p:cNvPr id="10" name="矩形 9"/>
          <p:cNvSpPr/>
          <p:nvPr/>
        </p:nvSpPr>
        <p:spPr>
          <a:xfrm>
            <a:off x="744339" y="4537115"/>
            <a:ext cx="1107996" cy="369332"/>
          </a:xfrm>
          <a:prstGeom prst="rect">
            <a:avLst/>
          </a:prstGeom>
        </p:spPr>
        <p:txBody>
          <a:bodyPr wrap="none">
            <a:spAutoFit/>
          </a:bodyPr>
          <a:lstStyle/>
          <a:p>
            <a:pPr defTabSz="914400" fontAlgn="base">
              <a:spcBef>
                <a:spcPct val="0"/>
              </a:spcBef>
              <a:spcAft>
                <a:spcPct val="0"/>
              </a:spcAft>
            </a:pPr>
            <a:r>
              <a:rPr lang="zh-CN" altLang="en-US" dirty="0">
                <a:solidFill>
                  <a:prstClr val="black"/>
                </a:solidFill>
                <a:latin typeface="Arial" panose="020B0604020202020204" pitchFamily="34" charset="0"/>
                <a:ea typeface="宋体" panose="02010600030101010101" pitchFamily="2" charset="-122"/>
              </a:rPr>
              <a:t>间接互惠</a:t>
            </a:r>
            <a:endParaRPr lang="en-US" altLang="zh-CN" dirty="0">
              <a:solidFill>
                <a:prstClr val="black"/>
              </a:solidFill>
              <a:latin typeface="Arial" panose="020B0604020202020204" pitchFamily="34" charset="0"/>
              <a:ea typeface="宋体" panose="02010600030101010101" pitchFamily="2" charset="-122"/>
            </a:endParaRPr>
          </a:p>
        </p:txBody>
      </p:sp>
      <p:sp>
        <p:nvSpPr>
          <p:cNvPr id="11" name="矩形 10"/>
          <p:cNvSpPr/>
          <p:nvPr/>
        </p:nvSpPr>
        <p:spPr>
          <a:xfrm>
            <a:off x="5943995" y="3910290"/>
            <a:ext cx="1107996" cy="369332"/>
          </a:xfrm>
          <a:prstGeom prst="rect">
            <a:avLst/>
          </a:prstGeom>
        </p:spPr>
        <p:txBody>
          <a:bodyPr wrap="none">
            <a:spAutoFit/>
          </a:bodyPr>
          <a:lstStyle/>
          <a:p>
            <a:pPr defTabSz="914400" fontAlgn="base">
              <a:spcBef>
                <a:spcPct val="0"/>
              </a:spcBef>
              <a:spcAft>
                <a:spcPct val="0"/>
              </a:spcAft>
            </a:pPr>
            <a:r>
              <a:rPr lang="zh-CN" altLang="en-US" dirty="0">
                <a:solidFill>
                  <a:prstClr val="black"/>
                </a:solidFill>
                <a:latin typeface="Arial" panose="020B0604020202020204" pitchFamily="34" charset="0"/>
                <a:ea typeface="宋体" panose="02010600030101010101" pitchFamily="2" charset="-122"/>
              </a:rPr>
              <a:t>群组互惠</a:t>
            </a:r>
            <a:endParaRPr lang="en-US" altLang="zh-CN" dirty="0">
              <a:solidFill>
                <a:prstClr val="black"/>
              </a:solidFill>
              <a:latin typeface="Arial" panose="020B0604020202020204" pitchFamily="34" charset="0"/>
              <a:ea typeface="宋体" panose="02010600030101010101" pitchFamily="2" charset="-122"/>
            </a:endParaRPr>
          </a:p>
        </p:txBody>
      </p:sp>
      <p:pic>
        <p:nvPicPr>
          <p:cNvPr id="12" name="图片 11"/>
          <p:cNvPicPr>
            <a:picLocks noChangeAspect="1"/>
          </p:cNvPicPr>
          <p:nvPr/>
        </p:nvPicPr>
        <p:blipFill>
          <a:blip r:embed="rId6"/>
          <a:stretch>
            <a:fillRect/>
          </a:stretch>
        </p:blipFill>
        <p:spPr>
          <a:xfrm>
            <a:off x="7167761" y="3693724"/>
            <a:ext cx="1940560" cy="1249236"/>
          </a:xfrm>
          <a:prstGeom prst="rect">
            <a:avLst/>
          </a:prstGeom>
        </p:spPr>
      </p:pic>
      <p:sp>
        <p:nvSpPr>
          <p:cNvPr id="13" name="矩形 12"/>
          <p:cNvSpPr/>
          <p:nvPr/>
        </p:nvSpPr>
        <p:spPr>
          <a:xfrm>
            <a:off x="5943995" y="5573860"/>
            <a:ext cx="1107996" cy="369332"/>
          </a:xfrm>
          <a:prstGeom prst="rect">
            <a:avLst/>
          </a:prstGeom>
        </p:spPr>
        <p:txBody>
          <a:bodyPr wrap="none">
            <a:spAutoFit/>
          </a:bodyPr>
          <a:lstStyle/>
          <a:p>
            <a:pPr defTabSz="914400" fontAlgn="base">
              <a:spcBef>
                <a:spcPct val="0"/>
              </a:spcBef>
              <a:spcAft>
                <a:spcPct val="0"/>
              </a:spcAft>
            </a:pPr>
            <a:r>
              <a:rPr lang="zh-CN" altLang="en-US" dirty="0" smtClean="0">
                <a:solidFill>
                  <a:prstClr val="black"/>
                </a:solidFill>
                <a:latin typeface="Arial" panose="020B0604020202020204" pitchFamily="34" charset="0"/>
                <a:ea typeface="宋体" panose="02010600030101010101" pitchFamily="2" charset="-122"/>
              </a:rPr>
              <a:t>网络互惠</a:t>
            </a:r>
            <a:endParaRPr lang="en-US" altLang="zh-CN" dirty="0">
              <a:solidFill>
                <a:prstClr val="black"/>
              </a:solidFill>
              <a:latin typeface="Arial" panose="020B0604020202020204" pitchFamily="34" charset="0"/>
              <a:ea typeface="宋体" panose="02010600030101010101" pitchFamily="2" charset="-122"/>
            </a:endParaRPr>
          </a:p>
        </p:txBody>
      </p:sp>
      <p:pic>
        <p:nvPicPr>
          <p:cNvPr id="14" name="图片 13">
            <a:extLst>
              <a:ext uri="{FF2B5EF4-FFF2-40B4-BE49-F238E27FC236}">
                <a16:creationId xmlns:a16="http://schemas.microsoft.com/office/drawing/2014/main" id="{7548910D-0296-4D18-AFA1-B98FB13CD429}"/>
              </a:ext>
            </a:extLst>
          </p:cNvPr>
          <p:cNvPicPr/>
          <p:nvPr/>
        </p:nvPicPr>
        <p:blipFill>
          <a:blip r:embed="rId7"/>
          <a:stretch>
            <a:fillRect/>
          </a:stretch>
        </p:blipFill>
        <p:spPr>
          <a:xfrm>
            <a:off x="7164288" y="5003162"/>
            <a:ext cx="3026754" cy="1382168"/>
          </a:xfrm>
          <a:prstGeom prst="rect">
            <a:avLst/>
          </a:prstGeom>
        </p:spPr>
      </p:pic>
      <p:sp>
        <p:nvSpPr>
          <p:cNvPr id="15" name="矩形 14"/>
          <p:cNvSpPr/>
          <p:nvPr/>
        </p:nvSpPr>
        <p:spPr>
          <a:xfrm>
            <a:off x="9221558" y="2927101"/>
            <a:ext cx="1223605" cy="369332"/>
          </a:xfrm>
          <a:prstGeom prst="rect">
            <a:avLst/>
          </a:prstGeom>
        </p:spPr>
        <p:txBody>
          <a:bodyPr wrap="none">
            <a:spAutoFit/>
          </a:bodyPr>
          <a:lstStyle/>
          <a:p>
            <a:pPr defTabSz="914400" fontAlgn="base">
              <a:spcBef>
                <a:spcPct val="0"/>
              </a:spcBef>
              <a:spcAft>
                <a:spcPct val="0"/>
              </a:spcAft>
            </a:pPr>
            <a:r>
              <a:rPr lang="en-US" altLang="zh-CN"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“tit-for-tat”</a:t>
            </a:r>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矩形 15"/>
          <p:cNvSpPr/>
          <p:nvPr/>
        </p:nvSpPr>
        <p:spPr>
          <a:xfrm>
            <a:off x="8355284" y="3264190"/>
            <a:ext cx="2089879" cy="369332"/>
          </a:xfrm>
          <a:prstGeom prst="rect">
            <a:avLst/>
          </a:prstGeom>
        </p:spPr>
        <p:txBody>
          <a:bodyPr wrap="square">
            <a:spAutoFit/>
          </a:bodyPr>
          <a:lstStyle/>
          <a:p>
            <a:pPr defTabSz="914400" fontAlgn="base">
              <a:spcBef>
                <a:spcPct val="0"/>
              </a:spcBef>
              <a:spcAft>
                <a:spcPct val="0"/>
              </a:spcAft>
            </a:pPr>
            <a:r>
              <a:rPr lang="en-US" altLang="zh-CN"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“win-stay, lose-shift”</a:t>
            </a:r>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矩形 16"/>
          <p:cNvSpPr/>
          <p:nvPr/>
        </p:nvSpPr>
        <p:spPr bwMode="auto">
          <a:xfrm>
            <a:off x="5982816" y="1794636"/>
            <a:ext cx="4429530" cy="1838886"/>
          </a:xfrm>
          <a:prstGeom prst="rect">
            <a:avLst/>
          </a:prstGeom>
          <a:noFill/>
          <a:ln w="19050" cap="flat" cmpd="sng" algn="ctr">
            <a:solidFill>
              <a:srgbClr val="3F3FFF"/>
            </a:solidFill>
            <a:prstDash val="solid"/>
            <a:round/>
            <a:headEnd type="none" w="med" len="med"/>
            <a:tailEnd type="none" w="med" len="med"/>
          </a:ln>
        </p:spPr>
        <p:txBody>
          <a:bodyPr rot="0" spcFirstLastPara="0" vertOverflow="overflow" horzOverflow="overflow" vert="horz" wrap="none" lIns="91440" tIns="45720" rIns="91440" bIns="45720" numCol="1" spcCol="0" rtlCol="0" fromWordArt="0" anchor="ctr" anchorCtr="0" forceAA="0" compatLnSpc="1">
            <a:noAutofit/>
          </a:bodyPr>
          <a:lstStyle/>
          <a:p>
            <a:pPr algn="ctr" defTabSz="914400" fontAlgn="base">
              <a:spcBef>
                <a:spcPct val="0"/>
              </a:spcBef>
              <a:spcAft>
                <a:spcPct val="0"/>
              </a:spcAft>
            </a:pPr>
            <a:endParaRPr lang="zh-CN" altLang="en-US" b="1" smtClean="0">
              <a:solidFill>
                <a:prstClr val="black"/>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385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70</a:t>
            </a:fld>
            <a:endParaRPr lang="en-US" dirty="0"/>
          </a:p>
        </p:txBody>
      </p:sp>
      <p:sp>
        <p:nvSpPr>
          <p:cNvPr id="3" name="矩形 2"/>
          <p:cNvSpPr/>
          <p:nvPr/>
        </p:nvSpPr>
        <p:spPr>
          <a:xfrm>
            <a:off x="286857" y="842870"/>
            <a:ext cx="10358861" cy="523220"/>
          </a:xfrm>
          <a:prstGeom prst="rect">
            <a:avLst/>
          </a:prstGeom>
        </p:spPr>
        <p:txBody>
          <a:bodyPr wrap="none">
            <a:spAutoFit/>
          </a:bodyPr>
          <a:lstStyle/>
          <a:p>
            <a:pPr defTabSz="914400"/>
            <a:r>
              <a:rPr lang="en-US" altLang="zh-CN"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Model:</a:t>
            </a:r>
            <a:r>
              <a:rPr lang="en-US" altLang="zh-CN" sz="28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Dynamics of Iterated Multiplayer Games (IMG) Systems</a:t>
            </a:r>
            <a:endParaRPr lang="zh-CN" altLang="en-US" sz="28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矩形 3"/>
          <p:cNvSpPr/>
          <p:nvPr/>
        </p:nvSpPr>
        <p:spPr>
          <a:xfrm>
            <a:off x="452635" y="2227442"/>
            <a:ext cx="11439787" cy="1200329"/>
          </a:xfrm>
          <a:prstGeom prst="rect">
            <a:avLst/>
          </a:prstGeom>
        </p:spPr>
        <p:txBody>
          <a:bodyPr wrap="square">
            <a:spAutoFit/>
          </a:bodyPr>
          <a:lstStyle/>
          <a:p>
            <a:pPr algn="just" defTabSz="914400"/>
            <a:r>
              <a:rPr lang="en-US" altLang="zh-CN" sz="24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Updating rule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Agents play the IMG and accumulate payoffs over all game rounds. All agents update strategies according to the </a:t>
            </a:r>
            <a:r>
              <a:rPr lang="en-US" altLang="zh-CN" sz="2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asynchronous best-response dynamics</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where the updates are assumed to be persistent under following activation assumption.</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452634" y="4119765"/>
                <a:ext cx="11544294" cy="1989391"/>
              </a:xfrm>
              <a:prstGeom prst="rect">
                <a:avLst/>
              </a:prstGeom>
            </p:spPr>
            <p:txBody>
              <a:bodyPr wrap="square">
                <a:spAutoFit/>
              </a:bodyPr>
              <a:lstStyle/>
              <a:p>
                <a:pPr algn="just" defTabSz="914400"/>
                <a:r>
                  <a:rPr lang="en-US" altLang="zh-CN" sz="24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Persistent asynchronous activation process</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Agents make decisions independently and asynchronously at discrete time step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0, 1, 2, … Correspondingly, a sequence of activated agents is given by </a:t>
                </a:r>
                <a14:m>
                  <m:oMath xmlns:m="http://schemas.openxmlformats.org/officeDocument/2006/math">
                    <m:sSubSup>
                      <m:sSubSupPr>
                        <m:ctrlPr>
                          <a:rPr lang="en-US" altLang="zh-CN" sz="2400" i="1" smtClean="0">
                            <a:solidFill>
                              <a:prstClr val="black"/>
                            </a:solidFill>
                            <a:latin typeface="Cambria Math" panose="02040503050406030204" pitchFamily="18" charset="0"/>
                            <a:cs typeface="Times New Roman" panose="02020603050405020304" pitchFamily="18" charset="0"/>
                          </a:rPr>
                        </m:ctrlPr>
                      </m:sSubSupPr>
                      <m:e>
                        <m:sSup>
                          <m:sSupPr>
                            <m:ctrlPr>
                              <a:rPr lang="en-US" altLang="zh-CN" sz="2400" i="1">
                                <a:solidFill>
                                  <a:prstClr val="black"/>
                                </a:solidFill>
                                <a:latin typeface="Cambria Math" panose="02040503050406030204" pitchFamily="18" charset="0"/>
                                <a:cs typeface="Times New Roman" panose="02020603050405020304" pitchFamily="18" charset="0"/>
                              </a:rPr>
                            </m:ctrlPr>
                          </m:sSupPr>
                          <m:e>
                            <m:r>
                              <a:rPr lang="en-US" altLang="zh-CN" sz="2400" i="1">
                                <a:solidFill>
                                  <a:prstClr val="black"/>
                                </a:solidFill>
                                <a:latin typeface="Cambria Math" panose="02040503050406030204" pitchFamily="18" charset="0"/>
                                <a:cs typeface="Times New Roman" panose="02020603050405020304" pitchFamily="18" charset="0"/>
                              </a:rPr>
                              <m:t>(</m:t>
                            </m:r>
                            <m:r>
                              <a:rPr lang="en-US" altLang="zh-CN" sz="2400" i="1">
                                <a:solidFill>
                                  <a:prstClr val="black"/>
                                </a:solidFill>
                                <a:latin typeface="Cambria Math" panose="02040503050406030204" pitchFamily="18" charset="0"/>
                                <a:cs typeface="Times New Roman" panose="02020603050405020304" pitchFamily="18" charset="0"/>
                              </a:rPr>
                              <m:t>𝑖</m:t>
                            </m:r>
                          </m:e>
                          <m:sup>
                            <m:r>
                              <a:rPr lang="en-US" altLang="zh-CN" sz="2400" i="1">
                                <a:solidFill>
                                  <a:prstClr val="black"/>
                                </a:solidFill>
                                <a:latin typeface="Cambria Math" panose="02040503050406030204" pitchFamily="18" charset="0"/>
                                <a:cs typeface="Times New Roman" panose="02020603050405020304" pitchFamily="18" charset="0"/>
                              </a:rPr>
                              <m:t>𝑡</m:t>
                            </m:r>
                          </m:sup>
                        </m:sSup>
                        <m:r>
                          <m:rPr>
                            <m:nor/>
                          </m:rP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m:t>)</m:t>
                        </m:r>
                      </m:e>
                      <m:sub>
                        <m:r>
                          <a:rPr lang="en-US" altLang="zh-CN" sz="2400" i="1" smtClean="0">
                            <a:solidFill>
                              <a:prstClr val="black"/>
                            </a:solidFill>
                            <a:latin typeface="Cambria Math" panose="02040503050406030204" pitchFamily="18" charset="0"/>
                            <a:cs typeface="Times New Roman" panose="02020603050405020304" pitchFamily="18" charset="0"/>
                          </a:rPr>
                          <m:t>𝑡</m:t>
                        </m:r>
                        <m:r>
                          <a:rPr lang="en-US" altLang="zh-CN" sz="2400" i="1" smtClean="0">
                            <a:solidFill>
                              <a:prstClr val="black"/>
                            </a:solidFill>
                            <a:latin typeface="Cambria Math" panose="02040503050406030204" pitchFamily="18" charset="0"/>
                            <a:cs typeface="Times New Roman" panose="02020603050405020304" pitchFamily="18" charset="0"/>
                          </a:rPr>
                          <m:t>=0</m:t>
                        </m:r>
                      </m:sub>
                      <m:sup>
                        <m:r>
                          <a:rPr lang="en-US" altLang="zh-CN" sz="24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b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where </a:t>
                </a:r>
                <a14:m>
                  <m:oMath xmlns:m="http://schemas.openxmlformats.org/officeDocument/2006/math">
                    <m:sSup>
                      <m:sSupPr>
                        <m:ctrlPr>
                          <a:rPr lang="en-US" altLang="zh-CN" sz="2400" i="1">
                            <a:solidFill>
                              <a:prstClr val="black"/>
                            </a:solidFill>
                            <a:latin typeface="Cambria Math" panose="02040503050406030204" pitchFamily="18" charset="0"/>
                            <a:cs typeface="Times New Roman" panose="02020603050405020304" pitchFamily="18" charset="0"/>
                          </a:rPr>
                        </m:ctrlPr>
                      </m:sSupPr>
                      <m:e>
                        <m:r>
                          <a:rPr lang="en-US" altLang="zh-CN" sz="2400" i="1">
                            <a:solidFill>
                              <a:prstClr val="black"/>
                            </a:solidFill>
                            <a:latin typeface="Cambria Math" panose="02040503050406030204" pitchFamily="18" charset="0"/>
                            <a:cs typeface="Times New Roman" panose="02020603050405020304" pitchFamily="18" charset="0"/>
                          </a:rPr>
                          <m:t>𝑖</m:t>
                        </m:r>
                      </m:e>
                      <m:sup>
                        <m:r>
                          <a:rPr lang="en-US" altLang="zh-CN" sz="2400" i="1">
                            <a:solidFill>
                              <a:prstClr val="black"/>
                            </a:solidFill>
                            <a:latin typeface="Cambria Math" panose="02040503050406030204" pitchFamily="18" charset="0"/>
                            <a:cs typeface="Times New Roman" panose="02020603050405020304" pitchFamily="18" charset="0"/>
                          </a:rPr>
                          <m:t>𝑡</m:t>
                        </m:r>
                      </m:sup>
                    </m:s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the activated agent at time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Persistent activation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refers to that, at any time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 random agent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j</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can be reactivated at a finite future time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i.e., </a:t>
                </a:r>
                <a14:m>
                  <m:oMath xmlns:m="http://schemas.openxmlformats.org/officeDocument/2006/math">
                    <m:r>
                      <a:rPr lang="en-US" altLang="zh-CN" sz="2400" i="1" smtClean="0">
                        <a:solidFill>
                          <a:prstClr val="black"/>
                        </a:solidFill>
                        <a:latin typeface="Cambria Math" panose="02040503050406030204" pitchFamily="18" charset="0"/>
                        <a:cs typeface="Times New Roman" panose="02020603050405020304" pitchFamily="18" charset="0"/>
                      </a:rPr>
                      <m:t>𝑗</m:t>
                    </m:r>
                    <m:r>
                      <a:rPr lang="en-US" altLang="zh-CN" sz="2400" i="1" smtClean="0">
                        <a:solidFill>
                          <a:prstClr val="black"/>
                        </a:solidFill>
                        <a:latin typeface="Cambria Math" panose="02040503050406030204" pitchFamily="18" charset="0"/>
                        <a:cs typeface="Times New Roman" panose="02020603050405020304" pitchFamily="18" charset="0"/>
                      </a:rPr>
                      <m:t>=</m:t>
                    </m:r>
                    <m:sSup>
                      <m:sSupPr>
                        <m:ctrlPr>
                          <a:rPr lang="en-US" altLang="zh-CN" sz="2400" i="1" smtClean="0">
                            <a:solidFill>
                              <a:prstClr val="black"/>
                            </a:solidFill>
                            <a:latin typeface="Cambria Math" panose="02040503050406030204" pitchFamily="18" charset="0"/>
                            <a:cs typeface="Times New Roman" panose="02020603050405020304" pitchFamily="18" charset="0"/>
                          </a:rPr>
                        </m:ctrlPr>
                      </m:sSupPr>
                      <m:e>
                        <m:r>
                          <a:rPr lang="en-US" altLang="zh-CN" sz="2400" i="1" smtClean="0">
                            <a:solidFill>
                              <a:prstClr val="black"/>
                            </a:solidFill>
                            <a:latin typeface="Cambria Math" panose="02040503050406030204" pitchFamily="18" charset="0"/>
                            <a:cs typeface="Times New Roman" panose="02020603050405020304" pitchFamily="18" charset="0"/>
                          </a:rPr>
                          <m:t>𝑖</m:t>
                        </m:r>
                      </m:e>
                      <m:sup>
                        <m:sSup>
                          <m:sSupPr>
                            <m:ctrlPr>
                              <a:rPr lang="en-US" altLang="zh-CN" sz="2400" i="1" smtClean="0">
                                <a:solidFill>
                                  <a:prstClr val="black"/>
                                </a:solidFill>
                                <a:latin typeface="Cambria Math" panose="02040503050406030204" pitchFamily="18" charset="0"/>
                                <a:cs typeface="Times New Roman" panose="02020603050405020304" pitchFamily="18" charset="0"/>
                              </a:rPr>
                            </m:ctrlPr>
                          </m:sSupPr>
                          <m:e>
                            <m:r>
                              <a:rPr lang="en-US" altLang="zh-CN" sz="2400" i="1" smtClean="0">
                                <a:solidFill>
                                  <a:prstClr val="black"/>
                                </a:solidFill>
                                <a:latin typeface="Cambria Math" panose="02040503050406030204" pitchFamily="18" charset="0"/>
                                <a:cs typeface="Times New Roman" panose="02020603050405020304" pitchFamily="18" charset="0"/>
                              </a:rPr>
                              <m:t>𝑡</m:t>
                            </m:r>
                          </m:e>
                          <m:sup>
                            <m:r>
                              <a:rPr lang="en-US" altLang="zh-CN" sz="2400" i="1" smtClean="0">
                                <a:solidFill>
                                  <a:prstClr val="black"/>
                                </a:solidFill>
                                <a:latin typeface="Cambria Math" panose="02040503050406030204" pitchFamily="18" charset="0"/>
                                <a:cs typeface="Times New Roman" panose="02020603050405020304" pitchFamily="18" charset="0"/>
                              </a:rPr>
                              <m:t>′</m:t>
                            </m:r>
                          </m:sup>
                        </m:sSup>
                      </m:sup>
                    </m:s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52634" y="4119765"/>
                <a:ext cx="11544294" cy="1989391"/>
              </a:xfrm>
              <a:prstGeom prst="rect">
                <a:avLst/>
              </a:prstGeom>
              <a:blipFill>
                <a:blip r:embed="rId2"/>
                <a:stretch>
                  <a:fillRect l="-792" t="-2454" r="-845" b="-644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775613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71</a:t>
            </a:fld>
            <a:endParaRPr lang="en-US" dirty="0"/>
          </a:p>
        </p:txBody>
      </p:sp>
      <p:sp>
        <p:nvSpPr>
          <p:cNvPr id="3" name="矩形 2"/>
          <p:cNvSpPr/>
          <p:nvPr/>
        </p:nvSpPr>
        <p:spPr>
          <a:xfrm>
            <a:off x="601926" y="778926"/>
            <a:ext cx="5674951" cy="523220"/>
          </a:xfrm>
          <a:prstGeom prst="rect">
            <a:avLst/>
          </a:prstGeom>
        </p:spPr>
        <p:txBody>
          <a:bodyPr wrap="none">
            <a:spAutoFit/>
          </a:bodyPr>
          <a:lstStyle/>
          <a:p>
            <a:pPr defTabSz="914400"/>
            <a:r>
              <a:rPr lang="en-US" altLang="zh-CN"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Update rule: Best-response dynamics</a:t>
            </a:r>
            <a:endParaRPr lang="zh-CN" altLang="en-US"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矩形 3"/>
          <p:cNvSpPr/>
          <p:nvPr/>
        </p:nvSpPr>
        <p:spPr>
          <a:xfrm>
            <a:off x="601926" y="1795550"/>
            <a:ext cx="10579219" cy="1200329"/>
          </a:xfrm>
          <a:prstGeom prst="rect">
            <a:avLst/>
          </a:prstGeom>
        </p:spPr>
        <p:txBody>
          <a:bodyPr wrap="square">
            <a:spAutoFit/>
          </a:bodyPr>
          <a:lstStyle/>
          <a:p>
            <a:pPr algn="just" defTabSz="9144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In the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-player IMG, there are </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agents playing the strategy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agents playing the strategy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whose payoffs are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π</a:t>
            </a:r>
            <a:r>
              <a:rPr lang="en-US" altLang="zh-CN" sz="2400" i="1" baseline="30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π</a:t>
            </a:r>
            <a:r>
              <a:rPr lang="en-US" altLang="zh-CN" sz="2400" i="1" baseline="30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respectively. At time t, an agent </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activated and will be updated according to</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5" name="对象 4"/>
          <p:cNvGraphicFramePr>
            <a:graphicFrameLocks noChangeAspect="1"/>
          </p:cNvGraphicFramePr>
          <p:nvPr/>
        </p:nvGraphicFramePr>
        <p:xfrm>
          <a:off x="2310993" y="3656770"/>
          <a:ext cx="6424466" cy="1456559"/>
        </p:xfrm>
        <a:graphic>
          <a:graphicData uri="http://schemas.openxmlformats.org/presentationml/2006/ole">
            <mc:AlternateContent xmlns:mc="http://schemas.openxmlformats.org/markup-compatibility/2006">
              <mc:Choice xmlns:v="urn:schemas-microsoft-com:vml" Requires="v">
                <p:oleObj spid="_x0000_s31833" name="Equation" r:id="rId3" imgW="3136680" imgH="711000" progId="Equation.DSMT4">
                  <p:embed/>
                </p:oleObj>
              </mc:Choice>
              <mc:Fallback>
                <p:oleObj name="Equation" r:id="rId3" imgW="3136680" imgH="711000" progId="Equation.DSMT4">
                  <p:embed/>
                  <p:pic>
                    <p:nvPicPr>
                      <p:cNvPr id="7" name="对象 6"/>
                      <p:cNvPicPr/>
                      <p:nvPr/>
                    </p:nvPicPr>
                    <p:blipFill>
                      <a:blip r:embed="rId4"/>
                      <a:stretch>
                        <a:fillRect/>
                      </a:stretch>
                    </p:blipFill>
                    <p:spPr>
                      <a:xfrm>
                        <a:off x="2310993" y="3656770"/>
                        <a:ext cx="6424466" cy="1456559"/>
                      </a:xfrm>
                      <a:prstGeom prst="rect">
                        <a:avLst/>
                      </a:prstGeom>
                    </p:spPr>
                  </p:pic>
                </p:oleObj>
              </mc:Fallback>
            </mc:AlternateContent>
          </a:graphicData>
        </a:graphic>
      </p:graphicFrame>
      <p:sp>
        <p:nvSpPr>
          <p:cNvPr id="6" name="文本框 5"/>
          <p:cNvSpPr txBox="1"/>
          <p:nvPr/>
        </p:nvSpPr>
        <p:spPr>
          <a:xfrm>
            <a:off x="9490841" y="4238730"/>
            <a:ext cx="798786" cy="400110"/>
          </a:xfrm>
          <a:prstGeom prst="rect">
            <a:avLst/>
          </a:prstGeom>
          <a:noFill/>
        </p:spPr>
        <p:txBody>
          <a:bodyPr wrap="square" rtlCol="0">
            <a:spAutoFit/>
          </a:bodyPr>
          <a:lstStyle/>
          <a:p>
            <a:pPr defTabSz="914400"/>
            <a:r>
              <a:rPr lang="en-US" altLang="zh-CN" sz="20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9</a:t>
            </a:r>
            <a:r>
              <a:rPr lang="en-US" altLang="zh-CN" sz="20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矩形 6"/>
          <p:cNvSpPr/>
          <p:nvPr/>
        </p:nvSpPr>
        <p:spPr>
          <a:xfrm>
            <a:off x="798302" y="5810840"/>
            <a:ext cx="6843540" cy="461665"/>
          </a:xfrm>
          <a:prstGeom prst="rect">
            <a:avLst/>
          </a:prstGeom>
        </p:spPr>
        <p:txBody>
          <a:bodyPr wrap="none">
            <a:spAutoFit/>
          </a:bodyPr>
          <a:lstStyle/>
          <a:p>
            <a:pPr defTabSz="9144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where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1 (or 0) is the state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(or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of </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time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718241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72</a:t>
            </a:fld>
            <a:endParaRPr lang="en-US" dirty="0"/>
          </a:p>
        </p:txBody>
      </p:sp>
      <p:sp>
        <p:nvSpPr>
          <p:cNvPr id="8" name="矩形 7"/>
          <p:cNvSpPr/>
          <p:nvPr/>
        </p:nvSpPr>
        <p:spPr>
          <a:xfrm>
            <a:off x="463188" y="710513"/>
            <a:ext cx="5065810" cy="523220"/>
          </a:xfrm>
          <a:prstGeom prst="rect">
            <a:avLst/>
          </a:prstGeom>
        </p:spPr>
        <p:txBody>
          <a:bodyPr wrap="none">
            <a:spAutoFit/>
          </a:bodyPr>
          <a:lstStyle/>
          <a:p>
            <a:pPr defTabSz="914400"/>
            <a:r>
              <a:rPr lang="en-US" altLang="zh-CN"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Convergence of the IMG system</a:t>
            </a:r>
            <a:endParaRPr lang="zh-CN" altLang="en-US"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p:cNvSpPr/>
          <p:nvPr/>
        </p:nvSpPr>
        <p:spPr>
          <a:xfrm>
            <a:off x="701485" y="1514158"/>
            <a:ext cx="10629781" cy="830997"/>
          </a:xfrm>
          <a:prstGeom prst="rect">
            <a:avLst/>
          </a:prstGeom>
        </p:spPr>
        <p:txBody>
          <a:bodyPr wrap="square">
            <a:spAutoFit/>
          </a:bodyPr>
          <a:lstStyle/>
          <a:p>
            <a:pPr defTabSz="914400"/>
            <a:r>
              <a:rPr lang="en-US" altLang="zh-CN" sz="2400" b="1" dirty="0">
                <a:solidFill>
                  <a:srgbClr val="FF00FF"/>
                </a:solidFill>
                <a:latin typeface="Times New Roman" panose="02020603050405020304" pitchFamily="18" charset="0"/>
                <a:ea typeface="宋体" panose="02010600030101010101" pitchFamily="2" charset="-122"/>
                <a:cs typeface="Times New Roman" panose="02020603050405020304" pitchFamily="18" charset="0"/>
              </a:rPr>
              <a:t>Theorem 1</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Under the asynchronous best-response dynamics (10), the IMG system will converge to an equilibrium in finite time.</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本框 9"/>
              <p:cNvSpPr txBox="1"/>
              <p:nvPr/>
            </p:nvSpPr>
            <p:spPr>
              <a:xfrm>
                <a:off x="877455" y="2625580"/>
                <a:ext cx="6630339" cy="432041"/>
              </a:xfrm>
              <a:prstGeom prst="rect">
                <a:avLst/>
              </a:prstGeom>
              <a:noFill/>
            </p:spPr>
            <p:txBody>
              <a:bodyPr wrap="square" rtlCol="0">
                <a:spAutoFit/>
              </a:bodyPr>
              <a:lstStyle/>
              <a:p>
                <a:pPr defTabSz="914400"/>
                <a:r>
                  <a:rPr lang="en-US" altLang="zh-CN" sz="2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Proof</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Define the function </a:t>
                </a:r>
                <a14:m>
                  <m:oMath xmlns:m="http://schemas.openxmlformats.org/officeDocument/2006/math">
                    <m:r>
                      <a:rPr lang="en-US" altLang="zh-CN" sz="2200" i="1" smtClean="0">
                        <a:solidFill>
                          <a:prstClr val="black"/>
                        </a:solidFill>
                        <a:latin typeface="Cambria Math" panose="02040503050406030204" pitchFamily="18" charset="0"/>
                        <a:cs typeface="Times New Roman" panose="02020603050405020304" pitchFamily="18" charset="0"/>
                      </a:rPr>
                      <m:t>𝐻</m:t>
                    </m:r>
                    <m:d>
                      <m:dPr>
                        <m:ctrlPr>
                          <a:rPr lang="en-US" altLang="zh-CN" sz="2200" i="1" smtClean="0">
                            <a:solidFill>
                              <a:prstClr val="black"/>
                            </a:solidFill>
                            <a:latin typeface="Cambria Math" panose="02040503050406030204" pitchFamily="18" charset="0"/>
                            <a:cs typeface="Times New Roman" panose="02020603050405020304" pitchFamily="18" charset="0"/>
                          </a:rPr>
                        </m:ctrlPr>
                      </m:dPr>
                      <m:e>
                        <m:r>
                          <a:rPr lang="en-US" altLang="zh-CN" sz="2200" i="1" smtClean="0">
                            <a:solidFill>
                              <a:prstClr val="black"/>
                            </a:solidFill>
                            <a:latin typeface="Cambria Math" panose="02040503050406030204" pitchFamily="18" charset="0"/>
                            <a:cs typeface="Times New Roman" panose="02020603050405020304" pitchFamily="18" charset="0"/>
                          </a:rPr>
                          <m:t>𝑡</m:t>
                        </m:r>
                      </m:e>
                    </m:d>
                    <m:r>
                      <a:rPr lang="en-US" altLang="zh-CN" sz="2200" i="1" smtClean="0">
                        <a:solidFill>
                          <a:prstClr val="black"/>
                        </a:solidFill>
                        <a:latin typeface="Cambria Math" panose="02040503050406030204" pitchFamily="18" charset="0"/>
                        <a:cs typeface="Times New Roman" panose="02020603050405020304" pitchFamily="18" charset="0"/>
                      </a:rPr>
                      <m:t>=</m:t>
                    </m:r>
                    <m:nary>
                      <m:naryPr>
                        <m:chr m:val="∑"/>
                        <m:limLoc m:val="subSup"/>
                        <m:ctrlPr>
                          <a:rPr lang="en-US" altLang="zh-CN" sz="2200" i="1" smtClean="0">
                            <a:solidFill>
                              <a:prstClr val="black"/>
                            </a:solidFill>
                            <a:latin typeface="Cambria Math" panose="02040503050406030204" pitchFamily="18" charset="0"/>
                            <a:cs typeface="Times New Roman" panose="02020603050405020304" pitchFamily="18" charset="0"/>
                          </a:rPr>
                        </m:ctrlPr>
                      </m:naryPr>
                      <m:sub>
                        <m:r>
                          <m:rPr>
                            <m:brk m:alnAt="25"/>
                          </m:rPr>
                          <a:rPr lang="en-US" altLang="zh-CN" sz="2200" i="1" smtClean="0">
                            <a:solidFill>
                              <a:prstClr val="black"/>
                            </a:solidFill>
                            <a:latin typeface="Cambria Math" panose="02040503050406030204" pitchFamily="18" charset="0"/>
                            <a:cs typeface="Times New Roman" panose="02020603050405020304" pitchFamily="18" charset="0"/>
                          </a:rPr>
                          <m:t>𝑖</m:t>
                        </m:r>
                        <m:r>
                          <a:rPr lang="en-US" altLang="zh-CN" sz="2200" i="1" smtClean="0">
                            <a:solidFill>
                              <a:prstClr val="black"/>
                            </a:solidFill>
                            <a:latin typeface="Cambria Math" panose="02040503050406030204" pitchFamily="18" charset="0"/>
                            <a:cs typeface="Times New Roman" panose="02020603050405020304" pitchFamily="18" charset="0"/>
                          </a:rPr>
                          <m:t>=1</m:t>
                        </m:r>
                      </m:sub>
                      <m:sup>
                        <m:r>
                          <a:rPr lang="en-US" altLang="zh-CN" sz="2200" i="1" smtClean="0">
                            <a:solidFill>
                              <a:prstClr val="black"/>
                            </a:solidFill>
                            <a:latin typeface="Cambria Math" panose="02040503050406030204" pitchFamily="18" charset="0"/>
                            <a:cs typeface="Times New Roman" panose="02020603050405020304" pitchFamily="18" charset="0"/>
                          </a:rPr>
                          <m:t>𝑛</m:t>
                        </m:r>
                      </m:sup>
                      <m:e>
                        <m:sSub>
                          <m:sSubPr>
                            <m:ctrlPr>
                              <a:rPr lang="en-US" altLang="zh-CN" sz="2200" i="1" smtClean="0">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𝐻</m:t>
                            </m:r>
                          </m:e>
                          <m:sub>
                            <m:r>
                              <a:rPr lang="en-US" altLang="zh-CN" sz="2200" i="1" smtClean="0">
                                <a:solidFill>
                                  <a:prstClr val="black"/>
                                </a:solidFill>
                                <a:latin typeface="Cambria Math" panose="02040503050406030204" pitchFamily="18" charset="0"/>
                                <a:cs typeface="Times New Roman" panose="02020603050405020304" pitchFamily="18" charset="0"/>
                              </a:rPr>
                              <m:t>𝑖</m:t>
                            </m:r>
                          </m:sub>
                        </m:sSub>
                        <m:r>
                          <a:rPr lang="en-US" altLang="zh-CN" sz="2200" i="1" smtClean="0">
                            <a:solidFill>
                              <a:prstClr val="black"/>
                            </a:solidFill>
                            <a:latin typeface="Cambria Math" panose="02040503050406030204" pitchFamily="18" charset="0"/>
                            <a:cs typeface="Times New Roman" panose="02020603050405020304" pitchFamily="18" charset="0"/>
                          </a:rPr>
                          <m:t>(</m:t>
                        </m:r>
                        <m:r>
                          <a:rPr lang="en-US" altLang="zh-CN" sz="2200" i="1" smtClean="0">
                            <a:solidFill>
                              <a:prstClr val="black"/>
                            </a:solidFill>
                            <a:latin typeface="Cambria Math" panose="02040503050406030204" pitchFamily="18" charset="0"/>
                            <a:cs typeface="Times New Roman" panose="02020603050405020304" pitchFamily="18" charset="0"/>
                          </a:rPr>
                          <m:t>𝑡</m:t>
                        </m:r>
                        <m:r>
                          <a:rPr lang="en-US" altLang="zh-CN" sz="2200" i="1" smtClean="0">
                            <a:solidFill>
                              <a:prstClr val="black"/>
                            </a:solidFill>
                            <a:latin typeface="Cambria Math" panose="02040503050406030204" pitchFamily="18" charset="0"/>
                            <a:cs typeface="Times New Roman" panose="02020603050405020304" pitchFamily="18" charset="0"/>
                          </a:rPr>
                          <m:t>)</m:t>
                        </m:r>
                      </m:e>
                    </m:nary>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where</a:t>
                </a:r>
              </a:p>
            </p:txBody>
          </p:sp>
        </mc:Choice>
        <mc:Fallback xmlns="">
          <p:sp>
            <p:nvSpPr>
              <p:cNvPr id="10" name="文本框 9"/>
              <p:cNvSpPr txBox="1">
                <a:spLocks noRot="1" noChangeAspect="1" noMove="1" noResize="1" noEditPoints="1" noAdjustHandles="1" noChangeArrowheads="1" noChangeShapeType="1" noTextEdit="1"/>
              </p:cNvSpPr>
              <p:nvPr/>
            </p:nvSpPr>
            <p:spPr>
              <a:xfrm>
                <a:off x="877455" y="2625580"/>
                <a:ext cx="6630339" cy="432041"/>
              </a:xfrm>
              <a:prstGeom prst="rect">
                <a:avLst/>
              </a:prstGeom>
              <a:blipFill>
                <a:blip r:embed="rId4"/>
                <a:stretch>
                  <a:fillRect l="-1195" t="-125352" b="-190141"/>
                </a:stretch>
              </a:blipFill>
            </p:spPr>
            <p:txBody>
              <a:bodyPr/>
              <a:lstStyle/>
              <a:p>
                <a:r>
                  <a:rPr lang="zh-CN" altLang="en-US">
                    <a:noFill/>
                  </a:rPr>
                  <a:t> </a:t>
                </a:r>
              </a:p>
            </p:txBody>
          </p:sp>
        </mc:Fallback>
      </mc:AlternateContent>
      <p:graphicFrame>
        <p:nvGraphicFramePr>
          <p:cNvPr id="11" name="对象 10"/>
          <p:cNvGraphicFramePr>
            <a:graphicFrameLocks noChangeAspect="1"/>
          </p:cNvGraphicFramePr>
          <p:nvPr>
            <p:extLst>
              <p:ext uri="{D42A27DB-BD31-4B8C-83A1-F6EECF244321}">
                <p14:modId xmlns:p14="http://schemas.microsoft.com/office/powerpoint/2010/main" val="238081918"/>
              </p:ext>
            </p:extLst>
          </p:nvPr>
        </p:nvGraphicFramePr>
        <p:xfrm>
          <a:off x="2360129" y="3294999"/>
          <a:ext cx="6337738" cy="991087"/>
        </p:xfrm>
        <a:graphic>
          <a:graphicData uri="http://schemas.openxmlformats.org/presentationml/2006/ole">
            <mc:AlternateContent xmlns:mc="http://schemas.openxmlformats.org/markup-compatibility/2006">
              <mc:Choice xmlns:v="urn:schemas-microsoft-com:vml" Requires="v">
                <p:oleObj spid="_x0000_s32857" name="Equation" r:id="rId5" imgW="3085920" imgH="482400" progId="Equation.DSMT4">
                  <p:embed/>
                </p:oleObj>
              </mc:Choice>
              <mc:Fallback>
                <p:oleObj name="Equation" r:id="rId5" imgW="3085920" imgH="482400" progId="Equation.DSMT4">
                  <p:embed/>
                  <p:pic>
                    <p:nvPicPr>
                      <p:cNvPr id="6" name="对象 5"/>
                      <p:cNvPicPr/>
                      <p:nvPr/>
                    </p:nvPicPr>
                    <p:blipFill>
                      <a:blip r:embed="rId6"/>
                      <a:stretch>
                        <a:fillRect/>
                      </a:stretch>
                    </p:blipFill>
                    <p:spPr>
                      <a:xfrm>
                        <a:off x="2360129" y="3294999"/>
                        <a:ext cx="6337738" cy="991087"/>
                      </a:xfrm>
                      <a:prstGeom prst="rect">
                        <a:avLst/>
                      </a:prstGeom>
                    </p:spPr>
                  </p:pic>
                </p:oleObj>
              </mc:Fallback>
            </mc:AlternateContent>
          </a:graphicData>
        </a:graphic>
      </p:graphicFrame>
      <p:sp>
        <p:nvSpPr>
          <p:cNvPr id="12" name="文本框 11"/>
          <p:cNvSpPr txBox="1"/>
          <p:nvPr/>
        </p:nvSpPr>
        <p:spPr>
          <a:xfrm>
            <a:off x="9465680" y="3578051"/>
            <a:ext cx="798786" cy="400110"/>
          </a:xfrm>
          <a:prstGeom prst="rect">
            <a:avLst/>
          </a:prstGeom>
          <a:noFill/>
        </p:spPr>
        <p:txBody>
          <a:bodyPr wrap="square" rtlCol="0">
            <a:spAutoFit/>
          </a:bodyPr>
          <a:lstStyle/>
          <a:p>
            <a:pPr defTabSz="9144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(11)</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文本框 12"/>
              <p:cNvSpPr txBox="1"/>
              <p:nvPr/>
            </p:nvSpPr>
            <p:spPr>
              <a:xfrm>
                <a:off x="877455" y="4523464"/>
                <a:ext cx="10277843" cy="1615827"/>
              </a:xfrm>
              <a:prstGeom prst="rect">
                <a:avLst/>
              </a:prstGeom>
              <a:noFill/>
            </p:spPr>
            <p:txBody>
              <a:bodyPr wrap="square" rtlCol="0">
                <a:spAutoFit/>
              </a:bodyPr>
              <a:lstStyle/>
              <a:p>
                <a:pPr defTabSz="914400"/>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If there is no strategy switch at time </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 i.e., </a:t>
                </a:r>
                <a14:m>
                  <m:oMath xmlns:m="http://schemas.openxmlformats.org/officeDocument/2006/math">
                    <m:sSub>
                      <m:sSubPr>
                        <m:ctrlPr>
                          <a:rPr lang="en-US" altLang="zh-CN" sz="2200" i="1" smtClean="0">
                            <a:solidFill>
                              <a:prstClr val="black"/>
                            </a:solidFill>
                            <a:latin typeface="Cambria Math" panose="02040503050406030204" pitchFamily="18" charset="0"/>
                            <a:cs typeface="Times New Roman" panose="02020603050405020304" pitchFamily="18" charset="0"/>
                          </a:rPr>
                        </m:ctrlPr>
                      </m:sSubPr>
                      <m:e>
                        <m:r>
                          <a:rPr lang="en-US" altLang="zh-CN" sz="2200" i="1" smtClean="0">
                            <a:solidFill>
                              <a:prstClr val="black"/>
                            </a:solidFill>
                            <a:latin typeface="Cambria Math" panose="02040503050406030204" pitchFamily="18" charset="0"/>
                            <a:cs typeface="Times New Roman" panose="02020603050405020304" pitchFamily="18" charset="0"/>
                          </a:rPr>
                          <m:t>𝑛</m:t>
                        </m:r>
                      </m:e>
                      <m:sub>
                        <m:r>
                          <a:rPr lang="en-US" altLang="zh-CN" sz="2200" i="1" smtClean="0">
                            <a:solidFill>
                              <a:prstClr val="black"/>
                            </a:solidFill>
                            <a:latin typeface="Cambria Math" panose="02040503050406030204" pitchFamily="18" charset="0"/>
                            <a:cs typeface="Times New Roman" panose="02020603050405020304" pitchFamily="18" charset="0"/>
                          </a:rPr>
                          <m:t>𝐴</m:t>
                        </m:r>
                      </m:sub>
                    </m:sSub>
                    <m:r>
                      <a:rPr lang="en-US" altLang="zh-CN" sz="2200" i="1" smtClean="0">
                        <a:solidFill>
                          <a:prstClr val="black"/>
                        </a:solidFill>
                        <a:latin typeface="Cambria Math" panose="02040503050406030204" pitchFamily="18" charset="0"/>
                        <a:cs typeface="Times New Roman" panose="02020603050405020304" pitchFamily="18" charset="0"/>
                      </a:rPr>
                      <m:t>(</m:t>
                    </m:r>
                    <m:r>
                      <a:rPr lang="en-US" altLang="zh-CN" sz="2200" i="1" smtClean="0">
                        <a:solidFill>
                          <a:prstClr val="black"/>
                        </a:solidFill>
                        <a:latin typeface="Cambria Math" panose="02040503050406030204" pitchFamily="18" charset="0"/>
                        <a:cs typeface="Times New Roman" panose="02020603050405020304" pitchFamily="18" charset="0"/>
                      </a:rPr>
                      <m:t>𝑡</m:t>
                    </m:r>
                    <m:r>
                      <a:rPr lang="en-US" altLang="zh-CN" sz="2200" i="1" smtClean="0">
                        <a:solidFill>
                          <a:prstClr val="black"/>
                        </a:solidFill>
                        <a:latin typeface="Cambria Math" panose="02040503050406030204" pitchFamily="18" charset="0"/>
                        <a:cs typeface="Times New Roman" panose="02020603050405020304" pitchFamily="18" charset="0"/>
                      </a:rPr>
                      <m:t>+1)</m:t>
                    </m:r>
                  </m:oMath>
                </a14:m>
                <a:r>
                  <a:rPr lang="en-US" altLang="zh-CN" sz="2200" dirty="0">
                    <a:solidFill>
                      <a:prstClr val="black"/>
                    </a:solidFill>
                    <a:latin typeface="Calibri"/>
                    <a:ea typeface="宋体" panose="02010600030101010101" pitchFamily="2" charset="-122"/>
                    <a:cs typeface="Times New Roman" panose="02020603050405020304" pitchFamily="18" charset="0"/>
                  </a:rPr>
                  <a:t> </a:t>
                </a:r>
                <a14:m>
                  <m:oMath xmlns:m="http://schemas.openxmlformats.org/officeDocument/2006/math">
                    <m:r>
                      <a:rPr lang="en-US" altLang="zh-CN" sz="2200" i="1">
                        <a:solidFill>
                          <a:prstClr val="black"/>
                        </a:solidFill>
                        <a:latin typeface="Cambria Math" panose="02040503050406030204" pitchFamily="18" charset="0"/>
                        <a:cs typeface="Times New Roman" panose="02020603050405020304" pitchFamily="18" charset="0"/>
                      </a:rPr>
                      <m:t>=</m:t>
                    </m:r>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𝑛</m:t>
                        </m:r>
                      </m:e>
                      <m:sub>
                        <m:r>
                          <a:rPr lang="en-US" altLang="zh-CN" sz="2200" i="1">
                            <a:solidFill>
                              <a:prstClr val="black"/>
                            </a:solidFill>
                            <a:latin typeface="Cambria Math" panose="02040503050406030204" pitchFamily="18" charset="0"/>
                            <a:cs typeface="Times New Roman" panose="02020603050405020304" pitchFamily="18" charset="0"/>
                          </a:rPr>
                          <m:t>𝐴</m:t>
                        </m:r>
                      </m:sub>
                    </m:sSub>
                    <m:d>
                      <m:dPr>
                        <m:ctrlPr>
                          <a:rPr lang="en-US" altLang="zh-CN" sz="2200" i="1">
                            <a:solidFill>
                              <a:prstClr val="black"/>
                            </a:solidFill>
                            <a:latin typeface="Cambria Math" panose="02040503050406030204" pitchFamily="18" charset="0"/>
                            <a:cs typeface="Times New Roman" panose="02020603050405020304" pitchFamily="18" charset="0"/>
                          </a:rPr>
                        </m:ctrlPr>
                      </m:dPr>
                      <m:e>
                        <m:r>
                          <a:rPr lang="en-US" altLang="zh-CN" sz="2200" i="1">
                            <a:solidFill>
                              <a:prstClr val="black"/>
                            </a:solidFill>
                            <a:latin typeface="Cambria Math" panose="02040503050406030204" pitchFamily="18" charset="0"/>
                            <a:cs typeface="Times New Roman" panose="02020603050405020304" pitchFamily="18" charset="0"/>
                          </a:rPr>
                          <m:t>𝑡</m:t>
                        </m:r>
                      </m:e>
                    </m:d>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we have </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Then, we just study how the function </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changes along the strategy switches:</a:t>
                </a:r>
              </a:p>
              <a:p>
                <a:pPr marL="514350" indent="-514350" defTabSz="914400">
                  <a:lnSpc>
                    <a:spcPct val="150000"/>
                  </a:lnSpc>
                  <a:buFont typeface="+mj-lt"/>
                  <a:buAutoNum type="alphaLcParenR"/>
                </a:pPr>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an agent </a:t>
                </a:r>
                <a:r>
                  <a:rPr lang="en-US" altLang="zh-CN" sz="2200"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switches from</a:t>
                </a:r>
                <a:r>
                  <a:rPr lang="en-US" altLang="zh-CN" sz="22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 </a:t>
                </a:r>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to </a:t>
                </a:r>
                <a:r>
                  <a:rPr lang="en-US" altLang="zh-CN" sz="22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i.e., </a:t>
                </a:r>
                <a14:m>
                  <m:oMath xmlns:m="http://schemas.openxmlformats.org/officeDocument/2006/math">
                    <m:sSub>
                      <m:sSubPr>
                        <m:ctrlPr>
                          <a:rPr lang="en-US" altLang="zh-CN" sz="2200" i="1" smtClean="0">
                            <a:solidFill>
                              <a:prstClr val="black"/>
                            </a:solidFill>
                            <a:latin typeface="Cambria Math" panose="02040503050406030204" pitchFamily="18" charset="0"/>
                            <a:cs typeface="Times New Roman" panose="02020603050405020304" pitchFamily="18" charset="0"/>
                          </a:rPr>
                        </m:ctrlPr>
                      </m:sSubPr>
                      <m:e>
                        <m:r>
                          <a:rPr lang="en-US" altLang="zh-CN" sz="2200" i="1" smtClean="0">
                            <a:solidFill>
                              <a:prstClr val="black"/>
                            </a:solidFill>
                            <a:latin typeface="Cambria Math" panose="02040503050406030204" pitchFamily="18" charset="0"/>
                            <a:cs typeface="Times New Roman" panose="02020603050405020304" pitchFamily="18" charset="0"/>
                          </a:rPr>
                          <m:t>𝑥</m:t>
                        </m:r>
                      </m:e>
                      <m:sub>
                        <m:r>
                          <a:rPr lang="en-US" altLang="zh-CN" sz="2200" i="1" smtClean="0">
                            <a:solidFill>
                              <a:prstClr val="black"/>
                            </a:solidFill>
                            <a:latin typeface="Cambria Math" panose="02040503050406030204" pitchFamily="18" charset="0"/>
                            <a:cs typeface="Times New Roman" panose="02020603050405020304" pitchFamily="18" charset="0"/>
                          </a:rPr>
                          <m:t>𝑖</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 </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𝑥</m:t>
                        </m:r>
                      </m:e>
                      <m:sub>
                        <m:r>
                          <a:rPr lang="en-US" altLang="zh-CN" sz="2200" i="1">
                            <a:solidFill>
                              <a:prstClr val="black"/>
                            </a:solidFill>
                            <a:latin typeface="Cambria Math" panose="02040503050406030204" pitchFamily="18" charset="0"/>
                            <a:cs typeface="Times New Roman" panose="02020603050405020304" pitchFamily="18" charset="0"/>
                          </a:rPr>
                          <m:t>𝑖</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1)=0, </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smtClean="0">
                            <a:solidFill>
                              <a:prstClr val="black"/>
                            </a:solidFill>
                            <a:latin typeface="Cambria Math" panose="02040503050406030204" pitchFamily="18" charset="0"/>
                            <a:cs typeface="Times New Roman" panose="02020603050405020304" pitchFamily="18" charset="0"/>
                          </a:rPr>
                          <m:t>𝑛</m:t>
                        </m:r>
                      </m:e>
                      <m:sub>
                        <m:r>
                          <a:rPr lang="en-US" altLang="zh-CN" sz="2200" i="1" smtClean="0">
                            <a:solidFill>
                              <a:prstClr val="black"/>
                            </a:solidFill>
                            <a:latin typeface="Cambria Math" panose="02040503050406030204" pitchFamily="18" charset="0"/>
                            <a:cs typeface="Times New Roman" panose="02020603050405020304" pitchFamily="18" charset="0"/>
                          </a:rPr>
                          <m:t>𝐴</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𝑛</m:t>
                        </m:r>
                      </m:e>
                      <m:sub>
                        <m:r>
                          <a:rPr lang="en-US" altLang="zh-CN" sz="2200" i="1">
                            <a:solidFill>
                              <a:prstClr val="black"/>
                            </a:solidFill>
                            <a:latin typeface="Cambria Math" panose="02040503050406030204" pitchFamily="18" charset="0"/>
                            <a:cs typeface="Times New Roman" panose="02020603050405020304" pitchFamily="18" charset="0"/>
                          </a:rPr>
                          <m:t>𝐴</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p>
              <a:p>
                <a:pPr marL="514350" indent="-514350" defTabSz="914400">
                  <a:buFont typeface="+mj-lt"/>
                  <a:buAutoNum type="alphaLcParenR"/>
                </a:pPr>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an agent </a:t>
                </a:r>
                <a:r>
                  <a:rPr lang="en-US" altLang="zh-CN" sz="2200"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switches from</a:t>
                </a:r>
                <a:r>
                  <a:rPr lang="en-US" altLang="zh-CN" sz="22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B </a:t>
                </a:r>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to </a:t>
                </a:r>
                <a:r>
                  <a:rPr lang="en-US" altLang="zh-CN" sz="22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i.e.,</a:t>
                </a:r>
                <a:r>
                  <a:rPr lang="en-US" altLang="zh-CN" sz="2200" dirty="0">
                    <a:solidFill>
                      <a:prstClr val="black"/>
                    </a:solidFill>
                    <a:latin typeface="Calibri"/>
                    <a:ea typeface="宋体" panose="02010600030101010101" pitchFamily="2" charset="-122"/>
                    <a:cs typeface="Times New Roman" panose="02020603050405020304" pitchFamily="18" charset="0"/>
                  </a:rPr>
                  <a:t> </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𝑥</m:t>
                        </m:r>
                      </m:e>
                      <m:sub>
                        <m:r>
                          <a:rPr lang="en-US" altLang="zh-CN" sz="2200" i="1">
                            <a:solidFill>
                              <a:prstClr val="black"/>
                            </a:solidFill>
                            <a:latin typeface="Cambria Math" panose="02040503050406030204" pitchFamily="18" charset="0"/>
                            <a:cs typeface="Times New Roman" panose="02020603050405020304" pitchFamily="18" charset="0"/>
                          </a:rPr>
                          <m:t>𝑖</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 </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𝑥</m:t>
                        </m:r>
                      </m:e>
                      <m:sub>
                        <m:r>
                          <a:rPr lang="en-US" altLang="zh-CN" sz="2200" i="1">
                            <a:solidFill>
                              <a:prstClr val="black"/>
                            </a:solidFill>
                            <a:latin typeface="Cambria Math" panose="02040503050406030204" pitchFamily="18" charset="0"/>
                            <a:cs typeface="Times New Roman" panose="02020603050405020304" pitchFamily="18" charset="0"/>
                          </a:rPr>
                          <m:t>𝑖</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1)=1, </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𝑛</m:t>
                        </m:r>
                      </m:e>
                      <m:sub>
                        <m:r>
                          <a:rPr lang="en-US" altLang="zh-CN" sz="2200" i="1">
                            <a:solidFill>
                              <a:prstClr val="black"/>
                            </a:solidFill>
                            <a:latin typeface="Cambria Math" panose="02040503050406030204" pitchFamily="18" charset="0"/>
                            <a:cs typeface="Times New Roman" panose="02020603050405020304" pitchFamily="18" charset="0"/>
                          </a:rPr>
                          <m:t>𝐴</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𝑛</m:t>
                        </m:r>
                      </m:e>
                      <m:sub>
                        <m:r>
                          <a:rPr lang="en-US" altLang="zh-CN" sz="2200" i="1">
                            <a:solidFill>
                              <a:prstClr val="black"/>
                            </a:solidFill>
                            <a:latin typeface="Cambria Math" panose="02040503050406030204" pitchFamily="18" charset="0"/>
                            <a:cs typeface="Times New Roman" panose="02020603050405020304" pitchFamily="18" charset="0"/>
                          </a:rPr>
                          <m:t>𝐴</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endPar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877455" y="4523464"/>
                <a:ext cx="10277843" cy="1615827"/>
              </a:xfrm>
              <a:prstGeom prst="rect">
                <a:avLst/>
              </a:prstGeom>
              <a:blipFill>
                <a:blip r:embed="rId7"/>
                <a:stretch>
                  <a:fillRect l="-771" t="-3019" b="-67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654260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73</a:t>
            </a:fld>
            <a:endParaRPr lang="en-US" dirty="0"/>
          </a:p>
        </p:txBody>
      </p:sp>
      <mc:AlternateContent xmlns:mc="http://schemas.openxmlformats.org/markup-compatibility/2006" xmlns:a14="http://schemas.microsoft.com/office/drawing/2010/main">
        <mc:Choice Requires="a14">
          <p:sp>
            <p:nvSpPr>
              <p:cNvPr id="3" name="文本框 2"/>
              <p:cNvSpPr txBox="1"/>
              <p:nvPr/>
            </p:nvSpPr>
            <p:spPr>
              <a:xfrm>
                <a:off x="409476" y="783400"/>
                <a:ext cx="11090863" cy="3816429"/>
              </a:xfrm>
              <a:prstGeom prst="rect">
                <a:avLst/>
              </a:prstGeom>
              <a:noFill/>
            </p:spPr>
            <p:txBody>
              <a:bodyPr wrap="square" rtlCol="0">
                <a:spAutoFit/>
              </a:bodyPr>
              <a:lstStyle/>
              <a:p>
                <a:pPr defTabSz="914400"/>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   an agent </a:t>
                </a:r>
                <a:r>
                  <a:rPr lang="en-US" altLang="zh-CN" sz="2200"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switches from</a:t>
                </a:r>
                <a:r>
                  <a:rPr lang="en-US" altLang="zh-CN" sz="22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 </a:t>
                </a:r>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to </a:t>
                </a:r>
                <a:r>
                  <a:rPr lang="en-US" altLang="zh-CN" sz="22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i.e., </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𝑥</m:t>
                        </m:r>
                      </m:e>
                      <m:sub>
                        <m:r>
                          <a:rPr lang="en-US" altLang="zh-CN" sz="2200" i="1">
                            <a:solidFill>
                              <a:prstClr val="black"/>
                            </a:solidFill>
                            <a:latin typeface="Cambria Math" panose="02040503050406030204" pitchFamily="18" charset="0"/>
                            <a:cs typeface="Times New Roman" panose="02020603050405020304" pitchFamily="18" charset="0"/>
                          </a:rPr>
                          <m:t>𝑖</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 </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𝑥</m:t>
                        </m:r>
                      </m:e>
                      <m:sub>
                        <m:r>
                          <a:rPr lang="en-US" altLang="zh-CN" sz="2200" i="1">
                            <a:solidFill>
                              <a:prstClr val="black"/>
                            </a:solidFill>
                            <a:latin typeface="Cambria Math" panose="02040503050406030204" pitchFamily="18" charset="0"/>
                            <a:cs typeface="Times New Roman" panose="02020603050405020304" pitchFamily="18" charset="0"/>
                          </a:rPr>
                          <m:t>𝑖</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1)=0, </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𝑛</m:t>
                        </m:r>
                      </m:e>
                      <m:sub>
                        <m:r>
                          <a:rPr lang="en-US" altLang="zh-CN" sz="2200" i="1">
                            <a:solidFill>
                              <a:prstClr val="black"/>
                            </a:solidFill>
                            <a:latin typeface="Cambria Math" panose="02040503050406030204" pitchFamily="18" charset="0"/>
                            <a:cs typeface="Times New Roman" panose="02020603050405020304" pitchFamily="18" charset="0"/>
                          </a:rPr>
                          <m:t>𝐴</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𝑛</m:t>
                        </m:r>
                      </m:e>
                      <m:sub>
                        <m:r>
                          <a:rPr lang="en-US" altLang="zh-CN" sz="2200" i="1">
                            <a:solidFill>
                              <a:prstClr val="black"/>
                            </a:solidFill>
                            <a:latin typeface="Cambria Math" panose="02040503050406030204" pitchFamily="18" charset="0"/>
                            <a:cs typeface="Times New Roman" panose="02020603050405020304" pitchFamily="18" charset="0"/>
                          </a:rPr>
                          <m:t>𝐴</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 we can obtain that</a:t>
                </a:r>
              </a:p>
              <a:p>
                <a:pPr defTabSz="914400"/>
                <a:endPar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914400"/>
                <a:endPar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914400"/>
                <a:endPar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914400"/>
                <a:endPar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514350" indent="-514350" defTabSz="914400">
                  <a:buFontTx/>
                  <a:buAutoNum type="romanLcParenR"/>
                </a:pPr>
                <a:endPar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914400"/>
                <a:endPar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defTabSz="914400"/>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b)   an agent </a:t>
                </a:r>
                <a:r>
                  <a:rPr lang="en-US" altLang="zh-CN" sz="2200"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switches from</a:t>
                </a:r>
                <a:r>
                  <a:rPr lang="en-US" altLang="zh-CN" sz="22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B </a:t>
                </a:r>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to </a:t>
                </a:r>
                <a:r>
                  <a:rPr lang="en-US" altLang="zh-CN" sz="22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i.e.,</a:t>
                </a:r>
                <a:r>
                  <a:rPr lang="en-US" altLang="zh-CN" sz="2200" dirty="0">
                    <a:solidFill>
                      <a:prstClr val="black"/>
                    </a:solidFill>
                    <a:latin typeface="Calibri"/>
                    <a:ea typeface="宋体" panose="02010600030101010101" pitchFamily="2" charset="-122"/>
                    <a:cs typeface="Times New Roman" panose="02020603050405020304" pitchFamily="18" charset="0"/>
                  </a:rPr>
                  <a:t> </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𝑥</m:t>
                        </m:r>
                      </m:e>
                      <m:sub>
                        <m:r>
                          <a:rPr lang="en-US" altLang="zh-CN" sz="2200" i="1">
                            <a:solidFill>
                              <a:prstClr val="black"/>
                            </a:solidFill>
                            <a:latin typeface="Cambria Math" panose="02040503050406030204" pitchFamily="18" charset="0"/>
                            <a:cs typeface="Times New Roman" panose="02020603050405020304" pitchFamily="18" charset="0"/>
                          </a:rPr>
                          <m:t>𝑖</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 </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𝑥</m:t>
                        </m:r>
                      </m:e>
                      <m:sub>
                        <m:r>
                          <a:rPr lang="en-US" altLang="zh-CN" sz="2200" i="1">
                            <a:solidFill>
                              <a:prstClr val="black"/>
                            </a:solidFill>
                            <a:latin typeface="Cambria Math" panose="02040503050406030204" pitchFamily="18" charset="0"/>
                            <a:cs typeface="Times New Roman" panose="02020603050405020304" pitchFamily="18" charset="0"/>
                          </a:rPr>
                          <m:t>𝑖</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1)=1, </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𝑛</m:t>
                        </m:r>
                      </m:e>
                      <m:sub>
                        <m:r>
                          <a:rPr lang="en-US" altLang="zh-CN" sz="2200" i="1">
                            <a:solidFill>
                              <a:prstClr val="black"/>
                            </a:solidFill>
                            <a:latin typeface="Cambria Math" panose="02040503050406030204" pitchFamily="18" charset="0"/>
                            <a:cs typeface="Times New Roman" panose="02020603050405020304" pitchFamily="18" charset="0"/>
                          </a:rPr>
                          <m:t>𝐴</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𝑛</m:t>
                        </m:r>
                      </m:e>
                      <m:sub>
                        <m:r>
                          <a:rPr lang="en-US" altLang="zh-CN" sz="2200" i="1">
                            <a:solidFill>
                              <a:prstClr val="black"/>
                            </a:solidFill>
                            <a:latin typeface="Cambria Math" panose="02040503050406030204" pitchFamily="18" charset="0"/>
                            <a:cs typeface="Times New Roman" panose="02020603050405020304" pitchFamily="18" charset="0"/>
                          </a:rPr>
                          <m:t>𝐴</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endPar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marL="514350" indent="-514350" defTabSz="914400">
                  <a:buFontTx/>
                  <a:buAutoNum type="romanLcParenR"/>
                </a:pPr>
                <a:endPar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marL="514350" indent="-514350" defTabSz="914400">
                  <a:buFontTx/>
                  <a:buAutoNum type="romanLcParenR"/>
                </a:pPr>
                <a:endPar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marL="514350" indent="-514350" defTabSz="914400">
                  <a:buFontTx/>
                  <a:buAutoNum type="romanLcParenR"/>
                </a:pPr>
                <a:endPar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409476" y="783400"/>
                <a:ext cx="11090863" cy="3816429"/>
              </a:xfrm>
              <a:prstGeom prst="rect">
                <a:avLst/>
              </a:prstGeom>
              <a:blipFill>
                <a:blip r:embed="rId3"/>
                <a:stretch>
                  <a:fillRect l="-714" t="-1118"/>
                </a:stretch>
              </a:blipFill>
            </p:spPr>
            <p:txBody>
              <a:bodyPr/>
              <a:lstStyle/>
              <a:p>
                <a:r>
                  <a:rPr lang="zh-CN" altLang="en-US">
                    <a:noFill/>
                  </a:rPr>
                  <a:t> </a:t>
                </a:r>
              </a:p>
            </p:txBody>
          </p:sp>
        </mc:Fallback>
      </mc:AlternateContent>
      <p:graphicFrame>
        <p:nvGraphicFramePr>
          <p:cNvPr id="4" name="对象 3"/>
          <p:cNvGraphicFramePr>
            <a:graphicFrameLocks noChangeAspect="1"/>
          </p:cNvGraphicFramePr>
          <p:nvPr/>
        </p:nvGraphicFramePr>
        <p:xfrm>
          <a:off x="2497264" y="1331717"/>
          <a:ext cx="6295696" cy="1458832"/>
        </p:xfrm>
        <a:graphic>
          <a:graphicData uri="http://schemas.openxmlformats.org/presentationml/2006/ole">
            <mc:AlternateContent xmlns:mc="http://schemas.openxmlformats.org/markup-compatibility/2006">
              <mc:Choice xmlns:v="urn:schemas-microsoft-com:vml" Requires="v">
                <p:oleObj spid="_x0000_s33966" name="Equation" r:id="rId4" imgW="2958840" imgH="685800" progId="Equation.DSMT4">
                  <p:embed/>
                </p:oleObj>
              </mc:Choice>
              <mc:Fallback>
                <p:oleObj name="Equation" r:id="rId4" imgW="2958840" imgH="685800" progId="Equation.DSMT4">
                  <p:embed/>
                  <p:pic>
                    <p:nvPicPr>
                      <p:cNvPr id="4" name="对象 3"/>
                      <p:cNvPicPr/>
                      <p:nvPr/>
                    </p:nvPicPr>
                    <p:blipFill>
                      <a:blip r:embed="rId5"/>
                      <a:stretch>
                        <a:fillRect/>
                      </a:stretch>
                    </p:blipFill>
                    <p:spPr>
                      <a:xfrm>
                        <a:off x="2497264" y="1331717"/>
                        <a:ext cx="6295696" cy="1458832"/>
                      </a:xfrm>
                      <a:prstGeom prst="rect">
                        <a:avLst/>
                      </a:prstGeom>
                    </p:spPr>
                  </p:pic>
                </p:oleObj>
              </mc:Fallback>
            </mc:AlternateContent>
          </a:graphicData>
        </a:graphic>
      </p:graphicFrame>
      <p:graphicFrame>
        <p:nvGraphicFramePr>
          <p:cNvPr id="5" name="对象 4"/>
          <p:cNvGraphicFramePr>
            <a:graphicFrameLocks noChangeAspect="1"/>
          </p:cNvGraphicFramePr>
          <p:nvPr/>
        </p:nvGraphicFramePr>
        <p:xfrm>
          <a:off x="2497264" y="3783407"/>
          <a:ext cx="5732336" cy="1467044"/>
        </p:xfrm>
        <a:graphic>
          <a:graphicData uri="http://schemas.openxmlformats.org/presentationml/2006/ole">
            <mc:AlternateContent xmlns:mc="http://schemas.openxmlformats.org/markup-compatibility/2006">
              <mc:Choice xmlns:v="urn:schemas-microsoft-com:vml" Requires="v">
                <p:oleObj spid="_x0000_s33967" name="Equation" r:id="rId6" imgW="2679480" imgH="685800" progId="Equation.DSMT4">
                  <p:embed/>
                </p:oleObj>
              </mc:Choice>
              <mc:Fallback>
                <p:oleObj name="Equation" r:id="rId6" imgW="2679480" imgH="685800" progId="Equation.DSMT4">
                  <p:embed/>
                  <p:pic>
                    <p:nvPicPr>
                      <p:cNvPr id="5" name="对象 4"/>
                      <p:cNvPicPr/>
                      <p:nvPr/>
                    </p:nvPicPr>
                    <p:blipFill>
                      <a:blip r:embed="rId7"/>
                      <a:stretch>
                        <a:fillRect/>
                      </a:stretch>
                    </p:blipFill>
                    <p:spPr>
                      <a:xfrm>
                        <a:off x="2497264" y="3783407"/>
                        <a:ext cx="5732336" cy="1467044"/>
                      </a:xfrm>
                      <a:prstGeom prst="rect">
                        <a:avLst/>
                      </a:prstGeom>
                    </p:spPr>
                  </p:pic>
                </p:oleObj>
              </mc:Fallback>
            </mc:AlternateContent>
          </a:graphicData>
        </a:graphic>
      </p:graphicFrame>
      <p:sp>
        <p:nvSpPr>
          <p:cNvPr id="6" name="文本框 5"/>
          <p:cNvSpPr txBox="1"/>
          <p:nvPr/>
        </p:nvSpPr>
        <p:spPr>
          <a:xfrm>
            <a:off x="541282" y="5665819"/>
            <a:ext cx="10242752" cy="769441"/>
          </a:xfrm>
          <a:prstGeom prst="rect">
            <a:avLst/>
          </a:prstGeom>
          <a:noFill/>
        </p:spPr>
        <p:txBody>
          <a:bodyPr wrap="square" rtlCol="0">
            <a:spAutoFit/>
          </a:bodyPr>
          <a:lstStyle/>
          <a:p>
            <a:pPr defTabSz="914400"/>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The strategy switch of an agent (</a:t>
            </a:r>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from </a:t>
            </a:r>
            <a:r>
              <a:rPr lang="en-US" altLang="zh-CN" sz="22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to </a:t>
            </a:r>
            <a:r>
              <a:rPr lang="en-US" altLang="zh-CN" sz="22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B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or</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from</a:t>
            </a:r>
            <a:r>
              <a:rPr lang="en-US" altLang="zh-CN" sz="22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B </a:t>
            </a:r>
            <a:r>
              <a:rPr lang="en-US" altLang="zh-CN" sz="2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to </a:t>
            </a:r>
            <a:r>
              <a:rPr lang="en-US" altLang="zh-CN" sz="22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will lead to the value of the function </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increases.</a:t>
            </a:r>
            <a:endPar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023162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74</a:t>
            </a:fld>
            <a:endParaRPr lang="en-US" dirty="0"/>
          </a:p>
        </p:txBody>
      </p:sp>
      <p:sp>
        <p:nvSpPr>
          <p:cNvPr id="3" name="矩形 2"/>
          <p:cNvSpPr/>
          <p:nvPr/>
        </p:nvSpPr>
        <p:spPr>
          <a:xfrm>
            <a:off x="361702" y="741037"/>
            <a:ext cx="2949334" cy="523220"/>
          </a:xfrm>
          <a:prstGeom prst="rect">
            <a:avLst/>
          </a:prstGeom>
        </p:spPr>
        <p:txBody>
          <a:bodyPr wrap="none">
            <a:spAutoFit/>
          </a:bodyPr>
          <a:lstStyle/>
          <a:p>
            <a:pPr defTabSz="914400"/>
            <a:r>
              <a:rPr lang="en-US" altLang="zh-CN"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Convergence Time</a:t>
            </a:r>
            <a:endParaRPr lang="zh-CN" altLang="en-US"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矩形 3"/>
          <p:cNvSpPr/>
          <p:nvPr/>
        </p:nvSpPr>
        <p:spPr>
          <a:xfrm>
            <a:off x="564438" y="1561269"/>
            <a:ext cx="11046372" cy="830997"/>
          </a:xfrm>
          <a:prstGeom prst="rect">
            <a:avLst/>
          </a:prstGeom>
        </p:spPr>
        <p:txBody>
          <a:bodyPr wrap="square">
            <a:spAutoFit/>
          </a:bodyPr>
          <a:lstStyle/>
          <a:p>
            <a:pPr defTabSz="914400"/>
            <a:r>
              <a:rPr lang="en-US" altLang="zh-CN" sz="2400" b="1" dirty="0">
                <a:solidFill>
                  <a:srgbClr val="FF00FF"/>
                </a:solidFill>
                <a:latin typeface="Times New Roman" panose="02020603050405020304" pitchFamily="18" charset="0"/>
                <a:ea typeface="宋体" panose="02010600030101010101" pitchFamily="2" charset="-122"/>
                <a:cs typeface="Times New Roman" panose="02020603050405020304" pitchFamily="18" charset="0"/>
              </a:rPr>
              <a:t>Theorem 2</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Under the dynamics (10), the IMG systems will converge to an equilibrium after at most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strategy switches.</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a:xfrm>
            <a:off x="629130" y="2739009"/>
            <a:ext cx="11153467" cy="461665"/>
          </a:xfrm>
          <a:prstGeom prst="rect">
            <a:avLst/>
          </a:prstGeom>
        </p:spPr>
        <p:txBody>
          <a:bodyPr wrap="square">
            <a:spAutoFit/>
          </a:bodyPr>
          <a:lstStyle/>
          <a:p>
            <a:pPr defTabSz="914400"/>
            <a:r>
              <a:rPr lang="en-US" altLang="zh-CN" sz="2400" b="1"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Proof</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Upper bound for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a:t>
            </a:r>
            <a:r>
              <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max{</a:t>
            </a:r>
            <a:r>
              <a:rPr lang="en-US" altLang="zh-CN" sz="24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Lower bound for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a:t>
            </a:r>
            <a:r>
              <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min{</a:t>
            </a:r>
            <a:r>
              <a:rPr lang="en-US" altLang="zh-CN" sz="24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p:cNvSpPr/>
          <p:nvPr/>
        </p:nvSpPr>
        <p:spPr>
          <a:xfrm>
            <a:off x="1398992" y="3219365"/>
            <a:ext cx="8318340" cy="461665"/>
          </a:xfrm>
          <a:prstGeom prst="rect">
            <a:avLst/>
          </a:prstGeom>
        </p:spPr>
        <p:txBody>
          <a:bodyPr wrap="square">
            <a:spAutoFit/>
          </a:bodyPr>
          <a:lstStyle/>
          <a:p>
            <a:pPr defTabSz="9144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Hence, given an initial time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0 and an equilibrium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we have:</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7" name="对象 6"/>
          <p:cNvGraphicFramePr>
            <a:graphicFrameLocks noChangeAspect="1"/>
          </p:cNvGraphicFramePr>
          <p:nvPr>
            <p:extLst>
              <p:ext uri="{D42A27DB-BD31-4B8C-83A1-F6EECF244321}">
                <p14:modId xmlns:p14="http://schemas.microsoft.com/office/powerpoint/2010/main" val="1557414443"/>
              </p:ext>
            </p:extLst>
          </p:nvPr>
        </p:nvGraphicFramePr>
        <p:xfrm>
          <a:off x="3169948" y="4237150"/>
          <a:ext cx="6091957" cy="533779"/>
        </p:xfrm>
        <a:graphic>
          <a:graphicData uri="http://schemas.openxmlformats.org/presentationml/2006/ole">
            <mc:AlternateContent xmlns:mc="http://schemas.openxmlformats.org/markup-compatibility/2006">
              <mc:Choice xmlns:v="urn:schemas-microsoft-com:vml" Requires="v">
                <p:oleObj spid="_x0000_s34904" name="Equation" r:id="rId4" imgW="2768400" imgH="228600" progId="Equation.DSMT4">
                  <p:embed/>
                </p:oleObj>
              </mc:Choice>
              <mc:Fallback>
                <p:oleObj name="Equation" r:id="rId4" imgW="2768400" imgH="228600" progId="Equation.DSMT4">
                  <p:embed/>
                  <p:pic>
                    <p:nvPicPr>
                      <p:cNvPr id="20" name="对象 19"/>
                      <p:cNvPicPr/>
                      <p:nvPr/>
                    </p:nvPicPr>
                    <p:blipFill>
                      <a:blip r:embed="rId5"/>
                      <a:stretch>
                        <a:fillRect/>
                      </a:stretch>
                    </p:blipFill>
                    <p:spPr>
                      <a:xfrm>
                        <a:off x="3169948" y="4237150"/>
                        <a:ext cx="6091957" cy="533779"/>
                      </a:xfrm>
                      <a:prstGeom prst="rect">
                        <a:avLst/>
                      </a:prstGeom>
                    </p:spPr>
                  </p:pic>
                </p:oleObj>
              </mc:Fallback>
            </mc:AlternateContent>
          </a:graphicData>
        </a:graphic>
      </p:graphicFrame>
      <p:sp>
        <p:nvSpPr>
          <p:cNvPr id="8" name="文本框 7"/>
          <p:cNvSpPr txBox="1"/>
          <p:nvPr/>
        </p:nvSpPr>
        <p:spPr>
          <a:xfrm>
            <a:off x="821044" y="5242896"/>
            <a:ext cx="10789766" cy="830997"/>
          </a:xfrm>
          <a:prstGeom prst="rect">
            <a:avLst/>
          </a:prstGeom>
          <a:noFill/>
        </p:spPr>
        <p:txBody>
          <a:bodyPr wrap="square" rtlCol="0">
            <a:spAutoFit/>
          </a:bodyPr>
          <a:lstStyle/>
          <a:p>
            <a:pPr algn="just" defTabSz="914400"/>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increases by at least 2 for every time of the strategy switch, thus the system will reach an equilibrium within no more than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times of the strategy switches.</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123832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75</a:t>
            </a:fld>
            <a:endParaRPr lang="en-US" dirty="0"/>
          </a:p>
        </p:txBody>
      </p:sp>
      <p:sp>
        <p:nvSpPr>
          <p:cNvPr id="3" name="矩形 2"/>
          <p:cNvSpPr/>
          <p:nvPr/>
        </p:nvSpPr>
        <p:spPr>
          <a:xfrm>
            <a:off x="397747" y="532626"/>
            <a:ext cx="5428089" cy="523220"/>
          </a:xfrm>
          <a:prstGeom prst="rect">
            <a:avLst/>
          </a:prstGeom>
        </p:spPr>
        <p:txBody>
          <a:bodyPr wrap="none">
            <a:spAutoFit/>
          </a:bodyPr>
          <a:lstStyle/>
          <a:p>
            <a:pPr defTabSz="914400"/>
            <a:r>
              <a:rPr lang="en-US" altLang="zh-CN"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Equilibrium States of IMG Systems</a:t>
            </a:r>
            <a:endParaRPr lang="zh-CN" altLang="en-US"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矩形 3"/>
              <p:cNvSpPr/>
              <p:nvPr/>
            </p:nvSpPr>
            <p:spPr>
              <a:xfrm>
                <a:off x="613458" y="1085306"/>
                <a:ext cx="11012823" cy="2309607"/>
              </a:xfrm>
              <a:prstGeom prst="rect">
                <a:avLst/>
              </a:prstGeom>
            </p:spPr>
            <p:txBody>
              <a:bodyPr wrap="square">
                <a:spAutoFit/>
              </a:bodyPr>
              <a:lstStyle/>
              <a:p>
                <a:pPr defTabSz="9144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The IMG systems may have multiple NEs. Suppose that set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covers all possible system states. Define the NE set </a:t>
                </a:r>
              </a:p>
              <a:p>
                <a:pPr algn="ctr" defTabSz="914400">
                  <a:lnSpc>
                    <a:spcPct val="200000"/>
                  </a:lnSpc>
                </a:pPr>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2400" i="1" baseline="30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e</a:t>
                </a:r>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14:m>
                  <m:oMath xmlns:m="http://schemas.openxmlformats.org/officeDocument/2006/math">
                    <m:sSubSup>
                      <m:sSubSupPr>
                        <m:ctrlPr>
                          <a:rPr lang="en-US" altLang="zh-CN" sz="2400" i="1" dirty="0"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ctrlPr>
                      </m:sSubSupPr>
                      <m:e>
                        <m:r>
                          <a:rPr lang="en-US" altLang="zh-CN" sz="2400" i="1" dirty="0">
                            <a:solidFill>
                              <a:srgbClr val="0000FF"/>
                            </a:solidFill>
                            <a:latin typeface="Cambria Math" panose="02040503050406030204" pitchFamily="18" charset="0"/>
                            <a:cs typeface="Times New Roman" panose="02020603050405020304" pitchFamily="18" charset="0"/>
                            <a:sym typeface="Symbol" panose="05050102010706020507" pitchFamily="18" charset="2"/>
                          </a:rPr>
                          <m:t>𝑋</m:t>
                        </m:r>
                      </m:e>
                      <m:sub>
                        <m:r>
                          <a:rPr lang="en-US" altLang="zh-CN" sz="2400" i="1" dirty="0"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t>1</m:t>
                        </m:r>
                      </m:sub>
                      <m:sup>
                        <m:r>
                          <a:rPr lang="en-US" altLang="zh-CN" sz="2400" i="1" dirty="0"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t>𝑒</m:t>
                        </m:r>
                      </m:sup>
                    </m:sSubSup>
                  </m:oMath>
                </a14:m>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2400" dirty="0">
                    <a:solidFill>
                      <a:srgbClr val="0000FF"/>
                    </a:solidFill>
                    <a:latin typeface="Calibri"/>
                    <a:ea typeface="宋体" panose="02010600030101010101" pitchFamily="2" charset="-122"/>
                    <a:cs typeface="Times New Roman" panose="02020603050405020304" pitchFamily="18" charset="0"/>
                    <a:sym typeface="Symbol" panose="05050102010706020507" pitchFamily="18" charset="2"/>
                  </a:rPr>
                  <a:t> </a:t>
                </a:r>
                <a14:m>
                  <m:oMath xmlns:m="http://schemas.openxmlformats.org/officeDocument/2006/math">
                    <m:sSubSup>
                      <m:sSubSupPr>
                        <m:ctrlPr>
                          <a:rPr lang="en-US" altLang="zh-CN" sz="2400" i="1" dirty="0">
                            <a:solidFill>
                              <a:srgbClr val="0000FF"/>
                            </a:solidFill>
                            <a:latin typeface="Cambria Math" panose="02040503050406030204" pitchFamily="18" charset="0"/>
                            <a:cs typeface="Times New Roman" panose="02020603050405020304" pitchFamily="18" charset="0"/>
                            <a:sym typeface="Symbol" panose="05050102010706020507" pitchFamily="18" charset="2"/>
                          </a:rPr>
                        </m:ctrlPr>
                      </m:sSubSupPr>
                      <m:e>
                        <m:r>
                          <a:rPr lang="en-US" altLang="zh-CN" sz="2400" i="1" dirty="0">
                            <a:solidFill>
                              <a:srgbClr val="0000FF"/>
                            </a:solidFill>
                            <a:latin typeface="Cambria Math" panose="02040503050406030204" pitchFamily="18" charset="0"/>
                            <a:cs typeface="Times New Roman" panose="02020603050405020304" pitchFamily="18" charset="0"/>
                            <a:sym typeface="Symbol" panose="05050102010706020507" pitchFamily="18" charset="2"/>
                          </a:rPr>
                          <m:t>𝑋</m:t>
                        </m:r>
                      </m:e>
                      <m:sub>
                        <m:r>
                          <a:rPr lang="en-US" altLang="zh-CN" sz="2400" i="1" dirty="0"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t>2</m:t>
                        </m:r>
                      </m:sub>
                      <m:sup>
                        <m:r>
                          <a:rPr lang="en-US" altLang="zh-CN" sz="2400" i="1" dirty="0">
                            <a:solidFill>
                              <a:srgbClr val="0000FF"/>
                            </a:solidFill>
                            <a:latin typeface="Cambria Math" panose="02040503050406030204" pitchFamily="18" charset="0"/>
                            <a:cs typeface="Times New Roman" panose="02020603050405020304" pitchFamily="18" charset="0"/>
                            <a:sym typeface="Symbol" panose="05050102010706020507" pitchFamily="18" charset="2"/>
                          </a:rPr>
                          <m:t>𝑒</m:t>
                        </m:r>
                      </m:sup>
                    </m:sSubSup>
                  </m:oMath>
                </a14:m>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2400" dirty="0">
                    <a:solidFill>
                      <a:srgbClr val="0000FF"/>
                    </a:solidFill>
                    <a:latin typeface="Calibri"/>
                    <a:ea typeface="宋体" panose="02010600030101010101" pitchFamily="2" charset="-122"/>
                    <a:cs typeface="Times New Roman" panose="02020603050405020304" pitchFamily="18" charset="0"/>
                    <a:sym typeface="Symbol" panose="05050102010706020507" pitchFamily="18" charset="2"/>
                  </a:rPr>
                  <a:t> </a:t>
                </a:r>
                <a14:m>
                  <m:oMath xmlns:m="http://schemas.openxmlformats.org/officeDocument/2006/math">
                    <m:r>
                      <a:rPr lang="en-US" altLang="zh-CN" sz="2400" i="1" dirty="0"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t>…</m:t>
                    </m:r>
                    <m:r>
                      <m:rPr>
                        <m:nor/>
                      </m:rP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m:t>,</m:t>
                    </m:r>
                    <m:r>
                      <a:rPr lang="en-US" altLang="zh-CN" sz="2400" i="1" dirty="0"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t> </m:t>
                    </m:r>
                    <m:sSubSup>
                      <m:sSubSupPr>
                        <m:ctrlPr>
                          <a:rPr lang="en-US" altLang="zh-CN" sz="2400" i="1" dirty="0">
                            <a:solidFill>
                              <a:srgbClr val="0000FF"/>
                            </a:solidFill>
                            <a:latin typeface="Cambria Math" panose="02040503050406030204" pitchFamily="18" charset="0"/>
                            <a:cs typeface="Times New Roman" panose="02020603050405020304" pitchFamily="18" charset="0"/>
                            <a:sym typeface="Symbol" panose="05050102010706020507" pitchFamily="18" charset="2"/>
                          </a:rPr>
                        </m:ctrlPr>
                      </m:sSubSupPr>
                      <m:e>
                        <m:r>
                          <a:rPr lang="en-US" altLang="zh-CN" sz="2400" i="1" dirty="0"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t> </m:t>
                        </m:r>
                        <m:r>
                          <a:rPr lang="en-US" altLang="zh-CN" sz="2400" i="1" dirty="0">
                            <a:solidFill>
                              <a:srgbClr val="0000FF"/>
                            </a:solidFill>
                            <a:latin typeface="Cambria Math" panose="02040503050406030204" pitchFamily="18" charset="0"/>
                            <a:cs typeface="Times New Roman" panose="02020603050405020304" pitchFamily="18" charset="0"/>
                            <a:sym typeface="Symbol" panose="05050102010706020507" pitchFamily="18" charset="2"/>
                          </a:rPr>
                          <m:t>𝑋</m:t>
                        </m:r>
                      </m:e>
                      <m:sub>
                        <m:r>
                          <a:rPr lang="en-US" altLang="zh-CN" sz="2400" i="1" dirty="0"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t>𝑚</m:t>
                        </m:r>
                      </m:sub>
                      <m:sup>
                        <m:r>
                          <a:rPr lang="en-US" altLang="zh-CN" sz="2400" i="1" dirty="0">
                            <a:solidFill>
                              <a:srgbClr val="0000FF"/>
                            </a:solidFill>
                            <a:latin typeface="Cambria Math" panose="02040503050406030204" pitchFamily="18" charset="0"/>
                            <a:cs typeface="Times New Roman" panose="02020603050405020304" pitchFamily="18" charset="0"/>
                            <a:sym typeface="Symbol" panose="05050102010706020507" pitchFamily="18" charset="2"/>
                          </a:rPr>
                          <m:t>𝑒</m:t>
                        </m:r>
                      </m:sup>
                    </m:sSubSup>
                  </m:oMath>
                </a14:m>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 </a:t>
                </a:r>
              </a:p>
              <a:p>
                <a:pPr algn="just" defTabSz="9144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in which all system states </a:t>
                </a:r>
                <a14:m>
                  <m:oMath xmlns:m="http://schemas.openxmlformats.org/officeDocument/2006/math">
                    <m:sSubSup>
                      <m:sSubSupPr>
                        <m:ctrlPr>
                          <a:rPr lang="en-US" altLang="zh-CN" sz="2400" i="1" dirty="0">
                            <a:solidFill>
                              <a:prstClr val="black"/>
                            </a:solidFill>
                            <a:latin typeface="Cambria Math" panose="02040503050406030204" pitchFamily="18" charset="0"/>
                            <a:cs typeface="Times New Roman" panose="02020603050405020304" pitchFamily="18" charset="0"/>
                            <a:sym typeface="Symbol" panose="05050102010706020507" pitchFamily="18" charset="2"/>
                          </a:rPr>
                        </m:ctrlPr>
                      </m:sSubSupPr>
                      <m:e>
                        <m:r>
                          <a:rPr lang="en-US" altLang="zh-CN" sz="2400" i="1" dirty="0">
                            <a:solidFill>
                              <a:prstClr val="black"/>
                            </a:solidFill>
                            <a:latin typeface="Cambria Math" panose="02040503050406030204" pitchFamily="18" charset="0"/>
                            <a:cs typeface="Times New Roman" panose="02020603050405020304" pitchFamily="18" charset="0"/>
                            <a:sym typeface="Symbol" panose="05050102010706020507" pitchFamily="18" charset="2"/>
                          </a:rPr>
                          <m:t>𝑋</m:t>
                        </m:r>
                      </m:e>
                      <m:sub>
                        <m:r>
                          <a:rPr lang="en-US" altLang="zh-CN" sz="2400" i="1" dirty="0" smtClean="0">
                            <a:solidFill>
                              <a:prstClr val="black"/>
                            </a:solidFill>
                            <a:latin typeface="Cambria Math" panose="02040503050406030204" pitchFamily="18" charset="0"/>
                            <a:cs typeface="Times New Roman" panose="02020603050405020304" pitchFamily="18" charset="0"/>
                            <a:sym typeface="Symbol" panose="05050102010706020507" pitchFamily="18" charset="2"/>
                          </a:rPr>
                          <m:t>𝑖</m:t>
                        </m:r>
                      </m:sub>
                      <m:sup>
                        <m:r>
                          <a:rPr lang="en-US" altLang="zh-CN" sz="2400" i="1" dirty="0">
                            <a:solidFill>
                              <a:prstClr val="black"/>
                            </a:solidFill>
                            <a:latin typeface="Cambria Math" panose="02040503050406030204" pitchFamily="18" charset="0"/>
                            <a:cs typeface="Times New Roman" panose="02020603050405020304" pitchFamily="18" charset="0"/>
                            <a:sym typeface="Symbol" panose="05050102010706020507" pitchFamily="18" charset="2"/>
                          </a:rPr>
                          <m:t>𝑒</m:t>
                        </m:r>
                      </m:sup>
                    </m:sSub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 </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i</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=1, 2,…,</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m</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 are at the Nash equilibrium. All the non-NEs fall into the set </a:t>
                </a:r>
                <a:r>
                  <a:rPr lang="en-US" altLang="zh-CN" sz="2400" dirty="0">
                    <a:solidFill>
                      <a:srgbClr val="FF00FF"/>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2400" i="1" baseline="30000" dirty="0">
                    <a:solidFill>
                      <a:srgbClr val="FF00FF"/>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ne</a:t>
                </a:r>
                <a:r>
                  <a:rPr lang="en-US" altLang="zh-CN" sz="2400" dirty="0">
                    <a:solidFill>
                      <a:srgbClr val="FF00FF"/>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 \ </a:t>
                </a:r>
                <a:r>
                  <a:rPr lang="en-US" altLang="zh-CN" sz="2400" i="1" baseline="30000" dirty="0">
                    <a:solidFill>
                      <a:srgbClr val="FF00FF"/>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 </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613458" y="1085306"/>
                <a:ext cx="11012823" cy="2309607"/>
              </a:xfrm>
              <a:prstGeom prst="rect">
                <a:avLst/>
              </a:prstGeom>
              <a:blipFill>
                <a:blip r:embed="rId2"/>
                <a:stretch>
                  <a:fillRect l="-886" t="-2375" r="-1329" b="-52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498251" y="3424373"/>
                <a:ext cx="10909397" cy="3280129"/>
              </a:xfrm>
              <a:prstGeom prst="rect">
                <a:avLst/>
              </a:prstGeom>
              <a:noFill/>
            </p:spPr>
            <p:txBody>
              <a:bodyPr wrap="square" rtlCol="0">
                <a:spAutoFit/>
              </a:bodyPr>
              <a:lstStyle/>
              <a:p>
                <a:pPr defTabSz="914400">
                  <a:lnSpc>
                    <a:spcPct val="150000"/>
                  </a:lnSpc>
                </a:pPr>
                <a:r>
                  <a:rPr lang="en-US" altLang="zh-CN" sz="2400" u="sng"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Examples for NE states</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p>
              <a:p>
                <a:pPr marL="457200" indent="-457200" algn="just" defTabSz="914400">
                  <a:buFont typeface="+mj-lt"/>
                  <a:buAutoNum type="alphaLcParenR"/>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State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that corresponds to the upper bound for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max</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NE, where </a:t>
                </a:r>
              </a:p>
              <a:p>
                <a:pPr algn="just" defTabSz="9144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dirty="0">
                    <a:solidFill>
                      <a:prstClr val="black"/>
                    </a:solidFill>
                    <a:latin typeface="Calibri"/>
                    <a:ea typeface="宋体" panose="02010600030101010101" pitchFamily="2" charset="-122"/>
                  </a:rPr>
                  <a:t> </a:t>
                </a:r>
                <a14:m>
                  <m:oMath xmlns:m="http://schemas.openxmlformats.org/officeDocument/2006/math">
                    <m:d>
                      <m:dPr>
                        <m:begChr m:val=""/>
                        <m:ctrlPr>
                          <a:rPr lang="zh-CN" altLang="en-US" sz="2400" i="1">
                            <a:solidFill>
                              <a:prstClr val="black"/>
                            </a:solidFill>
                            <a:latin typeface="Cambria Math" panose="02040503050406030204" pitchFamily="18" charset="0"/>
                          </a:rPr>
                        </m:ctrlPr>
                      </m:dPr>
                      <m:e>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zh-CN" altLang="en-US" sz="2400" i="1">
                                <a:solidFill>
                                  <a:prstClr val="black"/>
                                </a:solidFill>
                                <a:latin typeface="Cambria Math" panose="02040503050406030204" pitchFamily="18" charset="0"/>
                              </a:rPr>
                              <m:t>𝐴</m:t>
                            </m:r>
                          </m:sup>
                        </m:sSup>
                        <m:r>
                          <a:rPr lang="zh-CN" altLang="en-US" sz="2400">
                            <a:solidFill>
                              <a:prstClr val="black"/>
                            </a:solidFill>
                            <a:latin typeface="Cambria Math" panose="02040503050406030204" pitchFamily="18" charset="0"/>
                          </a:rPr>
                          <m:t>(</m:t>
                        </m:r>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r>
                          <a:rPr lang="zh-CN" altLang="en-US" sz="2400" i="1" smtClean="0">
                            <a:solidFill>
                              <a:prstClr val="black"/>
                            </a:solidFill>
                            <a:latin typeface="Cambria Math" panose="02040503050406030204" pitchFamily="18" charset="0"/>
                          </a:rPr>
                          <m:t> </m:t>
                        </m:r>
                        <m:r>
                          <a:rPr lang="zh-CN" altLang="en-US" sz="2400">
                            <a:solidFill>
                              <a:prstClr val="black"/>
                            </a:solidFill>
                            <a:latin typeface="Cambria Math" panose="02040503050406030204" pitchFamily="18" charset="0"/>
                          </a:rPr>
                          <m:t>(</m:t>
                        </m:r>
                        <m:r>
                          <a:rPr lang="zh-CN" altLang="en-US" sz="2400" i="1">
                            <a:solidFill>
                              <a:prstClr val="black"/>
                            </a:solidFill>
                            <a:latin typeface="Cambria Math" panose="02040503050406030204" pitchFamily="18" charset="0"/>
                          </a:rPr>
                          <m:t>𝑡</m:t>
                        </m:r>
                        <m:r>
                          <a:rPr lang="zh-CN" altLang="en-US" sz="2400">
                            <a:solidFill>
                              <a:prstClr val="black"/>
                            </a:solidFill>
                            <a:latin typeface="Cambria Math" panose="02040503050406030204" pitchFamily="18" charset="0"/>
                          </a:rPr>
                          <m:t>))&gt;</m:t>
                        </m:r>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zh-CN" altLang="en-US" sz="2400" i="1">
                                <a:solidFill>
                                  <a:prstClr val="black"/>
                                </a:solidFill>
                                <a:latin typeface="Cambria Math" panose="02040503050406030204" pitchFamily="18" charset="0"/>
                              </a:rPr>
                              <m:t>𝐵</m:t>
                            </m:r>
                          </m:sup>
                        </m:sSup>
                        <m:r>
                          <a:rPr lang="zh-CN" altLang="en-US" sz="2400">
                            <a:solidFill>
                              <a:prstClr val="black"/>
                            </a:solidFill>
                            <a:latin typeface="Cambria Math" panose="02040503050406030204" pitchFamily="18" charset="0"/>
                          </a:rPr>
                          <m:t>(</m:t>
                        </m:r>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r>
                          <a:rPr lang="en-US" altLang="zh-CN" sz="2400" i="1" smtClean="0">
                            <a:solidFill>
                              <a:prstClr val="black"/>
                            </a:solidFill>
                            <a:latin typeface="Cambria Math" panose="02040503050406030204" pitchFamily="18" charset="0"/>
                          </a:rPr>
                          <m:t>(</m:t>
                        </m:r>
                        <m:r>
                          <a:rPr lang="zh-CN" altLang="en-US" sz="2400" i="1">
                            <a:solidFill>
                              <a:prstClr val="black"/>
                            </a:solidFill>
                            <a:latin typeface="Cambria Math" panose="02040503050406030204" pitchFamily="18" charset="0"/>
                          </a:rPr>
                          <m:t>𝑡</m:t>
                        </m:r>
                        <m:r>
                          <a:rPr lang="zh-CN" altLang="en-US" sz="2400">
                            <a:solidFill>
                              <a:prstClr val="black"/>
                            </a:solidFill>
                            <a:latin typeface="Cambria Math" panose="02040503050406030204" pitchFamily="18" charset="0"/>
                          </a:rPr>
                          <m:t>)−</m:t>
                        </m:r>
                        <m:r>
                          <a:rPr lang="en-US" altLang="zh-CN" sz="2400" i="1" smtClean="0">
                            <a:solidFill>
                              <a:prstClr val="black"/>
                            </a:solidFill>
                            <a:latin typeface="Cambria Math" panose="02040503050406030204" pitchFamily="18" charset="0"/>
                          </a:rPr>
                          <m:t>1</m:t>
                        </m:r>
                      </m:e>
                    </m:d>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d>
                      <m:dPr>
                        <m:begChr m:val=""/>
                        <m:ctrlPr>
                          <a:rPr lang="zh-CN" altLang="en-US" sz="2400" i="1">
                            <a:solidFill>
                              <a:prstClr val="black"/>
                            </a:solidFill>
                            <a:latin typeface="Cambria Math" panose="02040503050406030204" pitchFamily="18" charset="0"/>
                          </a:rPr>
                        </m:ctrlPr>
                      </m:dPr>
                      <m:e>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en-US" altLang="zh-CN" sz="2400" i="1" smtClean="0">
                                <a:solidFill>
                                  <a:prstClr val="black"/>
                                </a:solidFill>
                                <a:latin typeface="Cambria Math" panose="02040503050406030204" pitchFamily="18" charset="0"/>
                              </a:rPr>
                              <m:t>𝐵</m:t>
                            </m:r>
                          </m:sup>
                        </m:sSup>
                        <m:r>
                          <a:rPr lang="zh-CN" altLang="en-US" sz="2400">
                            <a:solidFill>
                              <a:prstClr val="black"/>
                            </a:solidFill>
                            <a:latin typeface="Cambria Math" panose="02040503050406030204" pitchFamily="18" charset="0"/>
                          </a:rPr>
                          <m:t>(</m:t>
                        </m:r>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r>
                          <a:rPr lang="zh-CN" altLang="en-US" sz="2400" i="1">
                            <a:solidFill>
                              <a:prstClr val="black"/>
                            </a:solidFill>
                            <a:latin typeface="Cambria Math" panose="02040503050406030204" pitchFamily="18" charset="0"/>
                          </a:rPr>
                          <m:t> </m:t>
                        </m:r>
                        <m:r>
                          <a:rPr lang="zh-CN" altLang="en-US" sz="2400">
                            <a:solidFill>
                              <a:prstClr val="black"/>
                            </a:solidFill>
                            <a:latin typeface="Cambria Math" panose="02040503050406030204" pitchFamily="18" charset="0"/>
                          </a:rPr>
                          <m:t>(</m:t>
                        </m:r>
                        <m:r>
                          <a:rPr lang="zh-CN" altLang="en-US" sz="2400" i="1">
                            <a:solidFill>
                              <a:prstClr val="black"/>
                            </a:solidFill>
                            <a:latin typeface="Cambria Math" panose="02040503050406030204" pitchFamily="18" charset="0"/>
                          </a:rPr>
                          <m:t>𝑡</m:t>
                        </m:r>
                        <m:r>
                          <a:rPr lang="zh-CN" altLang="en-US" sz="2400">
                            <a:solidFill>
                              <a:prstClr val="black"/>
                            </a:solidFill>
                            <a:latin typeface="Cambria Math" panose="02040503050406030204" pitchFamily="18" charset="0"/>
                          </a:rPr>
                          <m:t>))&gt;</m:t>
                        </m:r>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en-US" altLang="zh-CN" sz="2400" i="1" smtClean="0">
                                <a:solidFill>
                                  <a:prstClr val="black"/>
                                </a:solidFill>
                                <a:latin typeface="Cambria Math" panose="02040503050406030204" pitchFamily="18" charset="0"/>
                              </a:rPr>
                              <m:t>𝐴</m:t>
                            </m:r>
                          </m:sup>
                        </m:sSup>
                        <m:r>
                          <a:rPr lang="zh-CN" altLang="en-US" sz="2400">
                            <a:solidFill>
                              <a:prstClr val="black"/>
                            </a:solidFill>
                            <a:latin typeface="Cambria Math" panose="02040503050406030204" pitchFamily="18" charset="0"/>
                          </a:rPr>
                          <m:t>(</m:t>
                        </m:r>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d>
                          <m:dPr>
                            <m:ctrlPr>
                              <a:rPr lang="en-US" altLang="zh-CN" sz="2400" i="1">
                                <a:solidFill>
                                  <a:prstClr val="black"/>
                                </a:solidFill>
                                <a:latin typeface="Cambria Math" panose="02040503050406030204" pitchFamily="18" charset="0"/>
                              </a:rPr>
                            </m:ctrlPr>
                          </m:dPr>
                          <m:e>
                            <m:r>
                              <a:rPr lang="zh-CN" altLang="en-US" sz="2400" i="1">
                                <a:solidFill>
                                  <a:prstClr val="black"/>
                                </a:solidFill>
                                <a:latin typeface="Cambria Math" panose="02040503050406030204" pitchFamily="18" charset="0"/>
                              </a:rPr>
                              <m:t>𝑡</m:t>
                            </m:r>
                          </m:e>
                        </m:d>
                        <m:r>
                          <a:rPr lang="en-US" altLang="zh-CN" sz="2400" smtClean="0">
                            <a:solidFill>
                              <a:prstClr val="black"/>
                            </a:solidFill>
                            <a:latin typeface="Cambria Math" panose="02040503050406030204" pitchFamily="18" charset="0"/>
                          </a:rPr>
                          <m:t>+</m:t>
                        </m:r>
                        <m:r>
                          <a:rPr lang="en-US" altLang="zh-CN" sz="2400" i="1">
                            <a:solidFill>
                              <a:prstClr val="black"/>
                            </a:solidFill>
                            <a:latin typeface="Cambria Math" panose="02040503050406030204" pitchFamily="18" charset="0"/>
                          </a:rPr>
                          <m:t>1</m:t>
                        </m:r>
                      </m:e>
                    </m:d>
                  </m:oMath>
                </a14:m>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algn="just" defTabSz="914400">
                  <a:buFont typeface="+mj-lt"/>
                  <a:buAutoNum type="alphaLcParenR"/>
                </a:pPr>
                <a:endPar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algn="just" defTabSz="914400">
                  <a:buFont typeface="+mj-lt"/>
                  <a:buAutoNum type="alphaLcParenR" startAt="2"/>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State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that corresponds to the lower bound for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min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non-NE, where</a:t>
                </a:r>
              </a:p>
              <a:p>
                <a:pPr algn="just" defTabSz="914400"/>
                <a:r>
                  <a:rPr lang="zh-CN" altLang="en-US" sz="2400" dirty="0">
                    <a:solidFill>
                      <a:prstClr val="black"/>
                    </a:solidFill>
                    <a:latin typeface="Calibri"/>
                    <a:ea typeface="宋体" panose="02010600030101010101" pitchFamily="2" charset="-122"/>
                  </a:rPr>
                  <a:t>                         </a:t>
                </a:r>
                <a14:m>
                  <m:oMath xmlns:m="http://schemas.openxmlformats.org/officeDocument/2006/math">
                    <m:d>
                      <m:dPr>
                        <m:begChr m:val=""/>
                        <m:ctrlPr>
                          <a:rPr lang="zh-CN" altLang="en-US" sz="2400" i="1">
                            <a:solidFill>
                              <a:prstClr val="black"/>
                            </a:solidFill>
                            <a:latin typeface="Cambria Math" panose="02040503050406030204" pitchFamily="18" charset="0"/>
                          </a:rPr>
                        </m:ctrlPr>
                      </m:dPr>
                      <m:e>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zh-CN" altLang="en-US" sz="2400" i="1">
                                <a:solidFill>
                                  <a:prstClr val="black"/>
                                </a:solidFill>
                                <a:latin typeface="Cambria Math" panose="02040503050406030204" pitchFamily="18" charset="0"/>
                              </a:rPr>
                              <m:t>𝐴</m:t>
                            </m:r>
                          </m:sup>
                        </m:sSup>
                        <m:d>
                          <m:dPr>
                            <m:ctrlPr>
                              <a:rPr lang="zh-CN" altLang="en-US" sz="2400" i="1">
                                <a:solidFill>
                                  <a:prstClr val="black"/>
                                </a:solidFill>
                                <a:latin typeface="Cambria Math" panose="02040503050406030204" pitchFamily="18" charset="0"/>
                              </a:rPr>
                            </m:ctrlPr>
                          </m:dPr>
                          <m:e>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r>
                              <a:rPr lang="zh-CN" altLang="en-US" sz="2400" i="1">
                                <a:solidFill>
                                  <a:prstClr val="black"/>
                                </a:solidFill>
                                <a:latin typeface="Cambria Math" panose="02040503050406030204" pitchFamily="18" charset="0"/>
                              </a:rPr>
                              <m:t> </m:t>
                            </m:r>
                            <m:d>
                              <m:dPr>
                                <m:ctrlPr>
                                  <a:rPr lang="zh-CN" altLang="en-US" sz="2400" i="1">
                                    <a:solidFill>
                                      <a:prstClr val="black"/>
                                    </a:solidFill>
                                    <a:latin typeface="Cambria Math" panose="02040503050406030204" pitchFamily="18" charset="0"/>
                                  </a:rPr>
                                </m:ctrlPr>
                              </m:dPr>
                              <m:e>
                                <m:r>
                                  <a:rPr lang="zh-CN" altLang="en-US" sz="2400" i="1">
                                    <a:solidFill>
                                      <a:prstClr val="black"/>
                                    </a:solidFill>
                                    <a:latin typeface="Cambria Math" panose="02040503050406030204" pitchFamily="18" charset="0"/>
                                  </a:rPr>
                                  <m:t>𝑡</m:t>
                                </m:r>
                              </m:e>
                            </m:d>
                          </m:e>
                        </m:d>
                        <m:r>
                          <a:rPr lang="en-US" altLang="zh-CN" sz="2400" smtClean="0">
                            <a:solidFill>
                              <a:prstClr val="black"/>
                            </a:solidFill>
                            <a:latin typeface="Cambria Math" panose="02040503050406030204" pitchFamily="18" charset="0"/>
                          </a:rPr>
                          <m:t>&lt;</m:t>
                        </m:r>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zh-CN" altLang="en-US" sz="2400" i="1">
                                <a:solidFill>
                                  <a:prstClr val="black"/>
                                </a:solidFill>
                                <a:latin typeface="Cambria Math" panose="02040503050406030204" pitchFamily="18" charset="0"/>
                              </a:rPr>
                              <m:t>𝐵</m:t>
                            </m:r>
                          </m:sup>
                        </m:sSup>
                        <m:r>
                          <a:rPr lang="zh-CN" altLang="en-US" sz="2400">
                            <a:solidFill>
                              <a:prstClr val="black"/>
                            </a:solidFill>
                            <a:latin typeface="Cambria Math" panose="02040503050406030204" pitchFamily="18" charset="0"/>
                          </a:rPr>
                          <m:t>(</m:t>
                        </m:r>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r>
                          <a:rPr lang="en-US" altLang="zh-CN" sz="2400" i="1">
                            <a:solidFill>
                              <a:prstClr val="black"/>
                            </a:solidFill>
                            <a:latin typeface="Cambria Math" panose="02040503050406030204" pitchFamily="18" charset="0"/>
                          </a:rPr>
                          <m:t>(</m:t>
                        </m:r>
                        <m:r>
                          <a:rPr lang="zh-CN" altLang="en-US" sz="2400" i="1">
                            <a:solidFill>
                              <a:prstClr val="black"/>
                            </a:solidFill>
                            <a:latin typeface="Cambria Math" panose="02040503050406030204" pitchFamily="18" charset="0"/>
                          </a:rPr>
                          <m:t>𝑡</m:t>
                        </m:r>
                        <m:r>
                          <a:rPr lang="zh-CN" altLang="en-US" sz="2400">
                            <a:solidFill>
                              <a:prstClr val="black"/>
                            </a:solidFill>
                            <a:latin typeface="Cambria Math" panose="02040503050406030204" pitchFamily="18" charset="0"/>
                          </a:rPr>
                          <m:t>)−</m:t>
                        </m:r>
                        <m:r>
                          <a:rPr lang="en-US" altLang="zh-CN" sz="2400" i="1">
                            <a:solidFill>
                              <a:prstClr val="black"/>
                            </a:solidFill>
                            <a:latin typeface="Cambria Math" panose="02040503050406030204" pitchFamily="18" charset="0"/>
                          </a:rPr>
                          <m:t>1</m:t>
                        </m:r>
                      </m:e>
                    </m:d>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d>
                      <m:dPr>
                        <m:begChr m:val=""/>
                        <m:ctrlPr>
                          <a:rPr lang="zh-CN" altLang="en-US" sz="2400" i="1">
                            <a:solidFill>
                              <a:prstClr val="black"/>
                            </a:solidFill>
                            <a:latin typeface="Cambria Math" panose="02040503050406030204" pitchFamily="18" charset="0"/>
                          </a:rPr>
                        </m:ctrlPr>
                      </m:dPr>
                      <m:e>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en-US" altLang="zh-CN" sz="2400" i="1">
                                <a:solidFill>
                                  <a:prstClr val="black"/>
                                </a:solidFill>
                                <a:latin typeface="Cambria Math" panose="02040503050406030204" pitchFamily="18" charset="0"/>
                              </a:rPr>
                              <m:t>𝐵</m:t>
                            </m:r>
                          </m:sup>
                        </m:sSup>
                        <m:d>
                          <m:dPr>
                            <m:ctrlPr>
                              <a:rPr lang="zh-CN" altLang="en-US" sz="2400" i="1">
                                <a:solidFill>
                                  <a:prstClr val="black"/>
                                </a:solidFill>
                                <a:latin typeface="Cambria Math" panose="02040503050406030204" pitchFamily="18" charset="0"/>
                              </a:rPr>
                            </m:ctrlPr>
                          </m:dPr>
                          <m:e>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r>
                              <a:rPr lang="zh-CN" altLang="en-US" sz="2400" i="1">
                                <a:solidFill>
                                  <a:prstClr val="black"/>
                                </a:solidFill>
                                <a:latin typeface="Cambria Math" panose="02040503050406030204" pitchFamily="18" charset="0"/>
                              </a:rPr>
                              <m:t> </m:t>
                            </m:r>
                            <m:d>
                              <m:dPr>
                                <m:ctrlPr>
                                  <a:rPr lang="zh-CN" altLang="en-US" sz="2400" i="1">
                                    <a:solidFill>
                                      <a:prstClr val="black"/>
                                    </a:solidFill>
                                    <a:latin typeface="Cambria Math" panose="02040503050406030204" pitchFamily="18" charset="0"/>
                                  </a:rPr>
                                </m:ctrlPr>
                              </m:dPr>
                              <m:e>
                                <m:r>
                                  <a:rPr lang="zh-CN" altLang="en-US" sz="2400" i="1">
                                    <a:solidFill>
                                      <a:prstClr val="black"/>
                                    </a:solidFill>
                                    <a:latin typeface="Cambria Math" panose="02040503050406030204" pitchFamily="18" charset="0"/>
                                  </a:rPr>
                                  <m:t>𝑡</m:t>
                                </m:r>
                              </m:e>
                            </m:d>
                          </m:e>
                        </m:d>
                        <m:r>
                          <a:rPr lang="en-US" altLang="zh-CN" sz="2400" smtClean="0">
                            <a:solidFill>
                              <a:prstClr val="black"/>
                            </a:solidFill>
                            <a:latin typeface="Cambria Math" panose="02040503050406030204" pitchFamily="18" charset="0"/>
                          </a:rPr>
                          <m:t>&lt;</m:t>
                        </m:r>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en-US" altLang="zh-CN" sz="2400" i="1">
                                <a:solidFill>
                                  <a:prstClr val="black"/>
                                </a:solidFill>
                                <a:latin typeface="Cambria Math" panose="02040503050406030204" pitchFamily="18" charset="0"/>
                              </a:rPr>
                              <m:t>𝐴</m:t>
                            </m:r>
                          </m:sup>
                        </m:sSup>
                        <m:r>
                          <a:rPr lang="zh-CN" altLang="en-US" sz="2400">
                            <a:solidFill>
                              <a:prstClr val="black"/>
                            </a:solidFill>
                            <a:latin typeface="Cambria Math" panose="02040503050406030204" pitchFamily="18" charset="0"/>
                          </a:rPr>
                          <m:t>(</m:t>
                        </m:r>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d>
                          <m:dPr>
                            <m:ctrlPr>
                              <a:rPr lang="en-US" altLang="zh-CN" sz="2400" i="1">
                                <a:solidFill>
                                  <a:prstClr val="black"/>
                                </a:solidFill>
                                <a:latin typeface="Cambria Math" panose="02040503050406030204" pitchFamily="18" charset="0"/>
                              </a:rPr>
                            </m:ctrlPr>
                          </m:dPr>
                          <m:e>
                            <m:r>
                              <a:rPr lang="zh-CN" altLang="en-US" sz="2400" i="1">
                                <a:solidFill>
                                  <a:prstClr val="black"/>
                                </a:solidFill>
                                <a:latin typeface="Cambria Math" panose="02040503050406030204" pitchFamily="18" charset="0"/>
                              </a:rPr>
                              <m:t>𝑡</m:t>
                            </m:r>
                          </m:e>
                        </m:d>
                        <m:r>
                          <a:rPr lang="en-US" altLang="zh-CN" sz="2400">
                            <a:solidFill>
                              <a:prstClr val="black"/>
                            </a:solidFill>
                            <a:latin typeface="Cambria Math" panose="02040503050406030204" pitchFamily="18" charset="0"/>
                          </a:rPr>
                          <m:t>+</m:t>
                        </m:r>
                        <m:r>
                          <a:rPr lang="en-US" altLang="zh-CN" sz="2400" i="1">
                            <a:solidFill>
                              <a:prstClr val="black"/>
                            </a:solidFill>
                            <a:latin typeface="Cambria Math" panose="02040503050406030204" pitchFamily="18" charset="0"/>
                          </a:rPr>
                          <m:t>1</m:t>
                        </m:r>
                      </m:e>
                    </m:d>
                  </m:oMath>
                </a14:m>
                <a:endParaRPr lang="zh-CN" altLang="en-US"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498251" y="3424373"/>
                <a:ext cx="10909397" cy="3280129"/>
              </a:xfrm>
              <a:prstGeom prst="rect">
                <a:avLst/>
              </a:prstGeom>
              <a:blipFill>
                <a:blip r:embed="rId3"/>
                <a:stretch>
                  <a:fillRect l="-894" r="-1565" b="-260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984167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76</a:t>
            </a:fld>
            <a:endParaRPr lang="en-US" dirty="0"/>
          </a:p>
        </p:txBody>
      </p:sp>
      <p:sp>
        <p:nvSpPr>
          <p:cNvPr id="3" name="矩形 2"/>
          <p:cNvSpPr/>
          <p:nvPr/>
        </p:nvSpPr>
        <p:spPr>
          <a:xfrm>
            <a:off x="811027" y="842119"/>
            <a:ext cx="10780530" cy="830997"/>
          </a:xfrm>
          <a:prstGeom prst="rect">
            <a:avLst/>
          </a:prstGeom>
        </p:spPr>
        <p:txBody>
          <a:bodyPr wrap="square">
            <a:spAutoFit/>
          </a:bodyPr>
          <a:lstStyle/>
          <a:p>
            <a:pPr defTabSz="914400"/>
            <a:r>
              <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Lemma 1</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Given a finite, well-mixed population, if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Θ</a:t>
            </a:r>
            <a:r>
              <a:rPr lang="en-US" altLang="zh-CN" sz="2400" i="1" baseline="30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time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&gt; 0, under the best-response dynamics (10)</a:t>
            </a:r>
          </a:p>
        </p:txBody>
      </p:sp>
      <p:graphicFrame>
        <p:nvGraphicFramePr>
          <p:cNvPr id="4" name="对象 3"/>
          <p:cNvGraphicFramePr>
            <a:graphicFrameLocks noChangeAspect="1"/>
          </p:cNvGraphicFramePr>
          <p:nvPr/>
        </p:nvGraphicFramePr>
        <p:xfrm>
          <a:off x="4237058" y="1945718"/>
          <a:ext cx="2742476" cy="522377"/>
        </p:xfrm>
        <a:graphic>
          <a:graphicData uri="http://schemas.openxmlformats.org/presentationml/2006/ole">
            <mc:AlternateContent xmlns:mc="http://schemas.openxmlformats.org/markup-compatibility/2006">
              <mc:Choice xmlns:v="urn:schemas-microsoft-com:vml" Requires="v">
                <p:oleObj spid="_x0000_s35927" name="Equation" r:id="rId3" imgW="1333440" imgH="253800" progId="Equation.DSMT4">
                  <p:embed/>
                </p:oleObj>
              </mc:Choice>
              <mc:Fallback>
                <p:oleObj name="Equation" r:id="rId3" imgW="1333440" imgH="253800" progId="Equation.DSMT4">
                  <p:embed/>
                  <p:pic>
                    <p:nvPicPr>
                      <p:cNvPr id="4" name="对象 3"/>
                      <p:cNvPicPr/>
                      <p:nvPr/>
                    </p:nvPicPr>
                    <p:blipFill>
                      <a:blip r:embed="rId4"/>
                      <a:stretch>
                        <a:fillRect/>
                      </a:stretch>
                    </p:blipFill>
                    <p:spPr>
                      <a:xfrm>
                        <a:off x="4237058" y="1945718"/>
                        <a:ext cx="2742476" cy="52237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5" name="矩形 4"/>
              <p:cNvSpPr/>
              <p:nvPr/>
            </p:nvSpPr>
            <p:spPr>
              <a:xfrm>
                <a:off x="811027" y="2740697"/>
                <a:ext cx="11018300" cy="2866747"/>
              </a:xfrm>
              <a:prstGeom prst="rect">
                <a:avLst/>
              </a:prstGeom>
            </p:spPr>
            <p:txBody>
              <a:bodyPr wrap="square">
                <a:spAutoFit/>
              </a:bodyPr>
              <a:lstStyle/>
              <a:p>
                <a:pPr defTabSz="914400">
                  <a:lnSpc>
                    <a:spcPct val="150000"/>
                  </a:lnSpc>
                </a:pPr>
                <a:r>
                  <a:rPr lang="en-US" altLang="zh-CN" sz="2400" b="1"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Proof</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time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suppose that the system state is </a:t>
                </a:r>
                <a:r>
                  <a:rPr lang="en-US" altLang="zh-CN" sz="2400" b="1" u="sng" dirty="0">
                    <a:solidFill>
                      <a:srgbClr val="FF00FF"/>
                    </a:solidFill>
                    <a:latin typeface="Times New Roman" panose="02020603050405020304" pitchFamily="18" charset="0"/>
                    <a:ea typeface="宋体" panose="02010600030101010101" pitchFamily="2" charset="-122"/>
                    <a:cs typeface="Times New Roman" panose="02020603050405020304" pitchFamily="18" charset="0"/>
                  </a:rPr>
                  <a:t>NE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denoted by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i="1" baseline="30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Θ</a:t>
                </a:r>
                <a:r>
                  <a:rPr lang="en-US" altLang="zh-CN" sz="2400" i="1" baseline="30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e</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We can deduce that </a:t>
                </a:r>
                <a14:m>
                  <m:oMath xmlns:m="http://schemas.openxmlformats.org/officeDocument/2006/math">
                    <m:d>
                      <m:dPr>
                        <m:begChr m:val=""/>
                        <m:ctrlPr>
                          <a:rPr lang="zh-CN" altLang="en-US" sz="2400" i="1">
                            <a:solidFill>
                              <a:prstClr val="black"/>
                            </a:solidFill>
                            <a:latin typeface="Cambria Math" panose="02040503050406030204" pitchFamily="18" charset="0"/>
                          </a:rPr>
                        </m:ctrlPr>
                      </m:dPr>
                      <m:e>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zh-CN" altLang="en-US" sz="2400" i="1">
                                <a:solidFill>
                                  <a:prstClr val="black"/>
                                </a:solidFill>
                                <a:latin typeface="Cambria Math" panose="02040503050406030204" pitchFamily="18" charset="0"/>
                              </a:rPr>
                              <m:t>𝐴</m:t>
                            </m:r>
                          </m:sup>
                        </m:sSup>
                        <m:r>
                          <a:rPr lang="zh-CN" altLang="en-US" sz="2400">
                            <a:solidFill>
                              <a:prstClr val="black"/>
                            </a:solidFill>
                            <a:latin typeface="Cambria Math" panose="02040503050406030204" pitchFamily="18" charset="0"/>
                          </a:rPr>
                          <m:t>(</m:t>
                        </m:r>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r>
                          <a:rPr lang="zh-CN" altLang="en-US" sz="2400">
                            <a:solidFill>
                              <a:prstClr val="black"/>
                            </a:solidFill>
                            <a:latin typeface="Cambria Math" panose="02040503050406030204" pitchFamily="18" charset="0"/>
                          </a:rPr>
                          <m:t>)</m:t>
                        </m:r>
                        <m:r>
                          <a:rPr lang="zh-CN" altLang="en-US" sz="2400" i="1" smtClean="0">
                            <a:solidFill>
                              <a:prstClr val="black"/>
                            </a:solidFill>
                            <a:latin typeface="Cambria Math" panose="02040503050406030204" pitchFamily="18" charset="0"/>
                          </a:rPr>
                          <m:t>≥</m:t>
                        </m:r>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zh-CN" altLang="en-US" sz="2400" i="1">
                                <a:solidFill>
                                  <a:prstClr val="black"/>
                                </a:solidFill>
                                <a:latin typeface="Cambria Math" panose="02040503050406030204" pitchFamily="18" charset="0"/>
                              </a:rPr>
                              <m:t>𝐵</m:t>
                            </m:r>
                          </m:sup>
                        </m:sSup>
                        <m:r>
                          <a:rPr lang="zh-CN" altLang="en-US" sz="2400">
                            <a:solidFill>
                              <a:prstClr val="black"/>
                            </a:solidFill>
                            <a:latin typeface="Cambria Math" panose="02040503050406030204" pitchFamily="18" charset="0"/>
                          </a:rPr>
                          <m:t>(</m:t>
                        </m:r>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r>
                          <a:rPr lang="zh-CN" altLang="en-US" sz="2400">
                            <a:solidFill>
                              <a:prstClr val="black"/>
                            </a:solidFill>
                            <a:latin typeface="Cambria Math" panose="02040503050406030204" pitchFamily="18" charset="0"/>
                          </a:rPr>
                          <m:t>−</m:t>
                        </m:r>
                        <m:r>
                          <a:rPr lang="en-US" altLang="zh-CN" sz="2400" i="1">
                            <a:solidFill>
                              <a:prstClr val="black"/>
                            </a:solidFill>
                            <a:latin typeface="Cambria Math" panose="02040503050406030204" pitchFamily="18" charset="0"/>
                          </a:rPr>
                          <m:t>1</m:t>
                        </m:r>
                      </m:e>
                    </m:d>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d>
                      <m:dPr>
                        <m:begChr m:val=""/>
                        <m:ctrlPr>
                          <a:rPr lang="zh-CN" altLang="en-US" sz="2400" i="1">
                            <a:solidFill>
                              <a:prstClr val="black"/>
                            </a:solidFill>
                            <a:latin typeface="Cambria Math" panose="02040503050406030204" pitchFamily="18" charset="0"/>
                          </a:rPr>
                        </m:ctrlPr>
                      </m:dPr>
                      <m:e>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en-US" altLang="zh-CN" sz="2400" i="1" smtClean="0">
                                <a:solidFill>
                                  <a:prstClr val="black"/>
                                </a:solidFill>
                                <a:latin typeface="Cambria Math" panose="02040503050406030204" pitchFamily="18" charset="0"/>
                              </a:rPr>
                              <m:t>𝐵</m:t>
                            </m:r>
                          </m:sup>
                        </m:sSup>
                        <m:r>
                          <a:rPr lang="zh-CN" altLang="en-US" sz="2400">
                            <a:solidFill>
                              <a:prstClr val="black"/>
                            </a:solidFill>
                            <a:latin typeface="Cambria Math" panose="02040503050406030204" pitchFamily="18" charset="0"/>
                          </a:rPr>
                          <m:t>(</m:t>
                        </m:r>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r>
                          <a:rPr lang="zh-CN" altLang="en-US" sz="2400">
                            <a:solidFill>
                              <a:prstClr val="black"/>
                            </a:solidFill>
                            <a:latin typeface="Cambria Math" panose="02040503050406030204" pitchFamily="18" charset="0"/>
                          </a:rPr>
                          <m:t>)</m:t>
                        </m:r>
                        <m:r>
                          <a:rPr lang="zh-CN" altLang="en-US" sz="2400" i="1">
                            <a:solidFill>
                              <a:prstClr val="black"/>
                            </a:solidFill>
                            <a:latin typeface="Cambria Math" panose="02040503050406030204" pitchFamily="18" charset="0"/>
                          </a:rPr>
                          <m:t>≥</m:t>
                        </m:r>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en-US" altLang="zh-CN" sz="2400" i="1" smtClean="0">
                                <a:solidFill>
                                  <a:prstClr val="black"/>
                                </a:solidFill>
                                <a:latin typeface="Cambria Math" panose="02040503050406030204" pitchFamily="18" charset="0"/>
                              </a:rPr>
                              <m:t>𝐴</m:t>
                            </m:r>
                          </m:sup>
                        </m:sSup>
                        <m:r>
                          <a:rPr lang="zh-CN" altLang="en-US" sz="2400">
                            <a:solidFill>
                              <a:prstClr val="black"/>
                            </a:solidFill>
                            <a:latin typeface="Cambria Math" panose="02040503050406030204" pitchFamily="18" charset="0"/>
                          </a:rPr>
                          <m:t>(</m:t>
                        </m:r>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r>
                          <a:rPr lang="en-US" altLang="zh-CN" sz="2400" smtClean="0">
                            <a:solidFill>
                              <a:prstClr val="black"/>
                            </a:solidFill>
                            <a:latin typeface="Cambria Math" panose="02040503050406030204" pitchFamily="18" charset="0"/>
                          </a:rPr>
                          <m:t>+</m:t>
                        </m:r>
                        <m:r>
                          <a:rPr lang="en-US" altLang="zh-CN" sz="2400" i="1">
                            <a:solidFill>
                              <a:prstClr val="black"/>
                            </a:solidFill>
                            <a:latin typeface="Cambria Math" panose="02040503050406030204" pitchFamily="18" charset="0"/>
                          </a:rPr>
                          <m:t>1</m:t>
                        </m:r>
                      </m:e>
                    </m:d>
                    <m:r>
                      <a:rPr lang="en-US" altLang="zh-CN" sz="2400" smtClean="0">
                        <a:solidFill>
                          <a:prstClr val="black"/>
                        </a:solidFill>
                        <a:latin typeface="Cambria Math" panose="02040503050406030204" pitchFamily="18" charset="0"/>
                      </a:rPr>
                      <m:t>. </m:t>
                    </m:r>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There are two cases: </a:t>
                </a:r>
              </a:p>
              <a:p>
                <a:pPr marL="457200" indent="-457200" defTabSz="914400">
                  <a:lnSpc>
                    <a:spcPct val="150000"/>
                  </a:lnSpc>
                  <a:buClr>
                    <a:srgbClr val="0000FF"/>
                  </a:buClr>
                  <a:buFont typeface="+mj-lt"/>
                  <a:buAutoNum type="alphaLcParenR"/>
                </a:pP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strategy for </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 </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is </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A:x</a:t>
                </a:r>
                <a:r>
                  <a:rPr lang="nn-NO" altLang="zh-CN" sz="24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nn-NO"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 system state is NE, hence </a:t>
                </a:r>
                <a14:m>
                  <m:oMath xmlns:m="http://schemas.openxmlformats.org/officeDocument/2006/math">
                    <m:d>
                      <m:dPr>
                        <m:begChr m:val=""/>
                        <m:ctrlPr>
                          <a:rPr lang="zh-CN" altLang="en-US" sz="2400" i="1">
                            <a:solidFill>
                              <a:prstClr val="black"/>
                            </a:solidFill>
                            <a:latin typeface="Cambria Math" panose="02040503050406030204" pitchFamily="18" charset="0"/>
                          </a:rPr>
                        </m:ctrlPr>
                      </m:dPr>
                      <m:e>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zh-CN" altLang="en-US" sz="2400" i="1">
                                <a:solidFill>
                                  <a:prstClr val="black"/>
                                </a:solidFill>
                                <a:latin typeface="Cambria Math" panose="02040503050406030204" pitchFamily="18" charset="0"/>
                              </a:rPr>
                              <m:t>𝐴</m:t>
                            </m:r>
                          </m:sup>
                        </m:sSup>
                        <m:r>
                          <a:rPr lang="zh-CN" altLang="en-US" sz="2400">
                            <a:solidFill>
                              <a:prstClr val="black"/>
                            </a:solidFill>
                            <a:latin typeface="Cambria Math" panose="02040503050406030204" pitchFamily="18" charset="0"/>
                          </a:rPr>
                          <m:t>(</m:t>
                        </m:r>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r>
                          <a:rPr lang="zh-CN" altLang="en-US" sz="2400">
                            <a:solidFill>
                              <a:prstClr val="black"/>
                            </a:solidFill>
                            <a:latin typeface="Cambria Math" panose="02040503050406030204" pitchFamily="18" charset="0"/>
                          </a:rPr>
                          <m:t>)</m:t>
                        </m:r>
                        <m:r>
                          <a:rPr lang="zh-CN" altLang="en-US" sz="2400" i="1">
                            <a:solidFill>
                              <a:prstClr val="black"/>
                            </a:solidFill>
                            <a:latin typeface="Cambria Math" panose="02040503050406030204" pitchFamily="18" charset="0"/>
                          </a:rPr>
                          <m:t>≥</m:t>
                        </m:r>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zh-CN" altLang="en-US" sz="2400" i="1">
                                <a:solidFill>
                                  <a:prstClr val="black"/>
                                </a:solidFill>
                                <a:latin typeface="Cambria Math" panose="02040503050406030204" pitchFamily="18" charset="0"/>
                              </a:rPr>
                              <m:t>𝐵</m:t>
                            </m:r>
                          </m:sup>
                        </m:sSup>
                        <m:r>
                          <a:rPr lang="zh-CN" altLang="en-US" sz="2400">
                            <a:solidFill>
                              <a:prstClr val="black"/>
                            </a:solidFill>
                            <a:latin typeface="Cambria Math" panose="02040503050406030204" pitchFamily="18" charset="0"/>
                          </a:rPr>
                          <m:t>(</m:t>
                        </m:r>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r>
                          <a:rPr lang="zh-CN" altLang="en-US" sz="2400">
                            <a:solidFill>
                              <a:prstClr val="black"/>
                            </a:solidFill>
                            <a:latin typeface="Cambria Math" panose="02040503050406030204" pitchFamily="18" charset="0"/>
                          </a:rPr>
                          <m:t>−</m:t>
                        </m:r>
                        <m:r>
                          <a:rPr lang="en-US" altLang="zh-CN" sz="2400" i="1">
                            <a:solidFill>
                              <a:prstClr val="black"/>
                            </a:solidFill>
                            <a:latin typeface="Cambria Math" panose="02040503050406030204" pitchFamily="18" charset="0"/>
                          </a:rPr>
                          <m:t>1</m:t>
                        </m:r>
                      </m:e>
                    </m:d>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d>
                      <m:dPr>
                        <m:begChr m:val=""/>
                        <m:ctrlPr>
                          <a:rPr lang="zh-CN" altLang="en-US" sz="2400" i="1">
                            <a:solidFill>
                              <a:prstClr val="black"/>
                            </a:solidFill>
                            <a:latin typeface="Cambria Math" panose="02040503050406030204" pitchFamily="18" charset="0"/>
                          </a:rPr>
                        </m:ctrlPr>
                      </m:dPr>
                      <m:e>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zh-CN" altLang="en-US" sz="2400" i="1">
                                <a:solidFill>
                                  <a:prstClr val="black"/>
                                </a:solidFill>
                                <a:latin typeface="Cambria Math" panose="02040503050406030204" pitchFamily="18" charset="0"/>
                              </a:rPr>
                              <m:t>𝐴</m:t>
                            </m:r>
                          </m:sup>
                        </m:sSup>
                        <m:r>
                          <a:rPr lang="zh-CN" altLang="en-US" sz="2400">
                            <a:solidFill>
                              <a:prstClr val="black"/>
                            </a:solidFill>
                            <a:latin typeface="Cambria Math" panose="02040503050406030204" pitchFamily="18" charset="0"/>
                          </a:rPr>
                          <m:t>(</m:t>
                        </m:r>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r>
                          <a:rPr lang="en-US" altLang="zh-CN" sz="2400" smtClean="0">
                            <a:solidFill>
                              <a:prstClr val="black"/>
                            </a:solidFill>
                            <a:latin typeface="Cambria Math" panose="02040503050406030204" pitchFamily="18" charset="0"/>
                          </a:rPr>
                          <m:t>+1−</m:t>
                        </m:r>
                        <m:sSub>
                          <m:sSubPr>
                            <m:ctrlPr>
                              <a:rPr lang="en-US" altLang="zh-CN" sz="2400" i="1" smtClean="0">
                                <a:solidFill>
                                  <a:prstClr val="black"/>
                                </a:solidFill>
                                <a:latin typeface="Cambria Math" panose="02040503050406030204" pitchFamily="18" charset="0"/>
                              </a:rPr>
                            </m:ctrlPr>
                          </m:sSubPr>
                          <m:e>
                            <m:r>
                              <a:rPr lang="en-US" altLang="zh-CN" sz="2400" i="1" smtClean="0">
                                <a:solidFill>
                                  <a:prstClr val="black"/>
                                </a:solidFill>
                                <a:latin typeface="Cambria Math" panose="02040503050406030204" pitchFamily="18" charset="0"/>
                              </a:rPr>
                              <m:t>𝑥</m:t>
                            </m:r>
                          </m:e>
                          <m:sub>
                            <m:r>
                              <a:rPr lang="en-US" altLang="zh-CN" sz="2400" i="1" smtClean="0">
                                <a:solidFill>
                                  <a:prstClr val="black"/>
                                </a:solidFill>
                                <a:latin typeface="Cambria Math" panose="02040503050406030204" pitchFamily="18" charset="0"/>
                              </a:rPr>
                              <m:t>𝑖</m:t>
                            </m:r>
                          </m:sub>
                        </m:sSub>
                        <m:r>
                          <a:rPr lang="en-US" altLang="zh-CN" sz="2400" smtClean="0">
                            <a:solidFill>
                              <a:prstClr val="black"/>
                            </a:solidFill>
                            <a:latin typeface="Cambria Math" panose="02040503050406030204" pitchFamily="18" charset="0"/>
                          </a:rPr>
                          <m:t>(</m:t>
                        </m:r>
                        <m:sSub>
                          <m:sSubPr>
                            <m:ctrlPr>
                              <a:rPr lang="en-US" altLang="zh-CN" sz="2400" i="1" smtClean="0">
                                <a:solidFill>
                                  <a:prstClr val="black"/>
                                </a:solidFill>
                                <a:latin typeface="Cambria Math" panose="02040503050406030204" pitchFamily="18" charset="0"/>
                              </a:rPr>
                            </m:ctrlPr>
                          </m:sSubPr>
                          <m:e>
                            <m:r>
                              <a:rPr lang="en-US" altLang="zh-CN" sz="2400" i="1" smtClean="0">
                                <a:solidFill>
                                  <a:prstClr val="black"/>
                                </a:solidFill>
                                <a:latin typeface="Cambria Math" panose="02040503050406030204" pitchFamily="18" charset="0"/>
                              </a:rPr>
                              <m:t>𝑡</m:t>
                            </m:r>
                          </m:e>
                          <m:sub>
                            <m:r>
                              <a:rPr lang="en-US" altLang="zh-CN" sz="2400" i="1" smtClean="0">
                                <a:solidFill>
                                  <a:prstClr val="black"/>
                                </a:solidFill>
                                <a:latin typeface="Cambria Math" panose="02040503050406030204" pitchFamily="18" charset="0"/>
                              </a:rPr>
                              <m:t>1</m:t>
                            </m:r>
                          </m:sub>
                        </m:sSub>
                        <m:r>
                          <a:rPr lang="en-US" altLang="zh-CN" sz="2400" smtClean="0">
                            <a:solidFill>
                              <a:prstClr val="black"/>
                            </a:solidFill>
                            <a:latin typeface="Cambria Math" panose="02040503050406030204" pitchFamily="18" charset="0"/>
                          </a:rPr>
                          <m:t>)</m:t>
                        </m:r>
                        <m:r>
                          <a:rPr lang="zh-CN" altLang="en-US" sz="2400">
                            <a:solidFill>
                              <a:prstClr val="black"/>
                            </a:solidFill>
                            <a:latin typeface="Cambria Math" panose="02040503050406030204" pitchFamily="18" charset="0"/>
                          </a:rPr>
                          <m:t>)</m:t>
                        </m:r>
                        <m:r>
                          <a:rPr lang="zh-CN" altLang="en-US" sz="2400" i="1">
                            <a:solidFill>
                              <a:prstClr val="black"/>
                            </a:solidFill>
                            <a:latin typeface="Cambria Math" panose="02040503050406030204" pitchFamily="18" charset="0"/>
                          </a:rPr>
                          <m:t>≥</m:t>
                        </m:r>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zh-CN" altLang="en-US" sz="2400" i="1">
                                <a:solidFill>
                                  <a:prstClr val="black"/>
                                </a:solidFill>
                                <a:latin typeface="Cambria Math" panose="02040503050406030204" pitchFamily="18" charset="0"/>
                              </a:rPr>
                              <m:t>𝐵</m:t>
                            </m:r>
                          </m:sup>
                        </m:sSup>
                        <m:r>
                          <a:rPr lang="zh-CN" altLang="en-US" sz="2400">
                            <a:solidFill>
                              <a:prstClr val="black"/>
                            </a:solidFill>
                            <a:latin typeface="Cambria Math" panose="02040503050406030204" pitchFamily="18" charset="0"/>
                          </a:rPr>
                          <m:t>(</m:t>
                        </m:r>
                        <m:sSub>
                          <m:sSubPr>
                            <m:ctrlPr>
                              <a:rPr lang="zh-CN" altLang="en-US" sz="2400" i="1">
                                <a:solidFill>
                                  <a:prstClr val="black"/>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𝑛</m:t>
                            </m:r>
                          </m:e>
                          <m:sub>
                            <m:r>
                              <a:rPr lang="zh-CN" altLang="en-US" sz="2400" i="1">
                                <a:solidFill>
                                  <a:prstClr val="black"/>
                                </a:solidFill>
                                <a:latin typeface="Cambria Math" panose="02040503050406030204" pitchFamily="18" charset="0"/>
                              </a:rPr>
                              <m:t>𝐴</m:t>
                            </m:r>
                          </m:sub>
                        </m:sSub>
                        <m:r>
                          <a:rPr lang="zh-CN" altLang="en-US" sz="2400">
                            <a:solidFill>
                              <a:prstClr val="black"/>
                            </a:solidFill>
                            <a:latin typeface="Cambria Math" panose="02040503050406030204" pitchFamily="18" charset="0"/>
                          </a:rPr>
                          <m:t>−</m:t>
                        </m:r>
                        <m:sSub>
                          <m:sSubPr>
                            <m:ctrlPr>
                              <a:rPr lang="en-US" altLang="zh-CN" sz="2400" i="1">
                                <a:solidFill>
                                  <a:prstClr val="black"/>
                                </a:solidFill>
                                <a:latin typeface="Cambria Math" panose="02040503050406030204" pitchFamily="18" charset="0"/>
                              </a:rPr>
                            </m:ctrlPr>
                          </m:sSubPr>
                          <m:e>
                            <m:r>
                              <a:rPr lang="en-US" altLang="zh-CN" sz="2400" i="1">
                                <a:solidFill>
                                  <a:prstClr val="black"/>
                                </a:solidFill>
                                <a:latin typeface="Cambria Math" panose="02040503050406030204" pitchFamily="18" charset="0"/>
                              </a:rPr>
                              <m:t>𝑥</m:t>
                            </m:r>
                          </m:e>
                          <m:sub>
                            <m:r>
                              <a:rPr lang="en-US" altLang="zh-CN" sz="2400" i="1">
                                <a:solidFill>
                                  <a:prstClr val="black"/>
                                </a:solidFill>
                                <a:latin typeface="Cambria Math" panose="02040503050406030204" pitchFamily="18" charset="0"/>
                              </a:rPr>
                              <m:t>𝑖</m:t>
                            </m:r>
                          </m:sub>
                        </m:sSub>
                        <m:r>
                          <a:rPr lang="en-US" altLang="zh-CN" sz="2400">
                            <a:solidFill>
                              <a:prstClr val="black"/>
                            </a:solidFill>
                            <a:latin typeface="Cambria Math" panose="02040503050406030204" pitchFamily="18" charset="0"/>
                          </a:rPr>
                          <m:t>(</m:t>
                        </m:r>
                        <m:sSub>
                          <m:sSubPr>
                            <m:ctrlPr>
                              <a:rPr lang="en-US" altLang="zh-CN" sz="2400" i="1">
                                <a:solidFill>
                                  <a:prstClr val="black"/>
                                </a:solidFill>
                                <a:latin typeface="Cambria Math" panose="02040503050406030204" pitchFamily="18" charset="0"/>
                              </a:rPr>
                            </m:ctrlPr>
                          </m:sSubPr>
                          <m:e>
                            <m:r>
                              <a:rPr lang="en-US" altLang="zh-CN" sz="2400" i="1">
                                <a:solidFill>
                                  <a:prstClr val="black"/>
                                </a:solidFill>
                                <a:latin typeface="Cambria Math" panose="02040503050406030204" pitchFamily="18" charset="0"/>
                              </a:rPr>
                              <m:t>𝑡</m:t>
                            </m:r>
                          </m:e>
                          <m:sub>
                            <m:r>
                              <a:rPr lang="en-US" altLang="zh-CN" sz="2400" i="1">
                                <a:solidFill>
                                  <a:prstClr val="black"/>
                                </a:solidFill>
                                <a:latin typeface="Cambria Math" panose="02040503050406030204" pitchFamily="18" charset="0"/>
                              </a:rPr>
                              <m:t>1</m:t>
                            </m:r>
                          </m:sub>
                        </m:sSub>
                        <m:r>
                          <a:rPr lang="en-US" altLang="zh-CN" sz="2400">
                            <a:solidFill>
                              <a:prstClr val="black"/>
                            </a:solidFill>
                            <a:latin typeface="Cambria Math" panose="02040503050406030204" pitchFamily="18" charset="0"/>
                          </a:rPr>
                          <m:t>)</m:t>
                        </m:r>
                      </m:e>
                    </m:d>
                  </m:oMath>
                </a14:m>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does not switch strategy</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defTabSz="914400">
                  <a:lnSpc>
                    <a:spcPct val="150000"/>
                  </a:lnSpc>
                  <a:buClr>
                    <a:srgbClr val="0000FF"/>
                  </a:buClr>
                  <a:buFont typeface="+mj-lt"/>
                  <a:buAutoNum type="alphaLcParenR"/>
                </a:pP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strategy for </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 </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is </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B:x</a:t>
                </a:r>
                <a:r>
                  <a:rPr lang="nn-NO" altLang="zh-CN" sz="24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nn-NO"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 in the same way, </a:t>
                </a:r>
                <a:r>
                  <a:rPr lang="en-US" altLang="zh-CN" sz="2400" i="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will keep the current strategy </a:t>
                </a:r>
                <a:r>
                  <a:rPr lang="en-US" altLang="zh-CN" sz="24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B.</a:t>
                </a:r>
                <a:endParaRPr lang="nn-NO" altLang="zh-CN" sz="24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811027" y="2740697"/>
                <a:ext cx="11018300" cy="2866747"/>
              </a:xfrm>
              <a:prstGeom prst="rect">
                <a:avLst/>
              </a:prstGeom>
              <a:blipFill>
                <a:blip r:embed="rId5"/>
                <a:stretch>
                  <a:fillRect l="-830" r="-553" b="-9574"/>
                </a:stretch>
              </a:blipFill>
            </p:spPr>
            <p:txBody>
              <a:bodyPr/>
              <a:lstStyle/>
              <a:p>
                <a:r>
                  <a:rPr lang="zh-CN" altLang="en-US">
                    <a:noFill/>
                  </a:rPr>
                  <a:t> </a:t>
                </a:r>
              </a:p>
            </p:txBody>
          </p:sp>
        </mc:Fallback>
      </mc:AlternateContent>
      <p:sp>
        <p:nvSpPr>
          <p:cNvPr id="6" name="矩形 5"/>
          <p:cNvSpPr/>
          <p:nvPr/>
        </p:nvSpPr>
        <p:spPr>
          <a:xfrm>
            <a:off x="920124" y="5912802"/>
            <a:ext cx="3316934" cy="461665"/>
          </a:xfrm>
          <a:prstGeom prst="rect">
            <a:avLst/>
          </a:prstGeom>
        </p:spPr>
        <p:txBody>
          <a:bodyPr wrap="none">
            <a:spAutoFit/>
          </a:bodyPr>
          <a:lstStyle/>
          <a:p>
            <a:pPr defTabSz="914400"/>
            <a:r>
              <a:rPr lang="en-US" altLang="zh-CN" sz="2400" u="sng"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The NE state is invariant.</a:t>
            </a:r>
            <a:endParaRPr lang="zh-CN" altLang="en-US" sz="2400" dirty="0">
              <a:solidFill>
                <a:srgbClr val="0000FF"/>
              </a:solidFill>
              <a:latin typeface="Calibri"/>
              <a:ea typeface="宋体" panose="02010600030101010101" pitchFamily="2" charset="-122"/>
            </a:endParaRPr>
          </a:p>
        </p:txBody>
      </p:sp>
    </p:spTree>
    <p:extLst>
      <p:ext uri="{BB962C8B-B14F-4D97-AF65-F5344CB8AC3E}">
        <p14:creationId xmlns:p14="http://schemas.microsoft.com/office/powerpoint/2010/main" val="39387860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77</a:t>
            </a:fld>
            <a:endParaRPr lang="en-US" dirty="0"/>
          </a:p>
        </p:txBody>
      </p:sp>
      <p:sp>
        <p:nvSpPr>
          <p:cNvPr id="3" name="矩形 2"/>
          <p:cNvSpPr/>
          <p:nvPr/>
        </p:nvSpPr>
        <p:spPr>
          <a:xfrm>
            <a:off x="597667" y="706701"/>
            <a:ext cx="10159741" cy="830997"/>
          </a:xfrm>
          <a:prstGeom prst="rect">
            <a:avLst/>
          </a:prstGeom>
        </p:spPr>
        <p:txBody>
          <a:bodyPr wrap="square">
            <a:spAutoFit/>
          </a:bodyPr>
          <a:lstStyle/>
          <a:p>
            <a:pPr defTabSz="914400"/>
            <a:r>
              <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Lemma 2</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All non-NEs of the IMG are non-equilibrium under the best-response dynamics (10).</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矩形 3"/>
              <p:cNvSpPr/>
              <p:nvPr/>
            </p:nvSpPr>
            <p:spPr>
              <a:xfrm>
                <a:off x="507152" y="1681311"/>
                <a:ext cx="11018300" cy="4038478"/>
              </a:xfrm>
              <a:prstGeom prst="rect">
                <a:avLst/>
              </a:prstGeom>
            </p:spPr>
            <p:txBody>
              <a:bodyPr wrap="square">
                <a:spAutoFit/>
              </a:bodyPr>
              <a:lstStyle/>
              <a:p>
                <a:pPr defTabSz="914400">
                  <a:lnSpc>
                    <a:spcPct val="150000"/>
                  </a:lnSpc>
                </a:pPr>
                <a:r>
                  <a:rPr lang="en-US" altLang="zh-CN" sz="2400" b="1"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Proof</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Suppose that the IMG is in the non-NE state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i="1" baseline="30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sSubSup>
                      <m:sSubSupPr>
                        <m:ctrlPr>
                          <a:rPr lang="en-US" altLang="zh-CN" sz="2400" i="1" smtClean="0">
                            <a:solidFill>
                              <a:prstClr val="black"/>
                            </a:solidFill>
                            <a:latin typeface="Cambria Math" panose="02040503050406030204" pitchFamily="18" charset="0"/>
                            <a:cs typeface="Times New Roman" panose="02020603050405020304" pitchFamily="18" charset="0"/>
                          </a:rPr>
                        </m:ctrlPr>
                      </m:sSubSupPr>
                      <m:e>
                        <m:r>
                          <a:rPr lang="en-US" altLang="zh-CN" sz="2400" i="1" smtClean="0">
                            <a:solidFill>
                              <a:prstClr val="black"/>
                            </a:solidFill>
                            <a:latin typeface="Cambria Math" panose="02040503050406030204" pitchFamily="18" charset="0"/>
                            <a:cs typeface="Times New Roman" panose="02020603050405020304" pitchFamily="18" charset="0"/>
                          </a:rPr>
                          <m:t>𝑛</m:t>
                        </m:r>
                      </m:e>
                      <m:sub>
                        <m:r>
                          <a:rPr lang="en-US" altLang="zh-CN" sz="2400" i="1" smtClean="0">
                            <a:solidFill>
                              <a:prstClr val="black"/>
                            </a:solidFill>
                            <a:latin typeface="Cambria Math" panose="02040503050406030204" pitchFamily="18" charset="0"/>
                            <a:cs typeface="Times New Roman" panose="02020603050405020304" pitchFamily="18" charset="0"/>
                          </a:rPr>
                          <m:t>𝐴</m:t>
                        </m:r>
                      </m:sub>
                      <m:sup>
                        <m:r>
                          <a:rPr lang="en-US" altLang="zh-CN" sz="2400" i="1" smtClean="0">
                            <a:solidFill>
                              <a:prstClr val="black"/>
                            </a:solidFill>
                            <a:latin typeface="Cambria Math" panose="02040503050406030204" pitchFamily="18" charset="0"/>
                            <a:cs typeface="Times New Roman" panose="02020603050405020304" pitchFamily="18" charset="0"/>
                          </a:rPr>
                          <m:t>𝑛𝑒</m:t>
                        </m:r>
                      </m:sup>
                    </m:sSub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r>
                      <a:rPr lang="en-US" altLang="zh-CN" sz="2400" i="1" dirty="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400" i="1" dirty="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CN"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Θ</m:t>
                        </m:r>
                      </m:e>
                      <m:sup>
                        <m:r>
                          <a:rPr lang="en-US" altLang="zh-CN" sz="2400" i="1" dirty="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𝑛𝑒</m:t>
                        </m:r>
                      </m:sup>
                    </m:s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where there are </a:t>
                </a:r>
                <a14:m>
                  <m:oMath xmlns:m="http://schemas.openxmlformats.org/officeDocument/2006/math">
                    <m:sSubSup>
                      <m:sSubSupPr>
                        <m:ctrlPr>
                          <a:rPr lang="en-US" altLang="zh-CN" sz="2400" i="1">
                            <a:solidFill>
                              <a:prstClr val="black"/>
                            </a:solidFill>
                            <a:latin typeface="Cambria Math" panose="02040503050406030204" pitchFamily="18" charset="0"/>
                            <a:cs typeface="Times New Roman" panose="02020603050405020304" pitchFamily="18" charset="0"/>
                          </a:rPr>
                        </m:ctrlPr>
                      </m:sSubSupPr>
                      <m:e>
                        <m:r>
                          <a:rPr lang="en-US" altLang="zh-CN" sz="2400" i="1">
                            <a:solidFill>
                              <a:prstClr val="black"/>
                            </a:solidFill>
                            <a:latin typeface="Cambria Math" panose="02040503050406030204" pitchFamily="18" charset="0"/>
                            <a:cs typeface="Times New Roman" panose="02020603050405020304" pitchFamily="18" charset="0"/>
                          </a:rPr>
                          <m:t>𝑛</m:t>
                        </m:r>
                      </m:e>
                      <m:sub>
                        <m:r>
                          <a:rPr lang="en-US" altLang="zh-CN" sz="2400" i="1">
                            <a:solidFill>
                              <a:prstClr val="black"/>
                            </a:solidFill>
                            <a:latin typeface="Cambria Math" panose="02040503050406030204" pitchFamily="18" charset="0"/>
                            <a:cs typeface="Times New Roman" panose="02020603050405020304" pitchFamily="18" charset="0"/>
                          </a:rPr>
                          <m:t>𝐴</m:t>
                        </m:r>
                      </m:sub>
                      <m:sup>
                        <m:r>
                          <a:rPr lang="en-US" altLang="zh-CN" sz="2400" i="1">
                            <a:solidFill>
                              <a:prstClr val="black"/>
                            </a:solidFill>
                            <a:latin typeface="Cambria Math" panose="02040503050406030204" pitchFamily="18" charset="0"/>
                            <a:cs typeface="Times New Roman" panose="02020603050405020304" pitchFamily="18" charset="0"/>
                          </a:rPr>
                          <m:t>𝑛𝑒</m:t>
                        </m:r>
                      </m:sup>
                    </m:sSub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-agents. So either </a:t>
                </a:r>
                <a14:m>
                  <m:oMath xmlns:m="http://schemas.openxmlformats.org/officeDocument/2006/math">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zh-CN" altLang="en-US" sz="2400" i="1">
                            <a:solidFill>
                              <a:prstClr val="black"/>
                            </a:solidFill>
                            <a:latin typeface="Cambria Math" panose="02040503050406030204" pitchFamily="18" charset="0"/>
                          </a:rPr>
                          <m:t>𝐴</m:t>
                        </m:r>
                      </m:sup>
                    </m:s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sSubSup>
                      <m:sSubSupPr>
                        <m:ctrlPr>
                          <a:rPr lang="en-US" altLang="zh-CN" sz="2400" i="1" dirty="0" smtClean="0">
                            <a:solidFill>
                              <a:prstClr val="black"/>
                            </a:solidFill>
                            <a:latin typeface="Cambria Math" panose="02040503050406030204" pitchFamily="18" charset="0"/>
                            <a:cs typeface="Times New Roman" panose="02020603050405020304" pitchFamily="18" charset="0"/>
                          </a:rPr>
                        </m:ctrlPr>
                      </m:sSubSupPr>
                      <m:e>
                        <m:r>
                          <a:rPr lang="en-US" altLang="zh-CN" sz="2400" i="1" dirty="0" smtClean="0">
                            <a:solidFill>
                              <a:prstClr val="black"/>
                            </a:solidFill>
                            <a:latin typeface="Cambria Math" panose="02040503050406030204" pitchFamily="18" charset="0"/>
                            <a:cs typeface="Times New Roman" panose="02020603050405020304" pitchFamily="18" charset="0"/>
                          </a:rPr>
                          <m:t>𝑛</m:t>
                        </m:r>
                      </m:e>
                      <m:sub>
                        <m:r>
                          <a:rPr lang="en-US" altLang="zh-CN" sz="2400" i="1" dirty="0" smtClean="0">
                            <a:solidFill>
                              <a:prstClr val="black"/>
                            </a:solidFill>
                            <a:latin typeface="Cambria Math" panose="02040503050406030204" pitchFamily="18" charset="0"/>
                            <a:cs typeface="Times New Roman" panose="02020603050405020304" pitchFamily="18" charset="0"/>
                          </a:rPr>
                          <m:t>𝐴</m:t>
                        </m:r>
                      </m:sub>
                      <m:sup>
                        <m:r>
                          <a:rPr lang="en-US" altLang="zh-CN" sz="2400" i="1" dirty="0" smtClean="0">
                            <a:solidFill>
                              <a:prstClr val="black"/>
                            </a:solidFill>
                            <a:latin typeface="Cambria Math" panose="02040503050406030204" pitchFamily="18" charset="0"/>
                            <a:cs typeface="Times New Roman" panose="02020603050405020304" pitchFamily="18" charset="0"/>
                          </a:rPr>
                          <m:t>𝑛𝑒</m:t>
                        </m:r>
                      </m:sup>
                    </m:sSub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solidFill>
                      <a:prstClr val="black"/>
                    </a:solidFill>
                    <a:latin typeface="Calibri"/>
                    <a:ea typeface="宋体" panose="02010600030101010101" pitchFamily="2" charset="-122"/>
                    <a:cs typeface="Times New Roman" panose="02020603050405020304" pitchFamily="18" charset="0"/>
                  </a:rPr>
                  <a:t> </a:t>
                </a:r>
                <a14:m>
                  <m:oMath xmlns:m="http://schemas.openxmlformats.org/officeDocument/2006/math">
                    <m:r>
                      <a:rPr lang="en-US" altLang="zh-CN" sz="2400" i="1" dirty="0">
                        <a:solidFill>
                          <a:prstClr val="black"/>
                        </a:solidFill>
                        <a:latin typeface="Cambria Math" panose="02040503050406030204" pitchFamily="18" charset="0"/>
                        <a:cs typeface="Times New Roman" panose="02020603050405020304" pitchFamily="18" charset="0"/>
                      </a:rPr>
                      <m:t>&lt;</m:t>
                    </m:r>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en-US" altLang="zh-CN" sz="2400" i="1" smtClean="0">
                            <a:solidFill>
                              <a:prstClr val="black"/>
                            </a:solidFill>
                            <a:latin typeface="Cambria Math" panose="02040503050406030204" pitchFamily="18" charset="0"/>
                          </a:rPr>
                          <m:t>𝐵</m:t>
                        </m:r>
                      </m:sup>
                    </m:s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sSubSup>
                      <m:sSubSupPr>
                        <m:ctrlPr>
                          <a:rPr lang="en-US" altLang="zh-CN" sz="2400" i="1" dirty="0">
                            <a:solidFill>
                              <a:prstClr val="black"/>
                            </a:solidFill>
                            <a:latin typeface="Cambria Math" panose="02040503050406030204" pitchFamily="18" charset="0"/>
                            <a:cs typeface="Times New Roman" panose="02020603050405020304" pitchFamily="18" charset="0"/>
                          </a:rPr>
                        </m:ctrlPr>
                      </m:sSubSupPr>
                      <m:e>
                        <m:r>
                          <a:rPr lang="en-US" altLang="zh-CN" sz="2400" i="1" dirty="0">
                            <a:solidFill>
                              <a:prstClr val="black"/>
                            </a:solidFill>
                            <a:latin typeface="Cambria Math" panose="02040503050406030204" pitchFamily="18" charset="0"/>
                            <a:cs typeface="Times New Roman" panose="02020603050405020304" pitchFamily="18" charset="0"/>
                          </a:rPr>
                          <m:t>𝑛</m:t>
                        </m:r>
                      </m:e>
                      <m:sub>
                        <m:r>
                          <a:rPr lang="en-US" altLang="zh-CN" sz="2400" i="1" dirty="0">
                            <a:solidFill>
                              <a:prstClr val="black"/>
                            </a:solidFill>
                            <a:latin typeface="Cambria Math" panose="02040503050406030204" pitchFamily="18" charset="0"/>
                            <a:cs typeface="Times New Roman" panose="02020603050405020304" pitchFamily="18" charset="0"/>
                          </a:rPr>
                          <m:t>𝐴</m:t>
                        </m:r>
                      </m:sub>
                      <m:sup>
                        <m:r>
                          <a:rPr lang="en-US" altLang="zh-CN" sz="2400" i="1" dirty="0">
                            <a:solidFill>
                              <a:prstClr val="black"/>
                            </a:solidFill>
                            <a:latin typeface="Cambria Math" panose="02040503050406030204" pitchFamily="18" charset="0"/>
                            <a:cs typeface="Times New Roman" panose="02020603050405020304" pitchFamily="18" charset="0"/>
                          </a:rPr>
                          <m:t>𝑛𝑒</m:t>
                        </m:r>
                      </m:sup>
                    </m:sSubSup>
                    <m:r>
                      <a:rPr lang="en-US" altLang="zh-CN" sz="2400" dirty="0" smtClean="0">
                        <a:solidFill>
                          <a:prstClr val="black"/>
                        </a:solidFill>
                        <a:latin typeface="Cambria Math" panose="02040503050406030204" pitchFamily="18" charset="0"/>
                        <a:cs typeface="Times New Roman" panose="02020603050405020304" pitchFamily="18" charset="0"/>
                      </a:rPr>
                      <m:t>−1</m:t>
                    </m:r>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or </a:t>
                </a:r>
                <a14:m>
                  <m:oMath xmlns:m="http://schemas.openxmlformats.org/officeDocument/2006/math">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en-US" altLang="zh-CN" sz="2400" i="1">
                            <a:solidFill>
                              <a:prstClr val="black"/>
                            </a:solidFill>
                            <a:latin typeface="Cambria Math" panose="02040503050406030204" pitchFamily="18" charset="0"/>
                          </a:rPr>
                          <m:t>𝐵</m:t>
                        </m:r>
                      </m:sup>
                    </m:s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sSubSup>
                      <m:sSubSupPr>
                        <m:ctrlPr>
                          <a:rPr lang="en-US" altLang="zh-CN" sz="2400" i="1" dirty="0">
                            <a:solidFill>
                              <a:prstClr val="black"/>
                            </a:solidFill>
                            <a:latin typeface="Cambria Math" panose="02040503050406030204" pitchFamily="18" charset="0"/>
                            <a:cs typeface="Times New Roman" panose="02020603050405020304" pitchFamily="18" charset="0"/>
                          </a:rPr>
                        </m:ctrlPr>
                      </m:sSubSupPr>
                      <m:e>
                        <m:r>
                          <a:rPr lang="en-US" altLang="zh-CN" sz="2400" i="1" dirty="0">
                            <a:solidFill>
                              <a:prstClr val="black"/>
                            </a:solidFill>
                            <a:latin typeface="Cambria Math" panose="02040503050406030204" pitchFamily="18" charset="0"/>
                            <a:cs typeface="Times New Roman" panose="02020603050405020304" pitchFamily="18" charset="0"/>
                          </a:rPr>
                          <m:t>𝑛</m:t>
                        </m:r>
                      </m:e>
                      <m:sub>
                        <m:r>
                          <a:rPr lang="en-US" altLang="zh-CN" sz="2400" i="1" dirty="0">
                            <a:solidFill>
                              <a:prstClr val="black"/>
                            </a:solidFill>
                            <a:latin typeface="Cambria Math" panose="02040503050406030204" pitchFamily="18" charset="0"/>
                            <a:cs typeface="Times New Roman" panose="02020603050405020304" pitchFamily="18" charset="0"/>
                          </a:rPr>
                          <m:t>𝐴</m:t>
                        </m:r>
                      </m:sub>
                      <m:sup>
                        <m:r>
                          <a:rPr lang="en-US" altLang="zh-CN" sz="2400" i="1" dirty="0">
                            <a:solidFill>
                              <a:prstClr val="black"/>
                            </a:solidFill>
                            <a:latin typeface="Cambria Math" panose="02040503050406030204" pitchFamily="18" charset="0"/>
                            <a:cs typeface="Times New Roman" panose="02020603050405020304" pitchFamily="18" charset="0"/>
                          </a:rPr>
                          <m:t>𝑛𝑒</m:t>
                        </m:r>
                      </m:sup>
                    </m:sSub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)&lt;</a:t>
                </a:r>
                <a:r>
                  <a:rPr lang="zh-CN" altLang="en-US" sz="2400" dirty="0">
                    <a:solidFill>
                      <a:prstClr val="black"/>
                    </a:solidFill>
                    <a:latin typeface="Calibri"/>
                    <a:ea typeface="宋体" panose="02010600030101010101" pitchFamily="2" charset="-122"/>
                  </a:rPr>
                  <a:t> </a:t>
                </a:r>
                <a14:m>
                  <m:oMath xmlns:m="http://schemas.openxmlformats.org/officeDocument/2006/math">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zh-CN" altLang="en-US" sz="2400" i="1">
                            <a:solidFill>
                              <a:prstClr val="black"/>
                            </a:solidFill>
                            <a:latin typeface="Cambria Math" panose="02040503050406030204" pitchFamily="18" charset="0"/>
                          </a:rPr>
                          <m:t>𝐴</m:t>
                        </m:r>
                      </m:sup>
                    </m:s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sSubSup>
                      <m:sSubSupPr>
                        <m:ctrlPr>
                          <a:rPr lang="en-US" altLang="zh-CN" sz="2400" i="1" dirty="0">
                            <a:solidFill>
                              <a:prstClr val="black"/>
                            </a:solidFill>
                            <a:latin typeface="Cambria Math" panose="02040503050406030204" pitchFamily="18" charset="0"/>
                            <a:cs typeface="Times New Roman" panose="02020603050405020304" pitchFamily="18" charset="0"/>
                          </a:rPr>
                        </m:ctrlPr>
                      </m:sSubSupPr>
                      <m:e>
                        <m:r>
                          <a:rPr lang="en-US" altLang="zh-CN" sz="2400" i="1" dirty="0">
                            <a:solidFill>
                              <a:prstClr val="black"/>
                            </a:solidFill>
                            <a:latin typeface="Cambria Math" panose="02040503050406030204" pitchFamily="18" charset="0"/>
                            <a:cs typeface="Times New Roman" panose="02020603050405020304" pitchFamily="18" charset="0"/>
                          </a:rPr>
                          <m:t>𝑛</m:t>
                        </m:r>
                      </m:e>
                      <m:sub>
                        <m:r>
                          <a:rPr lang="en-US" altLang="zh-CN" sz="2400" i="1" dirty="0">
                            <a:solidFill>
                              <a:prstClr val="black"/>
                            </a:solidFill>
                            <a:latin typeface="Cambria Math" panose="02040503050406030204" pitchFamily="18" charset="0"/>
                            <a:cs typeface="Times New Roman" panose="02020603050405020304" pitchFamily="18" charset="0"/>
                          </a:rPr>
                          <m:t>𝐴</m:t>
                        </m:r>
                      </m:sub>
                      <m:sup>
                        <m:r>
                          <a:rPr lang="en-US" altLang="zh-CN" sz="2400" i="1" dirty="0">
                            <a:solidFill>
                              <a:prstClr val="black"/>
                            </a:solidFill>
                            <a:latin typeface="Cambria Math" panose="02040503050406030204" pitchFamily="18" charset="0"/>
                            <a:cs typeface="Times New Roman" panose="02020603050405020304" pitchFamily="18" charset="0"/>
                          </a:rPr>
                          <m:t>𝑛𝑒</m:t>
                        </m:r>
                      </m:sup>
                    </m:sSubSup>
                    <m:r>
                      <a:rPr lang="en-US" altLang="zh-CN" sz="2400" i="1" dirty="0" smtClean="0">
                        <a:solidFill>
                          <a:prstClr val="black"/>
                        </a:solidFill>
                        <a:latin typeface="Cambria Math" panose="02040503050406030204" pitchFamily="18" charset="0"/>
                        <a:cs typeface="Times New Roman" panose="02020603050405020304" pitchFamily="18" charset="0"/>
                      </a:rPr>
                      <m:t>+1</m:t>
                    </m:r>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If </a:t>
                </a:r>
                <a14:m>
                  <m:oMath xmlns:m="http://schemas.openxmlformats.org/officeDocument/2006/math">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zh-CN" altLang="en-US" sz="2400" i="1">
                            <a:solidFill>
                              <a:prstClr val="black"/>
                            </a:solidFill>
                            <a:latin typeface="Cambria Math" panose="02040503050406030204" pitchFamily="18" charset="0"/>
                          </a:rPr>
                          <m:t>𝐴</m:t>
                        </m:r>
                      </m:sup>
                    </m:s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sSubSup>
                      <m:sSubSupPr>
                        <m:ctrlPr>
                          <a:rPr lang="en-US" altLang="zh-CN" sz="2400" i="1" dirty="0">
                            <a:solidFill>
                              <a:prstClr val="black"/>
                            </a:solidFill>
                            <a:latin typeface="Cambria Math" panose="02040503050406030204" pitchFamily="18" charset="0"/>
                            <a:cs typeface="Times New Roman" panose="02020603050405020304" pitchFamily="18" charset="0"/>
                          </a:rPr>
                        </m:ctrlPr>
                      </m:sSubSupPr>
                      <m:e>
                        <m:r>
                          <a:rPr lang="en-US" altLang="zh-CN" sz="2400" i="1" dirty="0">
                            <a:solidFill>
                              <a:prstClr val="black"/>
                            </a:solidFill>
                            <a:latin typeface="Cambria Math" panose="02040503050406030204" pitchFamily="18" charset="0"/>
                            <a:cs typeface="Times New Roman" panose="02020603050405020304" pitchFamily="18" charset="0"/>
                          </a:rPr>
                          <m:t>𝑛</m:t>
                        </m:r>
                      </m:e>
                      <m:sub>
                        <m:r>
                          <a:rPr lang="en-US" altLang="zh-CN" sz="2400" i="1" dirty="0">
                            <a:solidFill>
                              <a:prstClr val="black"/>
                            </a:solidFill>
                            <a:latin typeface="Cambria Math" panose="02040503050406030204" pitchFamily="18" charset="0"/>
                            <a:cs typeface="Times New Roman" panose="02020603050405020304" pitchFamily="18" charset="0"/>
                          </a:rPr>
                          <m:t>𝐴</m:t>
                        </m:r>
                      </m:sub>
                      <m:sup>
                        <m:r>
                          <a:rPr lang="en-US" altLang="zh-CN" sz="2400" i="1" dirty="0">
                            <a:solidFill>
                              <a:prstClr val="black"/>
                            </a:solidFill>
                            <a:latin typeface="Cambria Math" panose="02040503050406030204" pitchFamily="18" charset="0"/>
                            <a:cs typeface="Times New Roman" panose="02020603050405020304" pitchFamily="18" charset="0"/>
                          </a:rPr>
                          <m:t>𝑛𝑒</m:t>
                        </m:r>
                      </m:sup>
                    </m:sSub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solidFill>
                      <a:prstClr val="black"/>
                    </a:solidFill>
                    <a:latin typeface="Calibri"/>
                    <a:ea typeface="宋体" panose="02010600030101010101" pitchFamily="2" charset="-122"/>
                    <a:cs typeface="Times New Roman" panose="02020603050405020304" pitchFamily="18" charset="0"/>
                  </a:rPr>
                  <a:t> </a:t>
                </a:r>
                <a14:m>
                  <m:oMath xmlns:m="http://schemas.openxmlformats.org/officeDocument/2006/math">
                    <m:r>
                      <a:rPr lang="en-US" altLang="zh-CN" sz="2400" i="1" dirty="0">
                        <a:solidFill>
                          <a:prstClr val="black"/>
                        </a:solidFill>
                        <a:latin typeface="Cambria Math" panose="02040503050406030204" pitchFamily="18" charset="0"/>
                        <a:cs typeface="Times New Roman" panose="02020603050405020304" pitchFamily="18" charset="0"/>
                      </a:rPr>
                      <m:t>&lt;</m:t>
                    </m:r>
                    <m:sSup>
                      <m:sSupPr>
                        <m:ctrlPr>
                          <a:rPr lang="zh-CN" altLang="en-US" sz="2400" i="1">
                            <a:solidFill>
                              <a:prstClr val="black"/>
                            </a:solidFill>
                            <a:latin typeface="Cambria Math" panose="02040503050406030204" pitchFamily="18" charset="0"/>
                          </a:rPr>
                        </m:ctrlPr>
                      </m:sSupPr>
                      <m:e>
                        <m:r>
                          <a:rPr lang="zh-CN" altLang="en-US" sz="2400" i="1">
                            <a:solidFill>
                              <a:prstClr val="black"/>
                            </a:solidFill>
                            <a:latin typeface="Cambria Math" panose="02040503050406030204" pitchFamily="18" charset="0"/>
                          </a:rPr>
                          <m:t>𝜋</m:t>
                        </m:r>
                      </m:e>
                      <m:sup>
                        <m:r>
                          <a:rPr lang="en-US" altLang="zh-CN" sz="2400" i="1">
                            <a:solidFill>
                              <a:prstClr val="black"/>
                            </a:solidFill>
                            <a:latin typeface="Cambria Math" panose="02040503050406030204" pitchFamily="18" charset="0"/>
                          </a:rPr>
                          <m:t>𝐵</m:t>
                        </m:r>
                      </m:sup>
                    </m:sSup>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sSubSup>
                      <m:sSubSupPr>
                        <m:ctrlPr>
                          <a:rPr lang="en-US" altLang="zh-CN" sz="2400" i="1" dirty="0">
                            <a:solidFill>
                              <a:prstClr val="black"/>
                            </a:solidFill>
                            <a:latin typeface="Cambria Math" panose="02040503050406030204" pitchFamily="18" charset="0"/>
                            <a:cs typeface="Times New Roman" panose="02020603050405020304" pitchFamily="18" charset="0"/>
                          </a:rPr>
                        </m:ctrlPr>
                      </m:sSubSupPr>
                      <m:e>
                        <m:r>
                          <a:rPr lang="en-US" altLang="zh-CN" sz="2400" i="1" dirty="0">
                            <a:solidFill>
                              <a:prstClr val="black"/>
                            </a:solidFill>
                            <a:latin typeface="Cambria Math" panose="02040503050406030204" pitchFamily="18" charset="0"/>
                            <a:cs typeface="Times New Roman" panose="02020603050405020304" pitchFamily="18" charset="0"/>
                          </a:rPr>
                          <m:t>𝑛</m:t>
                        </m:r>
                      </m:e>
                      <m:sub>
                        <m:r>
                          <a:rPr lang="en-US" altLang="zh-CN" sz="2400" i="1" dirty="0">
                            <a:solidFill>
                              <a:prstClr val="black"/>
                            </a:solidFill>
                            <a:latin typeface="Cambria Math" panose="02040503050406030204" pitchFamily="18" charset="0"/>
                            <a:cs typeface="Times New Roman" panose="02020603050405020304" pitchFamily="18" charset="0"/>
                          </a:rPr>
                          <m:t>𝐴</m:t>
                        </m:r>
                      </m:sub>
                      <m:sup>
                        <m:r>
                          <a:rPr lang="en-US" altLang="zh-CN" sz="2400" i="1" dirty="0">
                            <a:solidFill>
                              <a:prstClr val="black"/>
                            </a:solidFill>
                            <a:latin typeface="Cambria Math" panose="02040503050406030204" pitchFamily="18" charset="0"/>
                            <a:cs typeface="Times New Roman" panose="02020603050405020304" pitchFamily="18" charset="0"/>
                          </a:rPr>
                          <m:t>𝑛𝑒</m:t>
                        </m:r>
                      </m:sup>
                    </m:sSubSup>
                    <m:r>
                      <a:rPr lang="en-US" altLang="zh-CN" sz="2400" dirty="0">
                        <a:solidFill>
                          <a:prstClr val="black"/>
                        </a:solidFill>
                        <a:latin typeface="Cambria Math" panose="02040503050406030204" pitchFamily="18" charset="0"/>
                        <a:cs typeface="Times New Roman" panose="02020603050405020304" pitchFamily="18" charset="0"/>
                      </a:rPr>
                      <m:t>−1</m:t>
                    </m:r>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p>
              <a:p>
                <a:pPr marL="457200" indent="-457200" defTabSz="914400">
                  <a:lnSpc>
                    <a:spcPct val="150000"/>
                  </a:lnSpc>
                  <a:buClr>
                    <a:srgbClr val="0000FF"/>
                  </a:buClr>
                  <a:buFont typeface="+mj-lt"/>
                  <a:buAutoNum type="alphaLcParenR"/>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If the strategy of agent </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is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x</a:t>
                </a:r>
                <a:r>
                  <a:rPr lang="nn-NO" altLang="zh-CN" sz="24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nn-NO"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then</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nn-NO" altLang="zh-CN" sz="24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nn-NO"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1)=0</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switches to strategy </a:t>
                </a:r>
                <a:r>
                  <a:rPr lang="en-US" altLang="zh-CN" sz="24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B;</a:t>
                </a:r>
                <a:endPar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defTabSz="914400">
                  <a:lnSpc>
                    <a:spcPct val="150000"/>
                  </a:lnSpc>
                  <a:buClr>
                    <a:srgbClr val="0000FF"/>
                  </a:buClr>
                  <a:buFont typeface="+mj-lt"/>
                  <a:buAutoNum type="alphaLcParenR"/>
                </a:pP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strategy of </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 </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is </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x</a:t>
                </a:r>
                <a:r>
                  <a:rPr lang="nn-NO" altLang="zh-CN" sz="24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nn-NO"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 in the same way, if </a:t>
                </a:r>
                <a:r>
                  <a:rPr lang="en-US" altLang="zh-CN" sz="2400" i="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remains unchanged,</a:t>
                </a:r>
                <a:r>
                  <a:rPr lang="en-US" altLang="zh-CN" sz="24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nn-NO" altLang="zh-CN" sz="24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nn-NO"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a:t>
                </a:r>
                <a:r>
                  <a:rPr lang="nn-NO" altLang="zh-CN" sz="2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r>
                  <a:rPr lang="nn-NO"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+1)=0 (an invalid update). </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According to the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persistent activation assumption</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there is a finite future time </a:t>
                </a:r>
                <a14:m>
                  <m:oMath xmlns:m="http://schemas.openxmlformats.org/officeDocument/2006/math">
                    <m:acc>
                      <m:accPr>
                        <m:chr m:val="̃"/>
                        <m:ctrlPr>
                          <a:rPr lang="en-US" altLang="zh-CN" sz="2400" i="1" smtClean="0">
                            <a:solidFill>
                              <a:prstClr val="black"/>
                            </a:solidFill>
                            <a:latin typeface="Cambria Math" panose="02040503050406030204" pitchFamily="18" charset="0"/>
                            <a:cs typeface="Times New Roman" panose="02020603050405020304" pitchFamily="18" charset="0"/>
                          </a:rPr>
                        </m:ctrlPr>
                      </m:accPr>
                      <m:e>
                        <m:r>
                          <a:rPr lang="en-US" altLang="zh-CN" sz="2400" i="1" smtClean="0">
                            <a:solidFill>
                              <a:prstClr val="black"/>
                            </a:solidFill>
                            <a:latin typeface="Cambria Math" panose="02040503050406030204" pitchFamily="18" charset="0"/>
                            <a:cs typeface="Times New Roman" panose="02020603050405020304" pitchFamily="18" charset="0"/>
                          </a:rPr>
                          <m:t>𝑡</m:t>
                        </m:r>
                      </m:e>
                    </m:acc>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which an </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activated. Then, the case returns to </a:t>
                </a:r>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nn-NO" altLang="zh-CN" sz="2400"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507152" y="1681311"/>
                <a:ext cx="11018300" cy="4038478"/>
              </a:xfrm>
              <a:prstGeom prst="rect">
                <a:avLst/>
              </a:prstGeom>
              <a:blipFill>
                <a:blip r:embed="rId2"/>
                <a:stretch>
                  <a:fillRect l="-830"/>
                </a:stretch>
              </a:blipFill>
            </p:spPr>
            <p:txBody>
              <a:bodyPr/>
              <a:lstStyle/>
              <a:p>
                <a:r>
                  <a:rPr lang="zh-CN" altLang="en-US">
                    <a:noFill/>
                  </a:rPr>
                  <a:t> </a:t>
                </a:r>
              </a:p>
            </p:txBody>
          </p:sp>
        </mc:Fallback>
      </mc:AlternateContent>
      <p:sp>
        <p:nvSpPr>
          <p:cNvPr id="5" name="矩形 4"/>
          <p:cNvSpPr/>
          <p:nvPr/>
        </p:nvSpPr>
        <p:spPr>
          <a:xfrm>
            <a:off x="487757" y="5863402"/>
            <a:ext cx="11037695" cy="769441"/>
          </a:xfrm>
          <a:prstGeom prst="rect">
            <a:avLst/>
          </a:prstGeom>
        </p:spPr>
        <p:txBody>
          <a:bodyPr wrap="square">
            <a:spAutoFit/>
          </a:bodyPr>
          <a:lstStyle/>
          <a:p>
            <a:pPr defTabSz="914400"/>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That is, </a:t>
            </a:r>
            <a:r>
              <a:rPr lang="en-US" altLang="zh-CN" sz="2200" b="1"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in all of the non-NEs</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there always exist some agents who switch strategies when being activated.</a:t>
            </a:r>
            <a:endPar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216042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78</a:t>
            </a:fld>
            <a:endParaRPr lang="en-US" dirty="0"/>
          </a:p>
        </p:txBody>
      </p:sp>
      <p:sp>
        <p:nvSpPr>
          <p:cNvPr id="3" name="矩形 2"/>
          <p:cNvSpPr/>
          <p:nvPr/>
        </p:nvSpPr>
        <p:spPr>
          <a:xfrm>
            <a:off x="610339" y="1849187"/>
            <a:ext cx="10911840" cy="830997"/>
          </a:xfrm>
          <a:prstGeom prst="rect">
            <a:avLst/>
          </a:prstGeom>
        </p:spPr>
        <p:txBody>
          <a:bodyPr wrap="square">
            <a:spAutoFit/>
          </a:bodyPr>
          <a:lstStyle/>
          <a:p>
            <a:pPr defTabSz="9144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Summarizing Lemmas 6 and 7, the states belonging to set </a:t>
            </a:r>
            <a:r>
              <a:rPr lang="en-US" altLang="zh-CN" sz="2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Θ</a:t>
            </a:r>
            <a:r>
              <a:rPr lang="en-US" altLang="zh-CN" sz="2400" i="1" baseline="30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are equilibria; while states belong to </a:t>
            </a:r>
            <a:r>
              <a:rPr lang="en-US" altLang="zh-CN" sz="2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Θ</a:t>
            </a:r>
            <a:r>
              <a:rPr lang="en-US" altLang="zh-CN" sz="2400" i="1" baseline="30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are non-equilibria. </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矩形 3"/>
          <p:cNvSpPr/>
          <p:nvPr/>
        </p:nvSpPr>
        <p:spPr>
          <a:xfrm>
            <a:off x="727179" y="3519894"/>
            <a:ext cx="10678160" cy="830997"/>
          </a:xfrm>
          <a:prstGeom prst="rect">
            <a:avLst/>
          </a:prstGeom>
        </p:spPr>
        <p:txBody>
          <a:bodyPr wrap="square">
            <a:spAutoFit/>
          </a:bodyPr>
          <a:lstStyle/>
          <a:p>
            <a:pPr defTabSz="914400"/>
            <a:r>
              <a:rPr lang="en-US" altLang="zh-CN"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Theorem 3</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Under the asynchronous best-response dynamics, the IMG systems will converge to NE state in finite time, that is, there is a finite time τ</a:t>
            </a:r>
          </a:p>
        </p:txBody>
      </p:sp>
      <p:graphicFrame>
        <p:nvGraphicFramePr>
          <p:cNvPr id="5" name="对象 4"/>
          <p:cNvGraphicFramePr>
            <a:graphicFrameLocks noChangeAspect="1"/>
          </p:cNvGraphicFramePr>
          <p:nvPr>
            <p:extLst>
              <p:ext uri="{D42A27DB-BD31-4B8C-83A1-F6EECF244321}">
                <p14:modId xmlns:p14="http://schemas.microsoft.com/office/powerpoint/2010/main" val="1101239999"/>
              </p:ext>
            </p:extLst>
          </p:nvPr>
        </p:nvGraphicFramePr>
        <p:xfrm>
          <a:off x="4560080" y="4812866"/>
          <a:ext cx="2533650" cy="522287"/>
        </p:xfrm>
        <a:graphic>
          <a:graphicData uri="http://schemas.openxmlformats.org/presentationml/2006/ole">
            <mc:AlternateContent xmlns:mc="http://schemas.openxmlformats.org/markup-compatibility/2006">
              <mc:Choice xmlns:v="urn:schemas-microsoft-com:vml" Requires="v">
                <p:oleObj spid="_x0000_s36951" name="Equation" r:id="rId4" imgW="1231560" imgH="253800" progId="Equation.DSMT4">
                  <p:embed/>
                </p:oleObj>
              </mc:Choice>
              <mc:Fallback>
                <p:oleObj name="Equation" r:id="rId4" imgW="1231560" imgH="253800" progId="Equation.DSMT4">
                  <p:embed/>
                  <p:pic>
                    <p:nvPicPr>
                      <p:cNvPr id="5" name="对象 4"/>
                      <p:cNvPicPr/>
                      <p:nvPr/>
                    </p:nvPicPr>
                    <p:blipFill>
                      <a:blip r:embed="rId5"/>
                      <a:stretch>
                        <a:fillRect/>
                      </a:stretch>
                    </p:blipFill>
                    <p:spPr>
                      <a:xfrm>
                        <a:off x="4560080" y="4812866"/>
                        <a:ext cx="2533650" cy="522287"/>
                      </a:xfrm>
                      <a:prstGeom prst="rect">
                        <a:avLst/>
                      </a:prstGeom>
                    </p:spPr>
                  </p:pic>
                </p:oleObj>
              </mc:Fallback>
            </mc:AlternateContent>
          </a:graphicData>
        </a:graphic>
      </p:graphicFrame>
      <p:sp>
        <p:nvSpPr>
          <p:cNvPr id="6" name="文本框 5"/>
          <p:cNvSpPr txBox="1"/>
          <p:nvPr/>
        </p:nvSpPr>
        <p:spPr>
          <a:xfrm>
            <a:off x="727179" y="5428000"/>
            <a:ext cx="2502852" cy="430887"/>
          </a:xfrm>
          <a:prstGeom prst="rect">
            <a:avLst/>
          </a:prstGeom>
          <a:noFill/>
        </p:spPr>
        <p:txBody>
          <a:bodyPr wrap="square" rtlCol="0">
            <a:spAutoFit/>
          </a:bodyPr>
          <a:lstStyle/>
          <a:p>
            <a:pPr defTabSz="914400"/>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where X*</a:t>
            </a:r>
            <a:r>
              <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Θ</a:t>
            </a:r>
            <a:r>
              <a:rPr lang="en-US" altLang="zh-CN" sz="2200" i="1" baseline="30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e</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矩形 6"/>
          <p:cNvSpPr/>
          <p:nvPr/>
        </p:nvSpPr>
        <p:spPr>
          <a:xfrm>
            <a:off x="398816" y="793528"/>
            <a:ext cx="6545382" cy="523220"/>
          </a:xfrm>
          <a:prstGeom prst="rect">
            <a:avLst/>
          </a:prstGeom>
        </p:spPr>
        <p:txBody>
          <a:bodyPr wrap="none">
            <a:spAutoFit/>
          </a:bodyPr>
          <a:lstStyle/>
          <a:p>
            <a:pPr defTabSz="914400"/>
            <a:r>
              <a:rPr lang="en-US" altLang="zh-CN"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Convergence of IMG to Nash Equilibrium </a:t>
            </a:r>
            <a:endParaRPr lang="zh-CN" altLang="en-US"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577181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79</a:t>
            </a:fld>
            <a:endParaRPr lang="en-US" dirty="0"/>
          </a:p>
        </p:txBody>
      </p:sp>
      <p:sp>
        <p:nvSpPr>
          <p:cNvPr id="3" name="矩形 2"/>
          <p:cNvSpPr/>
          <p:nvPr/>
        </p:nvSpPr>
        <p:spPr>
          <a:xfrm>
            <a:off x="334738" y="621207"/>
            <a:ext cx="5330305" cy="523220"/>
          </a:xfrm>
          <a:prstGeom prst="rect">
            <a:avLst/>
          </a:prstGeom>
        </p:spPr>
        <p:txBody>
          <a:bodyPr wrap="none">
            <a:spAutoFit/>
          </a:bodyPr>
          <a:lstStyle/>
          <a:p>
            <a:pPr defTabSz="914400"/>
            <a:r>
              <a:rPr lang="en-US" altLang="zh-CN"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Nash Equilibrium of IMG Systems</a:t>
            </a:r>
            <a:endParaRPr lang="zh-CN" altLang="en-US"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矩形 3"/>
          <p:cNvSpPr/>
          <p:nvPr/>
        </p:nvSpPr>
        <p:spPr>
          <a:xfrm>
            <a:off x="1385406" y="1581788"/>
            <a:ext cx="10075074" cy="2677656"/>
          </a:xfrm>
          <a:prstGeom prst="rect">
            <a:avLst/>
          </a:prstGeom>
        </p:spPr>
        <p:txBody>
          <a:bodyPr wrap="square">
            <a:spAutoFit/>
          </a:bodyPr>
          <a:lstStyle/>
          <a:p>
            <a:pPr defTabSz="9144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In general, there are four cases of the evolutionary outcomes:</a:t>
            </a:r>
          </a:p>
          <a:p>
            <a:pPr marL="457200" indent="-457200" defTabSz="914400">
              <a:lnSpc>
                <a:spcPct val="150000"/>
              </a:lnSpc>
              <a:buFontTx/>
              <a:buAutoNum type="alphaLcParenR"/>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single NE of full-</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which is the global attractor </a:t>
            </a:r>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[see Fig. 2, case </a:t>
            </a:r>
            <a:r>
              <a:rPr lang="en-US" altLang="zh-CN" sz="2400"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p>
          <a:p>
            <a:pPr marL="457200" indent="-457200" defTabSz="914400">
              <a:lnSpc>
                <a:spcPct val="150000"/>
              </a:lnSpc>
              <a:buFontTx/>
              <a:buAutoNum type="alphaLcParenR"/>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single NE of full-</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which is the global attractor </a:t>
            </a:r>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[see Fig. 2, case ii)]</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defTabSz="914400">
              <a:lnSpc>
                <a:spcPct val="150000"/>
              </a:lnSpc>
              <a:buFontTx/>
              <a:buAutoNum type="alphaLcParenR"/>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unique interior NE </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400" i="1" baseline="30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e</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which is the global attractor </a:t>
            </a:r>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[see Fig. 2, case iii)]</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defTabSz="914400">
              <a:lnSpc>
                <a:spcPct val="150000"/>
              </a:lnSpc>
              <a:buFontTx/>
              <a:buAutoNum type="alphaLcParenR"/>
            </a:pP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multiple NE points </a:t>
            </a:r>
            <a:r>
              <a:rPr lang="en-US" altLang="zh-CN" sz="24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[Fig. 2, case iv)]</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p>
        </p:txBody>
      </p:sp>
      <p:pic>
        <p:nvPicPr>
          <p:cNvPr id="5" name="图片 4"/>
          <p:cNvPicPr>
            <a:picLocks noChangeAspect="1"/>
          </p:cNvPicPr>
          <p:nvPr/>
        </p:nvPicPr>
        <p:blipFill>
          <a:blip r:embed="rId2"/>
          <a:stretch>
            <a:fillRect/>
          </a:stretch>
        </p:blipFill>
        <p:spPr>
          <a:xfrm>
            <a:off x="7845228" y="3814618"/>
            <a:ext cx="3266856" cy="2886546"/>
          </a:xfrm>
          <a:prstGeom prst="rect">
            <a:avLst/>
          </a:prstGeom>
        </p:spPr>
      </p:pic>
      <p:sp>
        <p:nvSpPr>
          <p:cNvPr id="6" name="矩形 5"/>
          <p:cNvSpPr/>
          <p:nvPr/>
        </p:nvSpPr>
        <p:spPr>
          <a:xfrm>
            <a:off x="877455" y="5110109"/>
            <a:ext cx="6603951" cy="1015663"/>
          </a:xfrm>
          <a:prstGeom prst="rect">
            <a:avLst/>
          </a:prstGeom>
        </p:spPr>
        <p:txBody>
          <a:bodyPr wrap="square">
            <a:spAutoFit/>
          </a:bodyPr>
          <a:lstStyle/>
          <a:p>
            <a:pPr algn="just" defTabSz="914400"/>
            <a:r>
              <a:rPr lang="en-US" altLang="zh-CN" sz="2000" b="1" u="sng"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Fig.2</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Examples of game outcomes. Open marks are non-NE,</a:t>
            </a:r>
          </a:p>
          <a:p>
            <a:pPr algn="just" defTabSz="9144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and closed ones are NE. Case </a:t>
            </a:r>
            <a:r>
              <a:rPr lang="en-US" altLang="zh-CN" sz="2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blue triangles</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case ii): </a:t>
            </a:r>
            <a:r>
              <a:rPr lang="en-US" altLang="zh-CN"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red stars</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case iii): </a:t>
            </a:r>
            <a:r>
              <a:rPr lang="en-US" altLang="zh-CN" sz="2000" b="1" dirty="0">
                <a:solidFill>
                  <a:srgbClr val="FFC000"/>
                </a:solidFill>
                <a:latin typeface="Times New Roman" panose="02020603050405020304" pitchFamily="18" charset="0"/>
                <a:ea typeface="宋体" panose="02010600030101010101" pitchFamily="2" charset="-122"/>
                <a:cs typeface="Times New Roman" panose="02020603050405020304" pitchFamily="18" charset="0"/>
              </a:rPr>
              <a:t>orange squares</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case iv): </a:t>
            </a:r>
            <a:r>
              <a:rPr lang="en-US" altLang="zh-CN" sz="2000" b="1" dirty="0">
                <a:solidFill>
                  <a:srgbClr val="7CCA62">
                    <a:lumMod val="75000"/>
                  </a:srgbClr>
                </a:solidFill>
                <a:latin typeface="Times New Roman" panose="02020603050405020304" pitchFamily="18" charset="0"/>
                <a:ea typeface="宋体" panose="02010600030101010101" pitchFamily="2" charset="-122"/>
                <a:cs typeface="Times New Roman" panose="02020603050405020304" pitchFamily="18" charset="0"/>
              </a:rPr>
              <a:t>green circles</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28032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8</a:t>
            </a:fld>
            <a:endParaRPr lang="en-US" dirty="0"/>
          </a:p>
        </p:txBody>
      </p:sp>
      <p:sp>
        <p:nvSpPr>
          <p:cNvPr id="3" name="文本框 2"/>
          <p:cNvSpPr txBox="1"/>
          <p:nvPr/>
        </p:nvSpPr>
        <p:spPr>
          <a:xfrm>
            <a:off x="536554" y="961390"/>
            <a:ext cx="5558789" cy="523220"/>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t">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800" b="0" i="0" u="none" strike="noStrike" kern="0" cap="none" spc="0" normalizeH="0" baseline="0" noProof="0" dirty="0" smtClean="0">
                <a:ln>
                  <a:noFill/>
                </a:ln>
                <a:solidFill>
                  <a:srgbClr val="454551"/>
                </a:solidFill>
                <a:effectLst/>
                <a:uLnTx/>
                <a:uFillTx/>
                <a:latin typeface="宋体" panose="02010600030101010101" pitchFamily="2" charset="-122"/>
                <a:ea typeface="宋体" panose="02010600030101010101" pitchFamily="2" charset="-122"/>
                <a:sym typeface="+mn-ea"/>
              </a:rPr>
              <a:t>探究群体合作具有现实意义！</a:t>
            </a:r>
            <a:endParaRPr kumimoji="0" lang="zh-CN" altLang="zh-CN" sz="2800" b="0" i="0" u="none" strike="noStrike" kern="0" cap="none" spc="0" normalizeH="0" baseline="0" noProof="0" dirty="0" smtClean="0">
              <a:ln>
                <a:noFill/>
              </a:ln>
              <a:solidFill>
                <a:srgbClr val="454551"/>
              </a:solidFill>
              <a:effectLst/>
              <a:uLnTx/>
              <a:uFillTx/>
              <a:latin typeface="宋体" panose="02010600030101010101" pitchFamily="2" charset="-122"/>
              <a:ea typeface="宋体" panose="02010600030101010101" pitchFamily="2" charset="-122"/>
              <a:sym typeface="+mn-ea"/>
            </a:endParaRPr>
          </a:p>
        </p:txBody>
      </p:sp>
      <p:sp>
        <p:nvSpPr>
          <p:cNvPr id="4" name="文本框 3"/>
          <p:cNvSpPr txBox="1"/>
          <p:nvPr>
            <p:custDataLst>
              <p:tags r:id="rId1"/>
            </p:custDataLst>
          </p:nvPr>
        </p:nvSpPr>
        <p:spPr bwMode="auto">
          <a:xfrm>
            <a:off x="2243026" y="5209024"/>
            <a:ext cx="2520202" cy="369332"/>
          </a:xfrm>
          <a:prstGeom prst="rect">
            <a:avLst/>
          </a:prstGeom>
          <a:noFill/>
          <a:ln w="25400" cap="flat" cmpd="sng" algn="ctr">
            <a:noFill/>
            <a:prstDash val="solid"/>
          </a:ln>
          <a:effectLst/>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智能体最大化自身回报</a:t>
            </a:r>
          </a:p>
        </p:txBody>
      </p:sp>
      <p:sp>
        <p:nvSpPr>
          <p:cNvPr id="5" name="文本框 4"/>
          <p:cNvSpPr txBox="1"/>
          <p:nvPr>
            <p:custDataLst>
              <p:tags r:id="rId2"/>
            </p:custDataLst>
          </p:nvPr>
        </p:nvSpPr>
        <p:spPr bwMode="auto">
          <a:xfrm>
            <a:off x="6450330" y="5209024"/>
            <a:ext cx="2746454" cy="369332"/>
          </a:xfrm>
          <a:prstGeom prst="rect">
            <a:avLst/>
          </a:prstGeom>
          <a:noFill/>
          <a:ln w="25400" cap="flat" cmpd="sng" algn="ctr">
            <a:noFill/>
            <a:prstDash val="solid"/>
          </a:ln>
          <a:effectLst/>
        </p:spPr>
        <p:txBody>
          <a:bodyPr wrap="square" rtlCol="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1800" b="0" i="0" u="none" strike="noStrike" kern="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异构无人机集群红蓝对抗</a:t>
            </a:r>
            <a:endParaRPr kumimoji="0" lang="en-US" altLang="zh-CN" sz="1800" b="0" i="0" u="none" strike="noStrike" kern="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343" y="2469272"/>
            <a:ext cx="3456428" cy="2007854"/>
          </a:xfrm>
          <a:prstGeom prst="rect">
            <a:avLst/>
          </a:prstGeom>
        </p:spPr>
      </p:pic>
      <p:pic>
        <p:nvPicPr>
          <p:cNvPr id="7" name="Picture 8" descr="经济博弈 的图像结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6943" y="2401455"/>
            <a:ext cx="3312368" cy="207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1705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80</a:t>
            </a:fld>
            <a:endParaRPr lang="en-US" dirty="0"/>
          </a:p>
        </p:txBody>
      </p:sp>
      <p:sp>
        <p:nvSpPr>
          <p:cNvPr id="3" name="矩形 2"/>
          <p:cNvSpPr/>
          <p:nvPr/>
        </p:nvSpPr>
        <p:spPr>
          <a:xfrm>
            <a:off x="416942" y="863199"/>
            <a:ext cx="5330305" cy="523220"/>
          </a:xfrm>
          <a:prstGeom prst="rect">
            <a:avLst/>
          </a:prstGeom>
        </p:spPr>
        <p:txBody>
          <a:bodyPr wrap="none">
            <a:spAutoFit/>
          </a:bodyPr>
          <a:lstStyle/>
          <a:p>
            <a:pPr defTabSz="914400"/>
            <a:r>
              <a:rPr lang="en-US" altLang="zh-CN"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Nash Equilibrium of IMG Systems</a:t>
            </a:r>
            <a:endParaRPr lang="zh-CN" altLang="en-US"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矩形 3"/>
          <p:cNvSpPr/>
          <p:nvPr/>
        </p:nvSpPr>
        <p:spPr>
          <a:xfrm>
            <a:off x="1164161" y="1869962"/>
            <a:ext cx="7257756" cy="461665"/>
          </a:xfrm>
          <a:prstGeom prst="rect">
            <a:avLst/>
          </a:prstGeom>
        </p:spPr>
        <p:txBody>
          <a:bodyPr wrap="none">
            <a:spAutoFit/>
          </a:bodyPr>
          <a:lstStyle/>
          <a:p>
            <a:pPr defTabSz="9144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Discussions of the two border equilibria full-</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full-</a:t>
            </a:r>
            <a:r>
              <a:rPr lang="en-US" altLang="zh-CN"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endParaRPr lang="zh-CN" altLang="en-US" sz="24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本框 4"/>
              <p:cNvSpPr txBox="1"/>
              <p:nvPr/>
            </p:nvSpPr>
            <p:spPr>
              <a:xfrm>
                <a:off x="2153920" y="2815170"/>
                <a:ext cx="7386320" cy="707886"/>
              </a:xfrm>
              <a:prstGeom prst="rect">
                <a:avLst/>
              </a:prstGeom>
              <a:noFill/>
            </p:spPr>
            <p:txBody>
              <a:bodyPr wrap="square" rtlCol="0">
                <a:spAutoFit/>
              </a:bodyPr>
              <a:lstStyle/>
              <a:p>
                <a:pPr marL="342900" indent="-342900" defTabSz="914400">
                  <a:buFontTx/>
                  <a:buAutoNum type="alphaLcParenR"/>
                </a:pP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When </a:t>
                </a:r>
                <a14:m>
                  <m:oMath xmlns:m="http://schemas.openxmlformats.org/officeDocument/2006/math">
                    <m:sSub>
                      <m:sSubPr>
                        <m:ctrlPr>
                          <a:rPr lang="en-US" altLang="zh-CN" sz="2000" i="1" smtClean="0">
                            <a:solidFill>
                              <a:prstClr val="black"/>
                            </a:solidFill>
                            <a:latin typeface="Cambria Math" panose="02040503050406030204" pitchFamily="18" charset="0"/>
                          </a:rPr>
                        </m:ctrlPr>
                      </m:sSubPr>
                      <m:e>
                        <m:r>
                          <a:rPr lang="en-US" altLang="zh-CN" sz="2000" i="1" smtClean="0">
                            <a:solidFill>
                              <a:prstClr val="black"/>
                            </a:solidFill>
                            <a:latin typeface="Cambria Math" panose="02040503050406030204" pitchFamily="18" charset="0"/>
                          </a:rPr>
                          <m:t>𝑠</m:t>
                        </m:r>
                      </m:e>
                      <m:sub>
                        <m:r>
                          <a:rPr lang="en-US" altLang="zh-CN" sz="2000" i="1" smtClean="0">
                            <a:solidFill>
                              <a:prstClr val="black"/>
                            </a:solidFill>
                            <a:latin typeface="Cambria Math" panose="02040503050406030204" pitchFamily="18" charset="0"/>
                          </a:rPr>
                          <m:t>𝐴</m:t>
                        </m:r>
                      </m:sub>
                    </m:sSub>
                    <m:r>
                      <a:rPr lang="en-US" altLang="zh-CN" sz="2000" i="1" smtClean="0">
                        <a:solidFill>
                          <a:prstClr val="black"/>
                        </a:solidFill>
                        <a:latin typeface="Cambria Math" panose="02040503050406030204" pitchFamily="18" charset="0"/>
                      </a:rPr>
                      <m:t>=1,</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𝑠</m:t>
                        </m:r>
                      </m:e>
                      <m:sub>
                        <m:r>
                          <a:rPr lang="en-US" altLang="zh-CN" sz="2000" i="1" smtClean="0">
                            <a:solidFill>
                              <a:prstClr val="black"/>
                            </a:solidFill>
                            <a:latin typeface="Cambria Math" panose="02040503050406030204" pitchFamily="18" charset="0"/>
                          </a:rPr>
                          <m:t>𝐵</m:t>
                        </m:r>
                      </m:sub>
                    </m:sSub>
                    <m:r>
                      <a:rPr lang="en-US" altLang="zh-CN" sz="2000" i="1" smtClean="0">
                        <a:solidFill>
                          <a:prstClr val="black"/>
                        </a:solidFill>
                        <a:latin typeface="Cambria Math" panose="02040503050406030204" pitchFamily="18" charset="0"/>
                        <a:ea typeface="Cambria Math" panose="02040503050406030204" pitchFamily="18" charset="0"/>
                      </a:rPr>
                      <m:t>≠</m:t>
                    </m:r>
                    <m:r>
                      <a:rPr lang="en-US" altLang="zh-CN" sz="2000" i="1">
                        <a:solidFill>
                          <a:prstClr val="black"/>
                        </a:solidFill>
                        <a:latin typeface="Cambria Math" panose="02040503050406030204" pitchFamily="18" charset="0"/>
                      </a:rPr>
                      <m:t>1</m:t>
                    </m:r>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full-</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NE on the condition that </a:t>
                </a:r>
                <a14:m>
                  <m:oMath xmlns:m="http://schemas.openxmlformats.org/officeDocument/2006/math">
                    <m:sSub>
                      <m:sSubPr>
                        <m:ctrlPr>
                          <a:rPr lang="en-US" altLang="zh-CN" sz="2000" i="1" smtClean="0">
                            <a:solidFill>
                              <a:prstClr val="black"/>
                            </a:solidFill>
                            <a:latin typeface="Cambria Math" panose="02040503050406030204" pitchFamily="18" charset="0"/>
                          </a:rPr>
                        </m:ctrlPr>
                      </m:sSubPr>
                      <m:e>
                        <m:r>
                          <a:rPr lang="en-US" altLang="zh-CN" sz="2000" i="1" smtClean="0">
                            <a:solidFill>
                              <a:prstClr val="black"/>
                            </a:solidFill>
                            <a:latin typeface="Cambria Math" panose="02040503050406030204" pitchFamily="18" charset="0"/>
                          </a:rPr>
                          <m:t>𝑙</m:t>
                        </m:r>
                      </m:e>
                      <m:sub>
                        <m:r>
                          <a:rPr lang="en-US" altLang="zh-CN" sz="2000" i="1" smtClean="0">
                            <a:solidFill>
                              <a:prstClr val="black"/>
                            </a:solidFill>
                            <a:latin typeface="Cambria Math" panose="02040503050406030204" pitchFamily="18" charset="0"/>
                          </a:rPr>
                          <m:t>𝐴</m:t>
                        </m:r>
                      </m:sub>
                    </m:sSub>
                    <m:r>
                      <a:rPr lang="en-US" altLang="zh-CN" sz="2000" i="1" smtClean="0">
                        <a:solidFill>
                          <a:prstClr val="black"/>
                        </a:solidFill>
                        <a:latin typeface="Cambria Math" panose="02040503050406030204" pitchFamily="18" charset="0"/>
                        <a:ea typeface="Cambria Math" panose="02040503050406030204" pitchFamily="18" charset="0"/>
                      </a:rPr>
                      <m:t>≥</m:t>
                    </m:r>
                    <m:sSub>
                      <m:sSubPr>
                        <m:ctrlPr>
                          <a:rPr lang="en-US" altLang="zh-CN" sz="2000" i="1" smtClean="0">
                            <a:solidFill>
                              <a:prstClr val="black"/>
                            </a:solidFill>
                            <a:latin typeface="Cambria Math" panose="02040503050406030204" pitchFamily="18" charset="0"/>
                            <a:ea typeface="Cambria Math" panose="02040503050406030204" pitchFamily="18" charset="0"/>
                          </a:rPr>
                        </m:ctrlPr>
                      </m:sSubPr>
                      <m:e>
                        <m:r>
                          <a:rPr lang="en-US" altLang="zh-CN" sz="2000" i="1" smtClean="0">
                            <a:solidFill>
                              <a:prstClr val="black"/>
                            </a:solidFill>
                            <a:latin typeface="Cambria Math" panose="02040503050406030204" pitchFamily="18" charset="0"/>
                            <a:ea typeface="Cambria Math" panose="02040503050406030204" pitchFamily="18" charset="0"/>
                          </a:rPr>
                          <m:t>𝑙</m:t>
                        </m:r>
                      </m:e>
                      <m:sub>
                        <m:r>
                          <a:rPr lang="en-US" altLang="zh-CN" sz="2000" i="1" smtClean="0">
                            <a:solidFill>
                              <a:prstClr val="black"/>
                            </a:solidFill>
                            <a:latin typeface="Cambria Math" panose="02040503050406030204" pitchFamily="18" charset="0"/>
                            <a:ea typeface="Cambria Math" panose="02040503050406030204" pitchFamily="18" charset="0"/>
                          </a:rPr>
                          <m:t>𝐵</m:t>
                        </m:r>
                      </m:sub>
                    </m:sSub>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p>
              <a:p>
                <a:pPr marL="342900" indent="-342900" defTabSz="914400">
                  <a:buFontTx/>
                  <a:buAutoNum type="alphaLcParenR"/>
                </a:pP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When </a:t>
                </a:r>
                <a14:m>
                  <m:oMath xmlns:m="http://schemas.openxmlformats.org/officeDocument/2006/math">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𝑠</m:t>
                        </m:r>
                      </m:e>
                      <m:sub>
                        <m:r>
                          <a:rPr lang="en-US" altLang="zh-CN" sz="2000" i="1" smtClean="0">
                            <a:solidFill>
                              <a:prstClr val="black"/>
                            </a:solidFill>
                            <a:latin typeface="Cambria Math" panose="02040503050406030204" pitchFamily="18" charset="0"/>
                          </a:rPr>
                          <m:t>𝐵</m:t>
                        </m:r>
                      </m:sub>
                    </m:sSub>
                    <m:r>
                      <a:rPr lang="en-US" altLang="zh-CN" sz="2000" i="1">
                        <a:solidFill>
                          <a:prstClr val="black"/>
                        </a:solidFill>
                        <a:latin typeface="Cambria Math" panose="02040503050406030204" pitchFamily="18" charset="0"/>
                      </a:rPr>
                      <m:t>=1,</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𝑠</m:t>
                        </m:r>
                      </m:e>
                      <m:sub>
                        <m:r>
                          <a:rPr lang="en-US" altLang="zh-CN" sz="2000" i="1" smtClean="0">
                            <a:solidFill>
                              <a:prstClr val="black"/>
                            </a:solidFill>
                            <a:latin typeface="Cambria Math" panose="02040503050406030204" pitchFamily="18" charset="0"/>
                          </a:rPr>
                          <m:t>𝐴</m:t>
                        </m:r>
                      </m:sub>
                    </m:sSub>
                    <m:r>
                      <a:rPr lang="en-US" altLang="zh-CN" sz="2000" i="1">
                        <a:solidFill>
                          <a:prstClr val="black"/>
                        </a:solidFill>
                        <a:latin typeface="Cambria Math" panose="02040503050406030204" pitchFamily="18" charset="0"/>
                        <a:ea typeface="Cambria Math" panose="02040503050406030204" pitchFamily="18" charset="0"/>
                      </a:rPr>
                      <m:t>≠</m:t>
                    </m:r>
                    <m:r>
                      <a:rPr lang="en-US" altLang="zh-CN" sz="2000" i="1">
                        <a:solidFill>
                          <a:prstClr val="black"/>
                        </a:solidFill>
                        <a:latin typeface="Cambria Math" panose="02040503050406030204" pitchFamily="18" charset="0"/>
                      </a:rPr>
                      <m:t>1</m:t>
                    </m:r>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full-</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NE.</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2153920" y="2815170"/>
                <a:ext cx="7386320" cy="707886"/>
              </a:xfrm>
              <a:prstGeom prst="rect">
                <a:avLst/>
              </a:prstGeom>
              <a:blipFill>
                <a:blip r:embed="rId2"/>
                <a:stretch>
                  <a:fillRect l="-660" t="-5172" b="-14655"/>
                </a:stretch>
              </a:blipFill>
            </p:spPr>
            <p:txBody>
              <a:bodyPr/>
              <a:lstStyle/>
              <a:p>
                <a:r>
                  <a:rPr lang="zh-CN" altLang="en-US">
                    <a:noFill/>
                  </a:rPr>
                  <a:t> </a:t>
                </a:r>
              </a:p>
            </p:txBody>
          </p:sp>
        </mc:Fallback>
      </mc:AlternateContent>
      <p:sp>
        <p:nvSpPr>
          <p:cNvPr id="6" name="矩形 5"/>
          <p:cNvSpPr/>
          <p:nvPr/>
        </p:nvSpPr>
        <p:spPr>
          <a:xfrm>
            <a:off x="1164161" y="2832897"/>
            <a:ext cx="981359" cy="400110"/>
          </a:xfrm>
          <a:prstGeom prst="rect">
            <a:avLst/>
          </a:prstGeom>
        </p:spPr>
        <p:txBody>
          <a:bodyPr wrap="none">
            <a:spAutoFit/>
          </a:bodyPr>
          <a:lstStyle/>
          <a:p>
            <a:pPr defTabSz="914400"/>
            <a:r>
              <a:rPr lang="en-US" altLang="zh-CN" sz="20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Full-</a:t>
            </a:r>
            <a:r>
              <a:rPr lang="en-US" altLang="zh-CN" sz="20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b="1" dirty="0">
              <a:solidFill>
                <a:prstClr val="black"/>
              </a:solidFill>
              <a:latin typeface="Calibri"/>
              <a:ea typeface="宋体" panose="02010600030101010101" pitchFamily="2" charset="-122"/>
            </a:endParaRPr>
          </a:p>
        </p:txBody>
      </p:sp>
      <mc:AlternateContent xmlns:mc="http://schemas.openxmlformats.org/markup-compatibility/2006" xmlns:a14="http://schemas.microsoft.com/office/drawing/2010/main">
        <mc:Choice Requires="a14">
          <p:sp>
            <p:nvSpPr>
              <p:cNvPr id="7" name="文本框 6"/>
              <p:cNvSpPr txBox="1"/>
              <p:nvPr/>
            </p:nvSpPr>
            <p:spPr>
              <a:xfrm>
                <a:off x="2153920" y="4347544"/>
                <a:ext cx="7386320" cy="707886"/>
              </a:xfrm>
              <a:prstGeom prst="rect">
                <a:avLst/>
              </a:prstGeom>
              <a:noFill/>
            </p:spPr>
            <p:txBody>
              <a:bodyPr wrap="square" rtlCol="0">
                <a:spAutoFit/>
              </a:bodyPr>
              <a:lstStyle/>
              <a:p>
                <a:pPr marL="342900" indent="-342900" defTabSz="914400">
                  <a:buFontTx/>
                  <a:buAutoNum type="alphaLcParenR"/>
                </a:pP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When </a:t>
                </a:r>
                <a14:m>
                  <m:oMath xmlns:m="http://schemas.openxmlformats.org/officeDocument/2006/math">
                    <m:sSub>
                      <m:sSubPr>
                        <m:ctrlPr>
                          <a:rPr lang="en-US" altLang="zh-CN" sz="2000" i="1" smtClean="0">
                            <a:solidFill>
                              <a:prstClr val="black"/>
                            </a:solidFill>
                            <a:latin typeface="Cambria Math" panose="02040503050406030204" pitchFamily="18" charset="0"/>
                          </a:rPr>
                        </m:ctrlPr>
                      </m:sSubPr>
                      <m:e>
                        <m:r>
                          <a:rPr lang="en-US" altLang="zh-CN" sz="2000" i="1" smtClean="0">
                            <a:solidFill>
                              <a:prstClr val="black"/>
                            </a:solidFill>
                            <a:latin typeface="Cambria Math" panose="02040503050406030204" pitchFamily="18" charset="0"/>
                          </a:rPr>
                          <m:t>𝑠</m:t>
                        </m:r>
                      </m:e>
                      <m:sub>
                        <m:r>
                          <a:rPr lang="en-US" altLang="zh-CN" sz="2000" i="1" smtClean="0">
                            <a:solidFill>
                              <a:prstClr val="black"/>
                            </a:solidFill>
                            <a:latin typeface="Cambria Math" panose="02040503050406030204" pitchFamily="18" charset="0"/>
                          </a:rPr>
                          <m:t>𝐴</m:t>
                        </m:r>
                      </m:sub>
                    </m:sSub>
                    <m:r>
                      <a:rPr lang="en-US" altLang="zh-CN" sz="2000" i="1" smtClean="0">
                        <a:solidFill>
                          <a:prstClr val="black"/>
                        </a:solidFill>
                        <a:latin typeface="Cambria Math" panose="02040503050406030204" pitchFamily="18" charset="0"/>
                      </a:rPr>
                      <m:t>=1,</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𝑠</m:t>
                        </m:r>
                      </m:e>
                      <m:sub>
                        <m:r>
                          <a:rPr lang="en-US" altLang="zh-CN" sz="2000" i="1" smtClean="0">
                            <a:solidFill>
                              <a:prstClr val="black"/>
                            </a:solidFill>
                            <a:latin typeface="Cambria Math" panose="02040503050406030204" pitchFamily="18" charset="0"/>
                          </a:rPr>
                          <m:t>𝐵</m:t>
                        </m:r>
                      </m:sub>
                    </m:sSub>
                    <m:r>
                      <a:rPr lang="en-US" altLang="zh-CN" sz="2000" i="1" smtClean="0">
                        <a:solidFill>
                          <a:prstClr val="black"/>
                        </a:solidFill>
                        <a:latin typeface="Cambria Math" panose="02040503050406030204" pitchFamily="18" charset="0"/>
                        <a:ea typeface="Cambria Math" panose="02040503050406030204" pitchFamily="18" charset="0"/>
                      </a:rPr>
                      <m:t>≠</m:t>
                    </m:r>
                    <m:r>
                      <a:rPr lang="en-US" altLang="zh-CN" sz="2000" i="1">
                        <a:solidFill>
                          <a:prstClr val="black"/>
                        </a:solidFill>
                        <a:latin typeface="Cambria Math" panose="02040503050406030204" pitchFamily="18" charset="0"/>
                      </a:rPr>
                      <m:t>1</m:t>
                    </m:r>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full-</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NE;</a:t>
                </a:r>
              </a:p>
              <a:p>
                <a:pPr marL="342900" indent="-342900" defTabSz="914400">
                  <a:buFontTx/>
                  <a:buAutoNum type="alphaLcParenR"/>
                </a:pP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When </a:t>
                </a:r>
                <a14:m>
                  <m:oMath xmlns:m="http://schemas.openxmlformats.org/officeDocument/2006/math">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𝑠</m:t>
                        </m:r>
                      </m:e>
                      <m:sub>
                        <m:r>
                          <a:rPr lang="en-US" altLang="zh-CN" sz="2000" i="1" smtClean="0">
                            <a:solidFill>
                              <a:prstClr val="black"/>
                            </a:solidFill>
                            <a:latin typeface="Cambria Math" panose="02040503050406030204" pitchFamily="18" charset="0"/>
                          </a:rPr>
                          <m:t>𝐵</m:t>
                        </m:r>
                      </m:sub>
                    </m:sSub>
                    <m:r>
                      <a:rPr lang="en-US" altLang="zh-CN" sz="2000" i="1">
                        <a:solidFill>
                          <a:prstClr val="black"/>
                        </a:solidFill>
                        <a:latin typeface="Cambria Math" panose="02040503050406030204" pitchFamily="18" charset="0"/>
                      </a:rPr>
                      <m:t>=1,</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𝑠</m:t>
                        </m:r>
                      </m:e>
                      <m:sub>
                        <m:r>
                          <a:rPr lang="en-US" altLang="zh-CN" sz="2000" i="1" smtClean="0">
                            <a:solidFill>
                              <a:prstClr val="black"/>
                            </a:solidFill>
                            <a:latin typeface="Cambria Math" panose="02040503050406030204" pitchFamily="18" charset="0"/>
                          </a:rPr>
                          <m:t>𝐴</m:t>
                        </m:r>
                      </m:sub>
                    </m:sSub>
                    <m:r>
                      <a:rPr lang="en-US" altLang="zh-CN" sz="2000" i="1">
                        <a:solidFill>
                          <a:prstClr val="black"/>
                        </a:solidFill>
                        <a:latin typeface="Cambria Math" panose="02040503050406030204" pitchFamily="18" charset="0"/>
                        <a:ea typeface="Cambria Math" panose="02040503050406030204" pitchFamily="18" charset="0"/>
                      </a:rPr>
                      <m:t>≠</m:t>
                    </m:r>
                    <m:r>
                      <a:rPr lang="en-US" altLang="zh-CN" sz="2000" i="1">
                        <a:solidFill>
                          <a:prstClr val="black"/>
                        </a:solidFill>
                        <a:latin typeface="Cambria Math" panose="02040503050406030204" pitchFamily="18" charset="0"/>
                      </a:rPr>
                      <m:t>1</m:t>
                    </m:r>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full-</a:t>
                </a:r>
                <a:r>
                  <a:rPr lang="en-US" altLang="zh-CN" sz="20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NE on the condition that </a:t>
                </a:r>
                <a14:m>
                  <m:oMath xmlns:m="http://schemas.openxmlformats.org/officeDocument/2006/math">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𝑙</m:t>
                        </m:r>
                      </m:e>
                      <m:sub>
                        <m:r>
                          <a:rPr lang="en-US" altLang="zh-CN" sz="2000" i="1" smtClean="0">
                            <a:solidFill>
                              <a:prstClr val="black"/>
                            </a:solidFill>
                            <a:latin typeface="Cambria Math" panose="02040503050406030204" pitchFamily="18" charset="0"/>
                          </a:rPr>
                          <m:t>𝐵</m:t>
                        </m:r>
                      </m:sub>
                    </m:sSub>
                    <m:r>
                      <a:rPr lang="en-US" altLang="zh-CN" sz="2000" i="1">
                        <a:solidFill>
                          <a:prstClr val="black"/>
                        </a:solidFill>
                        <a:latin typeface="Cambria Math" panose="02040503050406030204" pitchFamily="18" charset="0"/>
                        <a:ea typeface="Cambria Math" panose="02040503050406030204" pitchFamily="18" charset="0"/>
                      </a:rPr>
                      <m:t>≥</m:t>
                    </m:r>
                    <m:sSub>
                      <m:sSubPr>
                        <m:ctrlPr>
                          <a:rPr lang="en-US" altLang="zh-CN" sz="2000" i="1">
                            <a:solidFill>
                              <a:prstClr val="black"/>
                            </a:solidFill>
                            <a:latin typeface="Cambria Math" panose="02040503050406030204" pitchFamily="18" charset="0"/>
                            <a:ea typeface="Cambria Math" panose="02040503050406030204" pitchFamily="18" charset="0"/>
                          </a:rPr>
                        </m:ctrlPr>
                      </m:sSubPr>
                      <m:e>
                        <m:r>
                          <a:rPr lang="en-US" altLang="zh-CN" sz="2000" i="1">
                            <a:solidFill>
                              <a:prstClr val="black"/>
                            </a:solidFill>
                            <a:latin typeface="Cambria Math" panose="02040503050406030204" pitchFamily="18" charset="0"/>
                            <a:ea typeface="Cambria Math" panose="02040503050406030204" pitchFamily="18" charset="0"/>
                          </a:rPr>
                          <m:t>𝑙</m:t>
                        </m:r>
                      </m:e>
                      <m:sub>
                        <m:r>
                          <a:rPr lang="en-US" altLang="zh-CN" sz="2000" i="1" smtClean="0">
                            <a:solidFill>
                              <a:prstClr val="black"/>
                            </a:solidFill>
                            <a:latin typeface="Cambria Math" panose="02040503050406030204" pitchFamily="18" charset="0"/>
                            <a:ea typeface="Cambria Math" panose="02040503050406030204" pitchFamily="18" charset="0"/>
                          </a:rPr>
                          <m:t>𝐴</m:t>
                        </m:r>
                      </m:sub>
                    </m:sSub>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2153920" y="4347544"/>
                <a:ext cx="7386320" cy="707886"/>
              </a:xfrm>
              <a:prstGeom prst="rect">
                <a:avLst/>
              </a:prstGeom>
              <a:blipFill>
                <a:blip r:embed="rId3"/>
                <a:stretch>
                  <a:fillRect l="-660" t="-4310" b="-14655"/>
                </a:stretch>
              </a:blipFill>
            </p:spPr>
            <p:txBody>
              <a:bodyPr/>
              <a:lstStyle/>
              <a:p>
                <a:r>
                  <a:rPr lang="zh-CN" altLang="en-US">
                    <a:noFill/>
                  </a:rPr>
                  <a:t> </a:t>
                </a:r>
              </a:p>
            </p:txBody>
          </p:sp>
        </mc:Fallback>
      </mc:AlternateContent>
      <p:sp>
        <p:nvSpPr>
          <p:cNvPr id="8" name="矩形 7"/>
          <p:cNvSpPr/>
          <p:nvPr/>
        </p:nvSpPr>
        <p:spPr>
          <a:xfrm>
            <a:off x="1164161" y="4365271"/>
            <a:ext cx="981359" cy="400110"/>
          </a:xfrm>
          <a:prstGeom prst="rect">
            <a:avLst/>
          </a:prstGeom>
        </p:spPr>
        <p:txBody>
          <a:bodyPr wrap="none">
            <a:spAutoFit/>
          </a:bodyPr>
          <a:lstStyle/>
          <a:p>
            <a:pPr defTabSz="914400"/>
            <a:r>
              <a:rPr lang="en-US" altLang="zh-CN" sz="20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Full-</a:t>
            </a:r>
            <a:r>
              <a:rPr lang="en-US" altLang="zh-CN" sz="20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b="1"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5062791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81</a:t>
            </a:fld>
            <a:endParaRPr lang="en-US" dirty="0"/>
          </a:p>
        </p:txBody>
      </p:sp>
      <p:sp>
        <p:nvSpPr>
          <p:cNvPr id="3" name="矩形 2"/>
          <p:cNvSpPr/>
          <p:nvPr/>
        </p:nvSpPr>
        <p:spPr>
          <a:xfrm>
            <a:off x="362448" y="581450"/>
            <a:ext cx="5330305" cy="523220"/>
          </a:xfrm>
          <a:prstGeom prst="rect">
            <a:avLst/>
          </a:prstGeom>
        </p:spPr>
        <p:txBody>
          <a:bodyPr wrap="none">
            <a:spAutoFit/>
          </a:bodyPr>
          <a:lstStyle/>
          <a:p>
            <a:pPr defTabSz="914400"/>
            <a:r>
              <a:rPr lang="en-US" altLang="zh-CN"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Nash Equilibrium of IMG Systems</a:t>
            </a:r>
            <a:endParaRPr lang="zh-CN" altLang="en-US"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文本框 3"/>
              <p:cNvSpPr txBox="1"/>
              <p:nvPr/>
            </p:nvSpPr>
            <p:spPr>
              <a:xfrm>
                <a:off x="532013" y="1267788"/>
                <a:ext cx="9207887" cy="615874"/>
              </a:xfrm>
              <a:prstGeom prst="rect">
                <a:avLst/>
              </a:prstGeom>
              <a:noFill/>
            </p:spPr>
            <p:txBody>
              <a:bodyPr wrap="square" rtlCol="0">
                <a:spAutoFit/>
              </a:bodyPr>
              <a:lstStyle/>
              <a:p>
                <a:pPr defTabSz="9144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For some special parameter settings, define </a:t>
                </a:r>
                <a14:m>
                  <m:oMath xmlns:m="http://schemas.openxmlformats.org/officeDocument/2006/math">
                    <m:sSub>
                      <m:sSubPr>
                        <m:ctrlPr>
                          <a:rPr lang="en-US" altLang="zh-CN" sz="2400" i="1">
                            <a:solidFill>
                              <a:prstClr val="black"/>
                            </a:solidFill>
                            <a:latin typeface="Cambria Math" panose="02040503050406030204" pitchFamily="18" charset="0"/>
                            <a:cs typeface="Times New Roman" panose="02020603050405020304" pitchFamily="18" charset="0"/>
                          </a:rPr>
                        </m:ctrlPr>
                      </m:sSubPr>
                      <m:e>
                        <m:r>
                          <a:rPr lang="en-US" altLang="zh-CN" sz="2400" i="1">
                            <a:solidFill>
                              <a:prstClr val="black"/>
                            </a:solidFill>
                            <a:latin typeface="Cambria Math" panose="02040503050406030204" pitchFamily="18" charset="0"/>
                            <a:cs typeface="Times New Roman" panose="02020603050405020304" pitchFamily="18" charset="0"/>
                          </a:rPr>
                          <m:t>𝑠</m:t>
                        </m:r>
                      </m:e>
                      <m:sub>
                        <m:r>
                          <a:rPr lang="zh-CN" altLang="en-US" sz="2400" i="1">
                            <a:solidFill>
                              <a:prstClr val="black"/>
                            </a:solidFill>
                            <a:latin typeface="Cambria Math" panose="02040503050406030204" pitchFamily="18" charset="0"/>
                            <a:cs typeface="Times New Roman" panose="02020603050405020304" pitchFamily="18" charset="0"/>
                          </a:rPr>
                          <m:t>𝜏</m:t>
                        </m:r>
                      </m:sub>
                    </m:sSub>
                    <m:r>
                      <a:rPr lang="en-US" altLang="zh-CN" sz="2400" i="1" smtClean="0">
                        <a:solidFill>
                          <a:prstClr val="black"/>
                        </a:solidFill>
                        <a:latin typeface="Cambria Math" panose="02040503050406030204" pitchFamily="18" charset="0"/>
                        <a:cs typeface="Times New Roman" panose="02020603050405020304" pitchFamily="18" charset="0"/>
                      </a:rPr>
                      <m:t>=1</m:t>
                    </m:r>
                    <m:r>
                      <a:rPr lang="en-US" altLang="zh-CN" sz="2400">
                        <a:solidFill>
                          <a:prstClr val="black"/>
                        </a:solidFill>
                        <a:latin typeface="Cambria Math" panose="02040503050406030204" pitchFamily="18" charset="0"/>
                        <a:cs typeface="Times New Roman" panose="02020603050405020304" pitchFamily="18" charset="0"/>
                      </a:rPr>
                      <m:t>−</m:t>
                    </m:r>
                    <m:f>
                      <m:fPr>
                        <m:ctrlPr>
                          <a:rPr lang="en-US" altLang="zh-CN" sz="2400" i="1">
                            <a:solidFill>
                              <a:prstClr val="black"/>
                            </a:solidFill>
                            <a:latin typeface="Cambria Math" panose="02040503050406030204" pitchFamily="18" charset="0"/>
                            <a:cs typeface="Times New Roman" panose="02020603050405020304" pitchFamily="18" charset="0"/>
                          </a:rPr>
                        </m:ctrlPr>
                      </m:fPr>
                      <m:num>
                        <m:r>
                          <a:rPr lang="en-US" altLang="zh-CN" sz="2400" i="1">
                            <a:solidFill>
                              <a:prstClr val="black"/>
                            </a:solidFill>
                            <a:latin typeface="Cambria Math" panose="02040503050406030204" pitchFamily="18" charset="0"/>
                            <a:cs typeface="Times New Roman" panose="02020603050405020304" pitchFamily="18" charset="0"/>
                          </a:rPr>
                          <m:t>1</m:t>
                        </m:r>
                      </m:num>
                      <m:den>
                        <m:r>
                          <a:rPr lang="en-US" altLang="zh-CN" sz="2400" i="1">
                            <a:solidFill>
                              <a:prstClr val="black"/>
                            </a:solidFill>
                            <a:latin typeface="Cambria Math" panose="02040503050406030204" pitchFamily="18" charset="0"/>
                            <a:cs typeface="Times New Roman" panose="02020603050405020304" pitchFamily="18" charset="0"/>
                          </a:rPr>
                          <m:t>𝑛</m:t>
                        </m:r>
                        <m:r>
                          <a:rPr lang="en-US" altLang="zh-CN" sz="2400" i="1">
                            <a:solidFill>
                              <a:prstClr val="black"/>
                            </a:solidFill>
                            <a:latin typeface="Cambria Math" panose="02040503050406030204" pitchFamily="18" charset="0"/>
                            <a:cs typeface="Times New Roman" panose="02020603050405020304" pitchFamily="18" charset="0"/>
                          </a:rPr>
                          <m:t>−1</m:t>
                        </m:r>
                      </m:den>
                    </m:f>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532013" y="1267788"/>
                <a:ext cx="9207887" cy="615874"/>
              </a:xfrm>
              <a:prstGeom prst="rect">
                <a:avLst/>
              </a:prstGeom>
              <a:blipFill>
                <a:blip r:embed="rId2"/>
                <a:stretch>
                  <a:fillRect l="-993" b="-8911"/>
                </a:stretch>
              </a:blipFill>
            </p:spPr>
            <p:txBody>
              <a:bodyPr/>
              <a:lstStyle/>
              <a:p>
                <a:r>
                  <a:rPr lang="zh-CN" altLang="en-US">
                    <a:noFill/>
                  </a:rPr>
                  <a:t> </a:t>
                </a:r>
              </a:p>
            </p:txBody>
          </p:sp>
        </mc:Fallback>
      </mc:AlternateContent>
      <p:sp>
        <p:nvSpPr>
          <p:cNvPr id="5" name="矩形 4"/>
          <p:cNvSpPr/>
          <p:nvPr/>
        </p:nvSpPr>
        <p:spPr>
          <a:xfrm>
            <a:off x="977203" y="1965221"/>
            <a:ext cx="10169237" cy="769441"/>
          </a:xfrm>
          <a:prstGeom prst="rect">
            <a:avLst/>
          </a:prstGeom>
        </p:spPr>
        <p:txBody>
          <a:bodyPr wrap="square">
            <a:spAutoFit/>
          </a:bodyPr>
          <a:lstStyle/>
          <a:p>
            <a:pPr algn="just" defTabSz="914400"/>
            <a:r>
              <a:rPr lang="en-US" altLang="zh-CN" sz="22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Proposition 1</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Under one of the three conditions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sz="2200"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1, and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sz="2200"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1, where the ZD relation is fair, all interior points </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(1 ≤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− 1) are NEs.</a:t>
            </a:r>
            <a:endPar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矩形 5"/>
              <p:cNvSpPr/>
              <p:nvPr/>
            </p:nvSpPr>
            <p:spPr>
              <a:xfrm>
                <a:off x="977204" y="2897780"/>
                <a:ext cx="10169237" cy="1647502"/>
              </a:xfrm>
              <a:prstGeom prst="rect">
                <a:avLst/>
              </a:prstGeom>
            </p:spPr>
            <p:txBody>
              <a:bodyPr wrap="square">
                <a:spAutoFit/>
              </a:bodyPr>
              <a:lstStyle/>
              <a:p>
                <a:pPr algn="just" defTabSz="914400"/>
                <a:r>
                  <a:rPr lang="en-US" altLang="zh-CN" sz="22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Proposition 2</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(Interior NE): For IMG described by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sz="2200"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sz="2200"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all interior equilibrium points are NE when</a:t>
                </a:r>
              </a:p>
              <a:p>
                <a:pPr algn="just" defTabSz="914400"/>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a:t>
                </a:r>
                <a14:m>
                  <m:oMath xmlns:m="http://schemas.openxmlformats.org/officeDocument/2006/math">
                    <m:sSub>
                      <m:sSubPr>
                        <m:ctrlPr>
                          <a:rPr lang="en-US" altLang="zh-CN" sz="2200" i="1" smtClean="0">
                            <a:solidFill>
                              <a:prstClr val="black"/>
                            </a:solidFill>
                            <a:latin typeface="Cambria Math" panose="02040503050406030204" pitchFamily="18" charset="0"/>
                            <a:cs typeface="Times New Roman" panose="02020603050405020304" pitchFamily="18" charset="0"/>
                          </a:rPr>
                        </m:ctrlPr>
                      </m:sSubPr>
                      <m:e>
                        <m:r>
                          <a:rPr lang="en-US" altLang="zh-CN" sz="2200" i="1" smtClean="0">
                            <a:solidFill>
                              <a:prstClr val="black"/>
                            </a:solidFill>
                            <a:latin typeface="Cambria Math" panose="02040503050406030204" pitchFamily="18" charset="0"/>
                            <a:cs typeface="Times New Roman" panose="02020603050405020304" pitchFamily="18" charset="0"/>
                          </a:rPr>
                          <m:t>𝑠</m:t>
                        </m:r>
                      </m:e>
                      <m:sub>
                        <m:r>
                          <a:rPr lang="zh-CN" altLang="en-US" sz="2200" i="1" smtClean="0">
                            <a:solidFill>
                              <a:prstClr val="black"/>
                            </a:solidFill>
                            <a:latin typeface="Cambria Math" panose="02040503050406030204" pitchFamily="18" charset="0"/>
                            <a:cs typeface="Times New Roman" panose="02020603050405020304" pitchFamily="18" charset="0"/>
                          </a:rPr>
                          <m:t>𝜏</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&lt;</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&lt;1 and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&gt;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p>
              <a:p>
                <a:pPr algn="just" defTabSz="914400"/>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14:m>
                  <m:oMath xmlns:m="http://schemas.openxmlformats.org/officeDocument/2006/math">
                    <m:r>
                      <a:rPr lang="en-US" altLang="zh-CN" sz="2200" smtClean="0">
                        <a:solidFill>
                          <a:prstClr val="black"/>
                        </a:solidFill>
                        <a:latin typeface="Cambria Math" panose="02040503050406030204" pitchFamily="18" charset="0"/>
                        <a:cs typeface="Times New Roman" panose="02020603050405020304" pitchFamily="18" charset="0"/>
                      </a:rPr>
                      <m:t>−</m:t>
                    </m:r>
                    <m:f>
                      <m:fPr>
                        <m:ctrlPr>
                          <a:rPr lang="en-US" altLang="zh-CN" sz="2200" i="1" smtClean="0">
                            <a:solidFill>
                              <a:prstClr val="black"/>
                            </a:solidFill>
                            <a:latin typeface="Cambria Math" panose="02040503050406030204" pitchFamily="18" charset="0"/>
                            <a:cs typeface="Times New Roman" panose="02020603050405020304" pitchFamily="18" charset="0"/>
                          </a:rPr>
                        </m:ctrlPr>
                      </m:fPr>
                      <m:num>
                        <m:r>
                          <a:rPr lang="en-US" altLang="zh-CN" sz="2200" i="1" smtClean="0">
                            <a:solidFill>
                              <a:prstClr val="black"/>
                            </a:solidFill>
                            <a:latin typeface="Cambria Math" panose="02040503050406030204" pitchFamily="18" charset="0"/>
                            <a:cs typeface="Times New Roman" panose="02020603050405020304" pitchFamily="18" charset="0"/>
                          </a:rPr>
                          <m:t>1</m:t>
                        </m:r>
                      </m:num>
                      <m:den>
                        <m:r>
                          <a:rPr lang="en-US" altLang="zh-CN" sz="2200" i="1" smtClean="0">
                            <a:solidFill>
                              <a:prstClr val="black"/>
                            </a:solidFill>
                            <a:latin typeface="Cambria Math" panose="02040503050406030204" pitchFamily="18" charset="0"/>
                            <a:cs typeface="Times New Roman" panose="02020603050405020304" pitchFamily="18" charset="0"/>
                          </a:rPr>
                          <m:t>𝑛</m:t>
                        </m:r>
                        <m:r>
                          <a:rPr lang="en-US" altLang="zh-CN" sz="2200" i="1" smtClean="0">
                            <a:solidFill>
                              <a:prstClr val="black"/>
                            </a:solidFill>
                            <a:latin typeface="Cambria Math" panose="02040503050406030204" pitchFamily="18" charset="0"/>
                            <a:cs typeface="Times New Roman" panose="02020603050405020304" pitchFamily="18" charset="0"/>
                          </a:rPr>
                          <m:t>−1</m:t>
                        </m:r>
                      </m:den>
                    </m:f>
                    <m:r>
                      <a:rPr lang="en-US" altLang="zh-CN" sz="22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2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m:t>
                    </m:r>
                    <m:r>
                      <a:rPr lang="en-US" altLang="zh-CN" sz="22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𝑠</m:t>
                        </m:r>
                      </m:e>
                      <m:sub>
                        <m:r>
                          <a:rPr lang="zh-CN" altLang="en-US" sz="2200" i="1">
                            <a:solidFill>
                              <a:prstClr val="black"/>
                            </a:solidFill>
                            <a:latin typeface="Cambria Math" panose="02040503050406030204" pitchFamily="18" charset="0"/>
                            <a:cs typeface="Times New Roman" panose="02020603050405020304" pitchFamily="18" charset="0"/>
                          </a:rPr>
                          <m:t>𝜏</m:t>
                        </m:r>
                      </m:sub>
                    </m:sSub>
                  </m:oMath>
                </a14:m>
                <a:r>
                  <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&lt;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2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977204" y="2897780"/>
                <a:ext cx="10169237" cy="1647502"/>
              </a:xfrm>
              <a:prstGeom prst="rect">
                <a:avLst/>
              </a:prstGeom>
              <a:blipFill>
                <a:blip r:embed="rId3"/>
                <a:stretch>
                  <a:fillRect l="-779" t="-2214" r="-779" b="-36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977206" y="4561475"/>
                <a:ext cx="10169237" cy="2067874"/>
              </a:xfrm>
              <a:prstGeom prst="rect">
                <a:avLst/>
              </a:prstGeom>
            </p:spPr>
            <p:txBody>
              <a:bodyPr wrap="square">
                <a:spAutoFit/>
              </a:bodyPr>
              <a:lstStyle/>
              <a:p>
                <a:pPr algn="just" defTabSz="914400"/>
                <a:r>
                  <a:rPr lang="en-US" altLang="zh-CN" sz="22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Proposition 3</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(Boundary NE): For IMG with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sz="2200"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sz="2200"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p>
              <a:p>
                <a:pPr algn="just" defTabSz="914400"/>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if </a:t>
                </a:r>
                <a14:m>
                  <m:oMath xmlns:m="http://schemas.openxmlformats.org/officeDocument/2006/math">
                    <m:r>
                      <a:rPr lang="en-US" altLang="zh-CN" sz="2200">
                        <a:solidFill>
                          <a:prstClr val="black"/>
                        </a:solidFill>
                        <a:latin typeface="Cambria Math" panose="02040503050406030204" pitchFamily="18" charset="0"/>
                        <a:cs typeface="Times New Roman" panose="02020603050405020304" pitchFamily="18" charset="0"/>
                      </a:rPr>
                      <m:t>−</m:t>
                    </m:r>
                    <m:f>
                      <m:fPr>
                        <m:ctrlPr>
                          <a:rPr lang="en-US" altLang="zh-CN" sz="2200" i="1">
                            <a:solidFill>
                              <a:prstClr val="black"/>
                            </a:solidFill>
                            <a:latin typeface="Cambria Math" panose="02040503050406030204" pitchFamily="18" charset="0"/>
                            <a:cs typeface="Times New Roman" panose="02020603050405020304" pitchFamily="18" charset="0"/>
                          </a:rPr>
                        </m:ctrlPr>
                      </m:fPr>
                      <m:num>
                        <m:r>
                          <a:rPr lang="en-US" altLang="zh-CN" sz="2200" i="1">
                            <a:solidFill>
                              <a:prstClr val="black"/>
                            </a:solidFill>
                            <a:latin typeface="Cambria Math" panose="02040503050406030204" pitchFamily="18" charset="0"/>
                            <a:cs typeface="Times New Roman" panose="02020603050405020304" pitchFamily="18" charset="0"/>
                          </a:rPr>
                          <m:t>1</m:t>
                        </m:r>
                      </m:num>
                      <m:den>
                        <m:r>
                          <a:rPr lang="en-US" altLang="zh-CN" sz="2200" i="1">
                            <a:solidFill>
                              <a:prstClr val="black"/>
                            </a:solidFill>
                            <a:latin typeface="Cambria Math" panose="02040503050406030204" pitchFamily="18" charset="0"/>
                            <a:cs typeface="Times New Roman" panose="02020603050405020304" pitchFamily="18" charset="0"/>
                          </a:rPr>
                          <m:t>𝑛</m:t>
                        </m:r>
                        <m:r>
                          <a:rPr lang="en-US" altLang="zh-CN" sz="2200" i="1">
                            <a:solidFill>
                              <a:prstClr val="black"/>
                            </a:solidFill>
                            <a:latin typeface="Cambria Math" panose="02040503050406030204" pitchFamily="18" charset="0"/>
                            <a:cs typeface="Times New Roman" panose="02020603050405020304" pitchFamily="18" charset="0"/>
                          </a:rPr>
                          <m:t>−1</m:t>
                        </m:r>
                      </m:den>
                    </m:f>
                    <m:r>
                      <a:rPr lang="en-US" altLang="zh-CN" sz="2200" i="1" dirty="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14:m>
                  <m:oMath xmlns:m="http://schemas.openxmlformats.org/officeDocument/2006/math">
                    <m:r>
                      <a:rPr lang="en-US" altLang="zh-CN" sz="2200" i="1" dirty="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𝑠</m:t>
                        </m:r>
                      </m:e>
                      <m:sub>
                        <m:r>
                          <a:rPr lang="zh-CN" altLang="en-US" sz="2200" i="1">
                            <a:solidFill>
                              <a:prstClr val="black"/>
                            </a:solidFill>
                            <a:latin typeface="Cambria Math" panose="02040503050406030204" pitchFamily="18" charset="0"/>
                            <a:cs typeface="Times New Roman" panose="02020603050405020304" pitchFamily="18" charset="0"/>
                          </a:rPr>
                          <m:t>𝜏</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&gt;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full-</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NE;</a:t>
                </a:r>
              </a:p>
              <a:p>
                <a:pPr algn="just" defTabSz="914400"/>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if </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𝑠</m:t>
                        </m:r>
                      </m:e>
                      <m:sub>
                        <m:r>
                          <a:rPr lang="zh-CN" altLang="en-US" sz="2200" i="1">
                            <a:solidFill>
                              <a:prstClr val="black"/>
                            </a:solidFill>
                            <a:latin typeface="Cambria Math" panose="02040503050406030204" pitchFamily="18" charset="0"/>
                            <a:cs typeface="Times New Roman" panose="02020603050405020304" pitchFamily="18" charset="0"/>
                          </a:rPr>
                          <m:t>𝜏</m:t>
                        </m:r>
                      </m:sub>
                    </m:sSub>
                    <m:r>
                      <a:rPr lang="en-US" altLang="zh-CN" sz="22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2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m:t>
                    </m:r>
                    <m:r>
                      <a:rPr lang="en-US" altLang="zh-CN" sz="22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&lt;1</m:t>
                    </m:r>
                  </m:oMath>
                </a14:m>
                <a:r>
                  <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&gt;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2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full-</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NE;</a:t>
                </a:r>
              </a:p>
              <a:p>
                <a:pPr algn="just" defTabSz="914400"/>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if </a:t>
                </a:r>
                <a14:m>
                  <m:oMath xmlns:m="http://schemas.openxmlformats.org/officeDocument/2006/math">
                    <m:r>
                      <a:rPr lang="en-US" altLang="zh-CN" sz="2200">
                        <a:solidFill>
                          <a:prstClr val="black"/>
                        </a:solidFill>
                        <a:latin typeface="Cambria Math" panose="02040503050406030204" pitchFamily="18" charset="0"/>
                        <a:cs typeface="Times New Roman" panose="02020603050405020304" pitchFamily="18" charset="0"/>
                      </a:rPr>
                      <m:t>−</m:t>
                    </m:r>
                    <m:f>
                      <m:fPr>
                        <m:ctrlPr>
                          <a:rPr lang="en-US" altLang="zh-CN" sz="2200" i="1">
                            <a:solidFill>
                              <a:prstClr val="black"/>
                            </a:solidFill>
                            <a:latin typeface="Cambria Math" panose="02040503050406030204" pitchFamily="18" charset="0"/>
                            <a:cs typeface="Times New Roman" panose="02020603050405020304" pitchFamily="18" charset="0"/>
                          </a:rPr>
                        </m:ctrlPr>
                      </m:fPr>
                      <m:num>
                        <m:r>
                          <a:rPr lang="en-US" altLang="zh-CN" sz="2200" i="1">
                            <a:solidFill>
                              <a:prstClr val="black"/>
                            </a:solidFill>
                            <a:latin typeface="Cambria Math" panose="02040503050406030204" pitchFamily="18" charset="0"/>
                            <a:cs typeface="Times New Roman" panose="02020603050405020304" pitchFamily="18" charset="0"/>
                          </a:rPr>
                          <m:t>1</m:t>
                        </m:r>
                      </m:num>
                      <m:den>
                        <m:r>
                          <a:rPr lang="en-US" altLang="zh-CN" sz="2200" i="1">
                            <a:solidFill>
                              <a:prstClr val="black"/>
                            </a:solidFill>
                            <a:latin typeface="Cambria Math" panose="02040503050406030204" pitchFamily="18" charset="0"/>
                            <a:cs typeface="Times New Roman" panose="02020603050405020304" pitchFamily="18" charset="0"/>
                          </a:rPr>
                          <m:t>𝑛</m:t>
                        </m:r>
                        <m:r>
                          <a:rPr lang="en-US" altLang="zh-CN" sz="2200" i="1">
                            <a:solidFill>
                              <a:prstClr val="black"/>
                            </a:solidFill>
                            <a:latin typeface="Cambria Math" panose="02040503050406030204" pitchFamily="18" charset="0"/>
                            <a:cs typeface="Times New Roman" panose="02020603050405020304" pitchFamily="18" charset="0"/>
                          </a:rPr>
                          <m:t>−1</m:t>
                        </m:r>
                      </m:den>
                    </m:f>
                    <m:r>
                      <a:rPr lang="en-US" altLang="zh-CN" sz="22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14:m>
                  <m:oMath xmlns:m="http://schemas.openxmlformats.org/officeDocument/2006/math">
                    <m:r>
                      <a:rPr lang="en-US" altLang="zh-CN" sz="22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𝑠</m:t>
                        </m:r>
                      </m:e>
                      <m:sub>
                        <m:r>
                          <a:rPr lang="zh-CN" altLang="en-US" sz="2200" i="1">
                            <a:solidFill>
                              <a:prstClr val="black"/>
                            </a:solidFill>
                            <a:latin typeface="Cambria Math" panose="02040503050406030204" pitchFamily="18" charset="0"/>
                            <a:cs typeface="Times New Roman" panose="02020603050405020304" pitchFamily="18" charset="0"/>
                          </a:rPr>
                          <m:t>𝜏</m:t>
                        </m:r>
                      </m:sub>
                    </m:sSub>
                  </m:oMath>
                </a14:m>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&lt;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full-</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NE;</a:t>
                </a:r>
              </a:p>
              <a:p>
                <a:pPr algn="just" defTabSz="914400"/>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 if </a:t>
                </a:r>
                <a14:m>
                  <m:oMath xmlns:m="http://schemas.openxmlformats.org/officeDocument/2006/math">
                    <m:sSub>
                      <m:sSubPr>
                        <m:ctrlPr>
                          <a:rPr lang="en-US" altLang="zh-CN" sz="2200" i="1">
                            <a:solidFill>
                              <a:prstClr val="black"/>
                            </a:solidFill>
                            <a:latin typeface="Cambria Math" panose="02040503050406030204" pitchFamily="18" charset="0"/>
                            <a:cs typeface="Times New Roman" panose="02020603050405020304" pitchFamily="18" charset="0"/>
                          </a:rPr>
                        </m:ctrlPr>
                      </m:sSubPr>
                      <m:e>
                        <m:r>
                          <a:rPr lang="en-US" altLang="zh-CN" sz="2200" i="1">
                            <a:solidFill>
                              <a:prstClr val="black"/>
                            </a:solidFill>
                            <a:latin typeface="Cambria Math" panose="02040503050406030204" pitchFamily="18" charset="0"/>
                            <a:cs typeface="Times New Roman" panose="02020603050405020304" pitchFamily="18" charset="0"/>
                          </a:rPr>
                          <m:t>𝑠</m:t>
                        </m:r>
                      </m:e>
                      <m:sub>
                        <m:r>
                          <a:rPr lang="zh-CN" altLang="en-US" sz="2200" i="1">
                            <a:solidFill>
                              <a:prstClr val="black"/>
                            </a:solidFill>
                            <a:latin typeface="Cambria Math" panose="02040503050406030204" pitchFamily="18" charset="0"/>
                            <a:cs typeface="Times New Roman" panose="02020603050405020304" pitchFamily="18" charset="0"/>
                          </a:rPr>
                          <m:t>𝜏</m:t>
                        </m:r>
                      </m:sub>
                    </m:sSub>
                    <m:r>
                      <a:rPr lang="en-US" altLang="zh-CN" sz="2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m:t>
                    </m:r>
                    <m:r>
                      <a:rPr lang="en-US" altLang="zh-CN" sz="22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&lt;1</m:t>
                    </m:r>
                  </m:oMath>
                </a14:m>
                <a:r>
                  <a:rPr lang="zh-CN" altLang="en-US"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A</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&lt;</a:t>
                </a:r>
                <a:r>
                  <a:rPr lang="en-US" altLang="zh-CN" sz="22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sz="22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200" i="1"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full-</a:t>
                </a:r>
                <a:r>
                  <a:rPr lang="en-US" altLang="zh-CN" sz="2200"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a:t>
                </a:r>
                <a:r>
                  <a:rPr lang="en-US" altLang="zh-CN" sz="2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is NE.</a:t>
                </a:r>
              </a:p>
            </p:txBody>
          </p:sp>
        </mc:Choice>
        <mc:Fallback xmlns="">
          <p:sp>
            <p:nvSpPr>
              <p:cNvPr id="7" name="矩形 6"/>
              <p:cNvSpPr>
                <a:spLocks noRot="1" noChangeAspect="1" noMove="1" noResize="1" noEditPoints="1" noAdjustHandles="1" noChangeArrowheads="1" noChangeShapeType="1" noTextEdit="1"/>
              </p:cNvSpPr>
              <p:nvPr/>
            </p:nvSpPr>
            <p:spPr>
              <a:xfrm>
                <a:off x="977206" y="4561475"/>
                <a:ext cx="10169237" cy="2067874"/>
              </a:xfrm>
              <a:prstGeom prst="rect">
                <a:avLst/>
              </a:prstGeom>
              <a:blipFill>
                <a:blip r:embed="rId4"/>
                <a:stretch>
                  <a:fillRect l="-779" t="-1770" b="-531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910941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82</a:t>
            </a:fld>
            <a:endParaRPr lang="en-US" dirty="0"/>
          </a:p>
        </p:txBody>
      </p:sp>
      <p:sp>
        <p:nvSpPr>
          <p:cNvPr id="3" name="矩形 2"/>
          <p:cNvSpPr/>
          <p:nvPr/>
        </p:nvSpPr>
        <p:spPr>
          <a:xfrm>
            <a:off x="325502" y="639679"/>
            <a:ext cx="5330305" cy="523220"/>
          </a:xfrm>
          <a:prstGeom prst="rect">
            <a:avLst/>
          </a:prstGeom>
        </p:spPr>
        <p:txBody>
          <a:bodyPr wrap="none">
            <a:spAutoFit/>
          </a:bodyPr>
          <a:lstStyle/>
          <a:p>
            <a:pPr defTabSz="914400"/>
            <a:r>
              <a:rPr lang="en-US" altLang="zh-CN"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Nash Equilibrium of IMG Systems</a:t>
            </a:r>
            <a:endParaRPr lang="zh-CN" altLang="en-US"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文本框 3"/>
              <p:cNvSpPr txBox="1"/>
              <p:nvPr/>
            </p:nvSpPr>
            <p:spPr>
              <a:xfrm>
                <a:off x="895384" y="1522115"/>
                <a:ext cx="9640536" cy="461665"/>
              </a:xfrm>
              <a:prstGeom prst="rect">
                <a:avLst/>
              </a:prstGeom>
              <a:noFill/>
            </p:spPr>
            <p:txBody>
              <a:bodyPr wrap="square" rtlCol="0">
                <a:spAutoFit/>
              </a:bodyPr>
              <a:lstStyle/>
              <a:p>
                <a:pPr defTabSz="914400"/>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The relationship between NE and </a:t>
                </a:r>
                <a14:m>
                  <m:oMath xmlns:m="http://schemas.openxmlformats.org/officeDocument/2006/math">
                    <m:sSub>
                      <m:sSubPr>
                        <m:ctrlPr>
                          <a:rPr lang="en-US" altLang="zh-CN" sz="2400" i="1">
                            <a:solidFill>
                              <a:prstClr val="black"/>
                            </a:solidFill>
                            <a:latin typeface="Cambria Math" panose="02040503050406030204" pitchFamily="18" charset="0"/>
                          </a:rPr>
                        </m:ctrlPr>
                      </m:sSubPr>
                      <m:e>
                        <m:r>
                          <a:rPr lang="en-US" altLang="zh-CN" sz="2400" i="1" smtClean="0">
                            <a:solidFill>
                              <a:prstClr val="black"/>
                            </a:solidFill>
                            <a:latin typeface="Cambria Math" panose="02040503050406030204" pitchFamily="18" charset="0"/>
                          </a:rPr>
                          <m:t>(</m:t>
                        </m:r>
                        <m:r>
                          <a:rPr lang="en-US" altLang="zh-CN" sz="2400" i="1">
                            <a:solidFill>
                              <a:prstClr val="black"/>
                            </a:solidFill>
                            <a:latin typeface="Cambria Math" panose="02040503050406030204" pitchFamily="18" charset="0"/>
                          </a:rPr>
                          <m:t>𝑠</m:t>
                        </m:r>
                      </m:e>
                      <m:sub>
                        <m:r>
                          <a:rPr lang="en-US" altLang="zh-CN" sz="2400" i="1">
                            <a:solidFill>
                              <a:prstClr val="black"/>
                            </a:solidFill>
                            <a:latin typeface="Cambria Math" panose="02040503050406030204" pitchFamily="18" charset="0"/>
                          </a:rPr>
                          <m:t>𝐴</m:t>
                        </m:r>
                      </m:sub>
                    </m:sSub>
                    <m:r>
                      <a:rPr lang="en-US" altLang="zh-CN" sz="2400" i="1" smtClean="0">
                        <a:solidFill>
                          <a:prstClr val="black"/>
                        </a:solidFill>
                        <a:latin typeface="Cambria Math" panose="02040503050406030204" pitchFamily="18" charset="0"/>
                      </a:rPr>
                      <m:t>−</m:t>
                    </m:r>
                    <m:sSub>
                      <m:sSubPr>
                        <m:ctrlPr>
                          <a:rPr lang="en-US" altLang="zh-CN" sz="2400" i="1">
                            <a:solidFill>
                              <a:prstClr val="black"/>
                            </a:solidFill>
                            <a:latin typeface="Cambria Math" panose="02040503050406030204" pitchFamily="18" charset="0"/>
                          </a:rPr>
                        </m:ctrlPr>
                      </m:sSubPr>
                      <m:e>
                        <m:r>
                          <a:rPr lang="en-US" altLang="zh-CN" sz="2400" i="1">
                            <a:solidFill>
                              <a:prstClr val="black"/>
                            </a:solidFill>
                            <a:latin typeface="Cambria Math" panose="02040503050406030204" pitchFamily="18" charset="0"/>
                          </a:rPr>
                          <m:t>𝑠</m:t>
                        </m:r>
                      </m:e>
                      <m:sub>
                        <m:r>
                          <a:rPr lang="en-US" altLang="zh-CN" sz="2400" i="1" smtClean="0">
                            <a:solidFill>
                              <a:prstClr val="black"/>
                            </a:solidFill>
                            <a:latin typeface="Cambria Math" panose="02040503050406030204" pitchFamily="18" charset="0"/>
                          </a:rPr>
                          <m:t>𝐵</m:t>
                        </m:r>
                      </m:sub>
                    </m:sSub>
                    <m:r>
                      <a:rPr lang="en-US" altLang="zh-CN" sz="2400" i="1" smtClean="0">
                        <a:solidFill>
                          <a:prstClr val="black"/>
                        </a:solidFill>
                        <a:latin typeface="Cambria Math" panose="02040503050406030204" pitchFamily="18" charset="0"/>
                      </a:rPr>
                      <m:t>)(</m:t>
                    </m:r>
                    <m:sSub>
                      <m:sSubPr>
                        <m:ctrlPr>
                          <a:rPr lang="en-US" altLang="zh-CN" sz="2400" i="1">
                            <a:solidFill>
                              <a:prstClr val="black"/>
                            </a:solidFill>
                            <a:latin typeface="Cambria Math" panose="02040503050406030204" pitchFamily="18" charset="0"/>
                          </a:rPr>
                        </m:ctrlPr>
                      </m:sSubPr>
                      <m:e>
                        <m:r>
                          <a:rPr lang="en-US" altLang="zh-CN" sz="2400" i="1">
                            <a:solidFill>
                              <a:prstClr val="black"/>
                            </a:solidFill>
                            <a:latin typeface="Cambria Math" panose="02040503050406030204" pitchFamily="18" charset="0"/>
                          </a:rPr>
                          <m:t>𝑙</m:t>
                        </m:r>
                      </m:e>
                      <m:sub>
                        <m:r>
                          <a:rPr lang="en-US" altLang="zh-CN" sz="2400" i="1">
                            <a:solidFill>
                              <a:prstClr val="black"/>
                            </a:solidFill>
                            <a:latin typeface="Cambria Math" panose="02040503050406030204" pitchFamily="18" charset="0"/>
                          </a:rPr>
                          <m:t>𝐴</m:t>
                        </m:r>
                      </m:sub>
                    </m:sSub>
                    <m:r>
                      <a:rPr lang="en-US" altLang="zh-CN" sz="2400" i="1" smtClean="0">
                        <a:solidFill>
                          <a:prstClr val="black"/>
                        </a:solidFill>
                        <a:latin typeface="Cambria Math" panose="02040503050406030204" pitchFamily="18" charset="0"/>
                        <a:ea typeface="Cambria Math" panose="02040503050406030204" pitchFamily="18" charset="0"/>
                      </a:rPr>
                      <m:t>−</m:t>
                    </m:r>
                    <m:sSub>
                      <m:sSubPr>
                        <m:ctrlPr>
                          <a:rPr lang="en-US" altLang="zh-CN" sz="2400" i="1">
                            <a:solidFill>
                              <a:prstClr val="black"/>
                            </a:solidFill>
                            <a:latin typeface="Cambria Math" panose="02040503050406030204" pitchFamily="18" charset="0"/>
                            <a:ea typeface="Cambria Math" panose="02040503050406030204" pitchFamily="18" charset="0"/>
                          </a:rPr>
                        </m:ctrlPr>
                      </m:sSubPr>
                      <m:e>
                        <m:r>
                          <a:rPr lang="en-US" altLang="zh-CN" sz="2400" i="1">
                            <a:solidFill>
                              <a:prstClr val="black"/>
                            </a:solidFill>
                            <a:latin typeface="Cambria Math" panose="02040503050406030204" pitchFamily="18" charset="0"/>
                            <a:ea typeface="Cambria Math" panose="02040503050406030204" pitchFamily="18" charset="0"/>
                          </a:rPr>
                          <m:t>𝑙</m:t>
                        </m:r>
                      </m:e>
                      <m:sub>
                        <m:r>
                          <a:rPr lang="en-US" altLang="zh-CN" sz="2400" i="1">
                            <a:solidFill>
                              <a:prstClr val="black"/>
                            </a:solidFill>
                            <a:latin typeface="Cambria Math" panose="02040503050406030204" pitchFamily="18" charset="0"/>
                            <a:ea typeface="Cambria Math" panose="02040503050406030204" pitchFamily="18" charset="0"/>
                          </a:rPr>
                          <m:t>𝐵</m:t>
                        </m:r>
                      </m:sub>
                    </m:sSub>
                  </m:oMath>
                </a14:m>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there are two cases:</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895384" y="1522115"/>
                <a:ext cx="9640536" cy="461665"/>
              </a:xfrm>
              <a:prstGeom prst="rect">
                <a:avLst/>
              </a:prstGeom>
              <a:blipFill>
                <a:blip r:embed="rId2"/>
                <a:stretch>
                  <a:fillRect l="-1012" t="-10667" b="-30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964276" y="2344779"/>
                <a:ext cx="5466080" cy="400110"/>
              </a:xfrm>
              <a:prstGeom prst="rect">
                <a:avLst/>
              </a:prstGeom>
              <a:noFill/>
            </p:spPr>
            <p:txBody>
              <a:bodyPr wrap="square" rtlCol="0">
                <a:spAutoFit/>
              </a:bodyPr>
              <a:lstStyle/>
              <a:p>
                <a:pPr defTabSz="9144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 Boundary Equilibria </a:t>
                </a:r>
                <a14:m>
                  <m:oMath xmlns:m="http://schemas.openxmlformats.org/officeDocument/2006/math">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m:t>
                        </m:r>
                        <m:r>
                          <a:rPr lang="en-US" altLang="zh-CN" sz="2000" i="1">
                            <a:solidFill>
                              <a:prstClr val="black"/>
                            </a:solidFill>
                            <a:latin typeface="Cambria Math" panose="02040503050406030204" pitchFamily="18" charset="0"/>
                          </a:rPr>
                          <m:t>𝑠</m:t>
                        </m:r>
                      </m:e>
                      <m:sub>
                        <m:r>
                          <a:rPr lang="en-US" altLang="zh-CN" sz="2000" i="1">
                            <a:solidFill>
                              <a:prstClr val="black"/>
                            </a:solidFill>
                            <a:latin typeface="Cambria Math" panose="02040503050406030204" pitchFamily="18" charset="0"/>
                          </a:rPr>
                          <m:t>𝐴</m:t>
                        </m:r>
                      </m:sub>
                    </m:sSub>
                    <m:r>
                      <a:rPr lang="en-US" altLang="zh-CN" sz="2000" i="1">
                        <a:solidFill>
                          <a:prstClr val="black"/>
                        </a:solidFill>
                        <a:latin typeface="Cambria Math" panose="02040503050406030204" pitchFamily="18" charset="0"/>
                      </a:rPr>
                      <m:t>−</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𝑠</m:t>
                        </m:r>
                      </m:e>
                      <m:sub>
                        <m:r>
                          <a:rPr lang="en-US" altLang="zh-CN" sz="2000" i="1">
                            <a:solidFill>
                              <a:prstClr val="black"/>
                            </a:solidFill>
                            <a:latin typeface="Cambria Math" panose="02040503050406030204" pitchFamily="18" charset="0"/>
                          </a:rPr>
                          <m:t>𝐵</m:t>
                        </m:r>
                      </m:sub>
                    </m:sSub>
                    <m:r>
                      <a:rPr lang="en-US" altLang="zh-CN" sz="2000" i="1">
                        <a:solidFill>
                          <a:prstClr val="black"/>
                        </a:solidFill>
                        <a:latin typeface="Cambria Math" panose="02040503050406030204" pitchFamily="18" charset="0"/>
                      </a:rPr>
                      <m:t>)(</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𝑙</m:t>
                        </m:r>
                      </m:e>
                      <m:sub>
                        <m:r>
                          <a:rPr lang="en-US" altLang="zh-CN" sz="2000" i="1">
                            <a:solidFill>
                              <a:prstClr val="black"/>
                            </a:solidFill>
                            <a:latin typeface="Cambria Math" panose="02040503050406030204" pitchFamily="18" charset="0"/>
                          </a:rPr>
                          <m:t>𝐴</m:t>
                        </m:r>
                      </m:sub>
                    </m:sSub>
                    <m:r>
                      <a:rPr lang="en-US" altLang="zh-CN" sz="2000" i="1">
                        <a:solidFill>
                          <a:prstClr val="black"/>
                        </a:solidFill>
                        <a:latin typeface="Cambria Math" panose="02040503050406030204" pitchFamily="18" charset="0"/>
                        <a:ea typeface="Cambria Math" panose="02040503050406030204" pitchFamily="18" charset="0"/>
                      </a:rPr>
                      <m:t>−</m:t>
                    </m:r>
                    <m:sSub>
                      <m:sSubPr>
                        <m:ctrlPr>
                          <a:rPr lang="en-US" altLang="zh-CN" sz="2000" i="1">
                            <a:solidFill>
                              <a:prstClr val="black"/>
                            </a:solidFill>
                            <a:latin typeface="Cambria Math" panose="02040503050406030204" pitchFamily="18" charset="0"/>
                            <a:ea typeface="Cambria Math" panose="02040503050406030204" pitchFamily="18" charset="0"/>
                          </a:rPr>
                        </m:ctrlPr>
                      </m:sSubPr>
                      <m:e>
                        <m:r>
                          <a:rPr lang="en-US" altLang="zh-CN" sz="2000" i="1">
                            <a:solidFill>
                              <a:prstClr val="black"/>
                            </a:solidFill>
                            <a:latin typeface="Cambria Math" panose="02040503050406030204" pitchFamily="18" charset="0"/>
                            <a:ea typeface="Cambria Math" panose="02040503050406030204" pitchFamily="18" charset="0"/>
                          </a:rPr>
                          <m:t>𝑙</m:t>
                        </m:r>
                      </m:e>
                      <m:sub>
                        <m:r>
                          <a:rPr lang="en-US" altLang="zh-CN" sz="2000" i="1">
                            <a:solidFill>
                              <a:prstClr val="black"/>
                            </a:solidFill>
                            <a:latin typeface="Cambria Math" panose="02040503050406030204" pitchFamily="18" charset="0"/>
                            <a:ea typeface="Cambria Math" panose="02040503050406030204" pitchFamily="18" charset="0"/>
                          </a:rPr>
                          <m:t>𝐵</m:t>
                        </m:r>
                      </m:sub>
                    </m:sSub>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)&gt;0 </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964276" y="2344779"/>
                <a:ext cx="5466080" cy="400110"/>
              </a:xfrm>
              <a:prstGeom prst="rect">
                <a:avLst/>
              </a:prstGeom>
              <a:blipFill>
                <a:blip r:embed="rId3"/>
                <a:stretch>
                  <a:fillRect l="-1115" t="-9231" b="-27692"/>
                </a:stretch>
              </a:blipFill>
            </p:spPr>
            <p:txBody>
              <a:bodyPr/>
              <a:lstStyle/>
              <a:p>
                <a:r>
                  <a:rPr lang="zh-CN" altLang="en-US">
                    <a:noFill/>
                  </a:rPr>
                  <a:t> </a:t>
                </a:r>
              </a:p>
            </p:txBody>
          </p:sp>
        </mc:Fallback>
      </mc:AlternateContent>
      <p:pic>
        <p:nvPicPr>
          <p:cNvPr id="6" name="图片 5"/>
          <p:cNvPicPr>
            <a:picLocks noChangeAspect="1"/>
          </p:cNvPicPr>
          <p:nvPr/>
        </p:nvPicPr>
        <p:blipFill>
          <a:blip r:embed="rId4"/>
          <a:stretch>
            <a:fillRect/>
          </a:stretch>
        </p:blipFill>
        <p:spPr>
          <a:xfrm>
            <a:off x="2024571" y="3105888"/>
            <a:ext cx="7086600" cy="2962275"/>
          </a:xfrm>
          <a:prstGeom prst="rect">
            <a:avLst/>
          </a:prstGeom>
        </p:spPr>
      </p:pic>
    </p:spTree>
    <p:extLst>
      <p:ext uri="{BB962C8B-B14F-4D97-AF65-F5344CB8AC3E}">
        <p14:creationId xmlns:p14="http://schemas.microsoft.com/office/powerpoint/2010/main" val="4319213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83</a:t>
            </a:fld>
            <a:endParaRPr lang="en-US" dirty="0"/>
          </a:p>
        </p:txBody>
      </p:sp>
      <p:pic>
        <p:nvPicPr>
          <p:cNvPr id="3" name="图片 2"/>
          <p:cNvPicPr>
            <a:picLocks noChangeAspect="1"/>
          </p:cNvPicPr>
          <p:nvPr/>
        </p:nvPicPr>
        <p:blipFill>
          <a:blip r:embed="rId2"/>
          <a:stretch>
            <a:fillRect/>
          </a:stretch>
        </p:blipFill>
        <p:spPr>
          <a:xfrm>
            <a:off x="3000345" y="3337752"/>
            <a:ext cx="5095875" cy="1228725"/>
          </a:xfrm>
          <a:prstGeom prst="rect">
            <a:avLst/>
          </a:prstGeom>
        </p:spPr>
      </p:pic>
      <mc:AlternateContent xmlns:mc="http://schemas.openxmlformats.org/markup-compatibility/2006" xmlns:a14="http://schemas.microsoft.com/office/drawing/2010/main">
        <mc:Choice Requires="a14">
          <p:sp>
            <p:nvSpPr>
              <p:cNvPr id="4" name="文本框 3"/>
              <p:cNvSpPr txBox="1"/>
              <p:nvPr/>
            </p:nvSpPr>
            <p:spPr>
              <a:xfrm>
                <a:off x="1935018" y="2185583"/>
                <a:ext cx="4277360" cy="400110"/>
              </a:xfrm>
              <a:prstGeom prst="rect">
                <a:avLst/>
              </a:prstGeom>
              <a:noFill/>
            </p:spPr>
            <p:txBody>
              <a:bodyPr wrap="square" rtlCol="0">
                <a:spAutoFit/>
              </a:bodyPr>
              <a:lstStyle/>
              <a:p>
                <a:pPr defTabSz="914400"/>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 Boundary NE </a:t>
                </a:r>
                <a14:m>
                  <m:oMath xmlns:m="http://schemas.openxmlformats.org/officeDocument/2006/math">
                    <m:sSub>
                      <m:sSubPr>
                        <m:ctrlPr>
                          <a:rPr lang="en-US" altLang="zh-CN" sz="2000" i="1" smtClean="0">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m:t>
                        </m:r>
                        <m:r>
                          <a:rPr lang="en-US" altLang="zh-CN" sz="2000" i="1">
                            <a:solidFill>
                              <a:prstClr val="black"/>
                            </a:solidFill>
                            <a:latin typeface="Cambria Math" panose="02040503050406030204" pitchFamily="18" charset="0"/>
                          </a:rPr>
                          <m:t>𝑠</m:t>
                        </m:r>
                      </m:e>
                      <m:sub>
                        <m:r>
                          <a:rPr lang="en-US" altLang="zh-CN" sz="2000" i="1">
                            <a:solidFill>
                              <a:prstClr val="black"/>
                            </a:solidFill>
                            <a:latin typeface="Cambria Math" panose="02040503050406030204" pitchFamily="18" charset="0"/>
                          </a:rPr>
                          <m:t>𝐴</m:t>
                        </m:r>
                      </m:sub>
                    </m:sSub>
                    <m:r>
                      <a:rPr lang="en-US" altLang="zh-CN" sz="2000" i="1">
                        <a:solidFill>
                          <a:prstClr val="black"/>
                        </a:solidFill>
                        <a:latin typeface="Cambria Math" panose="02040503050406030204" pitchFamily="18" charset="0"/>
                      </a:rPr>
                      <m:t>−</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𝑠</m:t>
                        </m:r>
                      </m:e>
                      <m:sub>
                        <m:r>
                          <a:rPr lang="en-US" altLang="zh-CN" sz="2000" i="1">
                            <a:solidFill>
                              <a:prstClr val="black"/>
                            </a:solidFill>
                            <a:latin typeface="Cambria Math" panose="02040503050406030204" pitchFamily="18" charset="0"/>
                          </a:rPr>
                          <m:t>𝐵</m:t>
                        </m:r>
                      </m:sub>
                    </m:sSub>
                    <m:r>
                      <a:rPr lang="en-US" altLang="zh-CN" sz="2000" i="1">
                        <a:solidFill>
                          <a:prstClr val="black"/>
                        </a:solidFill>
                        <a:latin typeface="Cambria Math" panose="02040503050406030204" pitchFamily="18" charset="0"/>
                      </a:rPr>
                      <m:t>)(</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𝑙</m:t>
                        </m:r>
                      </m:e>
                      <m:sub>
                        <m:r>
                          <a:rPr lang="en-US" altLang="zh-CN" sz="2000" i="1">
                            <a:solidFill>
                              <a:prstClr val="black"/>
                            </a:solidFill>
                            <a:latin typeface="Cambria Math" panose="02040503050406030204" pitchFamily="18" charset="0"/>
                          </a:rPr>
                          <m:t>𝐴</m:t>
                        </m:r>
                      </m:sub>
                    </m:sSub>
                    <m:r>
                      <a:rPr lang="en-US" altLang="zh-CN" sz="2000" i="1">
                        <a:solidFill>
                          <a:prstClr val="black"/>
                        </a:solidFill>
                        <a:latin typeface="Cambria Math" panose="02040503050406030204" pitchFamily="18" charset="0"/>
                        <a:ea typeface="Cambria Math" panose="02040503050406030204" pitchFamily="18" charset="0"/>
                      </a:rPr>
                      <m:t>−</m:t>
                    </m:r>
                    <m:sSub>
                      <m:sSubPr>
                        <m:ctrlPr>
                          <a:rPr lang="en-US" altLang="zh-CN" sz="2000" i="1">
                            <a:solidFill>
                              <a:prstClr val="black"/>
                            </a:solidFill>
                            <a:latin typeface="Cambria Math" panose="02040503050406030204" pitchFamily="18" charset="0"/>
                            <a:ea typeface="Cambria Math" panose="02040503050406030204" pitchFamily="18" charset="0"/>
                          </a:rPr>
                        </m:ctrlPr>
                      </m:sSubPr>
                      <m:e>
                        <m:r>
                          <a:rPr lang="en-US" altLang="zh-CN" sz="2000" i="1">
                            <a:solidFill>
                              <a:prstClr val="black"/>
                            </a:solidFill>
                            <a:latin typeface="Cambria Math" panose="02040503050406030204" pitchFamily="18" charset="0"/>
                            <a:ea typeface="Cambria Math" panose="02040503050406030204" pitchFamily="18" charset="0"/>
                          </a:rPr>
                          <m:t>𝑙</m:t>
                        </m:r>
                      </m:e>
                      <m:sub>
                        <m:r>
                          <a:rPr lang="en-US" altLang="zh-CN" sz="2000" i="1">
                            <a:solidFill>
                              <a:prstClr val="black"/>
                            </a:solidFill>
                            <a:latin typeface="Cambria Math" panose="02040503050406030204" pitchFamily="18" charset="0"/>
                            <a:ea typeface="Cambria Math" panose="02040503050406030204" pitchFamily="18" charset="0"/>
                          </a:rPr>
                          <m:t>𝐵</m:t>
                        </m:r>
                      </m:sub>
                    </m:sSub>
                  </m:oMath>
                </a14:m>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)&lt;0 </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1935018" y="2185583"/>
                <a:ext cx="4277360" cy="400110"/>
              </a:xfrm>
              <a:prstGeom prst="rect">
                <a:avLst/>
              </a:prstGeom>
              <a:blipFill>
                <a:blip r:embed="rId3"/>
                <a:stretch>
                  <a:fillRect l="-1425" t="-9231" b="-27692"/>
                </a:stretch>
              </a:blipFill>
            </p:spPr>
            <p:txBody>
              <a:bodyPr/>
              <a:lstStyle/>
              <a:p>
                <a:r>
                  <a:rPr lang="zh-CN" altLang="en-US">
                    <a:noFill/>
                  </a:rPr>
                  <a:t> </a:t>
                </a:r>
              </a:p>
            </p:txBody>
          </p:sp>
        </mc:Fallback>
      </mc:AlternateContent>
      <p:sp>
        <p:nvSpPr>
          <p:cNvPr id="5" name="矩形 4"/>
          <p:cNvSpPr/>
          <p:nvPr/>
        </p:nvSpPr>
        <p:spPr>
          <a:xfrm>
            <a:off x="437262" y="771759"/>
            <a:ext cx="5330305" cy="523220"/>
          </a:xfrm>
          <a:prstGeom prst="rect">
            <a:avLst/>
          </a:prstGeom>
        </p:spPr>
        <p:txBody>
          <a:bodyPr wrap="none">
            <a:spAutoFit/>
          </a:bodyPr>
          <a:lstStyle/>
          <a:p>
            <a:pPr defTabSz="914400"/>
            <a:r>
              <a:rPr lang="en-US" altLang="zh-CN"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Nash Equilibrium of IMG Systems</a:t>
            </a:r>
            <a:endParaRPr lang="zh-CN" altLang="en-US"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213915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84</a:t>
            </a:fld>
            <a:endParaRPr lang="en-US" dirty="0"/>
          </a:p>
        </p:txBody>
      </p:sp>
      <p:sp>
        <p:nvSpPr>
          <p:cNvPr id="3" name="文本框 2"/>
          <p:cNvSpPr txBox="1"/>
          <p:nvPr/>
        </p:nvSpPr>
        <p:spPr>
          <a:xfrm>
            <a:off x="928253" y="1644568"/>
            <a:ext cx="7804728" cy="369332"/>
          </a:xfrm>
          <a:prstGeom prst="rect">
            <a:avLst/>
          </a:prstGeom>
          <a:noFill/>
        </p:spPr>
        <p:txBody>
          <a:bodyPr wrap="square" rtlCol="0">
            <a:spAutoFit/>
          </a:bodyPr>
          <a:lstStyle/>
          <a:p>
            <a:pPr defTabSz="914400"/>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 example in IPGG, where the </a:t>
            </a:r>
            <a:r>
              <a:rPr lang="en-US" altLang="zh-CN"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game is played between G and E:</a:t>
            </a:r>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7562805" y="1379099"/>
            <a:ext cx="2488134" cy="900265"/>
          </a:xfrm>
          <a:prstGeom prst="rect">
            <a:avLst/>
          </a:prstGeom>
        </p:spPr>
      </p:pic>
      <p:sp>
        <p:nvSpPr>
          <p:cNvPr id="5" name="左大括号 4"/>
          <p:cNvSpPr/>
          <p:nvPr/>
        </p:nvSpPr>
        <p:spPr>
          <a:xfrm>
            <a:off x="7228520" y="1478251"/>
            <a:ext cx="249382" cy="701963"/>
          </a:xfrm>
          <a:prstGeom prst="leftBrace">
            <a:avLst>
              <a:gd name="adj1" fmla="val 37963"/>
              <a:gd name="adj2" fmla="val 50000"/>
            </a:avLst>
          </a:prstGeom>
          <a:noFill/>
          <a:ln w="6350" cap="flat" cmpd="sng" algn="ctr">
            <a:solidFill>
              <a:srgbClr val="0BD0D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6" name="矩形 5"/>
              <p:cNvSpPr/>
              <p:nvPr/>
            </p:nvSpPr>
            <p:spPr>
              <a:xfrm>
                <a:off x="928253" y="2479087"/>
                <a:ext cx="10344729" cy="1300612"/>
              </a:xfrm>
              <a:prstGeom prst="rect">
                <a:avLst/>
              </a:prstGeom>
            </p:spPr>
            <p:txBody>
              <a:bodyPr wrap="square">
                <a:spAutoFit/>
              </a:bodyPr>
              <a:lstStyle/>
              <a:p>
                <a:pPr marL="285750" indent="-285750" defTabSz="914400">
                  <a:lnSpc>
                    <a:spcPts val="2400"/>
                  </a:lnSpc>
                  <a:buFont typeface="Arial" panose="020B0604020202020204" pitchFamily="34" charset="0"/>
                  <a:buChar char="•"/>
                </a:pPr>
                <a:r>
                  <a:rPr lang="en-US" altLang="zh-CN" dirty="0">
                    <a:solidFill>
                      <a:srgbClr val="FF00FF"/>
                    </a:solidFill>
                    <a:latin typeface="Times New Roman" panose="02020603050405020304" pitchFamily="18" charset="0"/>
                    <a:ea typeface="宋体" panose="02010600030101010101" pitchFamily="2" charset="-122"/>
                    <a:cs typeface="Times New Roman" panose="02020603050405020304" pitchFamily="18" charset="0"/>
                  </a:rPr>
                  <a:t>Case </a:t>
                </a:r>
                <a:r>
                  <a:rPr lang="en-US" altLang="zh-CN" dirty="0" err="1">
                    <a:solidFill>
                      <a:srgbClr val="FF00FF"/>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dirty="0">
                    <a:solidFill>
                      <a:srgbClr val="FF00FF"/>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the system will evolve to boundary NE points given </a:t>
                </a:r>
                <a14:m>
                  <m:oMath xmlns:m="http://schemas.openxmlformats.org/officeDocument/2006/math">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m:t>
                        </m:r>
                        <m:r>
                          <a:rPr lang="en-US" altLang="zh-CN" i="1">
                            <a:solidFill>
                              <a:prstClr val="black"/>
                            </a:solidFill>
                            <a:latin typeface="Cambria Math" panose="02040503050406030204" pitchFamily="18" charset="0"/>
                          </a:rPr>
                          <m:t>𝑠</m:t>
                        </m:r>
                      </m:e>
                      <m:sub>
                        <m:r>
                          <a:rPr lang="en-US" altLang="zh-CN" i="1" smtClean="0">
                            <a:solidFill>
                              <a:prstClr val="black"/>
                            </a:solidFill>
                            <a:latin typeface="Cambria Math" panose="02040503050406030204" pitchFamily="18" charset="0"/>
                          </a:rPr>
                          <m:t>𝐺</m:t>
                        </m:r>
                      </m:sub>
                    </m:sSub>
                    <m:r>
                      <a:rPr lang="en-US" altLang="zh-CN" i="1">
                        <a:solidFill>
                          <a:prstClr val="black"/>
                        </a:solidFill>
                        <a:latin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𝑠</m:t>
                        </m:r>
                      </m:e>
                      <m:sub>
                        <m:r>
                          <a:rPr lang="en-US" altLang="zh-CN" i="1" smtClean="0">
                            <a:solidFill>
                              <a:prstClr val="black"/>
                            </a:solidFill>
                            <a:latin typeface="Cambria Math" panose="02040503050406030204" pitchFamily="18" charset="0"/>
                          </a:rPr>
                          <m:t>𝐸</m:t>
                        </m:r>
                      </m:sub>
                    </m:sSub>
                    <m:r>
                      <a:rPr lang="en-US" altLang="zh-CN" i="1">
                        <a:solidFill>
                          <a:prstClr val="black"/>
                        </a:solidFill>
                        <a:latin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𝑙</m:t>
                        </m:r>
                      </m:e>
                      <m:sub>
                        <m:r>
                          <a:rPr lang="en-US" altLang="zh-CN" i="1" smtClean="0">
                            <a:solidFill>
                              <a:prstClr val="black"/>
                            </a:solidFill>
                            <a:latin typeface="Cambria Math" panose="02040503050406030204" pitchFamily="18" charset="0"/>
                          </a:rPr>
                          <m:t>𝐺</m:t>
                        </m:r>
                      </m:sub>
                    </m:sSub>
                    <m:r>
                      <a:rPr lang="en-US" altLang="zh-CN" i="1">
                        <a:solidFill>
                          <a:prstClr val="black"/>
                        </a:solidFill>
                        <a:latin typeface="Cambria Math" panose="02040503050406030204" pitchFamily="18" charset="0"/>
                        <a:ea typeface="Cambria Math" panose="02040503050406030204" pitchFamily="18" charset="0"/>
                      </a:rPr>
                      <m:t>−</m:t>
                    </m:r>
                    <m:sSub>
                      <m:sSubPr>
                        <m:ctrlPr>
                          <a:rPr lang="en-US" altLang="zh-CN" i="1">
                            <a:solidFill>
                              <a:prstClr val="black"/>
                            </a:solidFill>
                            <a:latin typeface="Cambria Math" panose="02040503050406030204" pitchFamily="18" charset="0"/>
                            <a:ea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𝑙</m:t>
                        </m:r>
                      </m:e>
                      <m:sub>
                        <m:r>
                          <a:rPr lang="en-US" altLang="zh-CN" i="1" smtClean="0">
                            <a:solidFill>
                              <a:prstClr val="black"/>
                            </a:solidFill>
                            <a:latin typeface="Cambria Math" panose="02040503050406030204" pitchFamily="18" charset="0"/>
                            <a:ea typeface="Cambria Math" panose="02040503050406030204" pitchFamily="18" charset="0"/>
                          </a:rPr>
                          <m:t>𝐸</m:t>
                        </m:r>
                      </m:sub>
                    </m:sSub>
                  </m:oMath>
                </a14:m>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)&gt;0. If </a:t>
                </a:r>
                <a14:m>
                  <m:oMath xmlns:m="http://schemas.openxmlformats.org/officeDocument/2006/math">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𝑠</m:t>
                        </m:r>
                      </m:e>
                      <m:sub>
                        <m:r>
                          <a:rPr lang="en-US" altLang="zh-CN" i="1">
                            <a:solidFill>
                              <a:prstClr val="black"/>
                            </a:solidFill>
                            <a:latin typeface="Cambria Math" panose="02040503050406030204" pitchFamily="18" charset="0"/>
                          </a:rPr>
                          <m:t>𝐺</m:t>
                        </m:r>
                      </m:sub>
                    </m:sSub>
                    <m:r>
                      <a:rPr lang="en-US" altLang="zh-CN" i="1" smtClean="0">
                        <a:solidFill>
                          <a:prstClr val="black"/>
                        </a:solidFill>
                        <a:latin typeface="Cambria Math" panose="02040503050406030204" pitchFamily="18" charset="0"/>
                      </a:rPr>
                      <m:t>&gt;</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𝑠</m:t>
                        </m:r>
                      </m:e>
                      <m:sub>
                        <m:r>
                          <a:rPr lang="en-US" altLang="zh-CN" i="1">
                            <a:solidFill>
                              <a:prstClr val="black"/>
                            </a:solidFill>
                            <a:latin typeface="Cambria Math" panose="02040503050406030204" pitchFamily="18" charset="0"/>
                          </a:rPr>
                          <m:t>𝐸</m:t>
                        </m:r>
                      </m:sub>
                    </m:sSub>
                    <m:r>
                      <a:rPr lang="en-US" altLang="zh-CN" smtClean="0">
                        <a:solidFill>
                          <a:prstClr val="black"/>
                        </a:solidFill>
                        <a:latin typeface="Cambria Math" panose="02040503050406030204" pitchFamily="18" charset="0"/>
                      </a:rPr>
                      <m:t>&gt;</m:t>
                    </m:r>
                  </m:oMath>
                </a14:m>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sSub>
                      <m:sSubPr>
                        <m:ctrlPr>
                          <a:rPr lang="en-US" altLang="zh-CN" i="1">
                            <a:solidFill>
                              <a:prstClr val="black"/>
                            </a:solidFill>
                            <a:latin typeface="Cambria Math" panose="02040503050406030204" pitchFamily="18" charset="0"/>
                            <a:cs typeface="Times New Roman" panose="02020603050405020304" pitchFamily="18" charset="0"/>
                          </a:rPr>
                        </m:ctrlPr>
                      </m:sSubPr>
                      <m:e>
                        <m:r>
                          <a:rPr lang="en-US" altLang="zh-CN" i="1">
                            <a:solidFill>
                              <a:prstClr val="black"/>
                            </a:solidFill>
                            <a:latin typeface="Cambria Math" panose="02040503050406030204" pitchFamily="18" charset="0"/>
                            <a:cs typeface="Times New Roman" panose="02020603050405020304" pitchFamily="18" charset="0"/>
                          </a:rPr>
                          <m:t>𝑠</m:t>
                        </m:r>
                      </m:e>
                      <m:sub>
                        <m:r>
                          <a:rPr lang="zh-CN" altLang="en-US" i="1">
                            <a:solidFill>
                              <a:prstClr val="black"/>
                            </a:solidFill>
                            <a:latin typeface="Cambria Math" panose="02040503050406030204" pitchFamily="18" charset="0"/>
                            <a:cs typeface="Times New Roman" panose="02020603050405020304" pitchFamily="18" charset="0"/>
                          </a:rPr>
                          <m:t>𝜏</m:t>
                        </m:r>
                      </m:sub>
                    </m:sSub>
                  </m:oMath>
                </a14:m>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full-G is a global attractor.</a:t>
                </a:r>
              </a:p>
              <a:p>
                <a:pPr marL="285750" indent="-285750" defTabSz="914400">
                  <a:lnSpc>
                    <a:spcPts val="2400"/>
                  </a:lnSpc>
                  <a:buFont typeface="Arial" panose="020B0604020202020204" pitchFamily="34" charset="0"/>
                  <a:buChar char="•"/>
                </a:pPr>
                <a:r>
                  <a:rPr lang="en-US" altLang="zh-CN" dirty="0">
                    <a:solidFill>
                      <a:srgbClr val="FF00FF"/>
                    </a:solidFill>
                    <a:latin typeface="Times New Roman" panose="02020603050405020304" pitchFamily="18" charset="0"/>
                    <a:ea typeface="宋体" panose="02010600030101010101" pitchFamily="2" charset="-122"/>
                    <a:cs typeface="Times New Roman" panose="02020603050405020304" pitchFamily="18" charset="0"/>
                  </a:rPr>
                  <a:t>Case ii)</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there exist interior NE points if </a:t>
                </a:r>
                <a14:m>
                  <m:oMath xmlns:m="http://schemas.openxmlformats.org/officeDocument/2006/math">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𝑠</m:t>
                        </m:r>
                      </m:e>
                      <m:sub>
                        <m:r>
                          <a:rPr lang="en-US" altLang="zh-CN" i="1">
                            <a:solidFill>
                              <a:prstClr val="black"/>
                            </a:solidFill>
                            <a:latin typeface="Cambria Math" panose="02040503050406030204" pitchFamily="18" charset="0"/>
                          </a:rPr>
                          <m:t>𝐺</m:t>
                        </m:r>
                      </m:sub>
                    </m:sSub>
                    <m:r>
                      <a:rPr lang="en-US" altLang="zh-CN" i="1" smtClean="0">
                        <a:solidFill>
                          <a:prstClr val="black"/>
                        </a:solidFill>
                        <a:latin typeface="Cambria Math" panose="02040503050406030204" pitchFamily="18" charset="0"/>
                      </a:rPr>
                      <m:t>&lt;</m:t>
                    </m:r>
                    <m:sSub>
                      <m:sSubPr>
                        <m:ctrlPr>
                          <a:rPr lang="en-US" altLang="zh-CN" i="1">
                            <a:solidFill>
                              <a:prstClr val="black"/>
                            </a:solidFill>
                            <a:latin typeface="Cambria Math" panose="02040503050406030204" pitchFamily="18" charset="0"/>
                            <a:cs typeface="Times New Roman" panose="02020603050405020304" pitchFamily="18" charset="0"/>
                          </a:rPr>
                        </m:ctrlPr>
                      </m:sSubPr>
                      <m:e>
                        <m:r>
                          <a:rPr lang="en-US" altLang="zh-CN" i="1">
                            <a:solidFill>
                              <a:prstClr val="black"/>
                            </a:solidFill>
                            <a:latin typeface="Cambria Math" panose="02040503050406030204" pitchFamily="18" charset="0"/>
                            <a:cs typeface="Times New Roman" panose="02020603050405020304" pitchFamily="18" charset="0"/>
                          </a:rPr>
                          <m:t>𝑠</m:t>
                        </m:r>
                      </m:e>
                      <m:sub>
                        <m:r>
                          <a:rPr lang="zh-CN" altLang="en-US" i="1">
                            <a:solidFill>
                              <a:prstClr val="black"/>
                            </a:solidFill>
                            <a:latin typeface="Cambria Math" panose="02040503050406030204" pitchFamily="18" charset="0"/>
                            <a:cs typeface="Times New Roman" panose="02020603050405020304" pitchFamily="18" charset="0"/>
                          </a:rPr>
                          <m:t>𝜏</m:t>
                        </m:r>
                      </m:sub>
                    </m:sSub>
                  </m:oMath>
                </a14:m>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p>
              <a:p>
                <a:pPr marL="285750" indent="-285750" defTabSz="914400">
                  <a:lnSpc>
                    <a:spcPts val="2400"/>
                  </a:lnSpc>
                  <a:buFont typeface="Arial" panose="020B0604020202020204" pitchFamily="34" charset="0"/>
                  <a:buChar char="•"/>
                </a:pPr>
                <a:r>
                  <a:rPr lang="en-US" altLang="zh-CN" dirty="0">
                    <a:solidFill>
                      <a:srgbClr val="FF00FF"/>
                    </a:solidFill>
                    <a:latin typeface="Times New Roman" panose="02020603050405020304" pitchFamily="18" charset="0"/>
                    <a:ea typeface="宋体" panose="02010600030101010101" pitchFamily="2" charset="-122"/>
                    <a:cs typeface="Times New Roman" panose="02020603050405020304" pitchFamily="18" charset="0"/>
                  </a:rPr>
                  <a:t>Case iii)</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𝑠</m:t>
                        </m:r>
                      </m:e>
                      <m:sub>
                        <m:r>
                          <a:rPr lang="en-US" altLang="zh-CN" i="1">
                            <a:solidFill>
                              <a:prstClr val="black"/>
                            </a:solidFill>
                            <a:latin typeface="Cambria Math" panose="02040503050406030204" pitchFamily="18" charset="0"/>
                          </a:rPr>
                          <m:t>𝐺</m:t>
                        </m:r>
                      </m:sub>
                    </m:sSub>
                    <m:r>
                      <a:rPr lang="en-US" altLang="zh-CN" i="1">
                        <a:solidFill>
                          <a:prstClr val="black"/>
                        </a:solidFill>
                        <a:latin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𝑠</m:t>
                        </m:r>
                      </m:e>
                      <m:sub>
                        <m:r>
                          <a:rPr lang="en-US" altLang="zh-CN" i="1">
                            <a:solidFill>
                              <a:prstClr val="black"/>
                            </a:solidFill>
                            <a:latin typeface="Cambria Math" panose="02040503050406030204" pitchFamily="18" charset="0"/>
                          </a:rPr>
                          <m:t>𝐸</m:t>
                        </m:r>
                      </m:sub>
                    </m:sSub>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𝑠</m:t>
                    </m:r>
                  </m:oMath>
                </a14:m>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there are </a:t>
                </a:r>
                <a:r>
                  <a:rPr lang="en-US" altLang="zh-CN"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− 1 interior NEs. </a:t>
                </a:r>
              </a:p>
            </p:txBody>
          </p:sp>
        </mc:Choice>
        <mc:Fallback xmlns="">
          <p:sp>
            <p:nvSpPr>
              <p:cNvPr id="6" name="矩形 5"/>
              <p:cNvSpPr>
                <a:spLocks noRot="1" noChangeAspect="1" noMove="1" noResize="1" noEditPoints="1" noAdjustHandles="1" noChangeArrowheads="1" noChangeShapeType="1" noTextEdit="1"/>
              </p:cNvSpPr>
              <p:nvPr/>
            </p:nvSpPr>
            <p:spPr>
              <a:xfrm>
                <a:off x="928253" y="2479087"/>
                <a:ext cx="10344729" cy="1300612"/>
              </a:xfrm>
              <a:prstGeom prst="rect">
                <a:avLst/>
              </a:prstGeom>
              <a:blipFill>
                <a:blip r:embed="rId3"/>
                <a:stretch>
                  <a:fillRect l="-354" t="-1878" b="-7042"/>
                </a:stretch>
              </a:blipFill>
            </p:spPr>
            <p:txBody>
              <a:bodyPr/>
              <a:lstStyle/>
              <a:p>
                <a:r>
                  <a:rPr lang="zh-CN" altLang="en-US">
                    <a:noFill/>
                  </a:rPr>
                  <a:t> </a:t>
                </a:r>
              </a:p>
            </p:txBody>
          </p:sp>
        </mc:Fallback>
      </mc:AlternateContent>
      <p:sp>
        <p:nvSpPr>
          <p:cNvPr id="7" name="矩形 6"/>
          <p:cNvSpPr/>
          <p:nvPr/>
        </p:nvSpPr>
        <p:spPr>
          <a:xfrm>
            <a:off x="325502" y="639679"/>
            <a:ext cx="4225837" cy="523220"/>
          </a:xfrm>
          <a:prstGeom prst="rect">
            <a:avLst/>
          </a:prstGeom>
        </p:spPr>
        <p:txBody>
          <a:bodyPr wrap="none">
            <a:spAutoFit/>
          </a:bodyPr>
          <a:lstStyle/>
          <a:p>
            <a:pPr defTabSz="914400"/>
            <a:r>
              <a:rPr lang="en-US" altLang="zh-CN"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Nash Equilibrium of IPGG</a:t>
            </a:r>
            <a:endParaRPr lang="zh-CN" altLang="en-US" sz="2800" b="1" i="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nvSpPr>
        <p:spPr>
          <a:xfrm>
            <a:off x="978799" y="4090045"/>
            <a:ext cx="10936849" cy="369332"/>
          </a:xfrm>
          <a:prstGeom prst="rect">
            <a:avLst/>
          </a:prstGeom>
        </p:spPr>
        <p:txBody>
          <a:bodyPr wrap="square">
            <a:spAutoFit/>
          </a:bodyPr>
          <a:lstStyle/>
          <a:p>
            <a:pPr defTabSz="914400"/>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Here the threshold </a:t>
            </a:r>
            <a:r>
              <a:rPr lang="en-US" altLang="zh-CN" i="1" dirty="0" err="1">
                <a:solidFill>
                  <a:srgbClr val="FF00FF"/>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i="1" baseline="-25000" dirty="0" err="1">
                <a:solidFill>
                  <a:srgbClr val="FF00FF"/>
                </a:solidFill>
                <a:latin typeface="Times New Roman" panose="02020603050405020304" pitchFamily="18" charset="0"/>
                <a:ea typeface="宋体" panose="02010600030101010101" pitchFamily="2" charset="-122"/>
                <a:cs typeface="Times New Roman" panose="02020603050405020304" pitchFamily="18" charset="0"/>
              </a:rPr>
              <a:t>τ</a:t>
            </a:r>
            <a:r>
              <a:rPr lang="en-US" altLang="zh-CN"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characterizes </a:t>
            </a:r>
            <a:r>
              <a:rPr lang="en-US" altLang="zh-CN" dirty="0">
                <a:solidFill>
                  <a:srgbClr val="FF00FF"/>
                </a:solidFill>
                <a:latin typeface="Times New Roman" panose="02020603050405020304" pitchFamily="18" charset="0"/>
                <a:ea typeface="宋体" panose="02010600030101010101" pitchFamily="2" charset="-122"/>
                <a:cs typeface="Times New Roman" panose="02020603050405020304" pitchFamily="18" charset="0"/>
              </a:rPr>
              <a:t>how generous or extortionate</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the agents need to be that can lead to a stable NE.</a:t>
            </a:r>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p:cNvSpPr/>
          <p:nvPr/>
        </p:nvSpPr>
        <p:spPr>
          <a:xfrm>
            <a:off x="928252" y="4701898"/>
            <a:ext cx="10691819" cy="1374735"/>
          </a:xfrm>
          <a:prstGeom prst="rect">
            <a:avLst/>
          </a:prstGeom>
        </p:spPr>
        <p:txBody>
          <a:bodyPr wrap="square">
            <a:spAutoFit/>
          </a:bodyPr>
          <a:lstStyle/>
          <a:p>
            <a:pPr defTabSz="914400">
              <a:lnSpc>
                <a:spcPts val="2500"/>
              </a:lnSpc>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Our conclusion of IPGG conforms to the previous results in </a:t>
            </a:r>
            <a:r>
              <a:rPr lang="en-US" altLang="zh-CN" baseline="30000" dirty="0" smtClean="0">
                <a:solidFill>
                  <a:srgbClr val="FF00FF"/>
                </a:solidFill>
                <a:latin typeface="Times New Roman" panose="02020603050405020304" pitchFamily="18" charset="0"/>
                <a:ea typeface="宋体" panose="02010600030101010101" pitchFamily="2" charset="-122"/>
                <a:cs typeface="Times New Roman" panose="02020603050405020304" pitchFamily="18" charset="0"/>
              </a:rPr>
              <a:t>[6]</a:t>
            </a:r>
            <a:r>
              <a:rPr lang="en-US" altLang="zh-CN"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where the ZDs that are boundary NE points in IPGG tend to have the properties:</a:t>
            </a:r>
          </a:p>
          <a:p>
            <a:pPr marL="514350" indent="-514350" defTabSz="914400">
              <a:lnSpc>
                <a:spcPts val="2500"/>
              </a:lnSpc>
              <a:buFontTx/>
              <a:buAutoNum type="romanLcParenR"/>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 generous (</a:t>
            </a:r>
            <a:r>
              <a:rPr lang="en-US" altLang="zh-CN"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G</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rc</a:t>
            </a:r>
            <a:r>
              <a:rPr lang="en-US" altLang="zh-CN"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c</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but not be too generous (</a:t>
            </a:r>
            <a:r>
              <a:rPr lang="en-US" altLang="zh-CN"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G</a:t>
            </a:r>
            <a:r>
              <a:rPr lang="en-US" altLang="zh-CN"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τ</a:t>
            </a:r>
            <a:r>
              <a:rPr lang="en-US" altLang="zh-CN"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p>
          <a:p>
            <a:pPr marL="514350" indent="-514350" defTabSz="914400">
              <a:lnSpc>
                <a:spcPts val="2500"/>
              </a:lnSpc>
              <a:buFontTx/>
              <a:buAutoNum type="romanLcParenR"/>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 extortionate (</a:t>
            </a:r>
            <a:r>
              <a:rPr lang="en-US" altLang="zh-CN"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l</a:t>
            </a:r>
            <a:r>
              <a:rPr lang="en-US" altLang="zh-CN"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E</a:t>
            </a:r>
            <a:r>
              <a:rPr lang="en-US" altLang="zh-CN"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0), and earn the extortionate share </a:t>
            </a:r>
            <a:r>
              <a:rPr lang="en-US" altLang="zh-CN"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E</a:t>
            </a:r>
            <a:r>
              <a:rPr lang="en-US" altLang="zh-CN"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τ</a:t>
            </a:r>
            <a:r>
              <a:rPr lang="en-US" altLang="zh-CN" i="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矩形 9"/>
          <p:cNvSpPr/>
          <p:nvPr/>
        </p:nvSpPr>
        <p:spPr>
          <a:xfrm>
            <a:off x="857132" y="6138699"/>
            <a:ext cx="9630048" cy="584775"/>
          </a:xfrm>
          <a:prstGeom prst="rect">
            <a:avLst/>
          </a:prstGeom>
          <a:solidFill>
            <a:srgbClr val="99CCFF"/>
          </a:solidFill>
          <a:ln>
            <a:solidFill>
              <a:srgbClr val="3F3FFF"/>
            </a:solidFill>
          </a:ln>
        </p:spPr>
        <p:txBody>
          <a:bodyPr wrap="square" rtlCol="0">
            <a:spAutoFit/>
          </a:bodyPr>
          <a:lstStyle/>
          <a:p>
            <a:pPr algn="just" defTabSz="914400" fontAlgn="base">
              <a:spcBef>
                <a:spcPct val="0"/>
              </a:spcBef>
              <a:spcAft>
                <a:spcPct val="0"/>
              </a:spcAft>
            </a:pPr>
            <a:r>
              <a:rPr lang="en-US" altLang="zh-CN" sz="1600" b="1"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[6] </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 </a:t>
            </a:r>
            <a:r>
              <a:rPr lang="en-US" altLang="zh-CN" sz="16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Hilbe</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B.Wu</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 </a:t>
            </a:r>
            <a:r>
              <a:rPr lang="en-US" altLang="zh-CN" sz="16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Traulsen</a:t>
            </a:r>
            <a:r>
              <a:rPr lang="en-US" altLang="zh-CN"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M. A. Nowak. Cooperation and control in multiplayer social dilemmas.  Proc. Nat. Acad. Sci. USA, vol. 111, no. 46, pp. 16425–16430, Nov. 2014.</a:t>
            </a:r>
            <a:endParaRPr lang="zh-CN" altLang="en-US" sz="16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521829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85</a:t>
            </a:fld>
            <a:endParaRPr lang="en-US" dirty="0"/>
          </a:p>
        </p:txBody>
      </p:sp>
      <p:sp>
        <p:nvSpPr>
          <p:cNvPr id="4" name="矩形 3"/>
          <p:cNvSpPr/>
          <p:nvPr/>
        </p:nvSpPr>
        <p:spPr>
          <a:xfrm>
            <a:off x="1109103" y="1554126"/>
            <a:ext cx="9882170" cy="4247317"/>
          </a:xfrm>
          <a:prstGeom prst="rect">
            <a:avLst/>
          </a:prstGeom>
        </p:spPr>
        <p:txBody>
          <a:bodyPr wrap="square">
            <a:spAutoFit/>
          </a:bodyPr>
          <a:lstStyle/>
          <a:p>
            <a:pPr algn="just" defTabSz="914400">
              <a:lnSpc>
                <a:spcPct val="150000"/>
              </a:lnSpc>
            </a:pP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For gaming system restricted to a binary strategy set within the space of ZDs</a:t>
            </a:r>
            <a:r>
              <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we have</a:t>
            </a:r>
          </a:p>
          <a:p>
            <a:pPr algn="just" defTabSz="914400">
              <a:lnSpc>
                <a:spcPct val="150000"/>
              </a:lnSpc>
            </a:pPr>
            <a:endPar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just" defTabSz="914400">
              <a:lnSpc>
                <a:spcPct val="150000"/>
              </a:lnSpc>
              <a:buClr>
                <a:srgbClr val="0000FF"/>
              </a:buClr>
              <a:buFont typeface="Wingdings" panose="05000000000000000000" pitchFamily="2" charset="2"/>
              <a:buChar char="Ø"/>
            </a:pP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The asynchronous best-response dynamics can drive the system to arrive at the NE in finite time.</a:t>
            </a:r>
          </a:p>
          <a:p>
            <a:pPr marL="342900" indent="-342900" algn="just" defTabSz="914400">
              <a:lnSpc>
                <a:spcPct val="150000"/>
              </a:lnSpc>
              <a:buClr>
                <a:srgbClr val="0000FF"/>
              </a:buClr>
              <a:buFont typeface="Wingdings" panose="05000000000000000000" pitchFamily="2" charset="2"/>
              <a:buChar char="Ø"/>
            </a:pP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 upper bound of the convergence time has been obtained, which is exactly equal to the population size.</a:t>
            </a:r>
          </a:p>
          <a:p>
            <a:pPr marL="342900" indent="-342900" algn="just" defTabSz="914400">
              <a:lnSpc>
                <a:spcPct val="150000"/>
              </a:lnSpc>
              <a:buClr>
                <a:srgbClr val="0000FF"/>
              </a:buClr>
              <a:buFont typeface="Wingdings" panose="05000000000000000000" pitchFamily="2" charset="2"/>
              <a:buChar char="Ø"/>
            </a:pP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By analyzing the NE points, our results reveal that there exists a threshold ZD slope </a:t>
            </a:r>
            <a:r>
              <a:rPr lang="en-US" altLang="zh-CN" sz="2000" i="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sz="2000" i="1" baseline="-250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τ</a:t>
            </a:r>
            <a:r>
              <a:rPr lang="en-US" altLang="zh-CN"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 above which strategies with higher baseline payoff prevail, while below which strategies with lower baseline payoff dominate.</a:t>
            </a:r>
            <a:endParaRPr lang="zh-CN" altLang="en-US" sz="2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a:xfrm>
            <a:off x="667053" y="732633"/>
            <a:ext cx="15778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smtClean="0">
                <a:ln>
                  <a:noFill/>
                </a:ln>
                <a:solidFill>
                  <a:srgbClr val="7E0C6E"/>
                </a:solidFill>
                <a:effectLst/>
                <a:uLnTx/>
                <a:uFillTx/>
                <a:latin typeface="罗西钢笔行楷" panose="02010800040101010101" charset="-122"/>
                <a:ea typeface="罗西钢笔行楷" panose="02010800040101010101" charset="-122"/>
                <a:cs typeface="+mn-cs"/>
              </a:rPr>
              <a:t>小</a:t>
            </a:r>
            <a:r>
              <a:rPr kumimoji="0" lang="zh-CN" altLang="en-US" sz="3600" b="1" i="0" u="none" strike="noStrike" kern="1200" cap="none" spc="0" normalizeH="0" noProof="0" dirty="0" smtClean="0">
                <a:ln>
                  <a:noFill/>
                </a:ln>
                <a:solidFill>
                  <a:srgbClr val="7E0C6E"/>
                </a:solidFill>
                <a:effectLst/>
                <a:uLnTx/>
                <a:uFillTx/>
                <a:latin typeface="罗西钢笔行楷" panose="02010800040101010101" charset="-122"/>
                <a:ea typeface="罗西钢笔行楷" panose="02010800040101010101" charset="-122"/>
                <a:cs typeface="+mn-cs"/>
              </a:rPr>
              <a:t>   </a:t>
            </a:r>
            <a:r>
              <a:rPr kumimoji="0" lang="zh-CN" altLang="en-US" sz="3600" b="1" i="0" u="none" strike="noStrike" kern="1200" cap="none" spc="0" normalizeH="0" baseline="0" noProof="0" dirty="0" smtClean="0">
                <a:ln>
                  <a:noFill/>
                </a:ln>
                <a:solidFill>
                  <a:srgbClr val="7E0C6E"/>
                </a:solidFill>
                <a:effectLst/>
                <a:uLnTx/>
                <a:uFillTx/>
                <a:latin typeface="罗西钢笔行楷" panose="02010800040101010101" charset="-122"/>
                <a:ea typeface="罗西钢笔行楷" panose="02010800040101010101" charset="-122"/>
                <a:cs typeface="+mn-cs"/>
              </a:rPr>
              <a:t>结  </a:t>
            </a:r>
            <a:endParaRPr kumimoji="0" lang="zh-CN" altLang="en-US" sz="3600" b="1" i="0" u="none" strike="noStrike" kern="1200" cap="none" spc="0" normalizeH="0" baseline="0" noProof="0" dirty="0">
              <a:ln>
                <a:noFill/>
              </a:ln>
              <a:solidFill>
                <a:srgbClr val="7E0C6E"/>
              </a:solidFill>
              <a:effectLst/>
              <a:uLnTx/>
              <a:uFillTx/>
              <a:latin typeface="罗西钢笔行楷" panose="02010800040101010101" charset="-122"/>
              <a:ea typeface="罗西钢笔行楷" panose="02010800040101010101" charset="-122"/>
              <a:cs typeface="+mn-cs"/>
            </a:endParaRPr>
          </a:p>
        </p:txBody>
      </p:sp>
    </p:spTree>
    <p:extLst>
      <p:ext uri="{BB962C8B-B14F-4D97-AF65-F5344CB8AC3E}">
        <p14:creationId xmlns:p14="http://schemas.microsoft.com/office/powerpoint/2010/main" val="33087278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86</a:t>
            </a:fld>
            <a:endParaRPr lang="en-US" dirty="0"/>
          </a:p>
        </p:txBody>
      </p:sp>
      <p:sp>
        <p:nvSpPr>
          <p:cNvPr id="12" name="矩形 11"/>
          <p:cNvSpPr/>
          <p:nvPr/>
        </p:nvSpPr>
        <p:spPr>
          <a:xfrm>
            <a:off x="426720" y="667435"/>
            <a:ext cx="10231120" cy="584775"/>
          </a:xfrm>
          <a:prstGeom prst="rect">
            <a:avLst/>
          </a:prstGeom>
        </p:spPr>
        <p:txBody>
          <a:bodyPr wrap="square">
            <a:spAutoFit/>
          </a:bodyPr>
          <a:lstStyle/>
          <a:p>
            <a:pPr algn="just">
              <a:spcBef>
                <a:spcPct val="0"/>
              </a:spcBef>
            </a:pPr>
            <a:r>
              <a:rPr lang="zh-CN" altLang="en-US" sz="3200" b="1" dirty="0" smtClean="0">
                <a:solidFill>
                  <a:srgbClr val="1010E0"/>
                </a:solidFill>
                <a:latin typeface="微软雅黑" panose="020B0503020204020204" pitchFamily="34" charset="-122"/>
                <a:ea typeface="微软雅黑" panose="020B0503020204020204" pitchFamily="34" charset="-122"/>
                <a:cs typeface="+mj-cs"/>
              </a:rPr>
              <a:t>迭代</a:t>
            </a:r>
            <a:r>
              <a:rPr lang="zh-CN" altLang="en-US" sz="3200" b="1" dirty="0">
                <a:solidFill>
                  <a:srgbClr val="1010E0"/>
                </a:solidFill>
                <a:latin typeface="微软雅黑" panose="020B0503020204020204" pitchFamily="34" charset="-122"/>
                <a:ea typeface="微软雅黑" panose="020B0503020204020204" pitchFamily="34" charset="-122"/>
                <a:cs typeface="+mj-cs"/>
              </a:rPr>
              <a:t>公共物品博弈与敲诈</a:t>
            </a:r>
            <a:r>
              <a:rPr lang="en-US" altLang="zh-CN" sz="3200" b="1" dirty="0">
                <a:solidFill>
                  <a:srgbClr val="1010E0"/>
                </a:solidFill>
                <a:latin typeface="微软雅黑" panose="020B0503020204020204" pitchFamily="34" charset="-122"/>
                <a:ea typeface="微软雅黑" panose="020B0503020204020204" pitchFamily="34" charset="-122"/>
                <a:cs typeface="+mj-cs"/>
              </a:rPr>
              <a:t>/</a:t>
            </a:r>
            <a:r>
              <a:rPr lang="zh-CN" altLang="en-US" sz="3200" b="1" dirty="0">
                <a:solidFill>
                  <a:srgbClr val="1010E0"/>
                </a:solidFill>
                <a:latin typeface="微软雅黑" panose="020B0503020204020204" pitchFamily="34" charset="-122"/>
                <a:ea typeface="微软雅黑" panose="020B0503020204020204" pitchFamily="34" charset="-122"/>
                <a:cs typeface="+mj-cs"/>
              </a:rPr>
              <a:t>勒索、慷慨与</a:t>
            </a:r>
            <a:r>
              <a:rPr lang="zh-CN" altLang="en-US" sz="3200" b="1" dirty="0" smtClean="0">
                <a:solidFill>
                  <a:srgbClr val="1010E0"/>
                </a:solidFill>
                <a:latin typeface="微软雅黑" panose="020B0503020204020204" pitchFamily="34" charset="-122"/>
                <a:ea typeface="微软雅黑" panose="020B0503020204020204" pitchFamily="34" charset="-122"/>
                <a:cs typeface="+mj-cs"/>
              </a:rPr>
              <a:t>公平策略</a:t>
            </a:r>
            <a:endParaRPr lang="zh-CN" altLang="en-US" sz="3200" b="1" dirty="0">
              <a:solidFill>
                <a:srgbClr val="1010E0"/>
              </a:solidFill>
              <a:latin typeface="微软雅黑" panose="020B0503020204020204" pitchFamily="34" charset="-122"/>
              <a:ea typeface="微软雅黑" panose="020B0503020204020204" pitchFamily="34" charset="-122"/>
              <a:cs typeface="+mj-cs"/>
            </a:endParaRPr>
          </a:p>
        </p:txBody>
      </p:sp>
      <p:sp>
        <p:nvSpPr>
          <p:cNvPr id="13" name="文本框 12"/>
          <p:cNvSpPr txBox="1"/>
          <p:nvPr/>
        </p:nvSpPr>
        <p:spPr>
          <a:xfrm>
            <a:off x="426720" y="1462884"/>
            <a:ext cx="10968037" cy="1015663"/>
          </a:xfrm>
          <a:prstGeom prst="rect">
            <a:avLst/>
          </a:prstGeom>
          <a:noFill/>
        </p:spPr>
        <p:txBody>
          <a:bodyPr wrap="square" rtlCol="0">
            <a:spAutoFit/>
          </a:bodyPr>
          <a:lstStyle/>
          <a:p>
            <a:pPr algn="just" defTabSz="914400"/>
            <a:r>
              <a:rPr lang="zh-CN" altLang="en-US" sz="2000" b="1" dirty="0">
                <a:solidFill>
                  <a:srgbClr val="FF0000"/>
                </a:solidFill>
                <a:latin typeface="Microsoft YaHei UI" panose="020B0503020204020204" pitchFamily="34" charset="-122"/>
                <a:ea typeface="Microsoft YaHei UI" panose="020B0503020204020204" pitchFamily="34" charset="-122"/>
                <a:cs typeface="Segoe UI" panose="020B0502040204020203" pitchFamily="34" charset="0"/>
              </a:rPr>
              <a:t>系统演化动力学方程：</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Competitions between different ZD strategies under the deterministic evolutionary dynamics are formulated by continuous-time differential equations. There are two ZD strategies denoted by </a:t>
            </a:r>
            <a:r>
              <a:rPr lang="en-US" altLang="zh-CN" sz="20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X</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and </a:t>
            </a:r>
            <a:r>
              <a:rPr lang="en-US" altLang="zh-CN" sz="20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Y</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endPar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p:graphicFrame>
        <p:nvGraphicFramePr>
          <p:cNvPr id="14" name="对象 13"/>
          <p:cNvGraphicFramePr>
            <a:graphicFrameLocks noChangeAspect="1"/>
          </p:cNvGraphicFramePr>
          <p:nvPr>
            <p:extLst>
              <p:ext uri="{D42A27DB-BD31-4B8C-83A1-F6EECF244321}">
                <p14:modId xmlns:p14="http://schemas.microsoft.com/office/powerpoint/2010/main" val="1518536997"/>
              </p:ext>
            </p:extLst>
          </p:nvPr>
        </p:nvGraphicFramePr>
        <p:xfrm>
          <a:off x="4225566" y="2599231"/>
          <a:ext cx="3315198" cy="1114845"/>
        </p:xfrm>
        <a:graphic>
          <a:graphicData uri="http://schemas.openxmlformats.org/presentationml/2006/ole">
            <mc:AlternateContent xmlns:mc="http://schemas.openxmlformats.org/markup-compatibility/2006">
              <mc:Choice xmlns:v="urn:schemas-microsoft-com:vml" Requires="v">
                <p:oleObj spid="_x0000_s38056" name="Equation" r:id="rId3" imgW="34442400" imgH="11582400" progId="Equation.DSMT4">
                  <p:embed/>
                </p:oleObj>
              </mc:Choice>
              <mc:Fallback>
                <p:oleObj name="Equation" r:id="rId3" imgW="34442400" imgH="11582400" progId="Equation.DSMT4">
                  <p:embed/>
                  <p:pic>
                    <p:nvPicPr>
                      <p:cNvPr id="12" name="对象 11"/>
                      <p:cNvPicPr/>
                      <p:nvPr/>
                    </p:nvPicPr>
                    <p:blipFill>
                      <a:blip r:embed="rId4"/>
                      <a:stretch>
                        <a:fillRect/>
                      </a:stretch>
                    </p:blipFill>
                    <p:spPr>
                      <a:xfrm>
                        <a:off x="4225566" y="2599231"/>
                        <a:ext cx="3315198" cy="1114845"/>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5" name="文本框 14"/>
              <p:cNvSpPr txBox="1"/>
              <p:nvPr/>
            </p:nvSpPr>
            <p:spPr>
              <a:xfrm>
                <a:off x="426720" y="3884226"/>
                <a:ext cx="10927698" cy="400110"/>
              </a:xfrm>
              <a:prstGeom prst="rect">
                <a:avLst/>
              </a:prstGeom>
              <a:noFill/>
            </p:spPr>
            <p:txBody>
              <a:bodyPr wrap="square" rtlCol="0">
                <a:spAutoFit/>
              </a:bodyPr>
              <a:lstStyle/>
              <a:p>
                <a:pPr defTabSz="914400"/>
                <a14:m>
                  <m:oMath xmlns:m="http://schemas.openxmlformats.org/officeDocument/2006/math">
                    <m:sSub>
                      <m:sSubPr>
                        <m:ctrlP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𝑃</m:t>
                        </m:r>
                      </m:e>
                      <m:sub>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𝑋</m:t>
                        </m:r>
                      </m:sub>
                    </m:sSub>
                  </m:oMath>
                </a14:m>
                <a:r>
                  <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and </a:t>
                </a:r>
                <a14:m>
                  <m:oMath xmlns:m="http://schemas.openxmlformats.org/officeDocument/2006/math">
                    <m:sSub>
                      <m:sSubPr>
                        <m:ctrlP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𝑃</m:t>
                        </m:r>
                      </m:e>
                      <m:sub>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𝑌</m:t>
                        </m:r>
                      </m:sub>
                    </m:sSub>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payoffs of ZDs X and Y, for X, Y</a:t>
                </a:r>
                <a14:m>
                  <m:oMath xmlns:m="http://schemas.openxmlformats.org/officeDocument/2006/math">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 ∈{</m:t>
                    </m:r>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𝐺</m:t>
                    </m:r>
                    <m:r>
                      <m:rPr>
                        <m:sty m:val="p"/>
                      </m:rPr>
                      <a:rPr lang="en-US" altLang="zh-CN" sz="200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enerous</m:t>
                    </m:r>
                    <m:r>
                      <a:rPr lang="en-US" altLang="zh-CN" sz="200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m:rPr>
                        <m:sty m:val="p"/>
                      </m:rPr>
                      <a:rPr lang="en-US" altLang="zh-CN" sz="200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G</m:t>
                    </m:r>
                    <m:r>
                      <a:rPr lang="en-US" altLang="zh-CN" sz="200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𝐸</m:t>
                    </m:r>
                    <m:r>
                      <m:rPr>
                        <m:sty m:val="p"/>
                      </m:rPr>
                      <a:rPr lang="en-US" altLang="zh-CN" sz="2000"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xtortionate</m:t>
                    </m:r>
                    <m:r>
                      <a:rPr lang="en-US" altLang="zh-CN" sz="200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𝐸</m:t>
                    </m:r>
                    <m:r>
                      <a:rPr lang="en-US" altLang="zh-CN" sz="200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𝑝𝑇𝐹𝑇</m:t>
                    </m:r>
                    <m:r>
                      <a:rPr lang="en-US" altLang="zh-CN" sz="200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endPar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mc:Choice>
        <mc:Fallback xmlns="">
          <p:sp>
            <p:nvSpPr>
              <p:cNvPr id="15" name="文本框 14"/>
              <p:cNvSpPr txBox="1">
                <a:spLocks noRot="1" noChangeAspect="1" noMove="1" noResize="1" noEditPoints="1" noAdjustHandles="1" noChangeArrowheads="1" noChangeShapeType="1" noTextEdit="1"/>
              </p:cNvSpPr>
              <p:nvPr/>
            </p:nvSpPr>
            <p:spPr>
              <a:xfrm>
                <a:off x="426720" y="3884226"/>
                <a:ext cx="10927698" cy="400110"/>
              </a:xfrm>
              <a:prstGeom prst="rect">
                <a:avLst/>
              </a:prstGeom>
              <a:blipFill>
                <a:blip r:embed="rId5"/>
                <a:stretch>
                  <a:fillRect t="-7576" b="-25758"/>
                </a:stretch>
              </a:blipFill>
            </p:spPr>
            <p:txBody>
              <a:bodyPr/>
              <a:lstStyle/>
              <a:p>
                <a:r>
                  <a:rPr lang="zh-CN" altLang="en-US">
                    <a:noFill/>
                  </a:rPr>
                  <a:t> </a:t>
                </a:r>
              </a:p>
            </p:txBody>
          </p:sp>
        </mc:Fallback>
      </mc:AlternateContent>
      <p:sp>
        <p:nvSpPr>
          <p:cNvPr id="16" name="文本框 15"/>
          <p:cNvSpPr txBox="1"/>
          <p:nvPr/>
        </p:nvSpPr>
        <p:spPr>
          <a:xfrm>
            <a:off x="426720" y="4526969"/>
            <a:ext cx="11356324" cy="1015663"/>
          </a:xfrm>
          <a:prstGeom prst="rect">
            <a:avLst/>
          </a:prstGeom>
          <a:noFill/>
        </p:spPr>
        <p:txBody>
          <a:bodyPr wrap="square">
            <a:spAutoFit/>
          </a:bodyPr>
          <a:lstStyle/>
          <a:p>
            <a:pPr algn="just" defTabSz="914400"/>
            <a:r>
              <a:rPr lang="zh-CN" altLang="en-US" sz="20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收益计算：</a:t>
            </a:r>
            <a:r>
              <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Suppose that a sample of n agents are randomly selected from a well-mixed population to contest the IPGGs with the long-term strategies X and Y </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r>
              <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Given an arbitrary agent, the probability that there are m agents play strategy X among the n − 1 co-players is</a:t>
            </a:r>
          </a:p>
        </p:txBody>
      </p:sp>
      <p:graphicFrame>
        <p:nvGraphicFramePr>
          <p:cNvPr id="17" name="对象 16"/>
          <p:cNvGraphicFramePr>
            <a:graphicFrameLocks noChangeAspect="1"/>
          </p:cNvGraphicFramePr>
          <p:nvPr>
            <p:extLst>
              <p:ext uri="{D42A27DB-BD31-4B8C-83A1-F6EECF244321}">
                <p14:modId xmlns:p14="http://schemas.microsoft.com/office/powerpoint/2010/main" val="3386648820"/>
              </p:ext>
            </p:extLst>
          </p:nvPr>
        </p:nvGraphicFramePr>
        <p:xfrm>
          <a:off x="4744691" y="5762498"/>
          <a:ext cx="2414079" cy="869068"/>
        </p:xfrm>
        <a:graphic>
          <a:graphicData uri="http://schemas.openxmlformats.org/presentationml/2006/ole">
            <mc:AlternateContent xmlns:mc="http://schemas.openxmlformats.org/markup-compatibility/2006">
              <mc:Choice xmlns:v="urn:schemas-microsoft-com:vml" Requires="v">
                <p:oleObj spid="_x0000_s38057" name="Equation" r:id="rId6" imgW="30480000" imgH="10972800" progId="Equation.DSMT4">
                  <p:embed/>
                </p:oleObj>
              </mc:Choice>
              <mc:Fallback>
                <p:oleObj name="Equation" r:id="rId6" imgW="30480000" imgH="10972800" progId="Equation.DSMT4">
                  <p:embed/>
                  <p:pic>
                    <p:nvPicPr>
                      <p:cNvPr id="19" name="对象 18"/>
                      <p:cNvPicPr/>
                      <p:nvPr/>
                    </p:nvPicPr>
                    <p:blipFill>
                      <a:blip r:embed="rId7"/>
                      <a:stretch>
                        <a:fillRect/>
                      </a:stretch>
                    </p:blipFill>
                    <p:spPr>
                      <a:xfrm>
                        <a:off x="4744691" y="5762498"/>
                        <a:ext cx="2414079" cy="869068"/>
                      </a:xfrm>
                      <a:prstGeom prst="rect">
                        <a:avLst/>
                      </a:prstGeom>
                    </p:spPr>
                  </p:pic>
                </p:oleObj>
              </mc:Fallback>
            </mc:AlternateContent>
          </a:graphicData>
        </a:graphic>
      </p:graphicFrame>
      <p:sp>
        <p:nvSpPr>
          <p:cNvPr id="18" name="文本框 17"/>
          <p:cNvSpPr txBox="1"/>
          <p:nvPr/>
        </p:nvSpPr>
        <p:spPr>
          <a:xfrm>
            <a:off x="9093378" y="2804810"/>
            <a:ext cx="761822" cy="461665"/>
          </a:xfrm>
          <a:prstGeom prst="rect">
            <a:avLst/>
          </a:prstGeom>
          <a:noFill/>
        </p:spPr>
        <p:txBody>
          <a:bodyPr wrap="square" rtlCol="0">
            <a:spAutoFit/>
          </a:bodyPr>
          <a:lstStyle/>
          <a:p>
            <a:pPr defTabSz="914400"/>
            <a:r>
              <a:rPr lang="en-US" altLang="zh-CN" sz="2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p:cNvSpPr txBox="1"/>
          <p:nvPr/>
        </p:nvSpPr>
        <p:spPr>
          <a:xfrm>
            <a:off x="9145765" y="5966199"/>
            <a:ext cx="612725" cy="461665"/>
          </a:xfrm>
          <a:prstGeom prst="rect">
            <a:avLst/>
          </a:prstGeom>
          <a:noFill/>
        </p:spPr>
        <p:txBody>
          <a:bodyPr wrap="square" rtlCol="0">
            <a:spAutoFit/>
          </a:bodyPr>
          <a:lstStyle/>
          <a:p>
            <a:pPr defTabSz="914400"/>
            <a:r>
              <a:rPr lang="en-US" altLang="zh-CN" sz="2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316390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87</a:t>
            </a:fld>
            <a:endParaRPr lang="en-US" dirty="0"/>
          </a:p>
        </p:txBody>
      </p:sp>
      <p:sp>
        <p:nvSpPr>
          <p:cNvPr id="3" name="文本框 59"/>
          <p:cNvSpPr txBox="1"/>
          <p:nvPr/>
        </p:nvSpPr>
        <p:spPr>
          <a:xfrm>
            <a:off x="180974" y="498555"/>
            <a:ext cx="9967913" cy="663387"/>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spAutoFit/>
          </a:bodyPr>
          <a:lstStyle>
            <a:lvl1pPr algn="l" defTabSz="1005840" rtl="0" eaLnBrk="1" latinLnBrk="0" hangingPunct="1">
              <a:lnSpc>
                <a:spcPct val="90000"/>
              </a:lnSpc>
              <a:spcBef>
                <a:spcPct val="0"/>
              </a:spcBef>
              <a:buNone/>
              <a:defRPr sz="4840" kern="1200" baseline="0">
                <a:solidFill>
                  <a:schemeClr val="tx1"/>
                </a:solidFill>
                <a:latin typeface="Microsoft YaHei UI" panose="020B0503020204020204" pitchFamily="34" charset="-122"/>
                <a:ea typeface="Microsoft YaHei UI" panose="020B0503020204020204" pitchFamily="34" charset="-122"/>
                <a:cs typeface="+mj-cs"/>
              </a:defRPr>
            </a:lvl1pPr>
          </a:lstStyle>
          <a:p>
            <a:pPr defTabSz="457200">
              <a:lnSpc>
                <a:spcPct val="150000"/>
              </a:lnSpc>
              <a:spcBef>
                <a:spcPts val="0"/>
              </a:spcBef>
              <a:defRPr/>
            </a:pPr>
            <a:r>
              <a:rPr lang="en-US" altLang="zh-CN" sz="2800" b="1" noProof="1">
                <a:solidFill>
                  <a:prstClr val="black"/>
                </a:solidFill>
                <a:cs typeface="Segoe UI" panose="020B0502040204020203" pitchFamily="34" charset="0"/>
              </a:rPr>
              <a:t>Evolutionary scenario 1: competition between G and E</a:t>
            </a:r>
            <a:endParaRPr lang="zh-CN" altLang="en-US" sz="1600" noProof="1">
              <a:solidFill>
                <a:prstClr val="black"/>
              </a:solidFill>
              <a:cs typeface="Segoe UI" panose="020B0502040204020203" pitchFamily="34" charset="0"/>
            </a:endParaRPr>
          </a:p>
        </p:txBody>
      </p:sp>
      <p:sp>
        <p:nvSpPr>
          <p:cNvPr id="4" name="文本框 3"/>
          <p:cNvSpPr txBox="1"/>
          <p:nvPr/>
        </p:nvSpPr>
        <p:spPr>
          <a:xfrm>
            <a:off x="401241" y="1331941"/>
            <a:ext cx="10785921" cy="400110"/>
          </a:xfrm>
          <a:prstGeom prst="rect">
            <a:avLst/>
          </a:prstGeom>
          <a:noFill/>
        </p:spPr>
        <p:txBody>
          <a:bodyPr wrap="square">
            <a:spAutoFit/>
          </a:bodyPr>
          <a:lstStyle/>
          <a:p>
            <a:pPr algn="just"/>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The system dynamics takes on two different cases, which are summarized in Theorem 1. </a:t>
            </a:r>
            <a:endPar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p:sp>
        <p:nvSpPr>
          <p:cNvPr id="5" name="文本框 4"/>
          <p:cNvSpPr txBox="1"/>
          <p:nvPr/>
        </p:nvSpPr>
        <p:spPr>
          <a:xfrm>
            <a:off x="466726" y="1928022"/>
            <a:ext cx="10563224" cy="707886"/>
          </a:xfrm>
          <a:prstGeom prst="rect">
            <a:avLst/>
          </a:prstGeom>
          <a:noFill/>
        </p:spPr>
        <p:txBody>
          <a:bodyPr wrap="square">
            <a:spAutoFit/>
          </a:bodyPr>
          <a:lstStyle/>
          <a:p>
            <a:pPr algn="just"/>
            <a:r>
              <a:rPr lang="en-US" altLang="zh-CN" sz="20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Theorem 1: </a:t>
            </a:r>
            <a:r>
              <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Evolutionary outcomes for the iterated public goods games contested by strategies </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G </a:t>
            </a:r>
            <a:r>
              <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and </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E </a:t>
            </a:r>
            <a:r>
              <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are:</a:t>
            </a:r>
          </a:p>
        </p:txBody>
      </p:sp>
      <p:sp>
        <p:nvSpPr>
          <p:cNvPr id="6" name="文本框 5"/>
          <p:cNvSpPr txBox="1"/>
          <p:nvPr/>
        </p:nvSpPr>
        <p:spPr>
          <a:xfrm>
            <a:off x="1608786" y="2675824"/>
            <a:ext cx="8540101" cy="707886"/>
          </a:xfrm>
          <a:prstGeom prst="rect">
            <a:avLst/>
          </a:prstGeom>
          <a:noFill/>
        </p:spPr>
        <p:txBody>
          <a:bodyPr wrap="square" rtlCol="0">
            <a:spAutoFit/>
          </a:bodyPr>
          <a:lstStyle/>
          <a:p>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1) if </a:t>
            </a:r>
            <a:r>
              <a:rPr lang="en-US" altLang="zh-CN" sz="2000" b="1" dirty="0">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(1-s)(n-1)&gt;1</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the system converges to the equilibrium of full-</a:t>
            </a:r>
            <a:r>
              <a:rPr lang="en-US" altLang="zh-CN" sz="2000" b="1" dirty="0">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E</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p>
          <a:p>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2) if </a:t>
            </a:r>
            <a:r>
              <a:rPr lang="en-US" altLang="zh-CN" sz="20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(1-s)(n-1)&lt;1</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the system converges to the equilibrium of full-</a:t>
            </a:r>
            <a:r>
              <a:rPr lang="en-US" altLang="zh-CN" sz="20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G</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endPar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p:sp>
        <p:nvSpPr>
          <p:cNvPr id="7" name="文本框 6"/>
          <p:cNvSpPr txBox="1"/>
          <p:nvPr/>
        </p:nvSpPr>
        <p:spPr>
          <a:xfrm>
            <a:off x="259768" y="3545434"/>
            <a:ext cx="4482794" cy="338554"/>
          </a:xfrm>
          <a:prstGeom prst="rect">
            <a:avLst/>
          </a:prstGeom>
          <a:noFill/>
        </p:spPr>
        <p:txBody>
          <a:bodyPr wrap="square">
            <a:spAutoFit/>
          </a:bodyPr>
          <a:lstStyle/>
          <a:p>
            <a:pPr>
              <a:defRPr/>
            </a:pPr>
            <a:r>
              <a:rPr lang="en-US" altLang="zh-CN" sz="16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a:t>
            </a:r>
            <a:r>
              <a:rPr lang="en-US" altLang="zh-CN" sz="16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1600" b="1" dirty="0">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Evolve to full-E</a:t>
            </a:r>
            <a:r>
              <a:rPr lang="en-US" altLang="zh-CN" sz="1600" dirty="0">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16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with (1 − s)(n − 1) &gt; 1; </a:t>
            </a:r>
            <a:endParaRPr lang="zh-CN" altLang="en-US" sz="16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p:pic>
        <p:nvPicPr>
          <p:cNvPr id="8" name="图片 7"/>
          <p:cNvPicPr>
            <a:picLocks noChangeAspect="1"/>
          </p:cNvPicPr>
          <p:nvPr/>
        </p:nvPicPr>
        <p:blipFill rotWithShape="1">
          <a:blip r:embed="rId3"/>
          <a:srcRect l="55226" t="15318" r="16870" b="43162"/>
          <a:stretch>
            <a:fillRect/>
          </a:stretch>
        </p:blipFill>
        <p:spPr>
          <a:xfrm>
            <a:off x="1644728" y="3939222"/>
            <a:ext cx="3520202" cy="2782627"/>
          </a:xfrm>
          <a:prstGeom prst="rect">
            <a:avLst/>
          </a:prstGeom>
        </p:spPr>
      </p:pic>
      <p:pic>
        <p:nvPicPr>
          <p:cNvPr id="9" name="图片 8"/>
          <p:cNvPicPr>
            <a:picLocks noChangeAspect="1"/>
          </p:cNvPicPr>
          <p:nvPr/>
        </p:nvPicPr>
        <p:blipFill rotWithShape="1">
          <a:blip r:embed="rId3"/>
          <a:srcRect l="55031" t="57495" r="16899" b="1654"/>
          <a:stretch>
            <a:fillRect/>
          </a:stretch>
        </p:blipFill>
        <p:spPr>
          <a:xfrm>
            <a:off x="7047424" y="3969183"/>
            <a:ext cx="3608288" cy="2752666"/>
          </a:xfrm>
          <a:prstGeom prst="rect">
            <a:avLst/>
          </a:prstGeom>
        </p:spPr>
      </p:pic>
      <p:sp>
        <p:nvSpPr>
          <p:cNvPr id="10" name="文本框 9"/>
          <p:cNvSpPr txBox="1"/>
          <p:nvPr/>
        </p:nvSpPr>
        <p:spPr>
          <a:xfrm>
            <a:off x="5878836" y="3553709"/>
            <a:ext cx="4776876" cy="338554"/>
          </a:xfrm>
          <a:prstGeom prst="rect">
            <a:avLst/>
          </a:prstGeom>
          <a:noFill/>
        </p:spPr>
        <p:txBody>
          <a:bodyPr wrap="square">
            <a:spAutoFit/>
          </a:bodyPr>
          <a:lstStyle/>
          <a:p>
            <a:pPr defTabSz="914400"/>
            <a:r>
              <a:rPr lang="en-US" altLang="zh-CN" sz="16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(b) </a:t>
            </a:r>
            <a:r>
              <a:rPr lang="en-US" altLang="zh-CN" sz="16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Evolve to full-G</a:t>
            </a:r>
            <a:r>
              <a:rPr lang="zh-CN" altLang="en-US" sz="16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16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with (1 − s)(n − 1) &lt; 1. </a:t>
            </a:r>
            <a:endParaRPr lang="zh-CN" altLang="en-US" sz="1600"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7111116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88</a:t>
            </a:fld>
            <a:endParaRPr lang="en-US" dirty="0"/>
          </a:p>
        </p:txBody>
      </p:sp>
      <p:sp>
        <p:nvSpPr>
          <p:cNvPr id="3" name="文本框 59"/>
          <p:cNvSpPr txBox="1"/>
          <p:nvPr/>
        </p:nvSpPr>
        <p:spPr>
          <a:xfrm>
            <a:off x="452609" y="521451"/>
            <a:ext cx="9967913" cy="663387"/>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spAutoFit/>
          </a:bodyPr>
          <a:lstStyle>
            <a:lvl1pPr algn="l" defTabSz="1005840" rtl="0" eaLnBrk="1" latinLnBrk="0" hangingPunct="1">
              <a:lnSpc>
                <a:spcPct val="90000"/>
              </a:lnSpc>
              <a:spcBef>
                <a:spcPct val="0"/>
              </a:spcBef>
              <a:buNone/>
              <a:defRPr sz="4840" kern="1200" baseline="0">
                <a:solidFill>
                  <a:schemeClr val="tx1"/>
                </a:solidFill>
                <a:latin typeface="Microsoft YaHei UI" panose="020B0503020204020204" pitchFamily="34" charset="-122"/>
                <a:ea typeface="Microsoft YaHei UI" panose="020B0503020204020204" pitchFamily="34" charset="-122"/>
                <a:cs typeface="+mj-cs"/>
              </a:defRPr>
            </a:lvl1pPr>
          </a:lstStyle>
          <a:p>
            <a:pPr defTabSz="457200">
              <a:lnSpc>
                <a:spcPct val="150000"/>
              </a:lnSpc>
              <a:spcBef>
                <a:spcPts val="0"/>
              </a:spcBef>
              <a:defRPr/>
            </a:pPr>
            <a:r>
              <a:rPr lang="en-US" altLang="zh-CN" sz="2800" b="1" noProof="1">
                <a:solidFill>
                  <a:srgbClr val="1010E0"/>
                </a:solidFill>
                <a:cs typeface="Segoe UI" panose="020B0502040204020203" pitchFamily="34" charset="0"/>
              </a:rPr>
              <a:t>Evolutionary scenario 2: Prospects of ZDs Facing pTFT</a:t>
            </a:r>
            <a:endParaRPr lang="zh-CN" altLang="en-US" sz="1600" noProof="1">
              <a:solidFill>
                <a:srgbClr val="1010E0"/>
              </a:solidFill>
              <a:cs typeface="Segoe UI" panose="020B0502040204020203" pitchFamily="34" charset="0"/>
            </a:endParaRPr>
          </a:p>
        </p:txBody>
      </p:sp>
      <mc:AlternateContent xmlns:mc="http://schemas.openxmlformats.org/markup-compatibility/2006">
        <mc:Choice xmlns:a14="http://schemas.microsoft.com/office/drawing/2010/main" Requires="a14">
          <p:sp>
            <p:nvSpPr>
              <p:cNvPr id="4" name="文本框 3"/>
              <p:cNvSpPr txBox="1"/>
              <p:nvPr/>
            </p:nvSpPr>
            <p:spPr>
              <a:xfrm>
                <a:off x="650240" y="1419685"/>
                <a:ext cx="10712642" cy="1759456"/>
              </a:xfrm>
              <a:prstGeom prst="rect">
                <a:avLst/>
              </a:prstGeom>
              <a:noFill/>
            </p:spPr>
            <p:txBody>
              <a:bodyPr wrap="square">
                <a:spAutoFit/>
              </a:bodyPr>
              <a:lstStyle/>
              <a:p>
                <a:pPr algn="just" defTabSz="914400">
                  <a:lnSpc>
                    <a:spcPts val="2600"/>
                  </a:lnSpc>
                </a:pP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When playing against a random ZD strategy (denoted by B), the </a:t>
                </a:r>
                <a:r>
                  <a:rPr lang="en-US" altLang="zh-CN" sz="2000" dirty="0" err="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pTFT</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can unilaterally enforce the linear payoff relationship of </a:t>
                </a:r>
                <a14:m>
                  <m:oMath xmlns:m="http://schemas.openxmlformats.org/officeDocument/2006/math">
                    <m:sSub>
                      <m:sSubPr>
                        <m:ctrlP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𝑃</m:t>
                        </m:r>
                      </m:e>
                      <m:sub>
                        <m:r>
                          <m:rPr>
                            <m:nor/>
                          </m:rPr>
                          <a:rPr lang="en-US" altLang="zh-CN" sz="2000"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pTFT</m:t>
                        </m:r>
                      </m:sub>
                    </m:sSub>
                    <m:r>
                      <a:rPr lang="en-US" altLang="zh-CN" sz="2000"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sSub>
                      <m:sSubPr>
                        <m:ctrlP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𝑃</m:t>
                        </m:r>
                      </m:e>
                      <m:sub>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𝐵</m:t>
                        </m:r>
                      </m:sub>
                    </m:sSub>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sSub>
                      <m:sSubPr>
                        <m:ctrlP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𝑙</m:t>
                        </m:r>
                      </m:e>
                      <m:sub>
                        <m:r>
                          <a:rPr lang="en-US" altLang="zh-CN" sz="2000" i="1" dirty="0"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𝐵</m:t>
                        </m:r>
                      </m:sub>
                    </m:sSub>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Thus, the dynamics equations always take the form of</a:t>
                </a:r>
                <a:r>
                  <a:rPr lang="en-US" altLang="zh-CN" sz="2000" dirty="0">
                    <a:solidFill>
                      <a:prstClr val="black"/>
                    </a:solidFill>
                    <a:latin typeface="Calibri"/>
                    <a:ea typeface="Microsoft YaHei UI" panose="020B0503020204020204" pitchFamily="34" charset="-122"/>
                    <a:cs typeface="Segoe UI" panose="020B0502040204020203" pitchFamily="34" charset="0"/>
                  </a:rPr>
                  <a:t> </a:t>
                </a:r>
                <a14:m>
                  <m:oMath xmlns:m="http://schemas.openxmlformats.org/officeDocument/2006/math">
                    <m:sSub>
                      <m:sSubPr>
                        <m:ctrlPr>
                          <a:rPr lang="en-US" altLang="zh-CN" sz="2000" b="1"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sSubPr>
                      <m:e>
                        <m:acc>
                          <m:accPr>
                            <m:chr m:val="̇"/>
                            <m:ctrlPr>
                              <a:rPr lang="en-US" altLang="zh-CN" sz="2000" b="1"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ctrlPr>
                          </m:accPr>
                          <m:e>
                            <m:r>
                              <a:rPr lang="en-US" altLang="zh-CN" sz="2000" b="1"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𝒙</m:t>
                            </m:r>
                          </m:e>
                        </m:acc>
                      </m:e>
                      <m:sub>
                        <m:r>
                          <a:rPr lang="en-US" altLang="zh-CN" sz="2000" b="1" i="1">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𝒑𝑻𝑭𝑻</m:t>
                        </m:r>
                      </m:sub>
                    </m:sSub>
                    <m:r>
                      <a:rPr lang="en-US" altLang="zh-CN" sz="2000" b="1"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m:t>
                    </m:r>
                    <m:r>
                      <a:rPr lang="en-US" altLang="zh-CN" sz="2000" b="1" i="1" smtClean="0">
                        <a:solidFill>
                          <a:prstClr val="black"/>
                        </a:solidFill>
                        <a:latin typeface="Cambria Math" panose="02040503050406030204" pitchFamily="18" charset="0"/>
                        <a:ea typeface="Microsoft YaHei UI" panose="020B0503020204020204" pitchFamily="34" charset="-122"/>
                        <a:cs typeface="Segoe UI" panose="020B0502040204020203" pitchFamily="34" charset="0"/>
                      </a:rPr>
                      <m:t>𝟎</m:t>
                    </m:r>
                  </m:oMath>
                </a14:m>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which yields a continuum of equilibria. For example, in the figure below, when involving the </a:t>
                </a:r>
                <a:r>
                  <a:rPr lang="en-US" altLang="zh-CN" sz="2000" dirty="0" err="1">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pTFT</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strategy, the system will be fixed to the initial state, independent of the opponent's situation.</a:t>
                </a:r>
                <a:endPar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mc:Choice>
        <mc:Fallback>
          <p:sp>
            <p:nvSpPr>
              <p:cNvPr id="4" name="文本框 3"/>
              <p:cNvSpPr txBox="1">
                <a:spLocks noRot="1" noChangeAspect="1" noMove="1" noResize="1" noEditPoints="1" noAdjustHandles="1" noChangeArrowheads="1" noChangeShapeType="1" noTextEdit="1"/>
              </p:cNvSpPr>
              <p:nvPr/>
            </p:nvSpPr>
            <p:spPr>
              <a:xfrm>
                <a:off x="650240" y="1419685"/>
                <a:ext cx="10712642" cy="1759456"/>
              </a:xfrm>
              <a:prstGeom prst="rect">
                <a:avLst/>
              </a:prstGeom>
              <a:blipFill>
                <a:blip r:embed="rId2"/>
                <a:stretch>
                  <a:fillRect l="-626" t="-1730" r="-569" b="-3806"/>
                </a:stretch>
              </a:blipFill>
            </p:spPr>
            <p:txBody>
              <a:bodyPr/>
              <a:lstStyle/>
              <a:p>
                <a:r>
                  <a:rPr lang="zh-CN" altLang="en-US">
                    <a:noFill/>
                  </a:rPr>
                  <a:t> </a:t>
                </a:r>
              </a:p>
            </p:txBody>
          </p:sp>
        </mc:Fallback>
      </mc:AlternateContent>
      <p:pic>
        <p:nvPicPr>
          <p:cNvPr id="5" name="图片 4"/>
          <p:cNvPicPr>
            <a:picLocks noChangeAspect="1"/>
          </p:cNvPicPr>
          <p:nvPr/>
        </p:nvPicPr>
        <p:blipFill>
          <a:blip r:embed="rId3"/>
          <a:stretch>
            <a:fillRect/>
          </a:stretch>
        </p:blipFill>
        <p:spPr>
          <a:xfrm>
            <a:off x="3613090" y="3392315"/>
            <a:ext cx="4253613" cy="3221739"/>
          </a:xfrm>
          <a:prstGeom prst="rect">
            <a:avLst/>
          </a:prstGeom>
        </p:spPr>
      </p:pic>
    </p:spTree>
    <p:extLst>
      <p:ext uri="{BB962C8B-B14F-4D97-AF65-F5344CB8AC3E}">
        <p14:creationId xmlns:p14="http://schemas.microsoft.com/office/powerpoint/2010/main" val="21924719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89</a:t>
            </a:fld>
            <a:endParaRPr lang="en-US" dirty="0"/>
          </a:p>
        </p:txBody>
      </p:sp>
      <p:sp>
        <p:nvSpPr>
          <p:cNvPr id="3" name="标题 1"/>
          <p:cNvSpPr txBox="1">
            <a:spLocks/>
          </p:cNvSpPr>
          <p:nvPr/>
        </p:nvSpPr>
        <p:spPr>
          <a:xfrm>
            <a:off x="473243" y="431487"/>
            <a:ext cx="10972800" cy="1066800"/>
          </a:xfrm>
          <a:prstGeom prst="rect">
            <a:avLst/>
          </a:prstGeom>
        </p:spPr>
        <p:txBody>
          <a:bodyPr vert="horz" rtlCol="0" anchor="ctr">
            <a:norm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4000" b="1" i="0" u="none" strike="noStrike" kern="1200" cap="none" spc="0" normalizeH="0" baseline="0" noProof="0" smtClean="0">
                <a:ln>
                  <a:noFill/>
                </a:ln>
                <a:solidFill>
                  <a:srgbClr val="17406D"/>
                </a:solidFill>
                <a:effectLst/>
                <a:uLnTx/>
                <a:uFillTx/>
                <a:latin typeface="微软雅黑" panose="020B0503020204020204" pitchFamily="34" charset="-122"/>
                <a:ea typeface="微软雅黑" panose="020B0503020204020204" pitchFamily="34" charset="-122"/>
                <a:cs typeface="+mj-cs"/>
              </a:rPr>
              <a:t>网络化的</a:t>
            </a:r>
            <a:r>
              <a:rPr kumimoji="0" lang="en-US" altLang="zh-CN" sz="4000" b="1" i="0" u="none" strike="noStrike" kern="1200" cap="none" spc="0" normalizeH="0" baseline="0" noProof="0" smtClean="0">
                <a:ln>
                  <a:noFill/>
                </a:ln>
                <a:solidFill>
                  <a:srgbClr val="17406D"/>
                </a:solidFill>
                <a:effectLst/>
                <a:uLnTx/>
                <a:uFillTx/>
                <a:latin typeface="微软雅黑" panose="020B0503020204020204" pitchFamily="34" charset="-122"/>
                <a:ea typeface="微软雅黑" panose="020B0503020204020204" pitchFamily="34" charset="-122"/>
                <a:cs typeface="+mj-cs"/>
              </a:rPr>
              <a:t>ZD</a:t>
            </a:r>
            <a:r>
              <a:rPr kumimoji="0" lang="zh-CN" altLang="en-US" sz="4000" b="1" i="0" u="none" strike="noStrike" kern="1200" cap="none" spc="0" normalizeH="0" baseline="0" noProof="0" smtClean="0">
                <a:ln>
                  <a:noFill/>
                </a:ln>
                <a:solidFill>
                  <a:srgbClr val="17406D"/>
                </a:solidFill>
                <a:effectLst/>
                <a:uLnTx/>
                <a:uFillTx/>
                <a:latin typeface="微软雅黑" panose="020B0503020204020204" pitchFamily="34" charset="-122"/>
                <a:ea typeface="微软雅黑" panose="020B0503020204020204" pitchFamily="34" charset="-122"/>
                <a:cs typeface="+mj-cs"/>
              </a:rPr>
              <a:t>策略博弈</a:t>
            </a:r>
            <a:endParaRPr kumimoji="0" lang="zh-CN" altLang="en-US" sz="4000" b="1" i="0" u="none" strike="noStrike" kern="1200" cap="none" spc="0" normalizeH="0" baseline="0" noProof="0" dirty="0">
              <a:ln>
                <a:noFill/>
              </a:ln>
              <a:solidFill>
                <a:srgbClr val="17406D"/>
              </a:solidFill>
              <a:effectLst/>
              <a:uLnTx/>
              <a:uFillTx/>
              <a:latin typeface="微软雅黑" panose="020B0503020204020204" pitchFamily="34" charset="-122"/>
              <a:ea typeface="微软雅黑" panose="020B0503020204020204" pitchFamily="34" charset="-122"/>
              <a:cs typeface="+mj-cs"/>
            </a:endParaRPr>
          </a:p>
        </p:txBody>
      </p:sp>
      <p:sp>
        <p:nvSpPr>
          <p:cNvPr id="4" name="文本框 3"/>
          <p:cNvSpPr txBox="1"/>
          <p:nvPr/>
        </p:nvSpPr>
        <p:spPr>
          <a:xfrm>
            <a:off x="804892" y="1498287"/>
            <a:ext cx="10674856" cy="1938992"/>
          </a:xfrm>
          <a:prstGeom prst="rect">
            <a:avLst/>
          </a:prstGeom>
          <a:noFill/>
        </p:spPr>
        <p:txBody>
          <a:bodyPr wrap="square">
            <a:spAutoFit/>
          </a:bodyPr>
          <a:lstStyle/>
          <a:p>
            <a:pPr algn="just" defTabSz="914400"/>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The iterated multiplayer games take place on a series of </a:t>
            </a:r>
            <a:r>
              <a:rPr lang="en-US" altLang="zh-CN" sz="20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“k-regular</a:t>
            </a:r>
            <a:r>
              <a:rPr lang="en-US" altLang="zh-CN" sz="20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networks of size N, where every node is linked to exactly k neighbors. G(V, E) is the underlying graph, in which the vertices V={1,2,…,N} are occupied by game-playing agents and the edges E denotes the interactions between neighboring agents. In the context of </a:t>
            </a:r>
            <a:r>
              <a:rPr lang="en-US" altLang="zh-CN" sz="20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networked games</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agents participate in the iterated multiplayer games organized by neighbors and themselves.</a:t>
            </a:r>
            <a:endPar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p:sp>
        <p:nvSpPr>
          <p:cNvPr id="5" name="文本框 4"/>
          <p:cNvSpPr txBox="1"/>
          <p:nvPr/>
        </p:nvSpPr>
        <p:spPr>
          <a:xfrm>
            <a:off x="919756" y="3881746"/>
            <a:ext cx="10260041" cy="707886"/>
          </a:xfrm>
          <a:prstGeom prst="rect">
            <a:avLst/>
          </a:prstGeom>
          <a:noFill/>
          <a:ln>
            <a:solidFill>
              <a:srgbClr val="C00000"/>
            </a:solidFill>
          </a:ln>
        </p:spPr>
        <p:txBody>
          <a:bodyPr wrap="square">
            <a:spAutoFit/>
          </a:bodyPr>
          <a:lstStyle/>
          <a:p>
            <a:pPr algn="just" defTabSz="914400"/>
            <a:r>
              <a:rPr lang="en-US" altLang="zh-CN" sz="20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Lemma 3. </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Network G(V, E) can converge to the consistent state either full-A or full-B. </a:t>
            </a:r>
          </a:p>
        </p:txBody>
      </p:sp>
      <p:sp>
        <p:nvSpPr>
          <p:cNvPr id="6" name="文本框 5"/>
          <p:cNvSpPr txBox="1"/>
          <p:nvPr/>
        </p:nvSpPr>
        <p:spPr>
          <a:xfrm>
            <a:off x="878173" y="5076031"/>
            <a:ext cx="8585867" cy="400110"/>
          </a:xfrm>
          <a:prstGeom prst="rect">
            <a:avLst/>
          </a:prstGeom>
          <a:noFill/>
        </p:spPr>
        <p:txBody>
          <a:bodyPr wrap="square" rtlCol="0">
            <a:spAutoFit/>
          </a:bodyPr>
          <a:lstStyle/>
          <a:p>
            <a:pPr defTabSz="914400"/>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Proof: With the help of </a:t>
            </a:r>
            <a:r>
              <a:rPr lang="en-US" altLang="zh-CN" sz="2000"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Definition 11.1</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in the following Ref.</a:t>
            </a:r>
            <a:endPar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p:sp>
        <p:nvSpPr>
          <p:cNvPr id="7" name="文本框 6"/>
          <p:cNvSpPr txBox="1"/>
          <p:nvPr/>
        </p:nvSpPr>
        <p:spPr>
          <a:xfrm>
            <a:off x="991881" y="6026403"/>
            <a:ext cx="8822679" cy="338554"/>
          </a:xfrm>
          <a:prstGeom prst="rect">
            <a:avLst/>
          </a:prstGeom>
          <a:solidFill>
            <a:srgbClr val="99CCFF"/>
          </a:solidFill>
          <a:ln>
            <a:solidFill>
              <a:srgbClr val="3F3FFF"/>
            </a:solidFill>
          </a:ln>
        </p:spPr>
        <p:txBody>
          <a:bodyPr wrap="square" rtlCol="0">
            <a:spAutoFit/>
          </a:bodyPr>
          <a:lstStyle>
            <a:defPPr>
              <a:defRPr lang="en-US"/>
            </a:defPPr>
            <a:lvl1pPr algn="just" defTabSz="914400" fontAlgn="base">
              <a:spcBef>
                <a:spcPct val="0"/>
              </a:spcBef>
              <a:spcAft>
                <a:spcPct val="0"/>
              </a:spcAft>
              <a:defRPr sz="1600" b="1">
                <a:solidFill>
                  <a:prstClr val="black"/>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dirty="0" smtClean="0"/>
              <a:t>[1] </a:t>
            </a:r>
            <a:r>
              <a:rPr lang="zh-CN" altLang="en-US" dirty="0" smtClean="0"/>
              <a:t>C</a:t>
            </a:r>
            <a:r>
              <a:rPr lang="zh-CN" altLang="en-US" dirty="0"/>
              <a:t>. Grinstead and J. Snell, Introduction to probability. American Mathematical Soc</a:t>
            </a:r>
            <a:r>
              <a:rPr lang="en-US" altLang="zh-CN" dirty="0" err="1"/>
              <a:t>iety</a:t>
            </a:r>
            <a:r>
              <a:rPr lang="zh-CN" altLang="en-US" dirty="0"/>
              <a:t>, 1997.</a:t>
            </a:r>
          </a:p>
        </p:txBody>
      </p:sp>
    </p:spTree>
    <p:extLst>
      <p:ext uri="{BB962C8B-B14F-4D97-AF65-F5344CB8AC3E}">
        <p14:creationId xmlns:p14="http://schemas.microsoft.com/office/powerpoint/2010/main" val="1056025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3"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9320" y="1960427"/>
            <a:ext cx="8116266"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751840" y="796836"/>
            <a:ext cx="10424160" cy="1200329"/>
          </a:xfrm>
          <a:prstGeom prst="rect">
            <a:avLst/>
          </a:prstGeom>
        </p:spPr>
        <p:txBody>
          <a:bodyPr wrap="square">
            <a:spAutoFit/>
          </a:bodyPr>
          <a:lstStyle/>
          <a:p>
            <a:r>
              <a:rPr lang="en-US" altLang="zh-CN"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2005</a:t>
            </a:r>
            <a:r>
              <a:rPr lang="zh-CN" altLang="en-US"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年，在庆祝创刊</a:t>
            </a:r>
            <a:r>
              <a:rPr lang="en-US" altLang="zh-CN"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125</a:t>
            </a:r>
            <a:r>
              <a:rPr lang="zh-CN" altLang="en-US"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周年之际，</a:t>
            </a:r>
            <a:r>
              <a:rPr lang="en-US" altLang="zh-CN"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Science</a:t>
            </a:r>
            <a:r>
              <a:rPr lang="zh-CN" altLang="en-US"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公布了</a:t>
            </a:r>
            <a:r>
              <a:rPr lang="en-US" altLang="zh-CN"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125</a:t>
            </a:r>
            <a:r>
              <a:rPr lang="zh-CN" altLang="en-US"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个最具挑战性的科学问题。如何理解合作的涌现被</a:t>
            </a:r>
            <a:r>
              <a:rPr lang="en-US" altLang="zh-CN"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Science</a:t>
            </a:r>
            <a:r>
              <a:rPr lang="zh-CN" altLang="en-US"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列为本世纪最难的</a:t>
            </a:r>
            <a:r>
              <a:rPr lang="en-US" altLang="zh-CN"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125</a:t>
            </a:r>
            <a:r>
              <a:rPr lang="zh-CN" altLang="en-US"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rPr>
              <a:t>个科学问题</a:t>
            </a:r>
            <a:r>
              <a:rPr lang="zh-CN" altLang="en-US" sz="2400" dirty="0" smtClean="0">
                <a:solidFill>
                  <a:srgbClr val="1010E0"/>
                </a:solidFill>
                <a:latin typeface="Times New Roman" panose="02020603050405020304" pitchFamily="18" charset="0"/>
                <a:ea typeface="宋体" panose="02010600030101010101" pitchFamily="2" charset="-122"/>
                <a:cs typeface="Times New Roman" panose="02020603050405020304" pitchFamily="18" charset="0"/>
              </a:rPr>
              <a:t>之一</a:t>
            </a:r>
            <a:endParaRPr lang="zh-CN" altLang="en-US"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sz="2400" dirty="0">
              <a:solidFill>
                <a:srgbClr val="1010E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358441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90</a:t>
            </a:fld>
            <a:endParaRPr lang="en-US" dirty="0"/>
          </a:p>
        </p:txBody>
      </p:sp>
      <p:sp>
        <p:nvSpPr>
          <p:cNvPr id="3" name="文本框 2"/>
          <p:cNvSpPr txBox="1"/>
          <p:nvPr/>
        </p:nvSpPr>
        <p:spPr>
          <a:xfrm>
            <a:off x="803108" y="1437885"/>
            <a:ext cx="10449224" cy="1596719"/>
          </a:xfrm>
          <a:prstGeom prst="rect">
            <a:avLst/>
          </a:prstGeom>
          <a:noFill/>
        </p:spPr>
        <p:txBody>
          <a:bodyPr wrap="square">
            <a:spAutoFit/>
          </a:bodyPr>
          <a:lstStyle/>
          <a:p>
            <a:pPr algn="just" defTabSz="914400">
              <a:lnSpc>
                <a:spcPts val="3000"/>
              </a:lnSpc>
            </a:pP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Now we can calculate the </a:t>
            </a:r>
            <a:r>
              <a:rPr lang="en-US" altLang="zh-CN" sz="2400" i="1" dirty="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probabilities</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for the network to converge to one of the two consistent states, that is, the </a:t>
            </a:r>
            <a:r>
              <a:rPr lang="en-US" altLang="zh-CN" sz="2400" b="1" i="1" dirty="0">
                <a:solidFill>
                  <a:srgbClr val="C00000"/>
                </a:solidFill>
                <a:latin typeface="Times New Roman" panose="02020603050405020304" pitchFamily="18" charset="0"/>
                <a:ea typeface="Microsoft YaHei UI" panose="020B0503020204020204" pitchFamily="34" charset="-122"/>
                <a:cs typeface="Times New Roman" panose="02020603050405020304" pitchFamily="18" charset="0"/>
              </a:rPr>
              <a:t>fixation probability </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for strategy </a:t>
            </a:r>
            <a:r>
              <a:rPr lang="en-US" altLang="zh-CN" sz="20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or </a:t>
            </a:r>
            <a:r>
              <a:rPr lang="en-US" altLang="zh-CN" sz="20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B</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taking over the whole network. Iteration step of the multiplayer networked games are streamlined in the following parts.</a:t>
            </a:r>
            <a:endPar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p:sp>
        <p:nvSpPr>
          <p:cNvPr id="4" name="文本框 3"/>
          <p:cNvSpPr txBox="1"/>
          <p:nvPr/>
        </p:nvSpPr>
        <p:spPr>
          <a:xfrm>
            <a:off x="1231158" y="3382598"/>
            <a:ext cx="9668490" cy="1131079"/>
          </a:xfrm>
          <a:prstGeom prst="rect">
            <a:avLst/>
          </a:prstGeom>
          <a:noFill/>
        </p:spPr>
        <p:txBody>
          <a:bodyPr wrap="square" rtlCol="0">
            <a:spAutoFit/>
          </a:bodyPr>
          <a:lstStyle/>
          <a:p>
            <a:pPr algn="just" defTabSz="914400">
              <a:lnSpc>
                <a:spcPts val="2700"/>
              </a:lnSpc>
            </a:pPr>
            <a:r>
              <a:rPr lang="en-US" altLang="zh-CN" sz="20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Step </a:t>
            </a:r>
            <a:r>
              <a:rPr lang="en-US" altLang="zh-CN" sz="2000" b="1" dirty="0" err="1">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i</a:t>
            </a:r>
            <a:r>
              <a:rPr lang="en-US" altLang="zh-CN" sz="20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2000"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Strategy initialization.</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All nodes can choose either the ZD strategies A or B. In each round of the multiplayer games, agents decide whether to </a:t>
            </a:r>
            <a:r>
              <a:rPr lang="en-US" altLang="zh-CN" sz="2400" i="1" dirty="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cooperate</a:t>
            </a:r>
            <a:r>
              <a:rPr lang="en-US" altLang="zh-CN" sz="2000" i="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or to </a:t>
            </a:r>
            <a:r>
              <a:rPr lang="en-US" altLang="zh-CN" sz="2400" i="1" dirty="0">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defect</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directed by the ZDs that they have adopted.</a:t>
            </a:r>
            <a:endPar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p:sp>
        <p:nvSpPr>
          <p:cNvPr id="5" name="文本框 4"/>
          <p:cNvSpPr txBox="1"/>
          <p:nvPr/>
        </p:nvSpPr>
        <p:spPr>
          <a:xfrm>
            <a:off x="1243073" y="4954296"/>
            <a:ext cx="9705854" cy="1106200"/>
          </a:xfrm>
          <a:prstGeom prst="rect">
            <a:avLst/>
          </a:prstGeom>
          <a:noFill/>
        </p:spPr>
        <p:txBody>
          <a:bodyPr wrap="square">
            <a:spAutoFit/>
          </a:bodyPr>
          <a:lstStyle/>
          <a:p>
            <a:pPr algn="just" defTabSz="914400">
              <a:lnSpc>
                <a:spcPts val="2700"/>
              </a:lnSpc>
            </a:pPr>
            <a:r>
              <a:rPr lang="en-US" altLang="zh-CN" sz="20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Step ii) </a:t>
            </a:r>
            <a:r>
              <a:rPr lang="zh-CN" altLang="en-US" sz="2000"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The multiplayer games. </a:t>
            </a:r>
            <a:r>
              <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For a focal agent, he or </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she plays repeatedly with the neighborhood, with the interactions being described by the multiplayer games.</a:t>
            </a:r>
            <a:endPar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p:sp>
        <p:nvSpPr>
          <p:cNvPr id="6" name="标题 1"/>
          <p:cNvSpPr txBox="1">
            <a:spLocks/>
          </p:cNvSpPr>
          <p:nvPr/>
        </p:nvSpPr>
        <p:spPr>
          <a:xfrm>
            <a:off x="404388" y="371085"/>
            <a:ext cx="10972800" cy="1066800"/>
          </a:xfrm>
          <a:prstGeom prst="rect">
            <a:avLst/>
          </a:prstGeom>
        </p:spPr>
        <p:txBody>
          <a:bodyPr vert="horz" rtlCol="0" anchor="ctr">
            <a:norm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0" normalizeH="0" baseline="0" noProof="0" dirty="0" smtClean="0">
                <a:ln>
                  <a:noFill/>
                </a:ln>
                <a:solidFill>
                  <a:srgbClr val="17406D"/>
                </a:solidFill>
                <a:effectLst/>
                <a:uLnTx/>
                <a:uFillTx/>
                <a:latin typeface="微软雅黑" panose="020B0503020204020204" pitchFamily="34" charset="-122"/>
                <a:ea typeface="微软雅黑" panose="020B0503020204020204" pitchFamily="34" charset="-122"/>
                <a:cs typeface="+mj-cs"/>
              </a:rPr>
              <a:t>网络化的</a:t>
            </a:r>
            <a:r>
              <a:rPr kumimoji="0" lang="en-US" altLang="zh-CN" sz="3600" b="1" i="0" u="none" strike="noStrike" kern="1200" cap="none" spc="0" normalizeH="0" baseline="0" noProof="0" dirty="0" smtClean="0">
                <a:ln>
                  <a:noFill/>
                </a:ln>
                <a:solidFill>
                  <a:srgbClr val="17406D"/>
                </a:solidFill>
                <a:effectLst/>
                <a:uLnTx/>
                <a:uFillTx/>
                <a:latin typeface="微软雅黑" panose="020B0503020204020204" pitchFamily="34" charset="-122"/>
                <a:ea typeface="微软雅黑" panose="020B0503020204020204" pitchFamily="34" charset="-122"/>
                <a:cs typeface="+mj-cs"/>
              </a:rPr>
              <a:t>ZD</a:t>
            </a:r>
            <a:r>
              <a:rPr kumimoji="0" lang="zh-CN" altLang="en-US" sz="3600" b="1" i="0" u="none" strike="noStrike" kern="1200" cap="none" spc="0" normalizeH="0" baseline="0" noProof="0" dirty="0" smtClean="0">
                <a:ln>
                  <a:noFill/>
                </a:ln>
                <a:solidFill>
                  <a:srgbClr val="17406D"/>
                </a:solidFill>
                <a:effectLst/>
                <a:uLnTx/>
                <a:uFillTx/>
                <a:latin typeface="微软雅黑" panose="020B0503020204020204" pitchFamily="34" charset="-122"/>
                <a:ea typeface="微软雅黑" panose="020B0503020204020204" pitchFamily="34" charset="-122"/>
                <a:cs typeface="+mj-cs"/>
              </a:rPr>
              <a:t>策略博弈</a:t>
            </a:r>
            <a:endParaRPr kumimoji="0" lang="zh-CN" altLang="en-US" sz="3600" b="1" i="0" u="none" strike="noStrike" kern="1200" cap="none" spc="0" normalizeH="0" baseline="0" noProof="0" dirty="0">
              <a:ln>
                <a:noFill/>
              </a:ln>
              <a:solidFill>
                <a:srgbClr val="17406D"/>
              </a:solidFill>
              <a:effectLst/>
              <a:uLnTx/>
              <a:uFillTx/>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21961419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91</a:t>
            </a:fld>
            <a:endParaRPr lang="en-US" dirty="0"/>
          </a:p>
        </p:txBody>
      </p:sp>
      <p:sp>
        <p:nvSpPr>
          <p:cNvPr id="3" name="标题 1"/>
          <p:cNvSpPr txBox="1">
            <a:spLocks/>
          </p:cNvSpPr>
          <p:nvPr/>
        </p:nvSpPr>
        <p:spPr>
          <a:xfrm>
            <a:off x="325655" y="366915"/>
            <a:ext cx="10972800" cy="1066800"/>
          </a:xfrm>
          <a:prstGeom prst="rect">
            <a:avLst/>
          </a:prstGeom>
        </p:spPr>
        <p:txBody>
          <a:bodyPr vert="horz" rtlCol="0" anchor="ctr">
            <a:norm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0" normalizeH="0" baseline="0" noProof="0" dirty="0" smtClean="0">
                <a:ln>
                  <a:noFill/>
                </a:ln>
                <a:solidFill>
                  <a:srgbClr val="17406D"/>
                </a:solidFill>
                <a:effectLst/>
                <a:uLnTx/>
                <a:uFillTx/>
                <a:latin typeface="微软雅黑" panose="020B0503020204020204" pitchFamily="34" charset="-122"/>
                <a:ea typeface="微软雅黑" panose="020B0503020204020204" pitchFamily="34" charset="-122"/>
                <a:cs typeface="+mj-cs"/>
              </a:rPr>
              <a:t>网络化的</a:t>
            </a:r>
            <a:r>
              <a:rPr kumimoji="0" lang="en-US" altLang="zh-CN" sz="3600" b="1" i="0" u="none" strike="noStrike" kern="1200" cap="none" spc="0" normalizeH="0" baseline="0" noProof="0" dirty="0" smtClean="0">
                <a:ln>
                  <a:noFill/>
                </a:ln>
                <a:solidFill>
                  <a:srgbClr val="17406D"/>
                </a:solidFill>
                <a:effectLst/>
                <a:uLnTx/>
                <a:uFillTx/>
                <a:latin typeface="微软雅黑" panose="020B0503020204020204" pitchFamily="34" charset="-122"/>
                <a:ea typeface="微软雅黑" panose="020B0503020204020204" pitchFamily="34" charset="-122"/>
                <a:cs typeface="+mj-cs"/>
              </a:rPr>
              <a:t>ZD</a:t>
            </a:r>
            <a:r>
              <a:rPr kumimoji="0" lang="zh-CN" altLang="en-US" sz="3600" b="1" i="0" u="none" strike="noStrike" kern="1200" cap="none" spc="0" normalizeH="0" baseline="0" noProof="0" dirty="0" smtClean="0">
                <a:ln>
                  <a:noFill/>
                </a:ln>
                <a:solidFill>
                  <a:srgbClr val="17406D"/>
                </a:solidFill>
                <a:effectLst/>
                <a:uLnTx/>
                <a:uFillTx/>
                <a:latin typeface="微软雅黑" panose="020B0503020204020204" pitchFamily="34" charset="-122"/>
                <a:ea typeface="微软雅黑" panose="020B0503020204020204" pitchFamily="34" charset="-122"/>
                <a:cs typeface="+mj-cs"/>
              </a:rPr>
              <a:t>策略博弈</a:t>
            </a:r>
            <a:endParaRPr kumimoji="0" lang="zh-CN" altLang="en-US" sz="3600" b="1" i="0" u="none" strike="noStrike" kern="1200" cap="none" spc="0" normalizeH="0" baseline="0" noProof="0" dirty="0">
              <a:ln>
                <a:noFill/>
              </a:ln>
              <a:solidFill>
                <a:srgbClr val="17406D"/>
              </a:solidFill>
              <a:effectLst/>
              <a:uLnTx/>
              <a:uFillTx/>
              <a:latin typeface="微软雅黑" panose="020B0503020204020204" pitchFamily="34" charset="-122"/>
              <a:ea typeface="微软雅黑" panose="020B0503020204020204" pitchFamily="34" charset="-122"/>
              <a:cs typeface="+mj-cs"/>
            </a:endParaRPr>
          </a:p>
        </p:txBody>
      </p:sp>
      <p:sp>
        <p:nvSpPr>
          <p:cNvPr id="4" name="平行四边形 3"/>
          <p:cNvSpPr/>
          <p:nvPr/>
        </p:nvSpPr>
        <p:spPr>
          <a:xfrm>
            <a:off x="8842345" y="5435709"/>
            <a:ext cx="2726609" cy="1256623"/>
          </a:xfrm>
          <a:prstGeom prst="parallelogram">
            <a:avLst>
              <a:gd name="adj" fmla="val 48554"/>
            </a:avLst>
          </a:prstGeom>
          <a:gradFill flip="none" rotWithShape="1">
            <a:gsLst>
              <a:gs pos="0">
                <a:srgbClr val="D2D2D2">
                  <a:shade val="30000"/>
                  <a:satMod val="115000"/>
                </a:srgbClr>
              </a:gs>
              <a:gs pos="50000">
                <a:srgbClr val="D2D2D2">
                  <a:shade val="67500"/>
                  <a:satMod val="115000"/>
                </a:srgbClr>
              </a:gs>
              <a:gs pos="100000">
                <a:srgbClr val="D2D2D2">
                  <a:shade val="100000"/>
                  <a:satMod val="115000"/>
                </a:srgbClr>
              </a:gs>
            </a:gsLst>
            <a:lin ang="2700000" scaled="1"/>
            <a:tileRect/>
          </a:gradFill>
          <a:ln w="12700" cap="flat" cmpd="sng" algn="ctr">
            <a:solidFill>
              <a:srgbClr val="D2D2D2"/>
            </a:solidFill>
            <a:prstDash val="solid"/>
            <a:miter lim="800000"/>
          </a:ln>
          <a:effectLst/>
        </p:spPr>
        <p:txBody>
          <a:bodyPr rtlCol="0" anchor="ctr"/>
          <a:lstStyle/>
          <a:p>
            <a:pPr algn="ctr">
              <a:defRPr/>
            </a:pPr>
            <a:endParaRPr lang="zh-CN" altLang="en-US" kern="0">
              <a:solidFill>
                <a:prstClr val="white"/>
              </a:solidFill>
              <a:latin typeface="Calibri" panose="020F0502020204030204"/>
              <a:ea typeface="等线" panose="02010600030101010101" pitchFamily="2" charset="-122"/>
            </a:endParaRPr>
          </a:p>
        </p:txBody>
      </p:sp>
      <p:sp>
        <p:nvSpPr>
          <p:cNvPr id="5" name="平行四边形 4"/>
          <p:cNvSpPr/>
          <p:nvPr/>
        </p:nvSpPr>
        <p:spPr>
          <a:xfrm>
            <a:off x="9113423" y="4667279"/>
            <a:ext cx="2726609" cy="1256623"/>
          </a:xfrm>
          <a:prstGeom prst="parallelogram">
            <a:avLst>
              <a:gd name="adj" fmla="val 48554"/>
            </a:avLst>
          </a:prstGeom>
          <a:gradFill flip="none" rotWithShape="1">
            <a:gsLst>
              <a:gs pos="0">
                <a:srgbClr val="D2D2D2">
                  <a:shade val="30000"/>
                  <a:satMod val="115000"/>
                </a:srgbClr>
              </a:gs>
              <a:gs pos="50000">
                <a:srgbClr val="D2D2D2">
                  <a:shade val="67500"/>
                  <a:satMod val="115000"/>
                </a:srgbClr>
              </a:gs>
              <a:gs pos="100000">
                <a:srgbClr val="D2D2D2">
                  <a:shade val="100000"/>
                  <a:satMod val="115000"/>
                </a:srgbClr>
              </a:gs>
            </a:gsLst>
            <a:lin ang="2700000" scaled="1"/>
            <a:tileRect/>
          </a:gradFill>
          <a:ln w="12700" cap="flat" cmpd="sng" algn="ctr">
            <a:solidFill>
              <a:srgbClr val="D2D2D2"/>
            </a:solidFill>
            <a:prstDash val="solid"/>
            <a:miter lim="800000"/>
          </a:ln>
          <a:effectLst/>
        </p:spPr>
        <p:txBody>
          <a:bodyPr rtlCol="0" anchor="ctr"/>
          <a:lstStyle/>
          <a:p>
            <a:pPr algn="ctr">
              <a:defRPr/>
            </a:pPr>
            <a:endParaRPr lang="zh-CN" altLang="en-US" kern="0">
              <a:solidFill>
                <a:prstClr val="white"/>
              </a:solidFill>
              <a:latin typeface="Calibri" panose="020F0502020204030204"/>
              <a:ea typeface="等线" panose="02010600030101010101" pitchFamily="2" charset="-122"/>
            </a:endParaRPr>
          </a:p>
        </p:txBody>
      </p:sp>
      <p:sp>
        <p:nvSpPr>
          <p:cNvPr id="6" name="平行四边形 5"/>
          <p:cNvSpPr/>
          <p:nvPr/>
        </p:nvSpPr>
        <p:spPr>
          <a:xfrm>
            <a:off x="9209904" y="4273628"/>
            <a:ext cx="2726609" cy="1256623"/>
          </a:xfrm>
          <a:prstGeom prst="parallelogram">
            <a:avLst>
              <a:gd name="adj" fmla="val 48554"/>
            </a:avLst>
          </a:prstGeom>
          <a:gradFill flip="none" rotWithShape="1">
            <a:gsLst>
              <a:gs pos="0">
                <a:srgbClr val="D2D2D2">
                  <a:shade val="30000"/>
                  <a:satMod val="115000"/>
                </a:srgbClr>
              </a:gs>
              <a:gs pos="50000">
                <a:srgbClr val="D2D2D2">
                  <a:shade val="67500"/>
                  <a:satMod val="115000"/>
                </a:srgbClr>
              </a:gs>
              <a:gs pos="100000">
                <a:srgbClr val="D2D2D2">
                  <a:shade val="100000"/>
                  <a:satMod val="115000"/>
                </a:srgbClr>
              </a:gs>
            </a:gsLst>
            <a:lin ang="2700000" scaled="1"/>
            <a:tileRect/>
          </a:gradFill>
          <a:ln w="12700" cap="flat" cmpd="sng" algn="ctr">
            <a:solidFill>
              <a:srgbClr val="D2D2D2"/>
            </a:solidFill>
            <a:prstDash val="solid"/>
            <a:miter lim="800000"/>
          </a:ln>
          <a:effectLst/>
        </p:spPr>
        <p:txBody>
          <a:bodyPr rtlCol="0" anchor="ctr"/>
          <a:lstStyle/>
          <a:p>
            <a:pPr algn="ctr">
              <a:defRPr/>
            </a:pPr>
            <a:endParaRPr lang="zh-CN" altLang="en-US" kern="0">
              <a:solidFill>
                <a:prstClr val="white"/>
              </a:solidFill>
              <a:latin typeface="Calibri" panose="020F0502020204030204"/>
              <a:ea typeface="等线" panose="02010600030101010101" pitchFamily="2" charset="-122"/>
            </a:endParaRPr>
          </a:p>
        </p:txBody>
      </p:sp>
      <p:sp>
        <p:nvSpPr>
          <p:cNvPr id="7" name="文本框 6"/>
          <p:cNvSpPr txBox="1"/>
          <p:nvPr/>
        </p:nvSpPr>
        <p:spPr>
          <a:xfrm>
            <a:off x="894964" y="1517732"/>
            <a:ext cx="9440662" cy="1323439"/>
          </a:xfrm>
          <a:prstGeom prst="rect">
            <a:avLst/>
          </a:prstGeom>
          <a:noFill/>
        </p:spPr>
        <p:txBody>
          <a:bodyPr wrap="square">
            <a:spAutoFit/>
          </a:bodyPr>
          <a:lstStyle/>
          <a:p>
            <a:pPr algn="just"/>
            <a:r>
              <a:rPr lang="en-US" altLang="zh-CN" sz="20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Step iii) </a:t>
            </a:r>
            <a:r>
              <a:rPr lang="en-US" altLang="zh-CN" sz="2000"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Payoff calculations. </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Payoff of an agent will be averaged over the accumulated score of the iterated plays. By playing the ZD strategy, after ﬁnitely many rounds, a focal node can enforce a linear relation between the own payoff and the average payoff of the neighbors [1].</a:t>
            </a:r>
            <a:endPar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endParaRPr>
          </a:p>
        </p:txBody>
      </p:sp>
      <p:sp>
        <p:nvSpPr>
          <p:cNvPr id="8" name="文本框 3"/>
          <p:cNvSpPr txBox="1"/>
          <p:nvPr/>
        </p:nvSpPr>
        <p:spPr>
          <a:xfrm>
            <a:off x="922682" y="3201742"/>
            <a:ext cx="9355256" cy="1015663"/>
          </a:xfrm>
          <a:prstGeom prst="rect">
            <a:avLst/>
          </a:prstGeom>
          <a:noFill/>
        </p:spPr>
        <p:txBody>
          <a:bodyPr wrap="square" rtlCol="0">
            <a:spAutoFit/>
          </a:bodyPr>
          <a:lstStyle/>
          <a:p>
            <a:pPr algn="just"/>
            <a:r>
              <a:rPr lang="en-US" altLang="zh-CN" sz="2000" b="1" kern="1500" spc="-83" noProof="1">
                <a:solidFill>
                  <a:srgbClr val="0000FF"/>
                </a:solidFill>
                <a:latin typeface="Microsoft YaHei UI" panose="020B0503020204020204" pitchFamily="34" charset="-122"/>
                <a:ea typeface="Microsoft YaHei UI" panose="020B0503020204020204" pitchFamily="34" charset="-122"/>
                <a:cs typeface="Segoe UI Semibold" panose="020B0702040204020203" pitchFamily="34" charset="0"/>
              </a:rPr>
              <a:t>Step iv) </a:t>
            </a:r>
            <a:r>
              <a:rPr lang="en-US" altLang="zh-CN" sz="2000" kern="1500" spc="-83" noProof="1">
                <a:solidFill>
                  <a:srgbClr val="0000FF"/>
                </a:solidFill>
                <a:latin typeface="Microsoft YaHei UI" panose="020B0503020204020204" pitchFamily="34" charset="-122"/>
                <a:ea typeface="Microsoft YaHei UI" panose="020B0503020204020204" pitchFamily="34" charset="-122"/>
                <a:cs typeface="Segoe UI Semibold" panose="020B0702040204020203" pitchFamily="34" charset="0"/>
              </a:rPr>
              <a:t>Strategy updating.</a:t>
            </a:r>
            <a:r>
              <a:rPr lang="en-US" altLang="zh-CN" sz="2000" kern="1500" spc="-83"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At a given time, an agent </a:t>
            </a:r>
            <a:r>
              <a:rPr lang="en-US" altLang="zh-CN" sz="2000" b="1" i="1" kern="1500" spc="-83" noProof="1">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i</a:t>
            </a:r>
            <a:r>
              <a:rPr lang="en-US" altLang="zh-CN" sz="2000" kern="1500" spc="-83"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is selected proportional to his or her fitness (payoff), a random neighbor of </a:t>
            </a:r>
            <a:r>
              <a:rPr lang="en-US" altLang="zh-CN" sz="2000" b="1" i="1" kern="1500" spc="-83" noProof="1">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i</a:t>
            </a:r>
            <a:r>
              <a:rPr lang="en-US" altLang="zh-CN" sz="2000" kern="1500" spc="-83"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updates by imitating the strategy of </a:t>
            </a:r>
            <a:r>
              <a:rPr lang="en-US" altLang="zh-CN" sz="2000" b="1" i="1" kern="1500" spc="-83" noProof="1">
                <a:solidFill>
                  <a:prstClr val="black"/>
                </a:solidFill>
                <a:latin typeface="Times New Roman" panose="02020603050405020304" pitchFamily="18" charset="0"/>
                <a:ea typeface="Microsoft YaHei UI" panose="020B0503020204020204" pitchFamily="34" charset="-122"/>
                <a:cs typeface="Times New Roman" panose="02020603050405020304" pitchFamily="18" charset="0"/>
              </a:rPr>
              <a:t>i</a:t>
            </a:r>
            <a:r>
              <a:rPr lang="en-US" altLang="zh-CN" sz="2000" kern="1500" spc="-83"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a:t>
            </a:r>
            <a:endParaRPr lang="zh-CN" altLang="en-US" sz="2000" kern="1500" spc="-83"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endParaRPr>
          </a:p>
        </p:txBody>
      </p:sp>
      <p:sp>
        <p:nvSpPr>
          <p:cNvPr id="9" name="文本框 8"/>
          <p:cNvSpPr txBox="1"/>
          <p:nvPr/>
        </p:nvSpPr>
        <p:spPr>
          <a:xfrm rot="17533644">
            <a:off x="10454457" y="3803077"/>
            <a:ext cx="761356" cy="369332"/>
          </a:xfrm>
          <a:prstGeom prst="rect">
            <a:avLst/>
          </a:prstGeom>
          <a:noFill/>
        </p:spPr>
        <p:txBody>
          <a:bodyPr wrap="square" rtlCol="0">
            <a:spAutoFit/>
          </a:bodyPr>
          <a:lstStyle/>
          <a:p>
            <a:r>
              <a:rPr lang="en-US" altLang="zh-CN" dirty="0">
                <a:solidFill>
                  <a:prstClr val="black"/>
                </a:solidFill>
                <a:latin typeface="Calibri"/>
                <a:ea typeface="等线" panose="02010600030101010101" pitchFamily="2" charset="-122"/>
              </a:rPr>
              <a:t>……</a:t>
            </a:r>
            <a:endParaRPr lang="zh-CN" altLang="en-US" dirty="0">
              <a:solidFill>
                <a:prstClr val="black"/>
              </a:solidFill>
              <a:latin typeface="Calibri"/>
              <a:ea typeface="等线" panose="02010600030101010101" pitchFamily="2" charset="-122"/>
            </a:endParaRPr>
          </a:p>
        </p:txBody>
      </p:sp>
      <p:sp>
        <p:nvSpPr>
          <p:cNvPr id="10" name="文本框 3"/>
          <p:cNvSpPr txBox="1"/>
          <p:nvPr/>
        </p:nvSpPr>
        <p:spPr>
          <a:xfrm>
            <a:off x="904284" y="4629020"/>
            <a:ext cx="8280711" cy="1015663"/>
          </a:xfrm>
          <a:prstGeom prst="rect">
            <a:avLst/>
          </a:prstGeom>
          <a:noFill/>
        </p:spPr>
        <p:txBody>
          <a:bodyPr wrap="square" rtlCol="0">
            <a:spAutoFit/>
          </a:bodyPr>
          <a:lstStyle/>
          <a:p>
            <a:pPr algn="just"/>
            <a:r>
              <a:rPr lang="en-US" altLang="zh-CN" sz="2000" b="1" kern="1500" spc="-83" noProof="1">
                <a:solidFill>
                  <a:srgbClr val="0000FF"/>
                </a:solidFill>
                <a:latin typeface="Microsoft YaHei UI" panose="020B0503020204020204" pitchFamily="34" charset="-122"/>
                <a:ea typeface="Microsoft YaHei UI" panose="020B0503020204020204" pitchFamily="34" charset="-122"/>
                <a:cs typeface="Segoe UI Semibold" panose="020B0702040204020203" pitchFamily="34" charset="0"/>
              </a:rPr>
              <a:t>Step v) </a:t>
            </a:r>
            <a:r>
              <a:rPr lang="en-US" altLang="zh-CN" sz="2000" kern="1500" spc="-83" noProof="1">
                <a:solidFill>
                  <a:srgbClr val="0000FF"/>
                </a:solidFill>
                <a:latin typeface="Microsoft YaHei UI" panose="020B0503020204020204" pitchFamily="34" charset="-122"/>
                <a:ea typeface="Microsoft YaHei UI" panose="020B0503020204020204" pitchFamily="34" charset="-122"/>
                <a:cs typeface="Segoe UI Semibold" panose="020B0702040204020203" pitchFamily="34" charset="0"/>
              </a:rPr>
              <a:t>Network equilibrium.</a:t>
            </a:r>
            <a:r>
              <a:rPr lang="en-US" altLang="zh-CN" sz="2000" kern="1500" spc="-83"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Repeat the evolutionary process above. The network will reach one of the consistent decisions of full-A and full-B (Lemma 3).</a:t>
            </a:r>
            <a:endParaRPr lang="zh-CN" altLang="en-US" sz="2000" kern="1500" spc="-83" noProof="1">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endParaRPr>
          </a:p>
        </p:txBody>
      </p:sp>
      <p:sp>
        <p:nvSpPr>
          <p:cNvPr id="11" name="平行四边形 10"/>
          <p:cNvSpPr/>
          <p:nvPr/>
        </p:nvSpPr>
        <p:spPr>
          <a:xfrm>
            <a:off x="9294828" y="3861577"/>
            <a:ext cx="2726609" cy="1256623"/>
          </a:xfrm>
          <a:prstGeom prst="parallelogram">
            <a:avLst>
              <a:gd name="adj" fmla="val 48554"/>
            </a:avLst>
          </a:prstGeom>
          <a:gradFill flip="none" rotWithShape="1">
            <a:gsLst>
              <a:gs pos="0">
                <a:srgbClr val="D2D2D2">
                  <a:shade val="30000"/>
                  <a:satMod val="115000"/>
                </a:srgbClr>
              </a:gs>
              <a:gs pos="50000">
                <a:srgbClr val="D2D2D2">
                  <a:shade val="67500"/>
                  <a:satMod val="115000"/>
                </a:srgbClr>
              </a:gs>
              <a:gs pos="100000">
                <a:srgbClr val="D2D2D2">
                  <a:shade val="100000"/>
                  <a:satMod val="115000"/>
                </a:srgbClr>
              </a:gs>
            </a:gsLst>
            <a:lin ang="2700000" scaled="1"/>
            <a:tileRect/>
          </a:gradFill>
          <a:ln w="12700" cap="flat" cmpd="sng" algn="ctr">
            <a:solidFill>
              <a:srgbClr val="D2D2D2"/>
            </a:solidFill>
            <a:prstDash val="solid"/>
            <a:miter lim="800000"/>
          </a:ln>
          <a:effectLst/>
        </p:spPr>
        <p:txBody>
          <a:bodyPr rtlCol="0" anchor="ctr"/>
          <a:lstStyle/>
          <a:p>
            <a:pPr algn="ctr">
              <a:defRPr/>
            </a:pPr>
            <a:endParaRPr lang="zh-CN" altLang="en-US" kern="0">
              <a:solidFill>
                <a:prstClr val="white"/>
              </a:solidFill>
              <a:latin typeface="Calibri" panose="020F0502020204030204"/>
              <a:ea typeface="等线" panose="02010600030101010101" pitchFamily="2" charset="-122"/>
            </a:endParaRPr>
          </a:p>
        </p:txBody>
      </p:sp>
      <p:pic>
        <p:nvPicPr>
          <p:cNvPr id="12" name="图形 14" descr="用户"/>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928326" y="4367352"/>
            <a:ext cx="265912" cy="265912"/>
          </a:xfrm>
          <a:prstGeom prst="rect">
            <a:avLst/>
          </a:prstGeom>
        </p:spPr>
      </p:pic>
      <p:pic>
        <p:nvPicPr>
          <p:cNvPr id="13" name="图形 15" descr="用户"/>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938669" y="4104529"/>
            <a:ext cx="265912" cy="265912"/>
          </a:xfrm>
          <a:prstGeom prst="rect">
            <a:avLst/>
          </a:prstGeom>
        </p:spPr>
      </p:pic>
      <p:pic>
        <p:nvPicPr>
          <p:cNvPr id="14" name="图形 16" descr="用户"/>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162921" y="4403994"/>
            <a:ext cx="265912" cy="265912"/>
          </a:xfrm>
          <a:prstGeom prst="rect">
            <a:avLst/>
          </a:prstGeom>
        </p:spPr>
      </p:pic>
      <p:pic>
        <p:nvPicPr>
          <p:cNvPr id="15" name="图形 17" descr="用户"/>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135107" y="4648781"/>
            <a:ext cx="265912" cy="265912"/>
          </a:xfrm>
          <a:prstGeom prst="rect">
            <a:avLst/>
          </a:prstGeom>
        </p:spPr>
      </p:pic>
      <p:pic>
        <p:nvPicPr>
          <p:cNvPr id="16" name="图形 18" descr="用户"/>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402049" y="4520916"/>
            <a:ext cx="265912" cy="265912"/>
          </a:xfrm>
          <a:prstGeom prst="rect">
            <a:avLst/>
          </a:prstGeom>
        </p:spPr>
      </p:pic>
      <p:pic>
        <p:nvPicPr>
          <p:cNvPr id="17" name="图形 19" descr="用户"/>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744766" y="4096887"/>
            <a:ext cx="265912" cy="265912"/>
          </a:xfrm>
          <a:prstGeom prst="rect">
            <a:avLst/>
          </a:prstGeom>
        </p:spPr>
      </p:pic>
      <p:pic>
        <p:nvPicPr>
          <p:cNvPr id="18" name="图形 20" descr="用户"/>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512349" y="3993118"/>
            <a:ext cx="265912" cy="265912"/>
          </a:xfrm>
          <a:prstGeom prst="rect">
            <a:avLst/>
          </a:prstGeom>
        </p:spPr>
      </p:pic>
      <p:pic>
        <p:nvPicPr>
          <p:cNvPr id="19" name="图形 21" descr="用户"/>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695822" y="4204648"/>
            <a:ext cx="265912" cy="265912"/>
          </a:xfrm>
          <a:prstGeom prst="rect">
            <a:avLst/>
          </a:prstGeom>
        </p:spPr>
      </p:pic>
      <p:pic>
        <p:nvPicPr>
          <p:cNvPr id="20" name="图形 22" descr="用户"/>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307297" y="3850788"/>
            <a:ext cx="265912" cy="265912"/>
          </a:xfrm>
          <a:prstGeom prst="rect">
            <a:avLst/>
          </a:prstGeom>
        </p:spPr>
      </p:pic>
      <p:pic>
        <p:nvPicPr>
          <p:cNvPr id="21" name="图形 23" descr="用户"/>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525177" y="4868453"/>
            <a:ext cx="265912" cy="265912"/>
          </a:xfrm>
          <a:prstGeom prst="rect">
            <a:avLst/>
          </a:prstGeom>
        </p:spPr>
      </p:pic>
      <p:cxnSp>
        <p:nvCxnSpPr>
          <p:cNvPr id="22" name="直接连接符 21"/>
          <p:cNvCxnSpPr/>
          <p:nvPr/>
        </p:nvCxnSpPr>
        <p:spPr>
          <a:xfrm flipV="1">
            <a:off x="9851843" y="4298000"/>
            <a:ext cx="242847" cy="100119"/>
          </a:xfrm>
          <a:prstGeom prst="line">
            <a:avLst/>
          </a:prstGeom>
          <a:noFill/>
          <a:ln w="6350" cap="flat" cmpd="sng" algn="ctr">
            <a:solidFill>
              <a:sysClr val="windowText" lastClr="000000"/>
            </a:solidFill>
            <a:prstDash val="solid"/>
            <a:miter lim="800000"/>
          </a:ln>
          <a:effectLst/>
        </p:spPr>
      </p:cxnSp>
      <p:cxnSp>
        <p:nvCxnSpPr>
          <p:cNvPr id="23" name="直接连接符 22"/>
          <p:cNvCxnSpPr/>
          <p:nvPr/>
        </p:nvCxnSpPr>
        <p:spPr>
          <a:xfrm flipH="1" flipV="1">
            <a:off x="10573209" y="4726958"/>
            <a:ext cx="56222" cy="190992"/>
          </a:xfrm>
          <a:prstGeom prst="line">
            <a:avLst/>
          </a:prstGeom>
          <a:noFill/>
          <a:ln w="6350" cap="flat" cmpd="sng" algn="ctr">
            <a:solidFill>
              <a:sysClr val="windowText" lastClr="000000"/>
            </a:solidFill>
            <a:prstDash val="solid"/>
            <a:miter lim="800000"/>
          </a:ln>
          <a:effectLst/>
        </p:spPr>
      </p:cxnSp>
      <p:cxnSp>
        <p:nvCxnSpPr>
          <p:cNvPr id="24" name="直接连接符 23"/>
          <p:cNvCxnSpPr/>
          <p:nvPr/>
        </p:nvCxnSpPr>
        <p:spPr>
          <a:xfrm flipV="1">
            <a:off x="11055608" y="4629377"/>
            <a:ext cx="242847" cy="100119"/>
          </a:xfrm>
          <a:prstGeom prst="line">
            <a:avLst/>
          </a:prstGeom>
          <a:noFill/>
          <a:ln w="6350" cap="flat" cmpd="sng" algn="ctr">
            <a:solidFill>
              <a:sysClr val="windowText" lastClr="000000"/>
            </a:solidFill>
            <a:prstDash val="solid"/>
            <a:miter lim="800000"/>
          </a:ln>
          <a:effectLst/>
        </p:spPr>
      </p:cxnSp>
      <p:pic>
        <p:nvPicPr>
          <p:cNvPr id="25" name="图形 27" descr="用户"/>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96620" y="4569888"/>
            <a:ext cx="265912" cy="265912"/>
          </a:xfrm>
          <a:prstGeom prst="rect">
            <a:avLst/>
          </a:prstGeom>
        </p:spPr>
      </p:pic>
      <p:cxnSp>
        <p:nvCxnSpPr>
          <p:cNvPr id="26" name="直接连接符 25"/>
          <p:cNvCxnSpPr/>
          <p:nvPr/>
        </p:nvCxnSpPr>
        <p:spPr>
          <a:xfrm flipV="1">
            <a:off x="10499902" y="4569787"/>
            <a:ext cx="242847" cy="100119"/>
          </a:xfrm>
          <a:prstGeom prst="line">
            <a:avLst/>
          </a:prstGeom>
          <a:noFill/>
          <a:ln w="6350" cap="flat" cmpd="sng" algn="ctr">
            <a:solidFill>
              <a:sysClr val="windowText" lastClr="000000"/>
            </a:solidFill>
            <a:prstDash val="solid"/>
            <a:miter lim="800000"/>
          </a:ln>
          <a:effectLst/>
        </p:spPr>
      </p:cxnSp>
      <p:pic>
        <p:nvPicPr>
          <p:cNvPr id="27" name="图形 29" descr="用户"/>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21715" y="4382869"/>
            <a:ext cx="265912" cy="265912"/>
          </a:xfrm>
          <a:prstGeom prst="rect">
            <a:avLst/>
          </a:prstGeom>
        </p:spPr>
      </p:pic>
      <p:cxnSp>
        <p:nvCxnSpPr>
          <p:cNvPr id="28" name="直接连接符 27"/>
          <p:cNvCxnSpPr/>
          <p:nvPr/>
        </p:nvCxnSpPr>
        <p:spPr>
          <a:xfrm>
            <a:off x="10416862" y="4083864"/>
            <a:ext cx="95487" cy="42210"/>
          </a:xfrm>
          <a:prstGeom prst="line">
            <a:avLst/>
          </a:prstGeom>
          <a:noFill/>
          <a:ln w="6350" cap="flat" cmpd="sng" algn="ctr">
            <a:solidFill>
              <a:sysClr val="windowText" lastClr="000000"/>
            </a:solidFill>
            <a:prstDash val="solid"/>
            <a:miter lim="800000"/>
          </a:ln>
          <a:effectLst/>
        </p:spPr>
      </p:cxnSp>
      <p:cxnSp>
        <p:nvCxnSpPr>
          <p:cNvPr id="29" name="直接连接符 28"/>
          <p:cNvCxnSpPr>
            <a:endCxn id="12" idx="3"/>
          </p:cNvCxnSpPr>
          <p:nvPr/>
        </p:nvCxnSpPr>
        <p:spPr>
          <a:xfrm flipH="1">
            <a:off x="10194238" y="4232003"/>
            <a:ext cx="387746" cy="268305"/>
          </a:xfrm>
          <a:prstGeom prst="line">
            <a:avLst/>
          </a:prstGeom>
          <a:noFill/>
          <a:ln w="6350" cap="flat" cmpd="sng" algn="ctr">
            <a:solidFill>
              <a:sysClr val="windowText" lastClr="000000"/>
            </a:solidFill>
            <a:prstDash val="solid"/>
            <a:miter lim="800000"/>
          </a:ln>
          <a:effectLst/>
        </p:spPr>
      </p:cxnSp>
      <p:cxnSp>
        <p:nvCxnSpPr>
          <p:cNvPr id="30" name="直接连接符 29"/>
          <p:cNvCxnSpPr>
            <a:endCxn id="25" idx="0"/>
          </p:cNvCxnSpPr>
          <p:nvPr/>
        </p:nvCxnSpPr>
        <p:spPr>
          <a:xfrm>
            <a:off x="10640703" y="4199671"/>
            <a:ext cx="388873" cy="370217"/>
          </a:xfrm>
          <a:prstGeom prst="line">
            <a:avLst/>
          </a:prstGeom>
          <a:noFill/>
          <a:ln w="6350" cap="flat" cmpd="sng" algn="ctr">
            <a:solidFill>
              <a:sysClr val="windowText" lastClr="000000"/>
            </a:solidFill>
            <a:prstDash val="solid"/>
            <a:miter lim="800000"/>
          </a:ln>
          <a:effectLst/>
        </p:spPr>
      </p:cxnSp>
      <p:cxnSp>
        <p:nvCxnSpPr>
          <p:cNvPr id="31" name="直接连接符 30"/>
          <p:cNvCxnSpPr>
            <a:endCxn id="21" idx="3"/>
          </p:cNvCxnSpPr>
          <p:nvPr/>
        </p:nvCxnSpPr>
        <p:spPr>
          <a:xfrm flipH="1">
            <a:off x="10791089" y="4803531"/>
            <a:ext cx="250592" cy="197878"/>
          </a:xfrm>
          <a:prstGeom prst="line">
            <a:avLst/>
          </a:prstGeom>
          <a:noFill/>
          <a:ln w="6350" cap="flat" cmpd="sng" algn="ctr">
            <a:solidFill>
              <a:sysClr val="windowText" lastClr="000000"/>
            </a:solidFill>
            <a:prstDash val="solid"/>
            <a:miter lim="800000"/>
          </a:ln>
          <a:effectLst/>
        </p:spPr>
      </p:cxnSp>
      <p:cxnSp>
        <p:nvCxnSpPr>
          <p:cNvPr id="32" name="直接连接符 31"/>
          <p:cNvCxnSpPr/>
          <p:nvPr/>
        </p:nvCxnSpPr>
        <p:spPr>
          <a:xfrm>
            <a:off x="11112271" y="4788985"/>
            <a:ext cx="95487" cy="42210"/>
          </a:xfrm>
          <a:prstGeom prst="line">
            <a:avLst/>
          </a:prstGeom>
          <a:noFill/>
          <a:ln w="6350" cap="flat" cmpd="sng" algn="ctr">
            <a:solidFill>
              <a:sysClr val="windowText" lastClr="000000"/>
            </a:solidFill>
            <a:prstDash val="solid"/>
            <a:miter lim="800000"/>
          </a:ln>
          <a:effectLst/>
        </p:spPr>
      </p:cxnSp>
      <p:cxnSp>
        <p:nvCxnSpPr>
          <p:cNvPr id="33" name="直接连接符 32"/>
          <p:cNvCxnSpPr>
            <a:endCxn id="12" idx="3"/>
          </p:cNvCxnSpPr>
          <p:nvPr/>
        </p:nvCxnSpPr>
        <p:spPr>
          <a:xfrm>
            <a:off x="10108754" y="4303204"/>
            <a:ext cx="85484" cy="197104"/>
          </a:xfrm>
          <a:prstGeom prst="line">
            <a:avLst/>
          </a:prstGeom>
          <a:noFill/>
          <a:ln w="6350" cap="flat" cmpd="sng" algn="ctr">
            <a:solidFill>
              <a:sysClr val="windowText" lastClr="000000"/>
            </a:solidFill>
            <a:prstDash val="solid"/>
            <a:miter lim="800000"/>
          </a:ln>
          <a:effectLst/>
        </p:spPr>
      </p:cxnSp>
      <p:sp>
        <p:nvSpPr>
          <p:cNvPr id="34" name="箭头: 下弧形 36"/>
          <p:cNvSpPr/>
          <p:nvPr/>
        </p:nvSpPr>
        <p:spPr>
          <a:xfrm rot="17089598">
            <a:off x="10967324" y="5859345"/>
            <a:ext cx="833189" cy="377233"/>
          </a:xfrm>
          <a:prstGeom prst="curvedUpArrow">
            <a:avLst/>
          </a:prstGeom>
          <a:solidFill>
            <a:srgbClr val="03A2BD"/>
          </a:solidFill>
          <a:ln w="6350" cap="flat" cmpd="sng" algn="ctr">
            <a:solidFill>
              <a:srgbClr val="03A2BD"/>
            </a:solidFill>
            <a:prstDash val="solid"/>
            <a:miter lim="800000"/>
          </a:ln>
          <a:effectLst/>
        </p:spPr>
        <p:txBody>
          <a:bodyPr rtlCol="0" anchor="ctr"/>
          <a:lstStyle/>
          <a:p>
            <a:pPr algn="ctr">
              <a:defRPr/>
            </a:pPr>
            <a:endParaRPr lang="zh-CN" altLang="en-US" kern="0">
              <a:solidFill>
                <a:prstClr val="black"/>
              </a:solidFill>
              <a:latin typeface="Calibri" panose="020F0502020204030204"/>
              <a:ea typeface="等线" panose="02010600030101010101" pitchFamily="2" charset="-122"/>
            </a:endParaRPr>
          </a:p>
        </p:txBody>
      </p:sp>
      <p:pic>
        <p:nvPicPr>
          <p:cNvPr id="35" name="图形 37" descr="用户"/>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472863" y="5901858"/>
            <a:ext cx="265912" cy="265912"/>
          </a:xfrm>
          <a:prstGeom prst="rect">
            <a:avLst/>
          </a:prstGeom>
        </p:spPr>
      </p:pic>
      <p:pic>
        <p:nvPicPr>
          <p:cNvPr id="36" name="图形 38" descr="用户"/>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707458" y="5938500"/>
            <a:ext cx="265912" cy="265912"/>
          </a:xfrm>
          <a:prstGeom prst="rect">
            <a:avLst/>
          </a:prstGeom>
        </p:spPr>
      </p:pic>
      <p:pic>
        <p:nvPicPr>
          <p:cNvPr id="37" name="图形 39" descr="用户"/>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679644" y="6183287"/>
            <a:ext cx="265912" cy="265912"/>
          </a:xfrm>
          <a:prstGeom prst="rect">
            <a:avLst/>
          </a:prstGeom>
        </p:spPr>
      </p:pic>
      <p:pic>
        <p:nvPicPr>
          <p:cNvPr id="38" name="图形 40" descr="用户"/>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946586" y="6055422"/>
            <a:ext cx="265912" cy="265912"/>
          </a:xfrm>
          <a:prstGeom prst="rect">
            <a:avLst/>
          </a:prstGeom>
        </p:spPr>
      </p:pic>
      <p:pic>
        <p:nvPicPr>
          <p:cNvPr id="39" name="图形 41" descr="用户"/>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069714" y="6402959"/>
            <a:ext cx="265912" cy="265912"/>
          </a:xfrm>
          <a:prstGeom prst="rect">
            <a:avLst/>
          </a:prstGeom>
        </p:spPr>
      </p:pic>
      <p:cxnSp>
        <p:nvCxnSpPr>
          <p:cNvPr id="40" name="直接连接符 39"/>
          <p:cNvCxnSpPr/>
          <p:nvPr/>
        </p:nvCxnSpPr>
        <p:spPr>
          <a:xfrm flipH="1" flipV="1">
            <a:off x="10117746" y="6261464"/>
            <a:ext cx="56222" cy="190992"/>
          </a:xfrm>
          <a:prstGeom prst="line">
            <a:avLst/>
          </a:prstGeom>
          <a:noFill/>
          <a:ln w="6350" cap="flat" cmpd="sng" algn="ctr">
            <a:solidFill>
              <a:sysClr val="windowText" lastClr="000000"/>
            </a:solidFill>
            <a:prstDash val="solid"/>
            <a:miter lim="800000"/>
          </a:ln>
          <a:effectLst/>
        </p:spPr>
      </p:cxnSp>
      <p:cxnSp>
        <p:nvCxnSpPr>
          <p:cNvPr id="41" name="直接连接符 40"/>
          <p:cNvCxnSpPr/>
          <p:nvPr/>
        </p:nvCxnSpPr>
        <p:spPr>
          <a:xfrm flipV="1">
            <a:off x="10600145" y="6163883"/>
            <a:ext cx="242847" cy="100119"/>
          </a:xfrm>
          <a:prstGeom prst="line">
            <a:avLst/>
          </a:prstGeom>
          <a:noFill/>
          <a:ln w="6350" cap="flat" cmpd="sng" algn="ctr">
            <a:solidFill>
              <a:sysClr val="windowText" lastClr="000000"/>
            </a:solidFill>
            <a:prstDash val="solid"/>
            <a:miter lim="800000"/>
          </a:ln>
          <a:effectLst/>
        </p:spPr>
      </p:cxnSp>
      <p:pic>
        <p:nvPicPr>
          <p:cNvPr id="42" name="图形 44" descr="用户"/>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441157" y="6104394"/>
            <a:ext cx="265912" cy="265912"/>
          </a:xfrm>
          <a:prstGeom prst="rect">
            <a:avLst/>
          </a:prstGeom>
        </p:spPr>
      </p:pic>
      <p:cxnSp>
        <p:nvCxnSpPr>
          <p:cNvPr id="43" name="直接连接符 42"/>
          <p:cNvCxnSpPr/>
          <p:nvPr/>
        </p:nvCxnSpPr>
        <p:spPr>
          <a:xfrm flipV="1">
            <a:off x="10044439" y="6104293"/>
            <a:ext cx="242847" cy="100119"/>
          </a:xfrm>
          <a:prstGeom prst="line">
            <a:avLst/>
          </a:prstGeom>
          <a:noFill/>
          <a:ln w="6350" cap="flat" cmpd="sng" algn="ctr">
            <a:solidFill>
              <a:sysClr val="windowText" lastClr="000000"/>
            </a:solidFill>
            <a:prstDash val="solid"/>
            <a:miter lim="800000"/>
          </a:ln>
          <a:effectLst/>
        </p:spPr>
      </p:cxnSp>
      <p:pic>
        <p:nvPicPr>
          <p:cNvPr id="44" name="图形 46" descr="用户"/>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166252" y="5917375"/>
            <a:ext cx="265912" cy="265912"/>
          </a:xfrm>
          <a:prstGeom prst="rect">
            <a:avLst/>
          </a:prstGeom>
        </p:spPr>
      </p:pic>
      <p:cxnSp>
        <p:nvCxnSpPr>
          <p:cNvPr id="45" name="直接连接符 44"/>
          <p:cNvCxnSpPr/>
          <p:nvPr/>
        </p:nvCxnSpPr>
        <p:spPr>
          <a:xfrm flipH="1">
            <a:off x="9738775" y="5966856"/>
            <a:ext cx="113773" cy="67463"/>
          </a:xfrm>
          <a:prstGeom prst="line">
            <a:avLst/>
          </a:prstGeom>
          <a:noFill/>
          <a:ln w="6350" cap="flat" cmpd="sng" algn="ctr">
            <a:solidFill>
              <a:sysClr val="windowText" lastClr="000000"/>
            </a:solidFill>
            <a:prstDash val="solid"/>
            <a:miter lim="800000"/>
          </a:ln>
          <a:effectLst/>
        </p:spPr>
      </p:cxnSp>
      <p:cxnSp>
        <p:nvCxnSpPr>
          <p:cNvPr id="46" name="直接连接符 45"/>
          <p:cNvCxnSpPr>
            <a:endCxn id="42" idx="0"/>
          </p:cNvCxnSpPr>
          <p:nvPr/>
        </p:nvCxnSpPr>
        <p:spPr>
          <a:xfrm>
            <a:off x="10432164" y="5938486"/>
            <a:ext cx="141949" cy="165908"/>
          </a:xfrm>
          <a:prstGeom prst="line">
            <a:avLst/>
          </a:prstGeom>
          <a:noFill/>
          <a:ln w="6350" cap="flat" cmpd="sng" algn="ctr">
            <a:solidFill>
              <a:sysClr val="windowText" lastClr="000000"/>
            </a:solidFill>
            <a:prstDash val="solid"/>
            <a:miter lim="800000"/>
          </a:ln>
          <a:effectLst/>
        </p:spPr>
      </p:cxnSp>
      <p:cxnSp>
        <p:nvCxnSpPr>
          <p:cNvPr id="47" name="直接连接符 46"/>
          <p:cNvCxnSpPr>
            <a:endCxn id="39" idx="3"/>
          </p:cNvCxnSpPr>
          <p:nvPr/>
        </p:nvCxnSpPr>
        <p:spPr>
          <a:xfrm flipH="1">
            <a:off x="10335626" y="6338037"/>
            <a:ext cx="250592" cy="197878"/>
          </a:xfrm>
          <a:prstGeom prst="line">
            <a:avLst/>
          </a:prstGeom>
          <a:noFill/>
          <a:ln w="6350" cap="flat" cmpd="sng" algn="ctr">
            <a:solidFill>
              <a:sysClr val="windowText" lastClr="000000"/>
            </a:solidFill>
            <a:prstDash val="solid"/>
            <a:miter lim="800000"/>
          </a:ln>
          <a:effectLst/>
        </p:spPr>
      </p:cxnSp>
      <p:cxnSp>
        <p:nvCxnSpPr>
          <p:cNvPr id="48" name="直接连接符 47"/>
          <p:cNvCxnSpPr/>
          <p:nvPr/>
        </p:nvCxnSpPr>
        <p:spPr>
          <a:xfrm>
            <a:off x="10656808" y="6323491"/>
            <a:ext cx="95487" cy="42210"/>
          </a:xfrm>
          <a:prstGeom prst="line">
            <a:avLst/>
          </a:prstGeom>
          <a:noFill/>
          <a:ln w="6350" cap="flat" cmpd="sng" algn="ctr">
            <a:solidFill>
              <a:sysClr val="windowText" lastClr="000000"/>
            </a:solidFill>
            <a:prstDash val="solid"/>
            <a:miter lim="800000"/>
          </a:ln>
          <a:effectLst/>
        </p:spPr>
      </p:cxnSp>
      <p:cxnSp>
        <p:nvCxnSpPr>
          <p:cNvPr id="49" name="直接连接符 48"/>
          <p:cNvCxnSpPr>
            <a:endCxn id="35" idx="3"/>
          </p:cNvCxnSpPr>
          <p:nvPr/>
        </p:nvCxnSpPr>
        <p:spPr>
          <a:xfrm>
            <a:off x="9722523" y="5966363"/>
            <a:ext cx="16252" cy="68451"/>
          </a:xfrm>
          <a:prstGeom prst="line">
            <a:avLst/>
          </a:prstGeom>
          <a:noFill/>
          <a:ln w="6350" cap="flat" cmpd="sng" algn="ctr">
            <a:solidFill>
              <a:sysClr val="windowText" lastClr="000000"/>
            </a:solidFill>
            <a:prstDash val="solid"/>
            <a:miter lim="800000"/>
          </a:ln>
          <a:effectLst/>
        </p:spPr>
      </p:cxnSp>
      <p:sp>
        <p:nvSpPr>
          <p:cNvPr id="50" name="文本框 49"/>
          <p:cNvSpPr txBox="1"/>
          <p:nvPr/>
        </p:nvSpPr>
        <p:spPr>
          <a:xfrm>
            <a:off x="10120319" y="5191417"/>
            <a:ext cx="461665" cy="414142"/>
          </a:xfrm>
          <a:prstGeom prst="rect">
            <a:avLst/>
          </a:prstGeom>
          <a:noFill/>
        </p:spPr>
        <p:txBody>
          <a:bodyPr vert="eaVert" wrap="square" rtlCol="0">
            <a:spAutoFit/>
          </a:bodyPr>
          <a:lstStyle/>
          <a:p>
            <a:r>
              <a:rPr lang="en-US" altLang="zh-CN" dirty="0">
                <a:solidFill>
                  <a:prstClr val="black"/>
                </a:solidFill>
                <a:latin typeface="Calibri"/>
                <a:ea typeface="等线" panose="02010600030101010101" pitchFamily="2" charset="-122"/>
              </a:rPr>
              <a:t>…</a:t>
            </a:r>
            <a:endParaRPr lang="zh-CN" altLang="en-US" dirty="0">
              <a:solidFill>
                <a:prstClr val="black"/>
              </a:solidFill>
              <a:latin typeface="Calibri"/>
              <a:ea typeface="等线" panose="02010600030101010101" pitchFamily="2" charset="-122"/>
            </a:endParaRPr>
          </a:p>
        </p:txBody>
      </p:sp>
      <p:sp>
        <p:nvSpPr>
          <p:cNvPr id="51" name="文本框 50"/>
          <p:cNvSpPr txBox="1"/>
          <p:nvPr/>
        </p:nvSpPr>
        <p:spPr>
          <a:xfrm>
            <a:off x="10120319" y="5584214"/>
            <a:ext cx="461665" cy="298521"/>
          </a:xfrm>
          <a:prstGeom prst="rect">
            <a:avLst/>
          </a:prstGeom>
          <a:noFill/>
        </p:spPr>
        <p:txBody>
          <a:bodyPr vert="eaVert" wrap="square" rtlCol="0">
            <a:spAutoFit/>
          </a:bodyPr>
          <a:lstStyle/>
          <a:p>
            <a:r>
              <a:rPr lang="en-US" altLang="zh-CN" dirty="0">
                <a:solidFill>
                  <a:prstClr val="black"/>
                </a:solidFill>
                <a:latin typeface="Calibri"/>
                <a:ea typeface="等线" panose="02010600030101010101" pitchFamily="2" charset="-122"/>
              </a:rPr>
              <a:t>…</a:t>
            </a:r>
            <a:endParaRPr lang="zh-CN" altLang="en-US" dirty="0">
              <a:solidFill>
                <a:prstClr val="black"/>
              </a:solidFill>
              <a:latin typeface="Calibri"/>
              <a:ea typeface="等线" panose="02010600030101010101" pitchFamily="2" charset="-122"/>
            </a:endParaRPr>
          </a:p>
        </p:txBody>
      </p:sp>
      <p:sp>
        <p:nvSpPr>
          <p:cNvPr id="52" name="箭头: 下弧形 55"/>
          <p:cNvSpPr/>
          <p:nvPr/>
        </p:nvSpPr>
        <p:spPr>
          <a:xfrm rot="16784660">
            <a:off x="11362128" y="4684067"/>
            <a:ext cx="787243" cy="448885"/>
          </a:xfrm>
          <a:prstGeom prst="curvedUpArrow">
            <a:avLst/>
          </a:prstGeom>
          <a:solidFill>
            <a:srgbClr val="03A2BD"/>
          </a:solidFill>
          <a:ln w="6350" cap="flat" cmpd="sng" algn="ctr">
            <a:solidFill>
              <a:srgbClr val="03A2BD"/>
            </a:solidFill>
            <a:prstDash val="solid"/>
            <a:miter lim="800000"/>
          </a:ln>
          <a:effectLst/>
        </p:spPr>
        <p:txBody>
          <a:bodyPr rtlCol="0" anchor="ctr"/>
          <a:lstStyle/>
          <a:p>
            <a:pPr algn="ctr">
              <a:defRPr/>
            </a:pPr>
            <a:endParaRPr lang="zh-CN" altLang="en-US" kern="0">
              <a:solidFill>
                <a:prstClr val="black"/>
              </a:solidFill>
              <a:latin typeface="Calibri" panose="020F0502020204030204"/>
              <a:ea typeface="等线" panose="02010600030101010101" pitchFamily="2" charset="-122"/>
            </a:endParaRPr>
          </a:p>
        </p:txBody>
      </p:sp>
    </p:spTree>
    <p:extLst>
      <p:ext uri="{BB962C8B-B14F-4D97-AF65-F5344CB8AC3E}">
        <p14:creationId xmlns:p14="http://schemas.microsoft.com/office/powerpoint/2010/main" val="8356337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92</a:t>
            </a:fld>
            <a:endParaRPr lang="en-US" dirty="0"/>
          </a:p>
        </p:txBody>
      </p:sp>
      <mc:AlternateContent xmlns:mc="http://schemas.openxmlformats.org/markup-compatibility/2006" xmlns:a14="http://schemas.microsoft.com/office/drawing/2010/main">
        <mc:Choice Requires="a14">
          <p:sp>
            <p:nvSpPr>
              <p:cNvPr id="3" name="文本框 2"/>
              <p:cNvSpPr txBox="1"/>
              <p:nvPr/>
            </p:nvSpPr>
            <p:spPr>
              <a:xfrm>
                <a:off x="711319" y="1536174"/>
                <a:ext cx="10696329" cy="2144946"/>
              </a:xfrm>
              <a:prstGeom prst="rect">
                <a:avLst/>
              </a:prstGeom>
              <a:noFill/>
            </p:spPr>
            <p:txBody>
              <a:bodyPr wrap="square" rtlCol="0">
                <a:spAutoFit/>
              </a:bodyPr>
              <a:lstStyle/>
              <a:p>
                <a:pPr algn="just" defTabSz="914400">
                  <a:lnSpc>
                    <a:spcPts val="2700"/>
                  </a:lnSpc>
                </a:pPr>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Then, calculate the </a:t>
                </a:r>
                <a:r>
                  <a:rPr lang="en-US" altLang="zh-CN" sz="2000" b="1" kern="1500" spc="-83" dirty="0">
                    <a:solidFill>
                      <a:srgbClr val="0000FF"/>
                    </a:solidFill>
                    <a:latin typeface="Microsoft YaHei UI" panose="020B0503020204020204" pitchFamily="34" charset="-122"/>
                    <a:ea typeface="Microsoft YaHei UI" panose="020B0503020204020204" pitchFamily="34" charset="-122"/>
                    <a:cs typeface="Segoe UI Semibold" panose="020B0702040204020203" pitchFamily="34" charset="0"/>
                  </a:rPr>
                  <a:t>fixation</a:t>
                </a:r>
                <a:r>
                  <a:rPr lang="en-US" altLang="zh-CN" sz="2000" kern="1500" spc="-83" dirty="0">
                    <a:solidFill>
                      <a:srgbClr val="0000FF"/>
                    </a:solidFill>
                    <a:latin typeface="Microsoft YaHei UI" panose="020B0503020204020204" pitchFamily="34" charset="-122"/>
                    <a:ea typeface="Microsoft YaHei UI" panose="020B0503020204020204" pitchFamily="34" charset="-122"/>
                    <a:cs typeface="Segoe UI Semibold" panose="020B0702040204020203" pitchFamily="34" charset="0"/>
                  </a:rPr>
                  <a:t> </a:t>
                </a:r>
                <a:r>
                  <a:rPr lang="en-US" altLang="zh-CN" sz="2000" b="1" kern="1500" spc="-83" dirty="0">
                    <a:solidFill>
                      <a:srgbClr val="0000FF"/>
                    </a:solidFill>
                    <a:latin typeface="Microsoft YaHei UI" panose="020B0503020204020204" pitchFamily="34" charset="-122"/>
                    <a:ea typeface="Microsoft YaHei UI" panose="020B0503020204020204" pitchFamily="34" charset="-122"/>
                    <a:cs typeface="Segoe UI Semibold" panose="020B0702040204020203" pitchFamily="34" charset="0"/>
                  </a:rPr>
                  <a:t>probability</a:t>
                </a:r>
                <a:r>
                  <a:rPr lang="en-US" altLang="zh-CN" sz="2000" kern="1500" spc="-83" dirty="0">
                    <a:solidFill>
                      <a:srgbClr val="0000FF"/>
                    </a:solidFill>
                    <a:latin typeface="Microsoft YaHei UI" panose="020B0503020204020204" pitchFamily="34" charset="-122"/>
                    <a:ea typeface="Microsoft YaHei UI" panose="020B0503020204020204" pitchFamily="34" charset="-122"/>
                    <a:cs typeface="Segoe UI Semibold" panose="020B0702040204020203" pitchFamily="34" charset="0"/>
                  </a:rPr>
                  <a:t> </a:t>
                </a:r>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of the collective behavior dynamics in networked populations with the aid of </a:t>
                </a:r>
                <a:r>
                  <a:rPr lang="en-US" altLang="zh-CN" sz="2000" b="1" kern="1500" spc="-83" dirty="0">
                    <a:solidFill>
                      <a:srgbClr val="C00000"/>
                    </a:solidFill>
                    <a:latin typeface="Microsoft YaHei UI" panose="020B0503020204020204" pitchFamily="34" charset="-122"/>
                    <a:ea typeface="Microsoft YaHei UI" panose="020B0503020204020204" pitchFamily="34" charset="-122"/>
                    <a:cs typeface="Segoe UI Semibold" panose="020B0702040204020203" pitchFamily="34" charset="0"/>
                  </a:rPr>
                  <a:t>pair approximation method</a:t>
                </a:r>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Herein, several important quantities should be defined. At the agent level, </a:t>
                </a:r>
                <a14:m>
                  <m:oMath xmlns:m="http://schemas.openxmlformats.org/officeDocument/2006/math">
                    <m:sSub>
                      <m:sSubPr>
                        <m:ctrlP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sSubPr>
                      <m:e>
                        <m: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𝑝</m:t>
                        </m:r>
                      </m:e>
                      <m:sub>
                        <m: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𝐴</m:t>
                        </m:r>
                      </m:sub>
                    </m:sSub>
                  </m:oMath>
                </a14:m>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and </a:t>
                </a:r>
                <a14:m>
                  <m:oMath xmlns:m="http://schemas.openxmlformats.org/officeDocument/2006/math">
                    <m:sSub>
                      <m:sSubPr>
                        <m:ctrlPr>
                          <a:rPr lang="en-US" altLang="zh-CN" sz="2000" i="1" kern="1500" spc="-83">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sSubPr>
                      <m:e>
                        <m:r>
                          <a:rPr lang="en-US" altLang="zh-CN" sz="2000" i="1" kern="1500" spc="-83">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𝑝</m:t>
                        </m:r>
                      </m:e>
                      <m:sub>
                        <m: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𝐵</m:t>
                        </m:r>
                      </m:sub>
                    </m:sSub>
                  </m:oMath>
                </a14:m>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are used to represent the proportions of A and B agents in the network. For the edge pairs AA, AB, BA, BB, corresponding proportions are </a:t>
                </a:r>
                <a14:m>
                  <m:oMath xmlns:m="http://schemas.openxmlformats.org/officeDocument/2006/math">
                    <m:sSub>
                      <m:sSubPr>
                        <m:ctrlP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sSubPr>
                      <m:e>
                        <m: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𝑝</m:t>
                        </m:r>
                      </m:e>
                      <m:sub>
                        <m: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𝐴𝐴</m:t>
                        </m:r>
                      </m:sub>
                    </m:sSub>
                  </m:oMath>
                </a14:m>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a:t>
                </a:r>
                <a14:m>
                  <m:oMath xmlns:m="http://schemas.openxmlformats.org/officeDocument/2006/math">
                    <m:sSub>
                      <m:sSubPr>
                        <m:ctrlPr>
                          <a:rPr lang="en-US" altLang="zh-CN" sz="2000" i="1" kern="1500" spc="-83">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sSubPr>
                      <m:e>
                        <m:r>
                          <a:rPr lang="en-US" altLang="zh-CN" sz="2000" i="1" kern="1500" spc="-83">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𝑝</m:t>
                        </m:r>
                      </m:e>
                      <m:sub>
                        <m:r>
                          <a:rPr lang="en-US" altLang="zh-CN" sz="2000" i="1" kern="1500" spc="-83">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𝐴</m:t>
                        </m:r>
                        <m: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𝐵</m:t>
                        </m:r>
                      </m:sub>
                    </m:sSub>
                  </m:oMath>
                </a14:m>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a:t>
                </a:r>
                <a14:m>
                  <m:oMath xmlns:m="http://schemas.openxmlformats.org/officeDocument/2006/math">
                    <m:sSub>
                      <m:sSubPr>
                        <m:ctrlPr>
                          <a:rPr lang="en-US" altLang="zh-CN" sz="2000" i="1" kern="1500" spc="-83">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sSubPr>
                      <m:e>
                        <m:r>
                          <a:rPr lang="en-US" altLang="zh-CN" sz="2000" i="1" kern="1500" spc="-83">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𝑝</m:t>
                        </m:r>
                      </m:e>
                      <m:sub>
                        <m: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𝐵</m:t>
                        </m:r>
                        <m:r>
                          <a:rPr lang="en-US" altLang="zh-CN" sz="2000" i="1" kern="1500" spc="-83">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𝐴</m:t>
                        </m:r>
                      </m:sub>
                    </m:sSub>
                  </m:oMath>
                </a14:m>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a:t>
                </a:r>
                <a14:m>
                  <m:oMath xmlns:m="http://schemas.openxmlformats.org/officeDocument/2006/math">
                    <m:sSub>
                      <m:sSubPr>
                        <m:ctrlPr>
                          <a:rPr lang="en-US" altLang="zh-CN" sz="2000" i="1" kern="1500" spc="-83">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sSubPr>
                      <m:e>
                        <m:r>
                          <a:rPr lang="en-US" altLang="zh-CN" sz="2000" i="1" kern="1500" spc="-83">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𝑝</m:t>
                        </m:r>
                      </m:e>
                      <m:sub>
                        <m: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𝐵𝐵</m:t>
                        </m:r>
                      </m:sub>
                    </m:sSub>
                  </m:oMath>
                </a14:m>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Given an agent who plays ZD strategy A,  </a:t>
                </a:r>
                <a14:m>
                  <m:oMath xmlns:m="http://schemas.openxmlformats.org/officeDocument/2006/math">
                    <m:sSub>
                      <m:sSubPr>
                        <m:ctrlP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sSubPr>
                      <m:e>
                        <m: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𝑞</m:t>
                        </m:r>
                      </m:e>
                      <m:sub>
                        <m: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𝐵</m:t>
                        </m:r>
                        <m: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m:t>
                        </m:r>
                        <m: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𝐴</m:t>
                        </m:r>
                      </m:sub>
                    </m:sSub>
                  </m:oMath>
                </a14:m>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refers to the conditional probability when the A-agent has a B-neighbor.</a:t>
                </a:r>
                <a:endParaRPr lang="zh-CN" altLang="en-US"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711319" y="1536174"/>
                <a:ext cx="10696329" cy="2144946"/>
              </a:xfrm>
              <a:prstGeom prst="rect">
                <a:avLst/>
              </a:prstGeom>
              <a:blipFill>
                <a:blip r:embed="rId4"/>
                <a:stretch>
                  <a:fillRect l="-627" t="-1136" r="-570" b="-3977"/>
                </a:stretch>
              </a:blipFill>
            </p:spPr>
            <p:txBody>
              <a:bodyPr/>
              <a:lstStyle/>
              <a:p>
                <a:r>
                  <a:rPr lang="zh-CN" altLang="en-US">
                    <a:noFill/>
                  </a:rPr>
                  <a:t> </a:t>
                </a:r>
              </a:p>
            </p:txBody>
          </p:sp>
        </mc:Fallback>
      </mc:AlternateContent>
      <p:graphicFrame>
        <p:nvGraphicFramePr>
          <p:cNvPr id="4" name="对象 3"/>
          <p:cNvGraphicFramePr>
            <a:graphicFrameLocks noChangeAspect="1"/>
          </p:cNvGraphicFramePr>
          <p:nvPr/>
        </p:nvGraphicFramePr>
        <p:xfrm>
          <a:off x="2365143" y="4078420"/>
          <a:ext cx="7037802" cy="521319"/>
        </p:xfrm>
        <a:graphic>
          <a:graphicData uri="http://schemas.openxmlformats.org/presentationml/2006/ole">
            <mc:AlternateContent xmlns:mc="http://schemas.openxmlformats.org/markup-compatibility/2006">
              <mc:Choice xmlns:v="urn:schemas-microsoft-com:vml" Requires="v">
                <p:oleObj spid="_x0000_s38995" name="Equation" r:id="rId5" imgW="74066400" imgH="5486400" progId="Equation.DSMT4">
                  <p:embed/>
                </p:oleObj>
              </mc:Choice>
              <mc:Fallback>
                <p:oleObj name="Equation" r:id="rId5" imgW="74066400" imgH="5486400" progId="Equation.DSMT4">
                  <p:embed/>
                  <p:pic>
                    <p:nvPicPr>
                      <p:cNvPr id="12" name="对象 11"/>
                      <p:cNvPicPr/>
                      <p:nvPr/>
                    </p:nvPicPr>
                    <p:blipFill>
                      <a:blip r:embed="rId6"/>
                      <a:stretch>
                        <a:fillRect/>
                      </a:stretch>
                    </p:blipFill>
                    <p:spPr>
                      <a:xfrm>
                        <a:off x="2365143" y="4078420"/>
                        <a:ext cx="7037802" cy="521319"/>
                      </a:xfrm>
                      <a:prstGeom prst="rect">
                        <a:avLst/>
                      </a:prstGeom>
                    </p:spPr>
                  </p:pic>
                </p:oleObj>
              </mc:Fallback>
            </mc:AlternateContent>
          </a:graphicData>
        </a:graphic>
      </p:graphicFrame>
      <p:sp>
        <p:nvSpPr>
          <p:cNvPr id="5" name="文本框 4"/>
          <p:cNvSpPr txBox="1"/>
          <p:nvPr/>
        </p:nvSpPr>
        <p:spPr>
          <a:xfrm>
            <a:off x="9635324" y="4078420"/>
            <a:ext cx="612725" cy="461665"/>
          </a:xfrm>
          <a:prstGeom prst="rect">
            <a:avLst/>
          </a:prstGeom>
          <a:noFill/>
        </p:spPr>
        <p:txBody>
          <a:bodyPr wrap="square" rtlCol="0">
            <a:spAutoFit/>
          </a:bodyPr>
          <a:lstStyle/>
          <a:p>
            <a:pPr defTabSz="914400"/>
            <a:r>
              <a:rPr lang="en-US" altLang="zh-CN" sz="2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(3)</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标题 1"/>
          <p:cNvSpPr txBox="1">
            <a:spLocks/>
          </p:cNvSpPr>
          <p:nvPr/>
        </p:nvSpPr>
        <p:spPr>
          <a:xfrm>
            <a:off x="397644" y="418506"/>
            <a:ext cx="10972800" cy="928990"/>
          </a:xfrm>
          <a:prstGeom prst="rect">
            <a:avLst/>
          </a:prstGeom>
        </p:spPr>
        <p:txBody>
          <a:bodyPr vert="horz" rtlCol="0" anchor="ctr">
            <a:norm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0" normalizeH="0" baseline="0" noProof="0" dirty="0" smtClean="0">
                <a:ln>
                  <a:noFill/>
                </a:ln>
                <a:solidFill>
                  <a:srgbClr val="17406D"/>
                </a:solidFill>
                <a:effectLst/>
                <a:uLnTx/>
                <a:uFillTx/>
                <a:latin typeface="微软雅黑" panose="020B0503020204020204" pitchFamily="34" charset="-122"/>
                <a:ea typeface="微软雅黑" panose="020B0503020204020204" pitchFamily="34" charset="-122"/>
                <a:cs typeface="+mj-cs"/>
              </a:rPr>
              <a:t>网络化的</a:t>
            </a:r>
            <a:r>
              <a:rPr kumimoji="0" lang="en-US" altLang="zh-CN" sz="3600" b="1" i="0" u="none" strike="noStrike" kern="1200" cap="none" spc="0" normalizeH="0" baseline="0" noProof="0" dirty="0" smtClean="0">
                <a:ln>
                  <a:noFill/>
                </a:ln>
                <a:solidFill>
                  <a:srgbClr val="17406D"/>
                </a:solidFill>
                <a:effectLst/>
                <a:uLnTx/>
                <a:uFillTx/>
                <a:latin typeface="微软雅黑" panose="020B0503020204020204" pitchFamily="34" charset="-122"/>
                <a:ea typeface="微软雅黑" panose="020B0503020204020204" pitchFamily="34" charset="-122"/>
                <a:cs typeface="+mj-cs"/>
              </a:rPr>
              <a:t>ZD</a:t>
            </a:r>
            <a:r>
              <a:rPr kumimoji="0" lang="zh-CN" altLang="en-US" sz="3600" b="1" i="0" u="none" strike="noStrike" kern="1200" cap="none" spc="0" normalizeH="0" baseline="0" noProof="0" dirty="0" smtClean="0">
                <a:ln>
                  <a:noFill/>
                </a:ln>
                <a:solidFill>
                  <a:srgbClr val="17406D"/>
                </a:solidFill>
                <a:effectLst/>
                <a:uLnTx/>
                <a:uFillTx/>
                <a:latin typeface="微软雅黑" panose="020B0503020204020204" pitchFamily="34" charset="-122"/>
                <a:ea typeface="微软雅黑" panose="020B0503020204020204" pitchFamily="34" charset="-122"/>
                <a:cs typeface="+mj-cs"/>
              </a:rPr>
              <a:t>策略博弈</a:t>
            </a:r>
            <a:endParaRPr kumimoji="0" lang="zh-CN" altLang="en-US" sz="3600" b="1" i="0" u="none" strike="noStrike" kern="1200" cap="none" spc="0" normalizeH="0" baseline="0" noProof="0" dirty="0">
              <a:ln>
                <a:noFill/>
              </a:ln>
              <a:solidFill>
                <a:srgbClr val="17406D"/>
              </a:solidFill>
              <a:effectLst/>
              <a:uLnTx/>
              <a:uFillTx/>
              <a:latin typeface="微软雅黑" panose="020B0503020204020204" pitchFamily="34" charset="-122"/>
              <a:ea typeface="微软雅黑" panose="020B0503020204020204" pitchFamily="34" charset="-122"/>
              <a:cs typeface="+mj-cs"/>
            </a:endParaRPr>
          </a:p>
        </p:txBody>
      </p:sp>
      <p:sp>
        <p:nvSpPr>
          <p:cNvPr id="7" name="文本框 6"/>
          <p:cNvSpPr txBox="1"/>
          <p:nvPr/>
        </p:nvSpPr>
        <p:spPr>
          <a:xfrm>
            <a:off x="866200" y="5846311"/>
            <a:ext cx="10035687" cy="584775"/>
          </a:xfrm>
          <a:prstGeom prst="rect">
            <a:avLst/>
          </a:prstGeom>
          <a:solidFill>
            <a:srgbClr val="99CCFF"/>
          </a:solidFill>
          <a:ln>
            <a:solidFill>
              <a:srgbClr val="3F3FFF"/>
            </a:solidFill>
          </a:ln>
        </p:spPr>
        <p:txBody>
          <a:bodyPr wrap="square" rtlCol="0">
            <a:spAutoFit/>
          </a:bodyPr>
          <a:lstStyle>
            <a:defPPr>
              <a:defRPr lang="en-US"/>
            </a:defPPr>
            <a:lvl1pPr algn="just" defTabSz="914400" fontAlgn="base">
              <a:spcBef>
                <a:spcPct val="0"/>
              </a:spcBef>
              <a:spcAft>
                <a:spcPct val="0"/>
              </a:spcAft>
              <a:defRPr sz="1600" b="1">
                <a:solidFill>
                  <a:prstClr val="black"/>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dirty="0" smtClean="0"/>
              <a:t>[2] H</a:t>
            </a:r>
            <a:r>
              <a:rPr lang="en-US" altLang="zh-CN" dirty="0"/>
              <a:t>. </a:t>
            </a:r>
            <a:r>
              <a:rPr lang="en-US" altLang="zh-CN" dirty="0" err="1"/>
              <a:t>Ohtsuki</a:t>
            </a:r>
            <a:r>
              <a:rPr lang="en-US" altLang="zh-CN" dirty="0"/>
              <a:t>, C. </a:t>
            </a:r>
            <a:r>
              <a:rPr lang="en-US" altLang="zh-CN" dirty="0" err="1"/>
              <a:t>Hauert</a:t>
            </a:r>
            <a:r>
              <a:rPr lang="en-US" altLang="zh-CN" dirty="0"/>
              <a:t>, E. Lieberman, and M. Nowak. A simple rule for the evolution of cooperation on graphs and social networks. Nature, vol. 441, pp. 502–505, Feb. 2006.</a:t>
            </a:r>
          </a:p>
        </p:txBody>
      </p:sp>
    </p:spTree>
    <p:extLst>
      <p:ext uri="{BB962C8B-B14F-4D97-AF65-F5344CB8AC3E}">
        <p14:creationId xmlns:p14="http://schemas.microsoft.com/office/powerpoint/2010/main" val="17463302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93</a:t>
            </a:fld>
            <a:endParaRPr lang="en-US" dirty="0"/>
          </a:p>
        </p:txBody>
      </p:sp>
      <p:sp>
        <p:nvSpPr>
          <p:cNvPr id="3" name="文本框 59"/>
          <p:cNvSpPr txBox="1"/>
          <p:nvPr/>
        </p:nvSpPr>
        <p:spPr>
          <a:xfrm>
            <a:off x="377952" y="389744"/>
            <a:ext cx="6081808" cy="825419"/>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sp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a:lnSpc>
                <a:spcPct val="150000"/>
              </a:lnSpc>
              <a:spcBef>
                <a:spcPts val="0"/>
              </a:spcBef>
              <a:defRPr/>
            </a:pPr>
            <a:r>
              <a:rPr lang="zh-CN" altLang="en-US" sz="3600" b="1" noProof="1">
                <a:solidFill>
                  <a:srgbClr val="17406D"/>
                </a:solidFill>
                <a:cs typeface="Segoe UI" panose="020B0502040204020203" pitchFamily="34" charset="0"/>
              </a:rPr>
              <a:t>固定概率计算</a:t>
            </a:r>
            <a:endParaRPr lang="zh-CN" altLang="en-US" sz="2000" noProof="1">
              <a:solidFill>
                <a:prstClr val="black"/>
              </a:solidFill>
              <a:ea typeface="Microsoft YaHei UI" panose="020B0503020204020204" pitchFamily="34" charset="-122"/>
              <a:cs typeface="Segoe UI" panose="020B0502040204020203" pitchFamily="34" charset="0"/>
            </a:endParaRPr>
          </a:p>
        </p:txBody>
      </p:sp>
      <p:graphicFrame>
        <p:nvGraphicFramePr>
          <p:cNvPr id="4" name="对象 3"/>
          <p:cNvGraphicFramePr>
            <a:graphicFrameLocks noChangeAspect="1"/>
          </p:cNvGraphicFramePr>
          <p:nvPr/>
        </p:nvGraphicFramePr>
        <p:xfrm>
          <a:off x="4169434" y="2350066"/>
          <a:ext cx="2430356" cy="1741129"/>
        </p:xfrm>
        <a:graphic>
          <a:graphicData uri="http://schemas.openxmlformats.org/presentationml/2006/ole">
            <mc:AlternateContent xmlns:mc="http://schemas.openxmlformats.org/markup-compatibility/2006">
              <mc:Choice xmlns:v="urn:schemas-microsoft-com:vml" Requires="v">
                <p:oleObj spid="_x0000_s40018" name="Equation" r:id="rId3" imgW="27127200" imgH="21336000" progId="Equation.DSMT4">
                  <p:embed/>
                </p:oleObj>
              </mc:Choice>
              <mc:Fallback>
                <p:oleObj name="Equation" r:id="rId3" imgW="27127200" imgH="21336000" progId="Equation.DSMT4">
                  <p:embed/>
                  <p:pic>
                    <p:nvPicPr>
                      <p:cNvPr id="4" name="对象 3"/>
                      <p:cNvPicPr/>
                      <p:nvPr/>
                    </p:nvPicPr>
                    <p:blipFill>
                      <a:blip r:embed="rId4"/>
                      <a:stretch>
                        <a:fillRect/>
                      </a:stretch>
                    </p:blipFill>
                    <p:spPr>
                      <a:xfrm>
                        <a:off x="4169434" y="2350066"/>
                        <a:ext cx="2430356" cy="1741129"/>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5" name="文本框 4"/>
              <p:cNvSpPr txBox="1"/>
              <p:nvPr/>
            </p:nvSpPr>
            <p:spPr>
              <a:xfrm>
                <a:off x="528187" y="1386848"/>
                <a:ext cx="10733619" cy="707886"/>
              </a:xfrm>
              <a:prstGeom prst="rect">
                <a:avLst/>
              </a:prstGeom>
              <a:noFill/>
            </p:spPr>
            <p:txBody>
              <a:bodyPr wrap="square">
                <a:spAutoFit/>
              </a:bodyPr>
              <a:lstStyle/>
              <a:p>
                <a:pPr defTabSz="914400"/>
                <a14:m>
                  <m:oMath xmlns:m="http://schemas.openxmlformats.org/officeDocument/2006/math">
                    <m:sSub>
                      <m:sSubPr>
                        <m:ctrlP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sSubPr>
                      <m:e>
                        <m:r>
                          <a:rPr lang="zh-CN" altLang="en-US" sz="2000" i="1" kern="1500" spc="-83">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𝜙</m:t>
                        </m:r>
                      </m:e>
                      <m:sub>
                        <m: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𝑖</m:t>
                        </m:r>
                      </m:sub>
                    </m:sSub>
                  </m:oMath>
                </a14:m>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is the probability for the network to converge to the full-A equilibrium, on condition that there are</a:t>
                </a:r>
                <a14:m>
                  <m:oMath xmlns:m="http://schemas.openxmlformats.org/officeDocument/2006/math">
                    <m:r>
                      <a:rPr lang="en-US" altLang="zh-CN" sz="2000" i="1" kern="1500" spc="-83" dirty="0"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 </m:t>
                    </m:r>
                    <m:r>
                      <a:rPr lang="en-US" altLang="zh-CN" sz="2000" i="1" kern="1500" spc="-83" dirty="0" err="1">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𝑖</m:t>
                    </m:r>
                    <m:r>
                      <a:rPr lang="en-US" altLang="zh-CN" sz="2000"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 </m:t>
                    </m:r>
                  </m:oMath>
                </a14:m>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A-agents in the network’s initial state, </a:t>
                </a:r>
                <a:r>
                  <a:rPr lang="zh-CN" altLang="en-US"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which takes the following form of</a:t>
                </a:r>
              </a:p>
            </p:txBody>
          </p:sp>
        </mc:Choice>
        <mc:Fallback xmlns="">
          <p:sp>
            <p:nvSpPr>
              <p:cNvPr id="5" name="文本框 4"/>
              <p:cNvSpPr txBox="1">
                <a:spLocks noRot="1" noChangeAspect="1" noMove="1" noResize="1" noEditPoints="1" noAdjustHandles="1" noChangeArrowheads="1" noChangeShapeType="1" noTextEdit="1"/>
              </p:cNvSpPr>
              <p:nvPr/>
            </p:nvSpPr>
            <p:spPr>
              <a:xfrm>
                <a:off x="528187" y="1386848"/>
                <a:ext cx="10733619" cy="707886"/>
              </a:xfrm>
              <a:prstGeom prst="rect">
                <a:avLst/>
              </a:prstGeom>
              <a:blipFill>
                <a:blip r:embed="rId5"/>
                <a:stretch>
                  <a:fillRect l="-625" t="-5172" b="-146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p:cNvSpPr txBox="1"/>
              <p:nvPr/>
            </p:nvSpPr>
            <p:spPr>
              <a:xfrm>
                <a:off x="528188" y="4364539"/>
                <a:ext cx="6521244" cy="400110"/>
              </a:xfrm>
              <a:prstGeom prst="rect">
                <a:avLst/>
              </a:prstGeom>
              <a:noFill/>
            </p:spPr>
            <p:txBody>
              <a:bodyPr wrap="square">
                <a:spAutoFit/>
              </a:bodyPr>
              <a:lstStyle/>
              <a:p>
                <a:pPr defTabSz="914400"/>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which is determined by the</a:t>
                </a:r>
                <a:r>
                  <a:rPr lang="zh-CN" altLang="en-US"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ratio </a:t>
                </a:r>
                <a14:m>
                  <m:oMath xmlns:m="http://schemas.openxmlformats.org/officeDocument/2006/math">
                    <m:sSub>
                      <m:sSubPr>
                        <m:ctrlP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sSubPr>
                      <m:e>
                        <m:r>
                          <a:rPr lang="zh-CN" altLang="en-US" sz="2000" i="1" kern="1500" spc="-83">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𝜒</m:t>
                        </m:r>
                      </m:e>
                      <m:sub>
                        <m:r>
                          <a:rPr lang="en-US" altLang="zh-CN" sz="2000"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𝑚</m:t>
                        </m:r>
                      </m:sub>
                    </m:sSub>
                  </m:oMath>
                </a14:m>
                <a:endParaRPr lang="zh-CN" altLang="en-US"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528188" y="4364539"/>
                <a:ext cx="6521244" cy="400110"/>
              </a:xfrm>
              <a:prstGeom prst="rect">
                <a:avLst/>
              </a:prstGeom>
              <a:blipFill>
                <a:blip r:embed="rId6"/>
                <a:stretch>
                  <a:fillRect l="-1029" t="-9091" b="-25758"/>
                </a:stretch>
              </a:blipFill>
            </p:spPr>
            <p:txBody>
              <a:bodyPr/>
              <a:lstStyle/>
              <a:p>
                <a:r>
                  <a:rPr lang="zh-CN" altLang="en-US">
                    <a:noFill/>
                  </a:rPr>
                  <a:t> </a:t>
                </a:r>
              </a:p>
            </p:txBody>
          </p:sp>
        </mc:Fallback>
      </mc:AlternateContent>
      <p:sp>
        <p:nvSpPr>
          <p:cNvPr id="7" name="文本框 6"/>
          <p:cNvSpPr txBox="1"/>
          <p:nvPr/>
        </p:nvSpPr>
        <p:spPr>
          <a:xfrm>
            <a:off x="9437619" y="2989797"/>
            <a:ext cx="612725" cy="461665"/>
          </a:xfrm>
          <a:prstGeom prst="rect">
            <a:avLst/>
          </a:prstGeom>
          <a:noFill/>
        </p:spPr>
        <p:txBody>
          <a:bodyPr wrap="square" rtlCol="0">
            <a:spAutoFit/>
          </a:bodyPr>
          <a:lstStyle/>
          <a:p>
            <a:pPr defTabSz="914400"/>
            <a:r>
              <a:rPr lang="en-US" altLang="zh-CN" sz="2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4</a:t>
            </a:r>
            <a:r>
              <a:rPr lang="en-US" altLang="zh-CN" sz="24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7"/>
          <p:cNvPicPr>
            <a:picLocks noChangeAspect="1"/>
          </p:cNvPicPr>
          <p:nvPr/>
        </p:nvPicPr>
        <p:blipFill>
          <a:blip r:embed="rId7"/>
          <a:stretch>
            <a:fillRect/>
          </a:stretch>
        </p:blipFill>
        <p:spPr>
          <a:xfrm>
            <a:off x="742950" y="5066568"/>
            <a:ext cx="4191000" cy="1143000"/>
          </a:xfrm>
          <a:prstGeom prst="rect">
            <a:avLst/>
          </a:prstGeom>
        </p:spPr>
      </p:pic>
      <p:pic>
        <p:nvPicPr>
          <p:cNvPr id="9" name="图片 8"/>
          <p:cNvPicPr>
            <a:picLocks noChangeAspect="1"/>
          </p:cNvPicPr>
          <p:nvPr/>
        </p:nvPicPr>
        <p:blipFill>
          <a:blip r:embed="rId8"/>
          <a:stretch>
            <a:fillRect/>
          </a:stretch>
        </p:blipFill>
        <p:spPr>
          <a:xfrm>
            <a:off x="5100637" y="5152293"/>
            <a:ext cx="2466975" cy="1057275"/>
          </a:xfrm>
          <a:prstGeom prst="rect">
            <a:avLst/>
          </a:prstGeom>
        </p:spPr>
      </p:pic>
      <p:pic>
        <p:nvPicPr>
          <p:cNvPr id="10" name="图片 9"/>
          <p:cNvPicPr>
            <a:picLocks noChangeAspect="1"/>
          </p:cNvPicPr>
          <p:nvPr/>
        </p:nvPicPr>
        <p:blipFill>
          <a:blip r:embed="rId9"/>
          <a:stretch>
            <a:fillRect/>
          </a:stretch>
        </p:blipFill>
        <p:spPr>
          <a:xfrm>
            <a:off x="7734300" y="5461627"/>
            <a:ext cx="3581400" cy="552450"/>
          </a:xfrm>
          <a:prstGeom prst="rect">
            <a:avLst/>
          </a:prstGeom>
        </p:spPr>
      </p:pic>
    </p:spTree>
    <p:extLst>
      <p:ext uri="{BB962C8B-B14F-4D97-AF65-F5344CB8AC3E}">
        <p14:creationId xmlns:p14="http://schemas.microsoft.com/office/powerpoint/2010/main" val="424867300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94</a:t>
            </a:fld>
            <a:endParaRPr lang="en-US" dirty="0"/>
          </a:p>
        </p:txBody>
      </p:sp>
      <p:sp>
        <p:nvSpPr>
          <p:cNvPr id="3" name="文本框 59"/>
          <p:cNvSpPr txBox="1"/>
          <p:nvPr/>
        </p:nvSpPr>
        <p:spPr>
          <a:xfrm>
            <a:off x="342430" y="774072"/>
            <a:ext cx="8585854" cy="663387"/>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sp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a:lnSpc>
                <a:spcPct val="150000"/>
              </a:lnSpc>
              <a:spcBef>
                <a:spcPts val="0"/>
              </a:spcBef>
              <a:defRPr/>
            </a:pPr>
            <a:r>
              <a:rPr lang="en-US" altLang="zh-CN" sz="2800" b="1" noProof="1">
                <a:solidFill>
                  <a:prstClr val="black"/>
                </a:solidFill>
                <a:cs typeface="Segoe UI" panose="020B0502040204020203" pitchFamily="34" charset="0"/>
              </a:rPr>
              <a:t>Networked Games with Dominant G (or E)</a:t>
            </a:r>
            <a:endParaRPr lang="zh-CN" altLang="en-US" sz="1600" noProof="1">
              <a:solidFill>
                <a:prstClr val="black"/>
              </a:solidFill>
              <a:ea typeface="Microsoft YaHei UI" panose="020B0503020204020204" pitchFamily="34" charset="-122"/>
              <a:cs typeface="Segoe UI" panose="020B0502040204020203" pitchFamily="34" charset="0"/>
            </a:endParaRPr>
          </a:p>
        </p:txBody>
      </p:sp>
      <mc:AlternateContent xmlns:mc="http://schemas.openxmlformats.org/markup-compatibility/2006" xmlns:a14="http://schemas.microsoft.com/office/drawing/2010/main">
        <mc:Choice Requires="a14">
          <p:sp>
            <p:nvSpPr>
              <p:cNvPr id="4" name="文本框 3"/>
              <p:cNvSpPr txBox="1"/>
              <p:nvPr/>
            </p:nvSpPr>
            <p:spPr>
              <a:xfrm>
                <a:off x="651119" y="1911620"/>
                <a:ext cx="10553835" cy="1106200"/>
              </a:xfrm>
              <a:prstGeom prst="rect">
                <a:avLst/>
              </a:prstGeom>
              <a:noFill/>
            </p:spPr>
            <p:txBody>
              <a:bodyPr wrap="square">
                <a:spAutoFit/>
              </a:bodyPr>
              <a:lstStyle/>
              <a:p>
                <a:pPr algn="just" defTabSz="914400">
                  <a:lnSpc>
                    <a:spcPts val="2700"/>
                  </a:lnSpc>
                </a:pPr>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For the game dynamics between ZD strategies G and E in the regular networks comprising N agents, the networked decision-making dynamics follow the iterated public goods games, where each agent has binary choices: </a:t>
                </a:r>
                <a:r>
                  <a:rPr lang="en-US" altLang="zh-CN" sz="2000" b="1"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G ( </a:t>
                </a:r>
                <a14:m>
                  <m:oMath xmlns:m="http://schemas.openxmlformats.org/officeDocument/2006/math">
                    <m:sSub>
                      <m:sSubPr>
                        <m:ctrlPr>
                          <a:rPr lang="en-US" altLang="zh-CN" sz="2000" b="1" i="1" kern="1500" spc="-83" dirty="0"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sSubPr>
                      <m:e>
                        <m:r>
                          <a:rPr lang="en-US" altLang="zh-CN" sz="2000" b="1" i="1" kern="1500" spc="-83" dirty="0"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𝒍</m:t>
                        </m:r>
                      </m:e>
                      <m:sub>
                        <m:r>
                          <a:rPr lang="en-US" altLang="zh-CN" sz="2000" b="1" i="1" kern="1500" spc="-83" dirty="0"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𝑮</m:t>
                        </m:r>
                      </m:sub>
                    </m:sSub>
                    <m:r>
                      <a:rPr lang="en-US" altLang="zh-CN" sz="2000" b="1" i="1" kern="1500" spc="-83" dirty="0"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 </m:t>
                    </m:r>
                    <m:r>
                      <a:rPr lang="en-US" altLang="zh-CN" sz="2000" b="1" i="1" kern="1500" spc="-83" dirty="0" err="1">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𝒓𝒄</m:t>
                    </m:r>
                    <m:r>
                      <a:rPr lang="en-US" altLang="zh-CN" sz="2000" b="1"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 − </m:t>
                    </m:r>
                    <m:r>
                      <a:rPr lang="en-US" altLang="zh-CN" sz="2000" b="1"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𝒄</m:t>
                    </m:r>
                  </m:oMath>
                </a14:m>
                <a:r>
                  <a:rPr lang="en-US" altLang="zh-CN" sz="2000" b="1"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a:t>
                </a:r>
                <a14:m>
                  <m:oMath xmlns:m="http://schemas.openxmlformats.org/officeDocument/2006/math">
                    <m:sSub>
                      <m:sSubPr>
                        <m:ctrlPr>
                          <a:rPr lang="en-US" altLang="zh-CN" sz="2000" b="1" i="1" kern="1500" spc="-83" dirty="0"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sSubPr>
                      <m:e>
                        <m:r>
                          <a:rPr lang="en-US" altLang="zh-CN" sz="2000" b="1" i="1" kern="1500" spc="-83" dirty="0"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𝒔</m:t>
                        </m:r>
                      </m:e>
                      <m:sub>
                        <m:r>
                          <a:rPr lang="en-US" altLang="zh-CN" sz="2000" b="1" i="1" kern="1500" spc="-83" dirty="0"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𝑮</m:t>
                        </m:r>
                      </m:sub>
                    </m:sSub>
                    <m:r>
                      <a:rPr lang="en-US" altLang="zh-CN" sz="2000" b="1"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 = </m:t>
                    </m:r>
                    <m:r>
                      <a:rPr lang="en-US" altLang="zh-CN" sz="2000" b="1"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𝒔</m:t>
                    </m:r>
                  </m:oMath>
                </a14:m>
                <a:r>
                  <a:rPr lang="en-US" altLang="zh-CN" sz="2000" b="1"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 </a:t>
                </a:r>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and </a:t>
                </a:r>
                <a:r>
                  <a:rPr lang="en-US" altLang="zh-CN" sz="2000" b="1"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E (</a:t>
                </a:r>
                <a14:m>
                  <m:oMath xmlns:m="http://schemas.openxmlformats.org/officeDocument/2006/math">
                    <m:sSub>
                      <m:sSubPr>
                        <m:ctrlPr>
                          <a:rPr lang="en-US" altLang="zh-CN" sz="2000" b="1"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sSubPr>
                      <m:e>
                        <m:r>
                          <a:rPr lang="en-US" altLang="zh-CN" sz="2000" b="1"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𝒍</m:t>
                        </m:r>
                      </m:e>
                      <m:sub>
                        <m:r>
                          <a:rPr lang="en-US" altLang="zh-CN" sz="2000" b="1"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𝑬</m:t>
                        </m:r>
                      </m:sub>
                    </m:sSub>
                    <m:r>
                      <a:rPr lang="en-US" altLang="zh-CN" sz="2000" b="1"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m:t>
                    </m:r>
                    <m:r>
                      <a:rPr lang="en-US" altLang="zh-CN" sz="2000" b="1" i="1" kern="1500" spc="-83"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𝟎</m:t>
                    </m:r>
                  </m:oMath>
                </a14:m>
                <a:r>
                  <a:rPr lang="en-US" altLang="zh-CN" sz="2000" b="1"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a:t>
                </a:r>
                <a14:m>
                  <m:oMath xmlns:m="http://schemas.openxmlformats.org/officeDocument/2006/math">
                    <m:sSub>
                      <m:sSubPr>
                        <m:ctrlPr>
                          <a:rPr lang="en-US" altLang="zh-CN" sz="2000" b="1"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sSubPr>
                      <m:e>
                        <m:r>
                          <a:rPr lang="en-US" altLang="zh-CN" sz="2000" b="1"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𝒔</m:t>
                        </m:r>
                      </m:e>
                      <m:sub>
                        <m:r>
                          <a:rPr lang="en-US" altLang="zh-CN" sz="2000" b="1" i="1" kern="1500" spc="-83" dirty="0"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𝑬</m:t>
                        </m:r>
                      </m:sub>
                    </m:sSub>
                    <m:r>
                      <a:rPr lang="en-US" altLang="zh-CN" sz="2000" b="1"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 = </m:t>
                    </m:r>
                    <m:r>
                      <a:rPr lang="en-US" altLang="zh-CN" sz="2000" b="1"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𝒔</m:t>
                    </m:r>
                  </m:oMath>
                </a14:m>
                <a:r>
                  <a:rPr lang="en-US" altLang="zh-CN" sz="2000" b="1"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a:t>
                </a:r>
                <a:r>
                  <a:rPr lang="en-US" altLang="zh-CN"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a:t>
                </a:r>
                <a:endParaRPr lang="zh-CN" altLang="en-US"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651119" y="1911620"/>
                <a:ext cx="10553835" cy="1106200"/>
              </a:xfrm>
              <a:prstGeom prst="rect">
                <a:avLst/>
              </a:prstGeom>
              <a:blipFill>
                <a:blip r:embed="rId2"/>
                <a:stretch>
                  <a:fillRect l="-635" t="-2210" r="-578" b="-9392"/>
                </a:stretch>
              </a:blipFill>
            </p:spPr>
            <p:txBody>
              <a:bodyPr/>
              <a:lstStyle/>
              <a:p>
                <a:r>
                  <a:rPr lang="zh-CN" altLang="en-US">
                    <a:noFill/>
                  </a:rPr>
                  <a:t> </a:t>
                </a:r>
              </a:p>
            </p:txBody>
          </p:sp>
        </mc:Fallback>
      </mc:AlternateContent>
      <p:sp>
        <p:nvSpPr>
          <p:cNvPr id="5" name="文本框 4"/>
          <p:cNvSpPr txBox="1"/>
          <p:nvPr/>
        </p:nvSpPr>
        <p:spPr>
          <a:xfrm>
            <a:off x="651119" y="3579688"/>
            <a:ext cx="10467307" cy="707886"/>
          </a:xfrm>
          <a:prstGeom prst="rect">
            <a:avLst/>
          </a:prstGeom>
          <a:noFill/>
        </p:spPr>
        <p:txBody>
          <a:bodyPr wrap="square">
            <a:spAutoFit/>
          </a:bodyPr>
          <a:lstStyle/>
          <a:p>
            <a:pPr algn="just" defTabSz="914400"/>
            <a:r>
              <a:rPr lang="en-US" altLang="zh-CN" sz="2000" b="1"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Theorem 2: </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The agent-based collective decision-making behaviors on network G(V, E), where each agent has binary strategies E and G, have following properties</a:t>
            </a:r>
            <a:r>
              <a:rPr lang="zh-CN" altLang="en-US"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a:t>
            </a:r>
          </a:p>
        </p:txBody>
      </p:sp>
      <mc:AlternateContent xmlns:mc="http://schemas.openxmlformats.org/markup-compatibility/2006" xmlns:a14="http://schemas.microsoft.com/office/drawing/2010/main">
        <mc:Choice Requires="a14">
          <p:sp>
            <p:nvSpPr>
              <p:cNvPr id="6" name="文本框 5"/>
              <p:cNvSpPr txBox="1"/>
              <p:nvPr/>
            </p:nvSpPr>
            <p:spPr>
              <a:xfrm>
                <a:off x="730363" y="4529071"/>
                <a:ext cx="10639383" cy="707886"/>
              </a:xfrm>
              <a:prstGeom prst="rect">
                <a:avLst/>
              </a:prstGeom>
              <a:noFill/>
            </p:spPr>
            <p:txBody>
              <a:bodyPr wrap="square" rtlCol="0">
                <a:spAutoFit/>
              </a:bodyPr>
              <a:lstStyle/>
              <a:p>
                <a:pPr defTabSz="914400"/>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1) dominant strategy </a:t>
                </a:r>
                <a:r>
                  <a:rPr lang="en-US" altLang="zh-CN" sz="2000" b="1" dirty="0">
                    <a:solidFill>
                      <a:srgbClr val="C00000"/>
                    </a:solidFill>
                    <a:latin typeface="Microsoft YaHei UI" panose="020B0503020204020204" pitchFamily="34" charset="-122"/>
                    <a:ea typeface="Microsoft YaHei UI" panose="020B0503020204020204" pitchFamily="34" charset="-122"/>
                    <a:cs typeface="Segoe UI" panose="020B0502040204020203" pitchFamily="34" charset="0"/>
                  </a:rPr>
                  <a:t>E</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for the network’s decision-making behaviors, if </a:t>
                </a:r>
                <a14:m>
                  <m:oMath xmlns:m="http://schemas.openxmlformats.org/officeDocument/2006/math">
                    <m:r>
                      <a:rPr lang="en-US" altLang="zh-CN" sz="2000" b="1" i="1" dirty="0" smtClean="0">
                        <a:solidFill>
                          <a:srgbClr val="C00000"/>
                        </a:solidFill>
                        <a:latin typeface="Cambria Math" panose="02040503050406030204" pitchFamily="18" charset="0"/>
                      </a:rPr>
                      <m:t>(</m:t>
                    </m:r>
                    <m:r>
                      <a:rPr lang="en-US" altLang="zh-CN" sz="2000" b="1" i="1" dirty="0" smtClean="0">
                        <a:solidFill>
                          <a:srgbClr val="C00000"/>
                        </a:solidFill>
                        <a:latin typeface="Cambria Math" panose="02040503050406030204" pitchFamily="18" charset="0"/>
                      </a:rPr>
                      <m:t>𝟏</m:t>
                    </m:r>
                    <m:r>
                      <a:rPr lang="en-US" altLang="zh-CN" sz="2000" b="1" i="1" dirty="0" smtClean="0">
                        <a:solidFill>
                          <a:srgbClr val="C00000"/>
                        </a:solidFill>
                        <a:latin typeface="Cambria Math" panose="02040503050406030204" pitchFamily="18" charset="0"/>
                      </a:rPr>
                      <m:t> − </m:t>
                    </m:r>
                    <m:r>
                      <a:rPr lang="en-US" altLang="zh-CN" sz="2000" b="1" i="1" dirty="0" smtClean="0">
                        <a:solidFill>
                          <a:srgbClr val="C00000"/>
                        </a:solidFill>
                        <a:latin typeface="Cambria Math" panose="02040503050406030204" pitchFamily="18" charset="0"/>
                      </a:rPr>
                      <m:t>𝒔</m:t>
                    </m:r>
                    <m:r>
                      <a:rPr lang="en-US" altLang="zh-CN" sz="2000" b="1" i="1" dirty="0" smtClean="0">
                        <a:solidFill>
                          <a:srgbClr val="C00000"/>
                        </a:solidFill>
                        <a:latin typeface="Cambria Math" panose="02040503050406030204" pitchFamily="18" charset="0"/>
                      </a:rPr>
                      <m:t>)</m:t>
                    </m:r>
                    <m:r>
                      <a:rPr lang="en-US" altLang="zh-CN" sz="2000" b="1" i="1" dirty="0" smtClean="0">
                        <a:solidFill>
                          <a:srgbClr val="C00000"/>
                        </a:solidFill>
                        <a:latin typeface="Cambria Math" panose="02040503050406030204" pitchFamily="18" charset="0"/>
                      </a:rPr>
                      <m:t>𝒌</m:t>
                    </m:r>
                    <m:r>
                      <a:rPr lang="en-US" altLang="zh-CN" sz="2000" b="1" i="1" dirty="0" smtClean="0">
                        <a:solidFill>
                          <a:srgbClr val="C00000"/>
                        </a:solidFill>
                        <a:latin typeface="Cambria Math" panose="02040503050406030204" pitchFamily="18" charset="0"/>
                      </a:rPr>
                      <m:t> &gt; </m:t>
                    </m:r>
                    <m:r>
                      <a:rPr lang="en-US" altLang="zh-CN" sz="2000" b="1" i="1" dirty="0" smtClean="0">
                        <a:solidFill>
                          <a:srgbClr val="C00000"/>
                        </a:solidFill>
                        <a:latin typeface="Cambria Math" panose="02040503050406030204" pitchFamily="18" charset="0"/>
                      </a:rPr>
                      <m:t>𝟏</m:t>
                    </m:r>
                  </m:oMath>
                </a14:m>
                <a:r>
                  <a:rPr lang="en-US" altLang="zh-CN" dirty="0">
                    <a:solidFill>
                      <a:prstClr val="black"/>
                    </a:solidFill>
                    <a:latin typeface="Calibri"/>
                    <a:ea typeface="宋体" panose="02010600030101010101" pitchFamily="2" charset="-122"/>
                  </a:rPr>
                  <a:t>;</a:t>
                </a:r>
              </a:p>
              <a:p>
                <a:pPr defTabSz="914400"/>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2) dominant strategy </a:t>
                </a:r>
                <a:r>
                  <a:rPr lang="en-US" altLang="zh-CN" sz="2000" b="1" dirty="0">
                    <a:solidFill>
                      <a:srgbClr val="0000FF"/>
                    </a:solidFill>
                    <a:latin typeface="Microsoft YaHei UI" panose="020B0503020204020204" pitchFamily="34" charset="-122"/>
                    <a:ea typeface="Microsoft YaHei UI" panose="020B0503020204020204" pitchFamily="34" charset="-122"/>
                    <a:cs typeface="Segoe UI" panose="020B0502040204020203" pitchFamily="34" charset="0"/>
                  </a:rPr>
                  <a:t>G</a:t>
                </a:r>
                <a:r>
                  <a:rPr lang="en-US" altLang="zh-CN" sz="2000" dirty="0">
                    <a:solidFill>
                      <a:prstClr val="black"/>
                    </a:solidFill>
                    <a:latin typeface="Microsoft YaHei UI" panose="020B0503020204020204" pitchFamily="34" charset="-122"/>
                    <a:ea typeface="Microsoft YaHei UI" panose="020B0503020204020204" pitchFamily="34" charset="-122"/>
                    <a:cs typeface="Segoe UI" panose="020B0502040204020203" pitchFamily="34" charset="0"/>
                  </a:rPr>
                  <a:t> for the network’s decision-making behaviors, if </a:t>
                </a:r>
                <a14:m>
                  <m:oMath xmlns:m="http://schemas.openxmlformats.org/officeDocument/2006/math">
                    <m:r>
                      <a:rPr lang="en-US" altLang="zh-CN" sz="2000" b="1" i="1" dirty="0" smtClean="0">
                        <a:solidFill>
                          <a:srgbClr val="0000FF"/>
                        </a:solidFill>
                        <a:latin typeface="Cambria Math" panose="02040503050406030204" pitchFamily="18" charset="0"/>
                      </a:rPr>
                      <m:t>(</m:t>
                    </m:r>
                    <m:r>
                      <a:rPr lang="en-US" altLang="zh-CN" sz="2000" b="1" i="1" dirty="0" smtClean="0">
                        <a:solidFill>
                          <a:srgbClr val="0000FF"/>
                        </a:solidFill>
                        <a:latin typeface="Cambria Math" panose="02040503050406030204" pitchFamily="18" charset="0"/>
                      </a:rPr>
                      <m:t>𝟏</m:t>
                    </m:r>
                    <m:r>
                      <a:rPr lang="en-US" altLang="zh-CN" sz="2000" b="1" i="1" dirty="0" smtClean="0">
                        <a:solidFill>
                          <a:srgbClr val="0000FF"/>
                        </a:solidFill>
                        <a:latin typeface="Cambria Math" panose="02040503050406030204" pitchFamily="18" charset="0"/>
                      </a:rPr>
                      <m:t> − </m:t>
                    </m:r>
                    <m:r>
                      <a:rPr lang="en-US" altLang="zh-CN" sz="2000" b="1" i="1" dirty="0" smtClean="0">
                        <a:solidFill>
                          <a:srgbClr val="0000FF"/>
                        </a:solidFill>
                        <a:latin typeface="Cambria Math" panose="02040503050406030204" pitchFamily="18" charset="0"/>
                      </a:rPr>
                      <m:t>𝒔</m:t>
                    </m:r>
                    <m:r>
                      <a:rPr lang="en-US" altLang="zh-CN" sz="2000" b="1" i="1" dirty="0" smtClean="0">
                        <a:solidFill>
                          <a:srgbClr val="0000FF"/>
                        </a:solidFill>
                        <a:latin typeface="Cambria Math" panose="02040503050406030204" pitchFamily="18" charset="0"/>
                      </a:rPr>
                      <m:t>)</m:t>
                    </m:r>
                    <m:r>
                      <a:rPr lang="en-US" altLang="zh-CN" sz="2000" b="1" i="1" dirty="0" smtClean="0">
                        <a:solidFill>
                          <a:srgbClr val="0000FF"/>
                        </a:solidFill>
                        <a:latin typeface="Cambria Math" panose="02040503050406030204" pitchFamily="18" charset="0"/>
                      </a:rPr>
                      <m:t>𝒌</m:t>
                    </m:r>
                    <m:r>
                      <a:rPr lang="en-US" altLang="zh-CN" sz="2000" b="1" i="1" dirty="0" smtClean="0">
                        <a:solidFill>
                          <a:srgbClr val="0000FF"/>
                        </a:solidFill>
                        <a:latin typeface="Cambria Math" panose="02040503050406030204" pitchFamily="18" charset="0"/>
                      </a:rPr>
                      <m:t> &lt; </m:t>
                    </m:r>
                    <m:r>
                      <a:rPr lang="en-US" altLang="zh-CN" sz="2000" b="1" i="1" dirty="0" smtClean="0">
                        <a:solidFill>
                          <a:srgbClr val="0000FF"/>
                        </a:solidFill>
                        <a:latin typeface="Cambria Math" panose="02040503050406030204" pitchFamily="18" charset="0"/>
                      </a:rPr>
                      <m:t>𝟏</m:t>
                    </m:r>
                  </m:oMath>
                </a14:m>
                <a:r>
                  <a:rPr lang="en-US" altLang="zh-CN" dirty="0">
                    <a:solidFill>
                      <a:prstClr val="black"/>
                    </a:solidFill>
                    <a:latin typeface="Calibri"/>
                    <a:ea typeface="宋体" panose="02010600030101010101" pitchFamily="2" charset="-122"/>
                  </a:rPr>
                  <a:t>.</a:t>
                </a:r>
                <a:endParaRPr lang="zh-CN" altLang="en-US" dirty="0">
                  <a:solidFill>
                    <a:prstClr val="black"/>
                  </a:solidFill>
                  <a:latin typeface="Calibri"/>
                  <a:ea typeface="宋体" panose="02010600030101010101" pitchFamily="2" charset="-122"/>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730363" y="4529071"/>
                <a:ext cx="10639383" cy="707886"/>
              </a:xfrm>
              <a:prstGeom prst="rect">
                <a:avLst/>
              </a:prstGeom>
              <a:blipFill>
                <a:blip r:embed="rId3"/>
                <a:stretch>
                  <a:fillRect l="-630" t="-5172" b="-1465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482566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95</a:t>
            </a:fld>
            <a:endParaRPr lang="en-US" dirty="0"/>
          </a:p>
        </p:txBody>
      </p:sp>
      <p:sp>
        <p:nvSpPr>
          <p:cNvPr id="3" name="文本框 59"/>
          <p:cNvSpPr txBox="1"/>
          <p:nvPr/>
        </p:nvSpPr>
        <p:spPr>
          <a:xfrm>
            <a:off x="261886" y="588959"/>
            <a:ext cx="8585854" cy="663387"/>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sp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a:lnSpc>
                <a:spcPct val="150000"/>
              </a:lnSpc>
              <a:spcBef>
                <a:spcPts val="0"/>
              </a:spcBef>
              <a:defRPr/>
            </a:pPr>
            <a:r>
              <a:rPr lang="en-US" altLang="zh-CN" sz="2800" b="1" noProof="1">
                <a:solidFill>
                  <a:prstClr val="black"/>
                </a:solidFill>
                <a:cs typeface="Segoe UI" panose="020B0502040204020203" pitchFamily="34" charset="0"/>
              </a:rPr>
              <a:t>Networked Games with Dominant G (or E)</a:t>
            </a:r>
            <a:endParaRPr lang="zh-CN" altLang="en-US" sz="1600" noProof="1">
              <a:solidFill>
                <a:prstClr val="black"/>
              </a:solidFill>
              <a:ea typeface="Microsoft YaHei UI" panose="020B0503020204020204" pitchFamily="34" charset="-122"/>
              <a:cs typeface="Segoe UI" panose="020B0502040204020203" pitchFamily="34" charset="0"/>
            </a:endParaRPr>
          </a:p>
        </p:txBody>
      </p:sp>
      <p:pic>
        <p:nvPicPr>
          <p:cNvPr id="4" name="图片 3"/>
          <p:cNvPicPr>
            <a:picLocks noChangeAspect="1"/>
          </p:cNvPicPr>
          <p:nvPr/>
        </p:nvPicPr>
        <p:blipFill rotWithShape="1">
          <a:blip r:embed="rId2"/>
          <a:srcRect l="19048" t="14350" r="23160" b="42666"/>
          <a:stretch>
            <a:fillRect/>
          </a:stretch>
        </p:blipFill>
        <p:spPr>
          <a:xfrm>
            <a:off x="1792753" y="2185721"/>
            <a:ext cx="8147201" cy="3370948"/>
          </a:xfrm>
          <a:prstGeom prst="rect">
            <a:avLst/>
          </a:prstGeom>
        </p:spPr>
      </p:pic>
      <mc:AlternateContent xmlns:mc="http://schemas.openxmlformats.org/markup-compatibility/2006" xmlns:a14="http://schemas.microsoft.com/office/drawing/2010/main">
        <mc:Choice Requires="a14">
          <p:sp>
            <p:nvSpPr>
              <p:cNvPr id="5" name="文本框 4"/>
              <p:cNvSpPr txBox="1"/>
              <p:nvPr/>
            </p:nvSpPr>
            <p:spPr>
              <a:xfrm>
                <a:off x="823878" y="1584347"/>
                <a:ext cx="9964147" cy="400110"/>
              </a:xfrm>
              <a:prstGeom prst="rect">
                <a:avLst/>
              </a:prstGeom>
              <a:noFill/>
            </p:spPr>
            <p:txBody>
              <a:bodyPr wrap="square">
                <a:spAutoFit/>
              </a:bodyPr>
              <a:lstStyle/>
              <a:p>
                <a:pPr defTabSz="914400"/>
                <a:r>
                  <a:rPr lang="zh-CN" altLang="en-US"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Evolutionary outcomes for networked games with </a:t>
                </a:r>
                <a:r>
                  <a:rPr lang="zh-CN" altLang="en-US" sz="2000" b="1" kern="1500" spc="-83" dirty="0">
                    <a:solidFill>
                      <a:srgbClr val="C00000"/>
                    </a:solidFill>
                    <a:latin typeface="Microsoft YaHei UI" panose="020B0503020204020204" pitchFamily="34" charset="-122"/>
                    <a:ea typeface="Microsoft YaHei UI" panose="020B0503020204020204" pitchFamily="34" charset="-122"/>
                    <a:cs typeface="Segoe UI Semibold" panose="020B0702040204020203" pitchFamily="34" charset="0"/>
                  </a:rPr>
                  <a:t>dominant </a:t>
                </a:r>
                <a:r>
                  <a:rPr lang="en-US" altLang="zh-CN" sz="2000" b="1" kern="1500" spc="-83" dirty="0">
                    <a:solidFill>
                      <a:srgbClr val="C00000"/>
                    </a:solidFill>
                    <a:latin typeface="Microsoft YaHei UI" panose="020B0503020204020204" pitchFamily="34" charset="-122"/>
                    <a:ea typeface="Microsoft YaHei UI" panose="020B0503020204020204" pitchFamily="34" charset="-122"/>
                    <a:cs typeface="Segoe UI Semibold" panose="020B0702040204020203" pitchFamily="34" charset="0"/>
                  </a:rPr>
                  <a:t>E</a:t>
                </a:r>
                <a:r>
                  <a:rPr lang="zh-CN" altLang="en-US" sz="2000" kern="1500" spc="-83" dirty="0">
                    <a:solidFill>
                      <a:srgbClr val="C00000"/>
                    </a:solidFill>
                    <a:latin typeface="Microsoft YaHei UI" panose="020B0503020204020204" pitchFamily="34" charset="-122"/>
                    <a:ea typeface="Microsoft YaHei UI" panose="020B0503020204020204" pitchFamily="34" charset="-122"/>
                    <a:cs typeface="Segoe UI Semibold" panose="020B0702040204020203" pitchFamily="34" charset="0"/>
                  </a:rPr>
                  <a:t> </a:t>
                </a:r>
                <a:r>
                  <a:rPr lang="zh-CN" altLang="en-US"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a:t>
                </a:r>
                <a14:m>
                  <m:oMath xmlns:m="http://schemas.openxmlformats.org/officeDocument/2006/math">
                    <m:d>
                      <m:dPr>
                        <m:ctrlPr>
                          <a:rPr lang="zh-CN" altLang="en-US" sz="2000" i="1" kern="1500" spc="-83" dirty="0"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dPr>
                      <m:e>
                        <m:r>
                          <a:rPr lang="zh-CN" altLang="en-US" sz="2000"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1 − </m:t>
                        </m:r>
                        <m:r>
                          <a:rPr lang="zh-CN" altLang="en-US" sz="2000"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𝑠</m:t>
                        </m:r>
                      </m:e>
                    </m:d>
                    <m:r>
                      <a:rPr lang="zh-CN" altLang="en-US" sz="2000"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𝑘</m:t>
                    </m:r>
                    <m:r>
                      <a:rPr lang="en-US" altLang="zh-CN" sz="2000" i="1" kern="1500" spc="-83" dirty="0"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&gt;</m:t>
                    </m:r>
                    <m:r>
                      <a:rPr lang="zh-CN" altLang="en-US" sz="2000"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 1</m:t>
                    </m:r>
                  </m:oMath>
                </a14:m>
                <a:r>
                  <a:rPr lang="zh-CN" altLang="en-US"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a:t>
                </a:r>
              </a:p>
            </p:txBody>
          </p:sp>
        </mc:Choice>
        <mc:Fallback xmlns="">
          <p:sp>
            <p:nvSpPr>
              <p:cNvPr id="5" name="文本框 4"/>
              <p:cNvSpPr txBox="1">
                <a:spLocks noRot="1" noChangeAspect="1" noMove="1" noResize="1" noEditPoints="1" noAdjustHandles="1" noChangeArrowheads="1" noChangeShapeType="1" noTextEdit="1"/>
              </p:cNvSpPr>
              <p:nvPr/>
            </p:nvSpPr>
            <p:spPr>
              <a:xfrm>
                <a:off x="823878" y="1584347"/>
                <a:ext cx="9964147" cy="400110"/>
              </a:xfrm>
              <a:prstGeom prst="rect">
                <a:avLst/>
              </a:prstGeom>
              <a:blipFill>
                <a:blip r:embed="rId3"/>
                <a:stretch>
                  <a:fillRect l="-612" t="-9091"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p:cNvSpPr txBox="1"/>
              <p:nvPr/>
            </p:nvSpPr>
            <p:spPr>
              <a:xfrm>
                <a:off x="476152" y="5907596"/>
                <a:ext cx="6379029" cy="707886"/>
              </a:xfrm>
              <a:prstGeom prst="rect">
                <a:avLst/>
              </a:prstGeom>
              <a:noFill/>
            </p:spPr>
            <p:txBody>
              <a:bodyPr wrap="square">
                <a:spAutoFit/>
              </a:bodyPr>
              <a:lstStyle/>
              <a:p>
                <a:pPr defTabSz="914400"/>
                <a:r>
                  <a:rPr lang="zh-CN" altLang="en-US" sz="2000" dirty="0">
                    <a:solidFill>
                      <a:prstClr val="black"/>
                    </a:solidFill>
                    <a:latin typeface="Calibri"/>
                    <a:ea typeface="宋体" panose="02010600030101010101" pitchFamily="2" charset="-122"/>
                  </a:rPr>
                  <a:t>The payoffs of PGG: </a:t>
                </a:r>
                <a14:m>
                  <m:oMath xmlns:m="http://schemas.openxmlformats.org/officeDocument/2006/math">
                    <m:r>
                      <a:rPr lang="zh-CN" altLang="en-US" sz="2000" i="1" dirty="0" smtClean="0">
                        <a:solidFill>
                          <a:prstClr val="black"/>
                        </a:solidFill>
                        <a:latin typeface="Cambria Math" panose="02040503050406030204" pitchFamily="18" charset="0"/>
                      </a:rPr>
                      <m:t>𝑐</m:t>
                    </m:r>
                    <m:r>
                      <a:rPr lang="zh-CN" altLang="en-US" sz="2000" i="1" dirty="0" smtClean="0">
                        <a:solidFill>
                          <a:prstClr val="black"/>
                        </a:solidFill>
                        <a:latin typeface="Cambria Math" panose="02040503050406030204" pitchFamily="18" charset="0"/>
                      </a:rPr>
                      <m:t> = 1; </m:t>
                    </m:r>
                    <m:r>
                      <a:rPr lang="zh-CN" altLang="en-US" sz="2000" i="1" dirty="0" smtClean="0">
                        <a:solidFill>
                          <a:prstClr val="black"/>
                        </a:solidFill>
                        <a:latin typeface="Cambria Math" panose="02040503050406030204" pitchFamily="18" charset="0"/>
                      </a:rPr>
                      <m:t>𝑟</m:t>
                    </m:r>
                    <m:r>
                      <a:rPr lang="zh-CN" altLang="en-US" sz="2000" i="1" dirty="0" smtClean="0">
                        <a:solidFill>
                          <a:prstClr val="black"/>
                        </a:solidFill>
                        <a:latin typeface="Cambria Math" panose="02040503050406030204" pitchFamily="18" charset="0"/>
                      </a:rPr>
                      <m:t> = 2 </m:t>
                    </m:r>
                  </m:oMath>
                </a14:m>
                <a:r>
                  <a:rPr lang="zh-CN" altLang="en-US" sz="2000" dirty="0">
                    <a:solidFill>
                      <a:prstClr val="black"/>
                    </a:solidFill>
                    <a:latin typeface="Calibri"/>
                    <a:ea typeface="宋体" panose="02010600030101010101" pitchFamily="2" charset="-122"/>
                  </a:rPr>
                  <a:t>in (a) and </a:t>
                </a:r>
                <a14:m>
                  <m:oMath xmlns:m="http://schemas.openxmlformats.org/officeDocument/2006/math">
                    <m:r>
                      <a:rPr lang="zh-CN" altLang="en-US" sz="2000" i="1" dirty="0" smtClean="0">
                        <a:solidFill>
                          <a:prstClr val="black"/>
                        </a:solidFill>
                        <a:latin typeface="Cambria Math" panose="02040503050406030204" pitchFamily="18" charset="0"/>
                      </a:rPr>
                      <m:t>𝑟</m:t>
                    </m:r>
                    <m:r>
                      <a:rPr lang="zh-CN" altLang="en-US" sz="2000" i="1" dirty="0" smtClean="0">
                        <a:solidFill>
                          <a:prstClr val="black"/>
                        </a:solidFill>
                        <a:latin typeface="Cambria Math" panose="02040503050406030204" pitchFamily="18" charset="0"/>
                      </a:rPr>
                      <m:t> = 4 </m:t>
                    </m:r>
                  </m:oMath>
                </a14:m>
                <a:r>
                  <a:rPr lang="zh-CN" altLang="en-US" sz="2000" dirty="0">
                    <a:solidFill>
                      <a:prstClr val="black"/>
                    </a:solidFill>
                    <a:latin typeface="Calibri"/>
                    <a:ea typeface="宋体" panose="02010600030101010101" pitchFamily="2" charset="-122"/>
                  </a:rPr>
                  <a:t>in (b). </a:t>
                </a:r>
                <a:endParaRPr lang="en-US" altLang="zh-CN" sz="2000" dirty="0">
                  <a:solidFill>
                    <a:prstClr val="black"/>
                  </a:solidFill>
                  <a:latin typeface="Calibri"/>
                  <a:ea typeface="宋体" panose="02010600030101010101" pitchFamily="2" charset="-122"/>
                </a:endParaRPr>
              </a:p>
              <a:p>
                <a:pPr defTabSz="914400"/>
                <a:r>
                  <a:rPr lang="zh-CN" altLang="en-US" sz="2000" dirty="0">
                    <a:solidFill>
                      <a:prstClr val="black"/>
                    </a:solidFill>
                    <a:latin typeface="Calibri"/>
                    <a:ea typeface="宋体" panose="02010600030101010101" pitchFamily="2" charset="-122"/>
                  </a:rPr>
                  <a:t>Selection intensities: </a:t>
                </a:r>
                <a14:m>
                  <m:oMath xmlns:m="http://schemas.openxmlformats.org/officeDocument/2006/math">
                    <m:r>
                      <a:rPr lang="zh-CN" altLang="en-US" sz="2000" i="1" dirty="0" smtClean="0">
                        <a:solidFill>
                          <a:prstClr val="black"/>
                        </a:solidFill>
                        <a:latin typeface="Cambria Math" panose="02040503050406030204" pitchFamily="18" charset="0"/>
                      </a:rPr>
                      <m:t>𝑤</m:t>
                    </m:r>
                    <m:r>
                      <a:rPr lang="zh-CN" altLang="en-US" sz="2000" i="1" dirty="0" smtClean="0">
                        <a:solidFill>
                          <a:prstClr val="black"/>
                        </a:solidFill>
                        <a:latin typeface="Cambria Math" panose="02040503050406030204" pitchFamily="18" charset="0"/>
                      </a:rPr>
                      <m:t> = 0.01 </m:t>
                    </m:r>
                  </m:oMath>
                </a14:m>
                <a:endParaRPr lang="zh-CN" altLang="en-US" sz="2000" dirty="0">
                  <a:solidFill>
                    <a:prstClr val="black"/>
                  </a:solidFill>
                  <a:latin typeface="Calibri"/>
                  <a:ea typeface="宋体" panose="02010600030101010101" pitchFamily="2" charset="-122"/>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476152" y="5907596"/>
                <a:ext cx="6379029" cy="707886"/>
              </a:xfrm>
              <a:prstGeom prst="rect">
                <a:avLst/>
              </a:prstGeom>
              <a:blipFill>
                <a:blip r:embed="rId4"/>
                <a:stretch>
                  <a:fillRect l="-955" t="-4310" r="-860" b="-14655"/>
                </a:stretch>
              </a:blipFill>
            </p:spPr>
            <p:txBody>
              <a:bodyPr/>
              <a:lstStyle/>
              <a:p>
                <a:r>
                  <a:rPr lang="zh-CN" altLang="en-US">
                    <a:noFill/>
                  </a:rPr>
                  <a:t> </a:t>
                </a:r>
              </a:p>
            </p:txBody>
          </p:sp>
        </mc:Fallback>
      </mc:AlternateContent>
      <p:cxnSp>
        <p:nvCxnSpPr>
          <p:cNvPr id="7" name="直接连接符 6"/>
          <p:cNvCxnSpPr/>
          <p:nvPr/>
        </p:nvCxnSpPr>
        <p:spPr>
          <a:xfrm flipV="1">
            <a:off x="2377440" y="2468880"/>
            <a:ext cx="3234690" cy="2640330"/>
          </a:xfrm>
          <a:prstGeom prst="line">
            <a:avLst/>
          </a:prstGeom>
          <a:noFill/>
          <a:ln w="25400" cap="flat" cmpd="sng" algn="ctr">
            <a:solidFill>
              <a:srgbClr val="FF9900"/>
            </a:solidFill>
            <a:prstDash val="dash"/>
            <a:round/>
            <a:headEnd type="none" w="med" len="med"/>
            <a:tailEnd type="none" w="med" len="med"/>
          </a:ln>
          <a:effectLst/>
        </p:spPr>
      </p:cxnSp>
      <p:cxnSp>
        <p:nvCxnSpPr>
          <p:cNvPr id="8" name="直接连接符 7"/>
          <p:cNvCxnSpPr/>
          <p:nvPr/>
        </p:nvCxnSpPr>
        <p:spPr>
          <a:xfrm flipV="1">
            <a:off x="6632124" y="2469840"/>
            <a:ext cx="3234690" cy="2640330"/>
          </a:xfrm>
          <a:prstGeom prst="line">
            <a:avLst/>
          </a:prstGeom>
          <a:noFill/>
          <a:ln w="25400" cap="flat" cmpd="sng" algn="ctr">
            <a:solidFill>
              <a:srgbClr val="FF9900"/>
            </a:solidFill>
            <a:prstDash val="dash"/>
            <a:round/>
            <a:headEnd type="none" w="med" len="med"/>
            <a:tailEnd type="none" w="med" len="med"/>
          </a:ln>
          <a:effectLst/>
        </p:spPr>
      </p:cxnSp>
    </p:spTree>
    <p:extLst>
      <p:ext uri="{BB962C8B-B14F-4D97-AF65-F5344CB8AC3E}">
        <p14:creationId xmlns:p14="http://schemas.microsoft.com/office/powerpoint/2010/main" val="16607305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96</a:t>
            </a:fld>
            <a:endParaRPr lang="en-US" dirty="0"/>
          </a:p>
        </p:txBody>
      </p:sp>
      <p:sp>
        <p:nvSpPr>
          <p:cNvPr id="3" name="文本框 59"/>
          <p:cNvSpPr txBox="1"/>
          <p:nvPr/>
        </p:nvSpPr>
        <p:spPr>
          <a:xfrm>
            <a:off x="290313" y="535768"/>
            <a:ext cx="8585854" cy="663387"/>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sp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a:lnSpc>
                <a:spcPct val="150000"/>
              </a:lnSpc>
              <a:spcBef>
                <a:spcPts val="0"/>
              </a:spcBef>
              <a:defRPr/>
            </a:pPr>
            <a:r>
              <a:rPr lang="en-US" altLang="zh-CN" sz="2800" b="1" noProof="1">
                <a:solidFill>
                  <a:prstClr val="black"/>
                </a:solidFill>
                <a:cs typeface="Segoe UI" panose="020B0502040204020203" pitchFamily="34" charset="0"/>
              </a:rPr>
              <a:t>Networked Games with Dominant G (or E)</a:t>
            </a:r>
            <a:endParaRPr lang="zh-CN" altLang="en-US" sz="1600" noProof="1">
              <a:solidFill>
                <a:prstClr val="black"/>
              </a:solidFill>
              <a:ea typeface="Microsoft YaHei UI" panose="020B0503020204020204" pitchFamily="34" charset="-122"/>
              <a:cs typeface="Segoe UI" panose="020B0502040204020203" pitchFamily="34" charset="0"/>
            </a:endParaRPr>
          </a:p>
        </p:txBody>
      </p:sp>
      <mc:AlternateContent xmlns:mc="http://schemas.openxmlformats.org/markup-compatibility/2006" xmlns:a14="http://schemas.microsoft.com/office/drawing/2010/main">
        <mc:Choice Requires="a14">
          <p:sp>
            <p:nvSpPr>
              <p:cNvPr id="4" name="文本框 3"/>
              <p:cNvSpPr txBox="1"/>
              <p:nvPr/>
            </p:nvSpPr>
            <p:spPr>
              <a:xfrm>
                <a:off x="899684" y="1477150"/>
                <a:ext cx="9067358" cy="400110"/>
              </a:xfrm>
              <a:prstGeom prst="rect">
                <a:avLst/>
              </a:prstGeom>
              <a:noFill/>
            </p:spPr>
            <p:txBody>
              <a:bodyPr wrap="square">
                <a:spAutoFit/>
              </a:bodyPr>
              <a:lstStyle/>
              <a:p>
                <a:pPr defTabSz="914400"/>
                <a:r>
                  <a:rPr lang="zh-CN" altLang="en-US"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Evolutionary outcomes for networked games with </a:t>
                </a:r>
                <a:r>
                  <a:rPr lang="zh-CN" altLang="en-US" sz="2000" b="1" kern="1500" spc="-83" dirty="0">
                    <a:solidFill>
                      <a:srgbClr val="0000FF"/>
                    </a:solidFill>
                    <a:latin typeface="Microsoft YaHei UI" panose="020B0503020204020204" pitchFamily="34" charset="-122"/>
                    <a:ea typeface="Microsoft YaHei UI" panose="020B0503020204020204" pitchFamily="34" charset="-122"/>
                    <a:cs typeface="Segoe UI Semibold" panose="020B0702040204020203" pitchFamily="34" charset="0"/>
                  </a:rPr>
                  <a:t>dominant </a:t>
                </a:r>
                <a:r>
                  <a:rPr lang="en-US" altLang="zh-CN" sz="2000" b="1" kern="1500" spc="-83" dirty="0">
                    <a:solidFill>
                      <a:srgbClr val="0000FF"/>
                    </a:solidFill>
                    <a:latin typeface="Microsoft YaHei UI" panose="020B0503020204020204" pitchFamily="34" charset="-122"/>
                    <a:ea typeface="Microsoft YaHei UI" panose="020B0503020204020204" pitchFamily="34" charset="-122"/>
                    <a:cs typeface="Segoe UI Semibold" panose="020B0702040204020203" pitchFamily="34" charset="0"/>
                  </a:rPr>
                  <a:t>G</a:t>
                </a:r>
                <a:r>
                  <a:rPr lang="en-US" altLang="zh-CN" sz="2000" b="1" kern="1500" spc="-83" dirty="0">
                    <a:solidFill>
                      <a:srgbClr val="C00000"/>
                    </a:solidFill>
                    <a:latin typeface="Microsoft YaHei UI" panose="020B0503020204020204" pitchFamily="34" charset="-122"/>
                    <a:ea typeface="Microsoft YaHei UI" panose="020B0503020204020204" pitchFamily="34" charset="-122"/>
                    <a:cs typeface="Segoe UI Semibold" panose="020B0702040204020203" pitchFamily="34" charset="0"/>
                  </a:rPr>
                  <a:t> </a:t>
                </a:r>
                <a:r>
                  <a:rPr lang="zh-CN" altLang="en-US"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a:t>
                </a:r>
                <a14:m>
                  <m:oMath xmlns:m="http://schemas.openxmlformats.org/officeDocument/2006/math">
                    <m:d>
                      <m:dPr>
                        <m:ctrlPr>
                          <a:rPr lang="zh-CN" altLang="en-US" sz="2000" i="1" kern="1500" spc="-83" dirty="0"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ctrlPr>
                      </m:dPr>
                      <m:e>
                        <m:r>
                          <a:rPr lang="zh-CN" altLang="en-US" sz="2000"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1 − </m:t>
                        </m:r>
                        <m:r>
                          <a:rPr lang="zh-CN" altLang="en-US" sz="2000"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𝑠</m:t>
                        </m:r>
                      </m:e>
                    </m:d>
                    <m:r>
                      <a:rPr lang="zh-CN" altLang="en-US" sz="2000"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𝑘</m:t>
                    </m:r>
                    <m:r>
                      <a:rPr lang="en-US" altLang="zh-CN" sz="2000" i="1" kern="1500" spc="-83" dirty="0" smtClean="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&lt;</m:t>
                    </m:r>
                    <m:r>
                      <a:rPr lang="zh-CN" altLang="en-US" sz="2000" i="1" kern="1500" spc="-83" dirty="0">
                        <a:solidFill>
                          <a:prstClr val="black"/>
                        </a:solidFill>
                        <a:latin typeface="Cambria Math" panose="02040503050406030204" pitchFamily="18" charset="0"/>
                        <a:ea typeface="Microsoft YaHei UI" panose="020B0503020204020204" pitchFamily="34" charset="-122"/>
                        <a:cs typeface="Segoe UI Semibold" panose="020B0702040204020203" pitchFamily="34" charset="0"/>
                      </a:rPr>
                      <m:t> 1</m:t>
                    </m:r>
                  </m:oMath>
                </a14:m>
                <a:r>
                  <a:rPr lang="zh-CN" altLang="en-US" sz="2000" kern="1500" spc="-83" dirty="0">
                    <a:solidFill>
                      <a:prstClr val="black"/>
                    </a:solidFill>
                    <a:latin typeface="Microsoft YaHei UI" panose="020B0503020204020204" pitchFamily="34" charset="-122"/>
                    <a:ea typeface="Microsoft YaHei UI" panose="020B0503020204020204" pitchFamily="34" charset="-122"/>
                    <a:cs typeface="Segoe UI Semibold" panose="020B0702040204020203" pitchFamily="34" charset="0"/>
                  </a:rPr>
                  <a:t>).</a:t>
                </a:r>
              </a:p>
            </p:txBody>
          </p:sp>
        </mc:Choice>
        <mc:Fallback xmlns="">
          <p:sp>
            <p:nvSpPr>
              <p:cNvPr id="4" name="文本框 3"/>
              <p:cNvSpPr txBox="1">
                <a:spLocks noRot="1" noChangeAspect="1" noMove="1" noResize="1" noEditPoints="1" noAdjustHandles="1" noChangeArrowheads="1" noChangeShapeType="1" noTextEdit="1"/>
              </p:cNvSpPr>
              <p:nvPr/>
            </p:nvSpPr>
            <p:spPr>
              <a:xfrm>
                <a:off x="899684" y="1477150"/>
                <a:ext cx="9067358" cy="400110"/>
              </a:xfrm>
              <a:prstGeom prst="rect">
                <a:avLst/>
              </a:prstGeom>
              <a:blipFill>
                <a:blip r:embed="rId2"/>
                <a:stretch>
                  <a:fillRect l="-740" t="-7576"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457200" y="5784412"/>
                <a:ext cx="6379029" cy="707886"/>
              </a:xfrm>
              <a:prstGeom prst="rect">
                <a:avLst/>
              </a:prstGeom>
              <a:noFill/>
            </p:spPr>
            <p:txBody>
              <a:bodyPr wrap="square">
                <a:spAutoFit/>
              </a:bodyPr>
              <a:lstStyle/>
              <a:p>
                <a:pPr defTabSz="914400"/>
                <a:r>
                  <a:rPr lang="zh-CN" altLang="en-US" sz="2000" dirty="0">
                    <a:solidFill>
                      <a:prstClr val="black"/>
                    </a:solidFill>
                    <a:latin typeface="Calibri"/>
                    <a:ea typeface="宋体" panose="02010600030101010101" pitchFamily="2" charset="-122"/>
                  </a:rPr>
                  <a:t>The payoffs of PGG: </a:t>
                </a:r>
                <a14:m>
                  <m:oMath xmlns:m="http://schemas.openxmlformats.org/officeDocument/2006/math">
                    <m:r>
                      <a:rPr lang="zh-CN" altLang="en-US" sz="2000" i="1" dirty="0" smtClean="0">
                        <a:solidFill>
                          <a:prstClr val="black"/>
                        </a:solidFill>
                        <a:latin typeface="Cambria Math" panose="02040503050406030204" pitchFamily="18" charset="0"/>
                      </a:rPr>
                      <m:t>𝑐</m:t>
                    </m:r>
                    <m:r>
                      <a:rPr lang="zh-CN" altLang="en-US" sz="2000" i="1" dirty="0" smtClean="0">
                        <a:solidFill>
                          <a:prstClr val="black"/>
                        </a:solidFill>
                        <a:latin typeface="Cambria Math" panose="02040503050406030204" pitchFamily="18" charset="0"/>
                      </a:rPr>
                      <m:t> = 1; </m:t>
                    </m:r>
                    <m:r>
                      <a:rPr lang="zh-CN" altLang="en-US" sz="2000" i="1" dirty="0" smtClean="0">
                        <a:solidFill>
                          <a:prstClr val="black"/>
                        </a:solidFill>
                        <a:latin typeface="Cambria Math" panose="02040503050406030204" pitchFamily="18" charset="0"/>
                      </a:rPr>
                      <m:t>𝑟</m:t>
                    </m:r>
                    <m:r>
                      <a:rPr lang="zh-CN" altLang="en-US" sz="2000" i="1" dirty="0" smtClean="0">
                        <a:solidFill>
                          <a:prstClr val="black"/>
                        </a:solidFill>
                        <a:latin typeface="Cambria Math" panose="02040503050406030204" pitchFamily="18" charset="0"/>
                      </a:rPr>
                      <m:t> = 2 </m:t>
                    </m:r>
                  </m:oMath>
                </a14:m>
                <a:r>
                  <a:rPr lang="zh-CN" altLang="en-US" sz="2000" dirty="0">
                    <a:solidFill>
                      <a:prstClr val="black"/>
                    </a:solidFill>
                    <a:latin typeface="Calibri"/>
                    <a:ea typeface="宋体" panose="02010600030101010101" pitchFamily="2" charset="-122"/>
                  </a:rPr>
                  <a:t>in (a) and </a:t>
                </a:r>
                <a14:m>
                  <m:oMath xmlns:m="http://schemas.openxmlformats.org/officeDocument/2006/math">
                    <m:r>
                      <a:rPr lang="zh-CN" altLang="en-US" sz="2000" i="1" dirty="0" smtClean="0">
                        <a:solidFill>
                          <a:prstClr val="black"/>
                        </a:solidFill>
                        <a:latin typeface="Cambria Math" panose="02040503050406030204" pitchFamily="18" charset="0"/>
                      </a:rPr>
                      <m:t>𝑟</m:t>
                    </m:r>
                    <m:r>
                      <a:rPr lang="zh-CN" altLang="en-US" sz="2000" i="1" dirty="0" smtClean="0">
                        <a:solidFill>
                          <a:prstClr val="black"/>
                        </a:solidFill>
                        <a:latin typeface="Cambria Math" panose="02040503050406030204" pitchFamily="18" charset="0"/>
                      </a:rPr>
                      <m:t> = 4 </m:t>
                    </m:r>
                  </m:oMath>
                </a14:m>
                <a:r>
                  <a:rPr lang="zh-CN" altLang="en-US" sz="2000" dirty="0">
                    <a:solidFill>
                      <a:prstClr val="black"/>
                    </a:solidFill>
                    <a:latin typeface="Calibri"/>
                    <a:ea typeface="宋体" panose="02010600030101010101" pitchFamily="2" charset="-122"/>
                  </a:rPr>
                  <a:t>in (b). </a:t>
                </a:r>
                <a:endParaRPr lang="en-US" altLang="zh-CN" sz="2000" dirty="0">
                  <a:solidFill>
                    <a:prstClr val="black"/>
                  </a:solidFill>
                  <a:latin typeface="Calibri"/>
                  <a:ea typeface="宋体" panose="02010600030101010101" pitchFamily="2" charset="-122"/>
                </a:endParaRPr>
              </a:p>
              <a:p>
                <a:pPr defTabSz="914400"/>
                <a:r>
                  <a:rPr lang="zh-CN" altLang="en-US" sz="2000" dirty="0">
                    <a:solidFill>
                      <a:prstClr val="black"/>
                    </a:solidFill>
                    <a:latin typeface="Calibri"/>
                    <a:ea typeface="宋体" panose="02010600030101010101" pitchFamily="2" charset="-122"/>
                  </a:rPr>
                  <a:t>Selection intensities: </a:t>
                </a:r>
                <a14:m>
                  <m:oMath xmlns:m="http://schemas.openxmlformats.org/officeDocument/2006/math">
                    <m:r>
                      <a:rPr lang="zh-CN" altLang="en-US" sz="2000" i="1" dirty="0" smtClean="0">
                        <a:solidFill>
                          <a:prstClr val="black"/>
                        </a:solidFill>
                        <a:latin typeface="Cambria Math" panose="02040503050406030204" pitchFamily="18" charset="0"/>
                      </a:rPr>
                      <m:t>𝑤</m:t>
                    </m:r>
                    <m:r>
                      <a:rPr lang="zh-CN" altLang="en-US" sz="2000" i="1" dirty="0" smtClean="0">
                        <a:solidFill>
                          <a:prstClr val="black"/>
                        </a:solidFill>
                        <a:latin typeface="Cambria Math" panose="02040503050406030204" pitchFamily="18" charset="0"/>
                      </a:rPr>
                      <m:t> = 0.01 </m:t>
                    </m:r>
                  </m:oMath>
                </a14:m>
                <a:endParaRPr lang="zh-CN" altLang="en-US" sz="2000" dirty="0">
                  <a:solidFill>
                    <a:prstClr val="black"/>
                  </a:solidFill>
                  <a:latin typeface="Calibri"/>
                  <a:ea typeface="宋体" panose="02010600030101010101" pitchFamily="2" charset="-122"/>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457200" y="5784412"/>
                <a:ext cx="6379029" cy="707886"/>
              </a:xfrm>
              <a:prstGeom prst="rect">
                <a:avLst/>
              </a:prstGeom>
              <a:blipFill>
                <a:blip r:embed="rId3"/>
                <a:stretch>
                  <a:fillRect l="-956" t="-5172" r="-860" b="-14655"/>
                </a:stretch>
              </a:blipFill>
            </p:spPr>
            <p:txBody>
              <a:bodyPr/>
              <a:lstStyle/>
              <a:p>
                <a:r>
                  <a:rPr lang="zh-CN" altLang="en-US">
                    <a:noFill/>
                  </a:rPr>
                  <a:t> </a:t>
                </a:r>
              </a:p>
            </p:txBody>
          </p:sp>
        </mc:Fallback>
      </mc:AlternateContent>
      <p:pic>
        <p:nvPicPr>
          <p:cNvPr id="6" name="图片 5"/>
          <p:cNvPicPr>
            <a:picLocks noChangeAspect="1"/>
          </p:cNvPicPr>
          <p:nvPr/>
        </p:nvPicPr>
        <p:blipFill rotWithShape="1">
          <a:blip r:embed="rId4"/>
          <a:srcRect l="9524" t="23109" r="24892" b="29017"/>
          <a:stretch>
            <a:fillRect/>
          </a:stretch>
        </p:blipFill>
        <p:spPr>
          <a:xfrm>
            <a:off x="1953769" y="2249239"/>
            <a:ext cx="8482479" cy="3289411"/>
          </a:xfrm>
          <a:prstGeom prst="rect">
            <a:avLst/>
          </a:prstGeom>
        </p:spPr>
      </p:pic>
    </p:spTree>
    <p:extLst>
      <p:ext uri="{BB962C8B-B14F-4D97-AF65-F5344CB8AC3E}">
        <p14:creationId xmlns:p14="http://schemas.microsoft.com/office/powerpoint/2010/main" val="37215307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97</a:t>
            </a:fld>
            <a:endParaRPr lang="en-US" dirty="0"/>
          </a:p>
        </p:txBody>
      </p:sp>
      <p:sp>
        <p:nvSpPr>
          <p:cNvPr id="3" name="文本框 59"/>
          <p:cNvSpPr txBox="1"/>
          <p:nvPr/>
        </p:nvSpPr>
        <p:spPr>
          <a:xfrm>
            <a:off x="324304" y="722028"/>
            <a:ext cx="11562190" cy="662554"/>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spAutoFit/>
          </a:bodyPr>
          <a:lstStyle>
            <a:lvl1pPr algn="l" rtl="0" eaLnBrk="1" latinLnBrk="0" hangingPunct="1">
              <a:spcBef>
                <a:spcPct val="0"/>
              </a:spcBef>
              <a:buNone/>
              <a:defRPr kumimoji="0" sz="4000" kern="1200">
                <a:solidFill>
                  <a:schemeClr val="tx2"/>
                </a:solidFill>
                <a:latin typeface="微软雅黑" panose="020B0503020204020204" pitchFamily="34" charset="-122"/>
                <a:ea typeface="微软雅黑" panose="020B0503020204020204" pitchFamily="34" charset="-122"/>
                <a:cs typeface="+mj-cs"/>
              </a:defRPr>
            </a:lvl1pPr>
          </a:lstStyle>
          <a:p>
            <a:pPr>
              <a:lnSpc>
                <a:spcPct val="150000"/>
              </a:lnSpc>
              <a:spcBef>
                <a:spcPts val="0"/>
              </a:spcBef>
              <a:defRPr/>
            </a:pPr>
            <a:r>
              <a:rPr lang="en-US" altLang="zh-CN" sz="2800" b="1" noProof="1">
                <a:solidFill>
                  <a:prstClr val="black"/>
                </a:solidFill>
                <a:cs typeface="Segoe UI" panose="020B0502040204020203" pitchFamily="34" charset="0"/>
              </a:rPr>
              <a:t>Evolutionary prospects for G and E when playing against pTFT</a:t>
            </a:r>
            <a:endParaRPr lang="zh-CN" altLang="en-US" sz="1600" noProof="1">
              <a:solidFill>
                <a:prstClr val="black"/>
              </a:solidFill>
              <a:ea typeface="Microsoft YaHei UI" panose="020B0503020204020204" pitchFamily="34" charset="-122"/>
              <a:cs typeface="Segoe UI" panose="020B0502040204020203" pitchFamily="34" charset="0"/>
            </a:endParaRPr>
          </a:p>
        </p:txBody>
      </p:sp>
      <mc:AlternateContent xmlns:mc="http://schemas.openxmlformats.org/markup-compatibility/2006" xmlns:a14="http://schemas.microsoft.com/office/drawing/2010/main">
        <mc:Choice Requires="a14">
          <p:sp>
            <p:nvSpPr>
              <p:cNvPr id="4" name="文本框 3"/>
              <p:cNvSpPr txBox="1"/>
              <p:nvPr/>
            </p:nvSpPr>
            <p:spPr>
              <a:xfrm>
                <a:off x="648901" y="5480461"/>
                <a:ext cx="11237593" cy="1015663"/>
              </a:xfrm>
              <a:prstGeom prst="rect">
                <a:avLst/>
              </a:prstGeom>
              <a:noFill/>
            </p:spPr>
            <p:txBody>
              <a:bodyPr wrap="square">
                <a:spAutoFit/>
              </a:bodyPr>
              <a:lstStyle/>
              <a:p>
                <a:pPr algn="just" defTabSz="914400"/>
                <a:r>
                  <a:rPr lang="en-US" altLang="zh-CN" sz="2000" dirty="0">
                    <a:solidFill>
                      <a:prstClr val="black"/>
                    </a:solidFill>
                    <a:latin typeface="Calibri"/>
                    <a:ea typeface="宋体" panose="02010600030101010101" pitchFamily="2" charset="-122"/>
                  </a:rPr>
                  <a:t>Vertical axis: ﬁxation probabilities for equilibrium either full-G or full-E, which are respectively in direct proportion to initial numbers of G and E. Different network topologies are considered here: </a:t>
                </a:r>
                <a14:m>
                  <m:oMath xmlns:m="http://schemas.openxmlformats.org/officeDocument/2006/math">
                    <m:r>
                      <a:rPr lang="en-US" altLang="zh-CN" sz="2000" i="1" dirty="0" smtClean="0">
                        <a:solidFill>
                          <a:prstClr val="black"/>
                        </a:solidFill>
                        <a:latin typeface="Cambria Math" panose="02040503050406030204" pitchFamily="18" charset="0"/>
                      </a:rPr>
                      <m:t>𝑘</m:t>
                    </m:r>
                    <m:r>
                      <a:rPr lang="en-US" altLang="zh-CN" sz="2000" i="1" dirty="0" smtClean="0">
                        <a:solidFill>
                          <a:prstClr val="black"/>
                        </a:solidFill>
                        <a:latin typeface="Cambria Math" panose="02040503050406030204" pitchFamily="18" charset="0"/>
                      </a:rPr>
                      <m:t> = 8 </m:t>
                    </m:r>
                  </m:oMath>
                </a14:m>
                <a:r>
                  <a:rPr lang="en-US" altLang="zh-CN" sz="2000" dirty="0">
                    <a:solidFill>
                      <a:prstClr val="black"/>
                    </a:solidFill>
                    <a:latin typeface="Calibri"/>
                    <a:ea typeface="宋体" panose="02010600030101010101" pitchFamily="2" charset="-122"/>
                  </a:rPr>
                  <a:t>in (a); </a:t>
                </a:r>
                <a14:m>
                  <m:oMath xmlns:m="http://schemas.openxmlformats.org/officeDocument/2006/math">
                    <m:r>
                      <a:rPr lang="en-US" altLang="zh-CN" sz="2000" i="1" dirty="0" smtClean="0">
                        <a:solidFill>
                          <a:prstClr val="black"/>
                        </a:solidFill>
                        <a:latin typeface="Cambria Math" panose="02040503050406030204" pitchFamily="18" charset="0"/>
                      </a:rPr>
                      <m:t>𝑘</m:t>
                    </m:r>
                    <m:r>
                      <a:rPr lang="en-US" altLang="zh-CN" sz="2000" i="1" dirty="0" smtClean="0">
                        <a:solidFill>
                          <a:prstClr val="black"/>
                        </a:solidFill>
                        <a:latin typeface="Cambria Math" panose="02040503050406030204" pitchFamily="18" charset="0"/>
                      </a:rPr>
                      <m:t> = 15 </m:t>
                    </m:r>
                  </m:oMath>
                </a14:m>
                <a:r>
                  <a:rPr lang="en-US" altLang="zh-CN" sz="2000" dirty="0">
                    <a:solidFill>
                      <a:prstClr val="black"/>
                    </a:solidFill>
                    <a:latin typeface="Calibri"/>
                    <a:ea typeface="宋体" panose="02010600030101010101" pitchFamily="2" charset="-122"/>
                  </a:rPr>
                  <a:t>in (b). Synergy coefficients PGG are </a:t>
                </a:r>
                <a14:m>
                  <m:oMath xmlns:m="http://schemas.openxmlformats.org/officeDocument/2006/math">
                    <m:r>
                      <a:rPr lang="en-US" altLang="zh-CN" sz="2000" i="1" dirty="0" smtClean="0">
                        <a:solidFill>
                          <a:prstClr val="black"/>
                        </a:solidFill>
                        <a:latin typeface="Cambria Math" panose="02040503050406030204" pitchFamily="18" charset="0"/>
                      </a:rPr>
                      <m:t>𝑐</m:t>
                    </m:r>
                    <m:r>
                      <a:rPr lang="en-US" altLang="zh-CN" sz="2000" i="1" dirty="0" smtClean="0">
                        <a:solidFill>
                          <a:prstClr val="black"/>
                        </a:solidFill>
                        <a:latin typeface="Cambria Math" panose="02040503050406030204" pitchFamily="18" charset="0"/>
                      </a:rPr>
                      <m:t> = 1, </m:t>
                    </m:r>
                    <m:r>
                      <a:rPr lang="en-US" altLang="zh-CN" sz="2000" i="1" dirty="0" smtClean="0">
                        <a:solidFill>
                          <a:prstClr val="black"/>
                        </a:solidFill>
                        <a:latin typeface="Cambria Math" panose="02040503050406030204" pitchFamily="18" charset="0"/>
                      </a:rPr>
                      <m:t>𝑟</m:t>
                    </m:r>
                    <m:r>
                      <a:rPr lang="en-US" altLang="zh-CN" sz="2000" i="1" dirty="0" smtClean="0">
                        <a:solidFill>
                          <a:prstClr val="black"/>
                        </a:solidFill>
                        <a:latin typeface="Cambria Math" panose="02040503050406030204" pitchFamily="18" charset="0"/>
                      </a:rPr>
                      <m:t> = 1.5, 2, 3, 4, 5</m:t>
                    </m:r>
                  </m:oMath>
                </a14:m>
                <a:r>
                  <a:rPr lang="en-US" altLang="zh-CN" sz="2000" dirty="0">
                    <a:solidFill>
                      <a:prstClr val="black"/>
                    </a:solidFill>
                    <a:latin typeface="Calibri"/>
                    <a:ea typeface="宋体" panose="02010600030101010101" pitchFamily="2" charset="-122"/>
                  </a:rPr>
                  <a:t>. Selection intensities: </a:t>
                </a:r>
                <a14:m>
                  <m:oMath xmlns:m="http://schemas.openxmlformats.org/officeDocument/2006/math">
                    <m:r>
                      <a:rPr lang="en-US" altLang="zh-CN" sz="2000" i="1" dirty="0" smtClean="0">
                        <a:solidFill>
                          <a:prstClr val="black"/>
                        </a:solidFill>
                        <a:latin typeface="Cambria Math" panose="02040503050406030204" pitchFamily="18" charset="0"/>
                      </a:rPr>
                      <m:t>𝑤</m:t>
                    </m:r>
                    <m:r>
                      <a:rPr lang="en-US" altLang="zh-CN" sz="2000" i="1" dirty="0" smtClean="0">
                        <a:solidFill>
                          <a:prstClr val="black"/>
                        </a:solidFill>
                        <a:latin typeface="Cambria Math" panose="02040503050406030204" pitchFamily="18" charset="0"/>
                      </a:rPr>
                      <m:t> = 0.01</m:t>
                    </m:r>
                  </m:oMath>
                </a14:m>
                <a:r>
                  <a:rPr lang="en-US" altLang="zh-CN" sz="2000" dirty="0">
                    <a:solidFill>
                      <a:prstClr val="black"/>
                    </a:solidFill>
                    <a:latin typeface="Calibri"/>
                    <a:ea typeface="宋体" panose="02010600030101010101" pitchFamily="2" charset="-122"/>
                  </a:rPr>
                  <a:t>.</a:t>
                </a:r>
                <a:endParaRPr lang="zh-CN" altLang="en-US" sz="2000" dirty="0">
                  <a:solidFill>
                    <a:prstClr val="black"/>
                  </a:solidFill>
                  <a:latin typeface="Calibri"/>
                  <a:ea typeface="宋体" panose="02010600030101010101" pitchFamily="2" charset="-122"/>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648901" y="5480461"/>
                <a:ext cx="11237593" cy="1015663"/>
              </a:xfrm>
              <a:prstGeom prst="rect">
                <a:avLst/>
              </a:prstGeom>
              <a:blipFill>
                <a:blip r:embed="rId2"/>
                <a:stretch>
                  <a:fillRect l="-542" t="-2994" r="-542" b="-9581"/>
                </a:stretch>
              </a:blipFill>
            </p:spPr>
            <p:txBody>
              <a:bodyPr/>
              <a:lstStyle/>
              <a:p>
                <a:r>
                  <a:rPr lang="zh-CN" altLang="en-US">
                    <a:noFill/>
                  </a:rPr>
                  <a:t> </a:t>
                </a:r>
              </a:p>
            </p:txBody>
          </p:sp>
        </mc:Fallback>
      </mc:AlternateContent>
      <p:pic>
        <p:nvPicPr>
          <p:cNvPr id="5" name="图片 4"/>
          <p:cNvPicPr>
            <a:picLocks noChangeAspect="1"/>
          </p:cNvPicPr>
          <p:nvPr/>
        </p:nvPicPr>
        <p:blipFill rotWithShape="1">
          <a:blip r:embed="rId3"/>
          <a:srcRect l="14610" t="22906" r="17316" b="28406"/>
          <a:stretch>
            <a:fillRect/>
          </a:stretch>
        </p:blipFill>
        <p:spPr>
          <a:xfrm>
            <a:off x="2126329" y="2109768"/>
            <a:ext cx="7939341" cy="3016697"/>
          </a:xfrm>
          <a:prstGeom prst="rect">
            <a:avLst/>
          </a:prstGeom>
        </p:spPr>
      </p:pic>
    </p:spTree>
    <p:extLst>
      <p:ext uri="{BB962C8B-B14F-4D97-AF65-F5344CB8AC3E}">
        <p14:creationId xmlns:p14="http://schemas.microsoft.com/office/powerpoint/2010/main" val="38406807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57F1E4F-1CFF-5643-939E-217C01CDF565}" type="slidenum">
              <a:rPr lang="en-US" smtClean="0"/>
              <a:pPr/>
              <a:t>98</a:t>
            </a:fld>
            <a:endParaRPr lang="en-US" dirty="0"/>
          </a:p>
        </p:txBody>
      </p:sp>
      <p:sp>
        <p:nvSpPr>
          <p:cNvPr id="3" name="文本框 2"/>
          <p:cNvSpPr txBox="1"/>
          <p:nvPr/>
        </p:nvSpPr>
        <p:spPr>
          <a:xfrm>
            <a:off x="1277341" y="1751819"/>
            <a:ext cx="8825015" cy="769441"/>
          </a:xfrm>
          <a:prstGeom prst="rect">
            <a:avLst/>
          </a:prstGeom>
          <a:noFill/>
        </p:spPr>
        <p:txBody>
          <a:bodyPr wrap="square">
            <a:spAutoFit/>
          </a:bodyPr>
          <a:lstStyle/>
          <a:p>
            <a:pPr marL="342900" indent="-342900" algn="just" defTabSz="914400">
              <a:buFont typeface="Wingdings" panose="05000000000000000000" pitchFamily="2" charset="2"/>
              <a:buChar char="p"/>
            </a:pPr>
            <a:r>
              <a:rPr lang="en-US" altLang="zh-CN" sz="2200" dirty="0">
                <a:solidFill>
                  <a:prstClr val="black"/>
                </a:solidFill>
                <a:latin typeface="Calibri"/>
                <a:ea typeface="宋体" panose="02010600030101010101" pitchFamily="2" charset="-122"/>
              </a:rPr>
              <a:t>Three </a:t>
            </a:r>
            <a:r>
              <a:rPr lang="en-US" altLang="zh-CN" sz="2200" b="1" dirty="0">
                <a:solidFill>
                  <a:prstClr val="black"/>
                </a:solidFill>
                <a:latin typeface="Arial" panose="020B0604020202020204" pitchFamily="34" charset="0"/>
                <a:ea typeface="宋体" panose="02010600030101010101" pitchFamily="2" charset="-122"/>
              </a:rPr>
              <a:t>representative</a:t>
            </a:r>
            <a:r>
              <a:rPr lang="en-US" altLang="zh-CN" sz="2200" b="1" dirty="0">
                <a:solidFill>
                  <a:srgbClr val="434343"/>
                </a:solidFill>
                <a:latin typeface="Arial" panose="020B0604020202020204" pitchFamily="34" charset="0"/>
                <a:ea typeface="宋体" panose="02010600030101010101" pitchFamily="2" charset="-122"/>
              </a:rPr>
              <a:t> </a:t>
            </a:r>
            <a:r>
              <a:rPr lang="en-US" altLang="zh-CN" sz="2200" dirty="0">
                <a:solidFill>
                  <a:prstClr val="black"/>
                </a:solidFill>
                <a:latin typeface="Calibri"/>
                <a:ea typeface="宋体" panose="02010600030101010101" pitchFamily="2" charset="-122"/>
              </a:rPr>
              <a:t>“zero-determinant” (ZD) are studied here:  proportional Tit-for-Tat (</a:t>
            </a:r>
            <a:r>
              <a:rPr lang="en-US" altLang="zh-CN" sz="2200" b="1" dirty="0" err="1">
                <a:solidFill>
                  <a:srgbClr val="00B050"/>
                </a:solidFill>
                <a:latin typeface="Calibri"/>
                <a:ea typeface="宋体" panose="02010600030101010101" pitchFamily="2" charset="-122"/>
              </a:rPr>
              <a:t>pTFT</a:t>
            </a:r>
            <a:r>
              <a:rPr lang="en-US" altLang="zh-CN" sz="2200" dirty="0">
                <a:solidFill>
                  <a:srgbClr val="00B050"/>
                </a:solidFill>
                <a:latin typeface="Calibri"/>
                <a:ea typeface="宋体" panose="02010600030101010101" pitchFamily="2" charset="-122"/>
              </a:rPr>
              <a:t> </a:t>
            </a:r>
            <a:r>
              <a:rPr lang="en-US" altLang="zh-CN" sz="2200" dirty="0">
                <a:solidFill>
                  <a:prstClr val="black"/>
                </a:solidFill>
                <a:latin typeface="Calibri"/>
                <a:ea typeface="宋体" panose="02010600030101010101" pitchFamily="2" charset="-122"/>
              </a:rPr>
              <a:t>), extortioners (</a:t>
            </a:r>
            <a:r>
              <a:rPr lang="en-US" altLang="zh-CN" sz="2200" b="1" dirty="0">
                <a:solidFill>
                  <a:srgbClr val="0000FF"/>
                </a:solidFill>
                <a:latin typeface="Calibri"/>
                <a:ea typeface="宋体" panose="02010600030101010101" pitchFamily="2" charset="-122"/>
              </a:rPr>
              <a:t>E</a:t>
            </a:r>
            <a:r>
              <a:rPr lang="en-US" altLang="zh-CN" sz="2200" dirty="0">
                <a:solidFill>
                  <a:prstClr val="black"/>
                </a:solidFill>
                <a:latin typeface="Calibri"/>
                <a:ea typeface="宋体" panose="02010600030101010101" pitchFamily="2" charset="-122"/>
              </a:rPr>
              <a:t>) , generous agents (</a:t>
            </a:r>
            <a:r>
              <a:rPr lang="en-US" altLang="zh-CN" sz="2200" b="1" dirty="0">
                <a:solidFill>
                  <a:srgbClr val="FF0000"/>
                </a:solidFill>
                <a:latin typeface="Calibri"/>
                <a:ea typeface="宋体" panose="02010600030101010101" pitchFamily="2" charset="-122"/>
              </a:rPr>
              <a:t>G</a:t>
            </a:r>
            <a:r>
              <a:rPr lang="en-US" altLang="zh-CN" sz="2200" dirty="0">
                <a:solidFill>
                  <a:prstClr val="black"/>
                </a:solidFill>
                <a:latin typeface="Calibri"/>
                <a:ea typeface="宋体" panose="02010600030101010101" pitchFamily="2" charset="-122"/>
              </a:rPr>
              <a:t>) .</a:t>
            </a:r>
            <a:endParaRPr lang="zh-CN" altLang="en-US" sz="2200" dirty="0">
              <a:solidFill>
                <a:prstClr val="black"/>
              </a:solidFill>
              <a:latin typeface="Calibri"/>
              <a:ea typeface="宋体" panose="02010600030101010101" pitchFamily="2" charset="-122"/>
            </a:endParaRPr>
          </a:p>
        </p:txBody>
      </p:sp>
      <p:sp>
        <p:nvSpPr>
          <p:cNvPr id="4" name="文本框 3"/>
          <p:cNvSpPr txBox="1"/>
          <p:nvPr/>
        </p:nvSpPr>
        <p:spPr>
          <a:xfrm>
            <a:off x="1277340" y="3025075"/>
            <a:ext cx="8825015" cy="1107996"/>
          </a:xfrm>
          <a:prstGeom prst="rect">
            <a:avLst/>
          </a:prstGeom>
          <a:noFill/>
        </p:spPr>
        <p:txBody>
          <a:bodyPr wrap="square">
            <a:spAutoFit/>
          </a:bodyPr>
          <a:lstStyle/>
          <a:p>
            <a:pPr marL="342900" indent="-342900" algn="just" defTabSz="914400">
              <a:buFont typeface="Wingdings" panose="05000000000000000000" pitchFamily="2" charset="2"/>
              <a:buChar char="p"/>
            </a:pPr>
            <a:r>
              <a:rPr lang="en-US" altLang="zh-CN" sz="2200" dirty="0">
                <a:solidFill>
                  <a:prstClr val="black"/>
                </a:solidFill>
                <a:latin typeface="Calibri"/>
                <a:ea typeface="宋体" panose="02010600030101010101" pitchFamily="2" charset="-122"/>
              </a:rPr>
              <a:t>Solution of the system dynamics gives the effectiveness of the parameter settings on the equilibrium stability, in which equilibrium either </a:t>
            </a:r>
            <a:r>
              <a:rPr lang="en-US" altLang="zh-CN" sz="2200" b="1" dirty="0">
                <a:solidFill>
                  <a:srgbClr val="FF0000"/>
                </a:solidFill>
                <a:latin typeface="Calibri"/>
                <a:ea typeface="宋体" panose="02010600030101010101" pitchFamily="2" charset="-122"/>
              </a:rPr>
              <a:t>full-G</a:t>
            </a:r>
            <a:r>
              <a:rPr lang="en-US" altLang="zh-CN" sz="2200" dirty="0">
                <a:solidFill>
                  <a:prstClr val="black"/>
                </a:solidFill>
                <a:latin typeface="Calibri"/>
                <a:ea typeface="宋体" panose="02010600030101010101" pitchFamily="2" charset="-122"/>
              </a:rPr>
              <a:t> or </a:t>
            </a:r>
            <a:r>
              <a:rPr lang="en-US" altLang="zh-CN" sz="2200" b="1" dirty="0">
                <a:solidFill>
                  <a:srgbClr val="0000FF"/>
                </a:solidFill>
                <a:latin typeface="Calibri"/>
                <a:ea typeface="宋体" panose="02010600030101010101" pitchFamily="2" charset="-122"/>
              </a:rPr>
              <a:t>full-E</a:t>
            </a:r>
            <a:r>
              <a:rPr lang="en-US" altLang="zh-CN" sz="2200" dirty="0">
                <a:solidFill>
                  <a:prstClr val="black"/>
                </a:solidFill>
                <a:latin typeface="Calibri"/>
                <a:ea typeface="宋体" panose="02010600030101010101" pitchFamily="2" charset="-122"/>
              </a:rPr>
              <a:t> can be stable.</a:t>
            </a:r>
            <a:endParaRPr lang="zh-CN" altLang="en-US" sz="2200" dirty="0">
              <a:solidFill>
                <a:prstClr val="black"/>
              </a:solidFill>
              <a:latin typeface="Calibri"/>
              <a:ea typeface="宋体" panose="02010600030101010101" pitchFamily="2" charset="-122"/>
            </a:endParaRPr>
          </a:p>
        </p:txBody>
      </p:sp>
      <p:sp>
        <p:nvSpPr>
          <p:cNvPr id="5" name="文本框 4"/>
          <p:cNvSpPr txBox="1"/>
          <p:nvPr/>
        </p:nvSpPr>
        <p:spPr>
          <a:xfrm>
            <a:off x="1277340" y="4445969"/>
            <a:ext cx="8937172" cy="1446550"/>
          </a:xfrm>
          <a:prstGeom prst="rect">
            <a:avLst/>
          </a:prstGeom>
          <a:noFill/>
        </p:spPr>
        <p:txBody>
          <a:bodyPr wrap="square">
            <a:spAutoFit/>
          </a:bodyPr>
          <a:lstStyle/>
          <a:p>
            <a:pPr marL="342900" indent="-342900" algn="just" defTabSz="914400">
              <a:buFont typeface="Wingdings" panose="05000000000000000000" pitchFamily="2" charset="2"/>
              <a:buChar char="p"/>
            </a:pPr>
            <a:r>
              <a:rPr lang="en-US" altLang="zh-CN" sz="2200" dirty="0">
                <a:solidFill>
                  <a:prstClr val="black"/>
                </a:solidFill>
                <a:latin typeface="Calibri"/>
                <a:ea typeface="宋体" panose="02010600030101010101" pitchFamily="2" charset="-122"/>
              </a:rPr>
              <a:t>T</a:t>
            </a:r>
            <a:r>
              <a:rPr lang="zh-CN" altLang="en-US" sz="2200" dirty="0">
                <a:solidFill>
                  <a:prstClr val="black"/>
                </a:solidFill>
                <a:latin typeface="Calibri"/>
                <a:ea typeface="宋体" panose="02010600030101010101" pitchFamily="2" charset="-122"/>
              </a:rPr>
              <a:t>heoretical analysis has been extended to the networked games. For games between G and E, there are two equilibria</a:t>
            </a:r>
            <a:r>
              <a:rPr lang="en-US" altLang="zh-CN" sz="2200" dirty="0">
                <a:solidFill>
                  <a:srgbClr val="FF0000"/>
                </a:solidFill>
                <a:latin typeface="Calibri"/>
                <a:ea typeface="宋体" panose="02010600030101010101" pitchFamily="2" charset="-122"/>
              </a:rPr>
              <a:t>,</a:t>
            </a:r>
            <a:r>
              <a:rPr lang="zh-CN" altLang="en-US" sz="2200" dirty="0">
                <a:solidFill>
                  <a:srgbClr val="FF0000"/>
                </a:solidFill>
                <a:latin typeface="Calibri"/>
                <a:ea typeface="宋体" panose="02010600030101010101" pitchFamily="2" charset="-122"/>
              </a:rPr>
              <a:t> </a:t>
            </a:r>
            <a:r>
              <a:rPr lang="en-US" altLang="zh-CN" sz="2200" b="1" dirty="0">
                <a:solidFill>
                  <a:srgbClr val="FF0000"/>
                </a:solidFill>
                <a:latin typeface="Calibri"/>
                <a:ea typeface="宋体" panose="02010600030101010101" pitchFamily="2" charset="-122"/>
              </a:rPr>
              <a:t>l</a:t>
            </a:r>
            <a:r>
              <a:rPr lang="zh-CN" altLang="en-US" sz="2200" b="1" dirty="0">
                <a:solidFill>
                  <a:srgbClr val="FF0000"/>
                </a:solidFill>
                <a:latin typeface="Calibri"/>
                <a:ea typeface="宋体" panose="02010600030101010101" pitchFamily="2" charset="-122"/>
              </a:rPr>
              <a:t>arger slope of the ZD linear relation helps to ﬁx the equilibrium of full-</a:t>
            </a:r>
            <a:r>
              <a:rPr lang="en-US" altLang="zh-CN" sz="2200" b="1" dirty="0">
                <a:solidFill>
                  <a:srgbClr val="FF0000"/>
                </a:solidFill>
                <a:latin typeface="Calibri"/>
                <a:ea typeface="宋体" panose="02010600030101010101" pitchFamily="2" charset="-122"/>
              </a:rPr>
              <a:t>G</a:t>
            </a:r>
            <a:r>
              <a:rPr lang="zh-CN" altLang="en-US" sz="2200" dirty="0">
                <a:solidFill>
                  <a:prstClr val="black"/>
                </a:solidFill>
                <a:latin typeface="Calibri"/>
                <a:ea typeface="宋体" panose="02010600030101010101" pitchFamily="2" charset="-122"/>
              </a:rPr>
              <a:t>, while </a:t>
            </a:r>
            <a:r>
              <a:rPr lang="zh-CN" altLang="en-US" sz="2200" b="1" dirty="0">
                <a:solidFill>
                  <a:srgbClr val="0000FF"/>
                </a:solidFill>
                <a:latin typeface="Calibri"/>
                <a:ea typeface="宋体" panose="02010600030101010101" pitchFamily="2" charset="-122"/>
              </a:rPr>
              <a:t>the network topology of more neighbors is conducive to the ﬁxation of full-</a:t>
            </a:r>
            <a:r>
              <a:rPr lang="en-US" altLang="zh-CN" sz="2200" b="1" dirty="0">
                <a:solidFill>
                  <a:srgbClr val="0000FF"/>
                </a:solidFill>
                <a:latin typeface="Calibri"/>
                <a:ea typeface="宋体" panose="02010600030101010101" pitchFamily="2" charset="-122"/>
              </a:rPr>
              <a:t>E</a:t>
            </a:r>
            <a:r>
              <a:rPr lang="zh-CN" altLang="en-US" sz="2200" dirty="0">
                <a:solidFill>
                  <a:prstClr val="black"/>
                </a:solidFill>
                <a:latin typeface="Calibri"/>
                <a:ea typeface="宋体" panose="02010600030101010101" pitchFamily="2" charset="-122"/>
              </a:rPr>
              <a:t>. </a:t>
            </a:r>
          </a:p>
        </p:txBody>
      </p:sp>
      <p:sp>
        <p:nvSpPr>
          <p:cNvPr id="7" name="矩形 6"/>
          <p:cNvSpPr/>
          <p:nvPr/>
        </p:nvSpPr>
        <p:spPr>
          <a:xfrm>
            <a:off x="667053" y="732633"/>
            <a:ext cx="15778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smtClean="0">
                <a:ln>
                  <a:noFill/>
                </a:ln>
                <a:solidFill>
                  <a:srgbClr val="7E0C6E"/>
                </a:solidFill>
                <a:effectLst/>
                <a:uLnTx/>
                <a:uFillTx/>
                <a:latin typeface="罗西钢笔行楷" panose="02010800040101010101" charset="-122"/>
                <a:ea typeface="罗西钢笔行楷" panose="02010800040101010101" charset="-122"/>
                <a:cs typeface="+mn-cs"/>
              </a:rPr>
              <a:t>小    结</a:t>
            </a:r>
            <a:endParaRPr kumimoji="0" lang="zh-CN" altLang="en-US" sz="3600" b="1" i="0" u="none" strike="noStrike" kern="1200" cap="none" spc="0" normalizeH="0" baseline="0" noProof="0" dirty="0">
              <a:ln>
                <a:noFill/>
              </a:ln>
              <a:solidFill>
                <a:srgbClr val="7E0C6E"/>
              </a:solidFill>
              <a:effectLst/>
              <a:uLnTx/>
              <a:uFillTx/>
              <a:latin typeface="罗西钢笔行楷" panose="02010800040101010101" charset="-122"/>
              <a:ea typeface="罗西钢笔行楷" panose="02010800040101010101" charset="-122"/>
              <a:cs typeface="+mn-cs"/>
            </a:endParaRPr>
          </a:p>
        </p:txBody>
      </p:sp>
    </p:spTree>
    <p:extLst>
      <p:ext uri="{BB962C8B-B14F-4D97-AF65-F5344CB8AC3E}">
        <p14:creationId xmlns:p14="http://schemas.microsoft.com/office/powerpoint/2010/main" val="38894927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1193" y="782515"/>
            <a:ext cx="6654876" cy="735671"/>
          </a:xfrm>
        </p:spPr>
        <p:txBody>
          <a:bodyPr>
            <a:noAutofit/>
          </a:bodyPr>
          <a:lstStyle/>
          <a:p>
            <a:r>
              <a:rPr lang="zh-CN" altLang="en-US" sz="4000" b="1" dirty="0" smtClean="0">
                <a:latin typeface="微软雅黑" panose="020B0503020204020204" pitchFamily="34" charset="-122"/>
                <a:ea typeface="微软雅黑" panose="020B0503020204020204" pitchFamily="34" charset="-122"/>
              </a:rPr>
              <a:t>大 纲</a:t>
            </a:r>
            <a:endParaRPr lang="zh-CN" altLang="en-US" sz="4000" b="1" dirty="0">
              <a:latin typeface="微软雅黑" panose="020B0503020204020204" pitchFamily="34" charset="-122"/>
              <a:ea typeface="微软雅黑" panose="020B0503020204020204" pitchFamily="34" charset="-122"/>
            </a:endParaRPr>
          </a:p>
        </p:txBody>
      </p:sp>
      <p:sp>
        <p:nvSpPr>
          <p:cNvPr id="4" name="内容占位符 3"/>
          <p:cNvSpPr>
            <a:spLocks noGrp="1"/>
          </p:cNvSpPr>
          <p:nvPr>
            <p:ph sz="half" idx="2"/>
          </p:nvPr>
        </p:nvSpPr>
        <p:spPr>
          <a:xfrm>
            <a:off x="950469" y="2172574"/>
            <a:ext cx="9862982" cy="3633047"/>
          </a:xfrm>
        </p:spPr>
        <p:txBody>
          <a:bodyPr>
            <a:normAutofit/>
          </a:bodyPr>
          <a:lstStyle/>
          <a:p>
            <a:pPr marL="742950" indent="-742950">
              <a:buClr>
                <a:schemeClr val="bg1">
                  <a:lumMod val="75000"/>
                </a:schemeClr>
              </a:buClr>
              <a:buFont typeface="+mj-lt"/>
              <a:buAutoNum type="arabicPeriod"/>
            </a:pPr>
            <a:r>
              <a:rPr lang="zh-CN" altLang="en-US" sz="3200" dirty="0" smtClean="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研究背景、现状</a:t>
            </a:r>
            <a:endParaRPr lang="en-US" altLang="zh-CN" sz="3200" dirty="0" smtClean="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Clr>
                <a:schemeClr val="bg1">
                  <a:lumMod val="75000"/>
                </a:schemeClr>
              </a:buClr>
              <a:buFont typeface="+mj-lt"/>
              <a:buAutoNum type="arabicPeriod"/>
            </a:pPr>
            <a:r>
              <a:rPr lang="zh-CN" altLang="en-US" sz="3200" dirty="0" smtClean="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多</a:t>
            </a:r>
            <a:r>
              <a:rPr lang="zh-CN" altLang="en-US" sz="320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社团</a:t>
            </a:r>
            <a:r>
              <a:rPr lang="zh-CN" altLang="en-US" sz="3200" dirty="0" smtClean="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网络演化博弈与</a:t>
            </a:r>
            <a:r>
              <a:rPr lang="zh-CN" altLang="en-US" sz="320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平衡点</a:t>
            </a:r>
            <a:r>
              <a:rPr lang="zh-CN" altLang="en-US" sz="3200" dirty="0" smtClean="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分析</a:t>
            </a:r>
            <a:endParaRPr lang="en-US" altLang="zh-CN" sz="3200" dirty="0" smtClean="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Clr>
                <a:schemeClr val="bg1">
                  <a:lumMod val="75000"/>
                </a:schemeClr>
              </a:buClr>
              <a:buFont typeface="+mj-lt"/>
              <a:buAutoNum type="arabicPeriod"/>
            </a:pPr>
            <a:r>
              <a:rPr lang="zh-CN" altLang="en-US" sz="3200" dirty="0" smtClean="0">
                <a:solidFill>
                  <a:srgbClr val="B9B9B9"/>
                </a:solidFill>
                <a:latin typeface="Times New Roman" panose="02020603050405020304" pitchFamily="18" charset="0"/>
                <a:ea typeface="微软雅黑" panose="020B0503020204020204" pitchFamily="34" charset="-122"/>
                <a:cs typeface="Times New Roman" panose="02020603050405020304" pitchFamily="18" charset="0"/>
              </a:rPr>
              <a:t>迭代博弈与零行列式策略</a:t>
            </a:r>
            <a:endParaRPr lang="en-US" altLang="zh-CN" sz="3200" dirty="0" smtClean="0">
              <a:solidFill>
                <a:srgbClr val="B9B9B9"/>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Clr>
                <a:srgbClr val="1010E0"/>
              </a:buClr>
              <a:buFont typeface="+mj-lt"/>
              <a:buAutoNum type="arabicPeriod"/>
            </a:pPr>
            <a:r>
              <a:rPr lang="zh-CN" altLang="en-US" sz="3200" dirty="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线性</a:t>
            </a:r>
            <a:r>
              <a:rPr lang="zh-CN" altLang="en-US" sz="3200" dirty="0" smtClean="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rPr>
              <a:t>阈值（异质）博弈收敛性与平衡点</a:t>
            </a:r>
            <a:endParaRPr lang="en-US" altLang="zh-CN" sz="3200" dirty="0" smtClean="0">
              <a:solidFill>
                <a:srgbClr val="1010E0"/>
              </a:solidFill>
              <a:latin typeface="Times New Roman" panose="02020603050405020304" pitchFamily="18" charset="0"/>
              <a:ea typeface="微软雅黑" panose="020B0503020204020204" pitchFamily="34" charset="-122"/>
              <a:cs typeface="Times New Roman" panose="02020603050405020304" pitchFamily="18" charset="0"/>
            </a:endParaRPr>
          </a:p>
          <a:p>
            <a:pPr marL="742950" indent="-742950">
              <a:buFont typeface="+mj-lt"/>
              <a:buAutoNum type="arabicPeriod"/>
            </a:pPr>
            <a:r>
              <a:rPr lang="zh-CN" altLang="en-US" sz="3200" dirty="0" smtClean="0">
                <a:latin typeface="Times New Roman" panose="02020603050405020304" pitchFamily="18" charset="0"/>
                <a:ea typeface="微软雅黑" panose="020B0503020204020204" pitchFamily="34" charset="-122"/>
                <a:cs typeface="Times New Roman" panose="02020603050405020304" pitchFamily="18" charset="0"/>
              </a:rPr>
              <a:t>工作展望</a:t>
            </a:r>
            <a:endParaRPr lang="en-US" altLang="zh-CN" sz="3200"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灯片编号占位符 7"/>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903163"/>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srgbClr val="903163"/>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6341683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被除数">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TM03457464[[fn=红利]]</Template>
  <TotalTime>6965</TotalTime>
  <Words>8434</Words>
  <Application>Microsoft Office PowerPoint</Application>
  <PresentationFormat>宽屏</PresentationFormat>
  <Paragraphs>857</Paragraphs>
  <Slides>135</Slides>
  <Notes>24</Notes>
  <HiddenSlides>0</HiddenSlides>
  <MMClips>0</MMClips>
  <ScaleCrop>false</ScaleCrop>
  <HeadingPairs>
    <vt:vector size="8" baseType="variant">
      <vt:variant>
        <vt:lpstr>已用的字体</vt:lpstr>
      </vt:variant>
      <vt:variant>
        <vt:i4>25</vt:i4>
      </vt:variant>
      <vt:variant>
        <vt:lpstr>主题</vt:lpstr>
      </vt:variant>
      <vt:variant>
        <vt:i4>1</vt:i4>
      </vt:variant>
      <vt:variant>
        <vt:lpstr>嵌入 OLE 服务器</vt:lpstr>
      </vt:variant>
      <vt:variant>
        <vt:i4>2</vt:i4>
      </vt:variant>
      <vt:variant>
        <vt:lpstr>幻灯片标题</vt:lpstr>
      </vt:variant>
      <vt:variant>
        <vt:i4>135</vt:i4>
      </vt:variant>
    </vt:vector>
  </HeadingPairs>
  <TitlesOfParts>
    <vt:vector size="163" baseType="lpstr">
      <vt:lpstr>FandolSong-Regular-Identity-H</vt:lpstr>
      <vt:lpstr>LMRoman10-Regular-Identity-H</vt:lpstr>
      <vt:lpstr>Meiryo UI</vt:lpstr>
      <vt:lpstr>Microsoft YaHei Light</vt:lpstr>
      <vt:lpstr>Microsoft YaHei UI</vt:lpstr>
      <vt:lpstr>等线</vt:lpstr>
      <vt:lpstr>黑体</vt:lpstr>
      <vt:lpstr>华文中宋</vt:lpstr>
      <vt:lpstr>楷体</vt:lpstr>
      <vt:lpstr>罗西钢笔行楷</vt:lpstr>
      <vt:lpstr>宋体</vt:lpstr>
      <vt:lpstr>微软雅黑</vt:lpstr>
      <vt:lpstr>Arial</vt:lpstr>
      <vt:lpstr>Arial Black</vt:lpstr>
      <vt:lpstr>Calibri</vt:lpstr>
      <vt:lpstr>Cambria Math</vt:lpstr>
      <vt:lpstr>Georgia</vt:lpstr>
      <vt:lpstr>Gill Sans MT</vt:lpstr>
      <vt:lpstr>Segoe UI</vt:lpstr>
      <vt:lpstr>Segoe UI Semibold</vt:lpstr>
      <vt:lpstr>Symbol</vt:lpstr>
      <vt:lpstr>Times New Roman</vt:lpstr>
      <vt:lpstr>Verdana</vt:lpstr>
      <vt:lpstr>Wingdings</vt:lpstr>
      <vt:lpstr>Wingdings 2</vt:lpstr>
      <vt:lpstr>被除数</vt:lpstr>
      <vt:lpstr>Equation</vt:lpstr>
      <vt:lpstr>Visio</vt:lpstr>
      <vt:lpstr>PowerPoint 演示文稿</vt:lpstr>
      <vt:lpstr>大 纲</vt:lpstr>
      <vt:lpstr>合作者</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汇报大纲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大 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大 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Zhuyuying</dc:creator>
  <cp:lastModifiedBy>dell</cp:lastModifiedBy>
  <cp:revision>437</cp:revision>
  <dcterms:created xsi:type="dcterms:W3CDTF">2017-10-13T02:20:37Z</dcterms:created>
  <dcterms:modified xsi:type="dcterms:W3CDTF">2024-08-14T09:21:29Z</dcterms:modified>
</cp:coreProperties>
</file>