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tags/tag2.xml" ContentType="application/vnd.openxmlformats-officedocument.presentationml.tags+xml"/>
  <Override PartName="/ppt/notesSlides/notesSlide44.xml" ContentType="application/vnd.openxmlformats-officedocument.presentationml.notesSlide+xml"/>
  <Override PartName="/ppt/tags/tag3.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74"/>
  </p:notesMasterIdLst>
  <p:handoutMasterIdLst>
    <p:handoutMasterId r:id="rId75"/>
  </p:handoutMasterIdLst>
  <p:sldIdLst>
    <p:sldId id="256" r:id="rId3"/>
    <p:sldId id="259" r:id="rId4"/>
    <p:sldId id="257" r:id="rId5"/>
    <p:sldId id="260" r:id="rId6"/>
    <p:sldId id="261" r:id="rId7"/>
    <p:sldId id="262" r:id="rId8"/>
    <p:sldId id="264" r:id="rId9"/>
    <p:sldId id="263" r:id="rId10"/>
    <p:sldId id="339" r:id="rId11"/>
    <p:sldId id="340" r:id="rId12"/>
    <p:sldId id="341" r:id="rId13"/>
    <p:sldId id="265" r:id="rId14"/>
    <p:sldId id="266" r:id="rId15"/>
    <p:sldId id="268" r:id="rId16"/>
    <p:sldId id="269" r:id="rId17"/>
    <p:sldId id="270" r:id="rId18"/>
    <p:sldId id="271" r:id="rId19"/>
    <p:sldId id="272" r:id="rId20"/>
    <p:sldId id="273" r:id="rId21"/>
    <p:sldId id="267" r:id="rId22"/>
    <p:sldId id="280" r:id="rId23"/>
    <p:sldId id="344" r:id="rId24"/>
    <p:sldId id="346" r:id="rId25"/>
    <p:sldId id="343" r:id="rId26"/>
    <p:sldId id="347" r:id="rId27"/>
    <p:sldId id="349" r:id="rId28"/>
    <p:sldId id="350" r:id="rId29"/>
    <p:sldId id="284" r:id="rId30"/>
    <p:sldId id="298" r:id="rId31"/>
    <p:sldId id="301" r:id="rId32"/>
    <p:sldId id="302" r:id="rId33"/>
    <p:sldId id="306" r:id="rId34"/>
    <p:sldId id="351" r:id="rId35"/>
    <p:sldId id="368" r:id="rId36"/>
    <p:sldId id="373" r:id="rId37"/>
    <p:sldId id="374" r:id="rId38"/>
    <p:sldId id="375" r:id="rId39"/>
    <p:sldId id="369" r:id="rId40"/>
    <p:sldId id="366" r:id="rId41"/>
    <p:sldId id="387" r:id="rId42"/>
    <p:sldId id="283" r:id="rId43"/>
    <p:sldId id="390" r:id="rId44"/>
    <p:sldId id="389" r:id="rId45"/>
    <p:sldId id="396" r:id="rId46"/>
    <p:sldId id="449" r:id="rId47"/>
    <p:sldId id="450" r:id="rId48"/>
    <p:sldId id="383" r:id="rId49"/>
    <p:sldId id="384" r:id="rId50"/>
    <p:sldId id="445" r:id="rId51"/>
    <p:sldId id="446" r:id="rId52"/>
    <p:sldId id="362" r:id="rId53"/>
    <p:sldId id="363" r:id="rId54"/>
    <p:sldId id="447" r:id="rId55"/>
    <p:sldId id="448" r:id="rId56"/>
    <p:sldId id="432" r:id="rId57"/>
    <p:sldId id="406" r:id="rId58"/>
    <p:sldId id="409" r:id="rId59"/>
    <p:sldId id="410" r:id="rId60"/>
    <p:sldId id="413" r:id="rId61"/>
    <p:sldId id="414" r:id="rId62"/>
    <p:sldId id="417" r:id="rId63"/>
    <p:sldId id="419" r:id="rId64"/>
    <p:sldId id="420" r:id="rId65"/>
    <p:sldId id="424" r:id="rId66"/>
    <p:sldId id="421" r:id="rId67"/>
    <p:sldId id="408" r:id="rId68"/>
    <p:sldId id="431" r:id="rId69"/>
    <p:sldId id="428" r:id="rId70"/>
    <p:sldId id="429" r:id="rId71"/>
    <p:sldId id="430" r:id="rId72"/>
    <p:sldId id="338" r:id="rId73"/>
  </p:sldIdLst>
  <p:sldSz cx="9144000" cy="6858000" type="screen4x3"/>
  <p:notesSz cx="7099300" cy="10234613"/>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56" autoAdjust="0"/>
  </p:normalViewPr>
  <p:slideViewPr>
    <p:cSldViewPr showGuides="1">
      <p:cViewPr varScale="1">
        <p:scale>
          <a:sx n="56" d="100"/>
          <a:sy n="56" d="100"/>
        </p:scale>
        <p:origin x="1881" y="30"/>
      </p:cViewPr>
      <p:guideLst>
        <p:guide orient="horz" pos="214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ED1C0EA8-CED5-496D-B2B5-5D70BD53BC58}"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2025/1/7</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4021138" y="9721850"/>
            <a:ext cx="3076575" cy="512763"/>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0BA41BB-02DB-4F62-ABB3-15DEED8BADB1}"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buFontTx/>
              <a:buNone/>
              <a:defRPr sz="13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buFontTx/>
              <a:buNone/>
              <a:defRPr sz="13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buFontTx/>
              <a:buNone/>
              <a:defRPr sz="13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lstStyle>
            <a:lvl1pPr algn="r" eaLnBrk="1" hangingPunct="1">
              <a:buFont typeface="Arial" panose="020B0604020202020204" pitchFamily="34" charset="0"/>
              <a:buNone/>
              <a:defRPr sz="1300"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D1D0219-15E9-4404-ADB0-54A64B3BD54D}" type="slidenum">
              <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System_model" TargetMode="External"/><Relationship Id="rId7" Type="http://schemas.openxmlformats.org/officeDocument/2006/relationships/hyperlink" Target="https://en.wikipedia.org/wiki/Iter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dict.youdao.com/search?q=independent+culling&amp;le=eng&amp;keyfrom=dict.phrase.wordgroup" TargetMode="External"/><Relationship Id="rId5" Type="http://schemas.openxmlformats.org/officeDocument/2006/relationships/hyperlink" Target="https://en.wikipedia.org/wiki/Fitness_(biology)" TargetMode="External"/><Relationship Id="rId4" Type="http://schemas.openxmlformats.org/officeDocument/2006/relationships/hyperlink" Target="https://en.wikipedia.org/wiki/Evolut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aike.baidu.com/view/31484.ht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baike.baidu.com/view/535882.htm" TargetMode="External"/><Relationship Id="rId4" Type="http://schemas.openxmlformats.org/officeDocument/2006/relationships/hyperlink" Target="http://baike.baidu.com/subview/150886/10816205.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aike.baidu.com/view/6425872.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baike.baidu.com/view/1932913.htm"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baike.baidu.com/view/74006.htm" TargetMode="External"/><Relationship Id="rId13" Type="http://schemas.openxmlformats.org/officeDocument/2006/relationships/hyperlink" Target="http://baike.baidu.com/view/404894.htm" TargetMode="External"/><Relationship Id="rId18" Type="http://schemas.openxmlformats.org/officeDocument/2006/relationships/hyperlink" Target="http://baike.baidu.com/view/16681.htm" TargetMode="External"/><Relationship Id="rId26" Type="http://schemas.openxmlformats.org/officeDocument/2006/relationships/hyperlink" Target="http://baike.baidu.com/view/1203889.htm" TargetMode="External"/><Relationship Id="rId3" Type="http://schemas.openxmlformats.org/officeDocument/2006/relationships/hyperlink" Target="http://baike.baidu.com/view/46764.htm" TargetMode="External"/><Relationship Id="rId21" Type="http://schemas.openxmlformats.org/officeDocument/2006/relationships/hyperlink" Target="http://baike.baidu.com/view/437002.htm" TargetMode="External"/><Relationship Id="rId7" Type="http://schemas.openxmlformats.org/officeDocument/2006/relationships/hyperlink" Target="http://baike.baidu.com/view/694756.htm" TargetMode="External"/><Relationship Id="rId12" Type="http://schemas.openxmlformats.org/officeDocument/2006/relationships/hyperlink" Target="http://baike.baidu.com/view/51370.htm" TargetMode="External"/><Relationship Id="rId17" Type="http://schemas.openxmlformats.org/officeDocument/2006/relationships/hyperlink" Target="http://baike.baidu.com/view/236745.htm" TargetMode="External"/><Relationship Id="rId25" Type="http://schemas.openxmlformats.org/officeDocument/2006/relationships/hyperlink" Target="http://baike.baidu.com/view/20708.htm" TargetMode="External"/><Relationship Id="rId2" Type="http://schemas.openxmlformats.org/officeDocument/2006/relationships/slide" Target="../slides/slide13.xml"/><Relationship Id="rId16" Type="http://schemas.openxmlformats.org/officeDocument/2006/relationships/hyperlink" Target="http://baike.baidu.com/view/698166.htm" TargetMode="External"/><Relationship Id="rId20" Type="http://schemas.openxmlformats.org/officeDocument/2006/relationships/hyperlink" Target="http://baike.baidu.com/view/115012.htm" TargetMode="External"/><Relationship Id="rId29" Type="http://schemas.openxmlformats.org/officeDocument/2006/relationships/hyperlink" Target="http://baike.baidu.com/view/1203217.htm" TargetMode="External"/><Relationship Id="rId1" Type="http://schemas.openxmlformats.org/officeDocument/2006/relationships/notesMaster" Target="../notesMasters/notesMaster1.xml"/><Relationship Id="rId6" Type="http://schemas.openxmlformats.org/officeDocument/2006/relationships/hyperlink" Target="http://baike.baidu.com/view/953913.htm" TargetMode="External"/><Relationship Id="rId11" Type="http://schemas.openxmlformats.org/officeDocument/2006/relationships/hyperlink" Target="http://baike.baidu.com/view/1208218.htm" TargetMode="External"/><Relationship Id="rId24" Type="http://schemas.openxmlformats.org/officeDocument/2006/relationships/hyperlink" Target="http://baike.baidu.com/view/1342594.htm" TargetMode="External"/><Relationship Id="rId5" Type="http://schemas.openxmlformats.org/officeDocument/2006/relationships/hyperlink" Target="http://baike.baidu.com/view/171752.htm" TargetMode="External"/><Relationship Id="rId15" Type="http://schemas.openxmlformats.org/officeDocument/2006/relationships/hyperlink" Target="http://baike.baidu.com/view/13725.htm" TargetMode="External"/><Relationship Id="rId23" Type="http://schemas.openxmlformats.org/officeDocument/2006/relationships/hyperlink" Target="http://baike.baidu.com/view/144948.htm" TargetMode="External"/><Relationship Id="rId28" Type="http://schemas.openxmlformats.org/officeDocument/2006/relationships/hyperlink" Target="http://baike.baidu.com/view/1203890.htm" TargetMode="External"/><Relationship Id="rId10" Type="http://schemas.openxmlformats.org/officeDocument/2006/relationships/hyperlink" Target="http://baike.baidu.com/view/1068426.htm" TargetMode="External"/><Relationship Id="rId19" Type="http://schemas.openxmlformats.org/officeDocument/2006/relationships/hyperlink" Target="http://baike.baidu.com/view/144625.htm" TargetMode="External"/><Relationship Id="rId31" Type="http://schemas.openxmlformats.org/officeDocument/2006/relationships/hyperlink" Target="http://baike.baidu.com/view/9447432.htm" TargetMode="External"/><Relationship Id="rId4" Type="http://schemas.openxmlformats.org/officeDocument/2006/relationships/hyperlink" Target="http://baike.baidu.com/view/52630.htm" TargetMode="External"/><Relationship Id="rId9" Type="http://schemas.openxmlformats.org/officeDocument/2006/relationships/hyperlink" Target="http://baike.baidu.com/view/698132.htm" TargetMode="External"/><Relationship Id="rId14" Type="http://schemas.openxmlformats.org/officeDocument/2006/relationships/hyperlink" Target="http://baike.baidu.com/view/698159.htm" TargetMode="External"/><Relationship Id="rId22" Type="http://schemas.openxmlformats.org/officeDocument/2006/relationships/hyperlink" Target="http://baike.baidu.com/view/114984.htm" TargetMode="External"/><Relationship Id="rId27" Type="http://schemas.openxmlformats.org/officeDocument/2006/relationships/hyperlink" Target="http://baike.baidu.com/view/27326.htm" TargetMode="External"/><Relationship Id="rId30" Type="http://schemas.openxmlformats.org/officeDocument/2006/relationships/hyperlink" Target="http://baike.baidu.com/view/9447421.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ln>
            <a:solidFill>
              <a:srgbClr val="000000">
                <a:alpha val="100000"/>
              </a:srgbClr>
            </a:solidFill>
            <a:miter lim="800000"/>
          </a:ln>
        </p:spPr>
      </p:sp>
      <p:sp>
        <p:nvSpPr>
          <p:cNvPr id="15363" name="备注占位符 2"/>
          <p:cNvSpPr>
            <a:spLocks noGrp="1"/>
          </p:cNvSpPr>
          <p:nvPr>
            <p:ph type="body"/>
          </p:nvPr>
        </p:nvSpPr>
        <p:spPr>
          <a:noFill/>
          <a:ln>
            <a:noFill/>
          </a:ln>
        </p:spPr>
        <p:txBody>
          <a:bodyPr wrap="square" lIns="99048" tIns="49524" rIns="99048" bIns="49524" anchor="t" anchorCtr="0"/>
          <a:lstStyle/>
          <a:p>
            <a:pPr lvl="0" eaLnBrk="1" hangingPunct="1">
              <a:spcBef>
                <a:spcPct val="0"/>
              </a:spcBef>
            </a:pPr>
            <a:r>
              <a:rPr lang="zh-CN" altLang="en-US" dirty="0"/>
              <a:t>各位老师、同学上午，非常荣感谢程老师、冯老师和海涛教授提供的机会来学习、交流！今天我汇报一下我在演化博弈方面的几个小工作，恳请大家批评指正！</a:t>
            </a:r>
          </a:p>
        </p:txBody>
      </p:sp>
      <p:sp>
        <p:nvSpPr>
          <p:cNvPr id="1536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1</a:t>
            </a:fld>
            <a:endParaRPr lang="zh-CN" alt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9048" tIns="49524" rIns="99048" bIns="49524" rtlCol="0">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1" i="0" u="none" strike="noStrike" kern="1200" cap="none" spc="0" normalizeH="0" baseline="0" noProof="0" dirty="0">
                <a:ln>
                  <a:noFill/>
                </a:ln>
                <a:solidFill>
                  <a:schemeClr val="tx1"/>
                </a:solidFill>
                <a:effectLst/>
                <a:uLnTx/>
                <a:uFillTx/>
                <a:latin typeface="+mn-lt"/>
                <a:ea typeface="+mn-ea"/>
                <a:cs typeface="+mn-cs"/>
              </a:rPr>
              <a:t>The Evolutionary game model</a:t>
            </a:r>
            <a:r>
              <a:rPr kumimoji="0" lang="en-US" sz="1200" b="0" i="0" u="none" strike="noStrike" kern="1200" cap="none" spc="0" normalizeH="0" baseline="0" noProof="0" dirty="0">
                <a:ln>
                  <a:noFill/>
                </a:ln>
                <a:solidFill>
                  <a:schemeClr val="tx1"/>
                </a:solidFill>
                <a:effectLst/>
                <a:uLnTx/>
                <a:uFillTx/>
                <a:latin typeface="+mn-lt"/>
                <a:ea typeface="+mn-ea"/>
                <a:cs typeface="+mn-cs"/>
              </a:rPr>
              <a:t> Evolutionary game theory transposes Darwinian mechanisms into a mathematical form by adopting a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3" tooltip="System model"/>
              </a:rPr>
              <a:t>System Model</a:t>
            </a:r>
            <a:r>
              <a:rPr kumimoji="0" lang="en-US" sz="1200" b="0" i="0" u="none" strike="noStrike" kern="1200" cap="none" spc="0" normalizeH="0" baseline="0" noProof="0" dirty="0">
                <a:ln>
                  <a:noFill/>
                </a:ln>
                <a:solidFill>
                  <a:schemeClr val="tx1"/>
                </a:solidFill>
                <a:effectLst/>
                <a:uLnTx/>
                <a:uFillTx/>
                <a:latin typeface="+mn-lt"/>
                <a:ea typeface="+mn-ea"/>
                <a:cs typeface="+mn-cs"/>
              </a:rPr>
              <a:t> of evolutionary processes with three main components - Population, Game, and Replicator Dynamics. The system process itself has four phases:</a:t>
            </a:r>
            <a:br>
              <a:rPr kumimoji="0" lang="en-US" sz="1200" b="0" i="0" u="none" strike="noStrike" kern="1200" cap="none" spc="0" normalizeH="0" baseline="0" noProof="0" dirty="0">
                <a:ln>
                  <a:noFill/>
                </a:ln>
                <a:solidFill>
                  <a:schemeClr val="tx1"/>
                </a:solidFill>
                <a:effectLst/>
                <a:uLnTx/>
                <a:uFillTx/>
                <a:latin typeface="+mn-lt"/>
                <a:ea typeface="+mn-ea"/>
                <a:cs typeface="+mn-cs"/>
              </a:rPr>
            </a:br>
            <a:br>
              <a:rPr kumimoji="0" lang="en-US" sz="1200" b="0"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1)</a:t>
            </a:r>
            <a:r>
              <a:rPr kumimoji="0" lang="en-US" sz="1200" b="0" i="0" u="none" strike="noStrike" kern="1200" cap="none" spc="0" normalizeH="0" baseline="0" noProof="0" dirty="0">
                <a:ln>
                  <a:noFill/>
                </a:ln>
                <a:solidFill>
                  <a:schemeClr val="tx1"/>
                </a:solidFill>
                <a:effectLst/>
                <a:uLnTx/>
                <a:uFillTx/>
                <a:latin typeface="+mn-lt"/>
                <a:ea typeface="+mn-ea"/>
                <a:cs typeface="+mn-cs"/>
              </a:rPr>
              <a:t> The model (as evolution itself) deals with a Population (</a:t>
            </a:r>
            <a:r>
              <a:rPr kumimoji="0" lang="en-US" sz="1200" b="0" i="0" u="none" strike="noStrike" kern="1200" cap="none" spc="0" normalizeH="0" baseline="0" noProof="0" dirty="0" err="1">
                <a:ln>
                  <a:noFill/>
                </a:ln>
                <a:solidFill>
                  <a:schemeClr val="tx1"/>
                </a:solidFill>
                <a:effectLst/>
                <a:uLnTx/>
                <a:uFillTx/>
                <a:latin typeface="+mn-lt"/>
                <a:ea typeface="+mn-ea"/>
                <a:cs typeface="+mn-cs"/>
              </a:rPr>
              <a:t>Pn</a:t>
            </a:r>
            <a:r>
              <a:rPr kumimoji="0" lang="en-US" sz="1200" b="0" i="0" u="none" strike="noStrike" kern="1200" cap="none" spc="0" normalizeH="0" baseline="0" noProof="0" dirty="0">
                <a:ln>
                  <a:noFill/>
                </a:ln>
                <a:solidFill>
                  <a:schemeClr val="tx1"/>
                </a:solidFill>
                <a:effectLst/>
                <a:uLnTx/>
                <a:uFillTx/>
                <a:latin typeface="+mn-lt"/>
                <a:ea typeface="+mn-ea"/>
                <a:cs typeface="+mn-cs"/>
              </a:rPr>
              <a:t>). The population will exhibit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4" tooltip="Evolution"/>
              </a:rPr>
              <a:t>Variation</a:t>
            </a:r>
            <a:r>
              <a:rPr kumimoji="0" lang="en-US" sz="1200" b="0" i="0" u="none" strike="noStrike" kern="1200" cap="none" spc="0" normalizeH="0" baseline="0" noProof="0" dirty="0">
                <a:ln>
                  <a:noFill/>
                </a:ln>
                <a:solidFill>
                  <a:schemeClr val="tx1"/>
                </a:solidFill>
                <a:effectLst/>
                <a:uLnTx/>
                <a:uFillTx/>
                <a:latin typeface="+mn-lt"/>
                <a:ea typeface="+mn-ea"/>
                <a:cs typeface="+mn-cs"/>
              </a:rPr>
              <a:t> among Competing individuals. In the model this competition is represented by the Game.</a:t>
            </a:r>
            <a:br>
              <a:rPr kumimoji="0" lang="en-US" sz="1200" b="0" i="0" u="none" strike="noStrike" kern="1200" cap="none" spc="0" normalizeH="0" baseline="0" noProof="0" dirty="0">
                <a:ln>
                  <a:noFill/>
                </a:ln>
                <a:solidFill>
                  <a:schemeClr val="tx1"/>
                </a:solidFill>
                <a:effectLst/>
                <a:uLnTx/>
                <a:uFillTx/>
                <a:latin typeface="+mn-lt"/>
                <a:ea typeface="+mn-ea"/>
                <a:cs typeface="+mn-cs"/>
              </a:rPr>
            </a:br>
            <a:br>
              <a:rPr kumimoji="0" lang="en-US" sz="1200" b="0"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2)</a:t>
            </a:r>
            <a:r>
              <a:rPr kumimoji="0" lang="en-US" sz="1200" b="0" i="0" u="none" strike="noStrike" kern="1200" cap="none" spc="0" normalizeH="0" baseline="0" noProof="0" dirty="0">
                <a:ln>
                  <a:noFill/>
                </a:ln>
                <a:solidFill>
                  <a:schemeClr val="tx1"/>
                </a:solidFill>
                <a:effectLst/>
                <a:uLnTx/>
                <a:uFillTx/>
                <a:latin typeface="+mn-lt"/>
                <a:ea typeface="+mn-ea"/>
                <a:cs typeface="+mn-cs"/>
              </a:rPr>
              <a:t> The Game tests the strategies of the individuals under the “rules of the game”. These rules produce different payoffs – in units of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5" tooltip="Fitness (biology)"/>
              </a:rPr>
              <a:t>Fitness</a:t>
            </a:r>
            <a:r>
              <a:rPr kumimoji="0" lang="en-US" sz="1200" b="0" i="0" u="none" strike="noStrike" kern="1200" cap="none" spc="0" normalizeH="0" baseline="0" noProof="0" dirty="0">
                <a:ln>
                  <a:noFill/>
                </a:ln>
                <a:solidFill>
                  <a:schemeClr val="tx1"/>
                </a:solidFill>
                <a:effectLst/>
                <a:uLnTx/>
                <a:uFillTx/>
                <a:latin typeface="+mn-lt"/>
                <a:ea typeface="+mn-ea"/>
                <a:cs typeface="+mn-cs"/>
              </a:rPr>
              <a:t> (the production rate of offspring). The contesting individuals meet in </a:t>
            </a:r>
            <a:r>
              <a:rPr kumimoji="0" lang="en-US" sz="1200" b="0" i="0" u="none" strike="noStrike" kern="1200" cap="none" spc="0" normalizeH="0" baseline="0" noProof="0" dirty="0" err="1">
                <a:ln>
                  <a:noFill/>
                </a:ln>
                <a:solidFill>
                  <a:schemeClr val="tx1"/>
                </a:solidFill>
                <a:effectLst/>
                <a:uLnTx/>
                <a:uFillTx/>
                <a:latin typeface="+mn-lt"/>
                <a:ea typeface="+mn-ea"/>
                <a:cs typeface="+mn-cs"/>
              </a:rPr>
              <a:t>pairwise</a:t>
            </a:r>
            <a:r>
              <a:rPr kumimoji="0" lang="en-US" sz="1200" b="0" i="0" u="none" strike="noStrike" kern="1200" cap="none" spc="0" normalizeH="0" baseline="0" noProof="0" dirty="0">
                <a:ln>
                  <a:noFill/>
                </a:ln>
                <a:solidFill>
                  <a:schemeClr val="tx1"/>
                </a:solidFill>
                <a:effectLst/>
                <a:uLnTx/>
                <a:uFillTx/>
                <a:latin typeface="+mn-lt"/>
                <a:ea typeface="+mn-ea"/>
                <a:cs typeface="+mn-cs"/>
              </a:rPr>
              <a:t> contests with others, normally in a highly mixed distribution of the population. The mix of strategies in the population affects the payoff results by altering the odds that any individual may meet up in contests with various strategies. The individuals leave the game </a:t>
            </a:r>
            <a:r>
              <a:rPr kumimoji="0" lang="en-US" sz="1200" b="0" i="0" u="none" strike="noStrike" kern="1200" cap="none" spc="0" normalizeH="0" baseline="0" noProof="0" dirty="0" err="1">
                <a:ln>
                  <a:noFill/>
                </a:ln>
                <a:solidFill>
                  <a:schemeClr val="tx1"/>
                </a:solidFill>
                <a:effectLst/>
                <a:uLnTx/>
                <a:uFillTx/>
                <a:latin typeface="+mn-lt"/>
                <a:ea typeface="+mn-ea"/>
                <a:cs typeface="+mn-cs"/>
              </a:rPr>
              <a:t>pairwise</a:t>
            </a:r>
            <a:r>
              <a:rPr kumimoji="0" lang="en-US" sz="1200" b="0" i="0" u="none" strike="noStrike" kern="1200" cap="none" spc="0" normalizeH="0" baseline="0" noProof="0" dirty="0">
                <a:ln>
                  <a:noFill/>
                </a:ln>
                <a:solidFill>
                  <a:schemeClr val="tx1"/>
                </a:solidFill>
                <a:effectLst/>
                <a:uLnTx/>
                <a:uFillTx/>
                <a:latin typeface="+mn-lt"/>
                <a:ea typeface="+mn-ea"/>
                <a:cs typeface="+mn-cs"/>
              </a:rPr>
              <a:t> contest with a resulting fitness determined by the contest outcome – generally represented in a Payoff Matrix.</a:t>
            </a:r>
            <a:br>
              <a:rPr kumimoji="0" lang="en-US" sz="1200" b="0" i="0" u="none" strike="noStrike" kern="1200" cap="none" spc="0" normalizeH="0" baseline="0" noProof="0" dirty="0">
                <a:ln>
                  <a:noFill/>
                </a:ln>
                <a:solidFill>
                  <a:schemeClr val="tx1"/>
                </a:solidFill>
                <a:effectLst/>
                <a:uLnTx/>
                <a:uFillTx/>
                <a:latin typeface="+mn-lt"/>
                <a:ea typeface="+mn-ea"/>
                <a:cs typeface="+mn-cs"/>
              </a:rPr>
            </a:br>
            <a:br>
              <a:rPr kumimoji="0" lang="en-US" sz="1200" b="0"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3)</a:t>
            </a:r>
            <a:r>
              <a:rPr kumimoji="0" lang="en-US" sz="1200" b="0" i="0" u="none" strike="noStrike" kern="1200" cap="none" spc="0" normalizeH="0" baseline="0" noProof="0" dirty="0">
                <a:ln>
                  <a:noFill/>
                </a:ln>
                <a:solidFill>
                  <a:schemeClr val="tx1"/>
                </a:solidFill>
                <a:effectLst/>
                <a:uLnTx/>
                <a:uFillTx/>
                <a:latin typeface="+mn-lt"/>
                <a:ea typeface="+mn-ea"/>
                <a:cs typeface="+mn-cs"/>
              </a:rPr>
              <a:t> Based on this resulting fitness each member of the population then undergoes replication or culling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sz="1200" b="1" i="0" u="none" strike="noStrike" kern="1200" cap="none" spc="0" normalizeH="0" baseline="0" noProof="0" dirty="0">
                <a:ln>
                  <a:noFill/>
                </a:ln>
                <a:solidFill>
                  <a:schemeClr val="tx1"/>
                </a:solidFill>
                <a:effectLst/>
                <a:uLnTx/>
                <a:uFillTx/>
                <a:latin typeface="+mn-lt"/>
                <a:ea typeface="+mn-ea"/>
                <a:cs typeface="+mn-cs"/>
                <a:hlinkClick r:id="rId6"/>
              </a:rPr>
              <a:t>independent culling</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独立选择 </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独立淘汰法 </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单项淘汰法）</a:t>
            </a:r>
            <a:r>
              <a:rPr kumimoji="0" lang="en-US" sz="1200" b="0" i="0" u="none" strike="noStrike" kern="1200" cap="none" spc="0" normalizeH="0" baseline="0" noProof="0" dirty="0">
                <a:ln>
                  <a:noFill/>
                </a:ln>
                <a:solidFill>
                  <a:schemeClr val="tx1"/>
                </a:solidFill>
                <a:effectLst/>
                <a:uLnTx/>
                <a:uFillTx/>
                <a:latin typeface="+mn-lt"/>
                <a:ea typeface="+mn-ea"/>
                <a:cs typeface="+mn-cs"/>
              </a:rPr>
              <a:t> determined by the exact mathematics of the Replicator Dynamics Process. This overall process then produces a New Generation P(n+1). Each surviving individual now has a </a:t>
            </a:r>
            <a:r>
              <a:rPr kumimoji="0" lang="en-US" sz="1200" b="1" i="0" u="none" strike="noStrike" kern="1200" cap="none" spc="0" normalizeH="0" baseline="0" noProof="0" dirty="0">
                <a:ln>
                  <a:noFill/>
                </a:ln>
                <a:solidFill>
                  <a:schemeClr val="tx1"/>
                </a:solidFill>
                <a:effectLst/>
                <a:uLnTx/>
                <a:uFillTx/>
                <a:latin typeface="+mn-lt"/>
                <a:ea typeface="+mn-ea"/>
                <a:cs typeface="+mn-cs"/>
              </a:rPr>
              <a:t>new</a:t>
            </a:r>
            <a:r>
              <a:rPr kumimoji="0" lang="en-US" sz="1200" b="0" i="0" u="none" strike="noStrike" kern="1200" cap="none" spc="0" normalizeH="0" baseline="0" noProof="0" dirty="0">
                <a:ln>
                  <a:noFill/>
                </a:ln>
                <a:solidFill>
                  <a:schemeClr val="tx1"/>
                </a:solidFill>
                <a:effectLst/>
                <a:uLnTx/>
                <a:uFillTx/>
                <a:latin typeface="+mn-lt"/>
                <a:ea typeface="+mn-ea"/>
                <a:cs typeface="+mn-cs"/>
              </a:rPr>
              <a:t> fitness level determined by the game result.</a:t>
            </a:r>
            <a:br>
              <a:rPr kumimoji="0" lang="en-US" sz="1200" b="0" i="0" u="none" strike="noStrike" kern="1200" cap="none" spc="0" normalizeH="0" baseline="0" noProof="0" dirty="0">
                <a:ln>
                  <a:noFill/>
                </a:ln>
                <a:solidFill>
                  <a:schemeClr val="tx1"/>
                </a:solidFill>
                <a:effectLst/>
                <a:uLnTx/>
                <a:uFillTx/>
                <a:latin typeface="+mn-lt"/>
                <a:ea typeface="+mn-ea"/>
                <a:cs typeface="+mn-cs"/>
              </a:rPr>
            </a:br>
            <a:br>
              <a:rPr kumimoji="0" lang="en-US" sz="1200" b="0" i="0" u="none" strike="noStrike" kern="1200" cap="none" spc="0" normalizeH="0" baseline="0" noProof="0" dirty="0">
                <a:ln>
                  <a:noFill/>
                </a:ln>
                <a:solidFill>
                  <a:schemeClr val="tx1"/>
                </a:solidFill>
                <a:effectLst/>
                <a:uLnTx/>
                <a:uFillTx/>
                <a:latin typeface="+mn-lt"/>
                <a:ea typeface="+mn-ea"/>
                <a:cs typeface="+mn-cs"/>
              </a:rPr>
            </a:br>
            <a:r>
              <a:rPr kumimoji="0" lang="en-US" sz="1200" b="1" i="0" u="none" strike="noStrike" kern="1200" cap="none" spc="0" normalizeH="0" baseline="0" noProof="0" dirty="0">
                <a:ln>
                  <a:noFill/>
                </a:ln>
                <a:solidFill>
                  <a:schemeClr val="tx1"/>
                </a:solidFill>
                <a:effectLst/>
                <a:uLnTx/>
                <a:uFillTx/>
                <a:latin typeface="+mn-lt"/>
                <a:ea typeface="+mn-ea"/>
                <a:cs typeface="+mn-cs"/>
              </a:rPr>
              <a:t>4)</a:t>
            </a:r>
            <a:r>
              <a:rPr kumimoji="0" lang="en-US" sz="1200" b="0" i="0" u="none" strike="noStrike" kern="1200" cap="none" spc="0" normalizeH="0" baseline="0" noProof="0" dirty="0">
                <a:ln>
                  <a:noFill/>
                </a:ln>
                <a:solidFill>
                  <a:schemeClr val="tx1"/>
                </a:solidFill>
                <a:effectLst/>
                <a:uLnTx/>
                <a:uFillTx/>
                <a:latin typeface="+mn-lt"/>
                <a:ea typeface="+mn-ea"/>
                <a:cs typeface="+mn-cs"/>
              </a:rPr>
              <a:t> The new generation then takes the place of the previous one and the cycle begins again (and never stops). Mathematically speaking it is an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7" tooltip="Iteration"/>
              </a:rPr>
              <a:t>Iterative</a:t>
            </a:r>
            <a:r>
              <a:rPr kumimoji="0" lang="en-US" sz="1200" b="0" i="0" u="none" strike="noStrike" kern="1200" cap="none" spc="0" normalizeH="0" baseline="0" noProof="0" dirty="0">
                <a:ln>
                  <a:noFill/>
                </a:ln>
                <a:solidFill>
                  <a:schemeClr val="tx1"/>
                </a:solidFill>
                <a:effectLst/>
                <a:uLnTx/>
                <a:uFillTx/>
                <a:latin typeface="+mn-lt"/>
                <a:ea typeface="+mn-ea"/>
                <a:cs typeface="+mn-cs"/>
              </a:rPr>
              <a:t> process. Over time the population mix in such a system may converge to a stationary state – and if such a state cannot be invaded by any new “mutant strategies” it is by definition an Evolutionary Stable State (ESS)</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3891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15</a:t>
            </a:fld>
            <a:endParaRPr lang="zh-CN" altLang="en-US"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a:solidFill>
              <a:srgbClr val="000000">
                <a:alpha val="100000"/>
              </a:srgbClr>
            </a:solidFill>
            <a:miter lim="800000"/>
          </a:ln>
        </p:spPr>
      </p:sp>
      <p:sp>
        <p:nvSpPr>
          <p:cNvPr id="41987" name="备注占位符 2"/>
          <p:cNvSpPr>
            <a:spLocks noGrp="1"/>
          </p:cNvSpPr>
          <p:nvPr>
            <p:ph type="body" idx="1"/>
          </p:nvPr>
        </p:nvSpPr>
        <p:spPr>
          <a:noFill/>
          <a:ln>
            <a:noFill/>
          </a:ln>
        </p:spPr>
        <p:txBody>
          <a:bodyPr wrap="square" lIns="99048" tIns="49524" rIns="99048" bIns="49524" anchor="t" anchorCtr="0"/>
          <a:lstStyle/>
          <a:p>
            <a:pPr lvl="0"/>
            <a:r>
              <a:rPr lang="en-US" altLang="zh-CN" dirty="0"/>
              <a:t>Confess</a:t>
            </a:r>
            <a:r>
              <a:rPr lang="zh-CN" altLang="en-US" dirty="0"/>
              <a:t>坦白（背叛对方，与同伙不合作）， </a:t>
            </a:r>
            <a:r>
              <a:rPr lang="en-US" altLang="zh-CN" dirty="0"/>
              <a:t>Keep silent</a:t>
            </a:r>
            <a:r>
              <a:rPr lang="zh-CN" altLang="en-US" dirty="0"/>
              <a:t>保持沉默（与同伙合作）</a:t>
            </a:r>
            <a:endParaRPr lang="en-US" altLang="zh-CN" dirty="0"/>
          </a:p>
          <a:p>
            <a:pPr lvl="0"/>
            <a:endParaRPr lang="en-US" altLang="zh-CN" dirty="0"/>
          </a:p>
          <a:p>
            <a:pPr lvl="0"/>
            <a:r>
              <a:rPr lang="zh-CN" altLang="en-US" dirty="0"/>
              <a:t>“囚徒困境”是</a:t>
            </a:r>
            <a:r>
              <a:rPr lang="en-US" altLang="zh-CN" dirty="0"/>
              <a:t>1950</a:t>
            </a:r>
            <a:r>
              <a:rPr lang="zh-CN" altLang="en-US" dirty="0"/>
              <a:t>年美国</a:t>
            </a:r>
            <a:r>
              <a:rPr lang="zh-CN" altLang="en-US" dirty="0">
                <a:hlinkClick r:id="rId3"/>
              </a:rPr>
              <a:t>兰德公司</a:t>
            </a:r>
            <a:r>
              <a:rPr lang="zh-CN" altLang="en-US" dirty="0"/>
              <a:t>提出的</a:t>
            </a:r>
            <a:r>
              <a:rPr lang="zh-CN" altLang="en-US" dirty="0">
                <a:hlinkClick r:id="rId4"/>
              </a:rPr>
              <a:t>博弈</a:t>
            </a:r>
            <a:r>
              <a:rPr lang="zh-CN" altLang="en-US" dirty="0"/>
              <a:t>论模型。两个共谋犯罪的人被关入监狱，不能互相沟通情况。如果两个人都不揭发对方，则由于证据不确定，每个人都坐牢一年；若一人揭发，而另一人沉默，则揭发者因为立功而立即获释，沉默者因不合作而入狱五年；若互相揭发，则因证据确实，二者都判刑两年。由于囚徒无法信任对方，因此倾向于互相揭发，而不是同守沉默。</a:t>
            </a:r>
            <a:endParaRPr lang="en-US" altLang="zh-CN" dirty="0"/>
          </a:p>
          <a:p>
            <a:pPr lvl="0"/>
            <a:endParaRPr lang="en-US" altLang="zh-CN" dirty="0"/>
          </a:p>
          <a:p>
            <a:pPr lvl="0"/>
            <a:endParaRPr lang="en-US" altLang="zh-CN" dirty="0"/>
          </a:p>
          <a:p>
            <a:pPr lvl="0"/>
            <a:r>
              <a:rPr lang="zh-CN" altLang="en-US" dirty="0"/>
              <a:t>囚徒困境的故事讲的是，两个嫌疑犯作案后被警察抓住，分别关在不同的屋子里接受审讯。警察知道两人有罪，但缺乏足够的证据。警察告诉每个人：如果两人都抵赖，各判刑一年；如果两人都坦白，各判八年；如果两人中一个坦白而另一个抵赖，坦白的放出去，抵赖的判十年。于是，每个囚徒都面临两种选择：坦白或抵赖。</a:t>
            </a:r>
            <a:r>
              <a:rPr lang="zh-CN" altLang="en-US" b="1" dirty="0"/>
              <a:t>然而，不管同伙选择什么，每个囚徒的最优选择是坦白</a:t>
            </a:r>
            <a:r>
              <a:rPr lang="zh-CN" altLang="en-US" dirty="0"/>
              <a:t>：如果同伙抵赖、自己坦白的话放出去，抵赖的话判一年，坦白比不坦白好；如果同伙坦白、自己坦白的话判八年，比起抵赖的判十年，坦白还是比抵赖的好。结果，两个嫌疑犯都选择坦白，各判刑八年。如果两人都抵赖，各判一年，显然这个结果好。但这个</a:t>
            </a:r>
            <a:r>
              <a:rPr lang="zh-CN" altLang="en-US" dirty="0">
                <a:hlinkClick r:id="rId5"/>
              </a:rPr>
              <a:t>帕累托改进</a:t>
            </a:r>
            <a:r>
              <a:rPr lang="zh-CN" altLang="en-US" dirty="0"/>
              <a:t>办不到，因为它不能满足人类的理性要求。囚徒困境所反映出的深刻问题是，人类的个人理性有时能导致集体的非理性</a:t>
            </a:r>
            <a:r>
              <a:rPr lang="en-US" altLang="zh-CN" dirty="0"/>
              <a:t>——</a:t>
            </a:r>
            <a:r>
              <a:rPr lang="zh-CN" altLang="en-US" dirty="0"/>
              <a:t>聪明的人类会因自己的聪明而作茧自缚。</a:t>
            </a:r>
          </a:p>
        </p:txBody>
      </p:sp>
      <p:sp>
        <p:nvSpPr>
          <p:cNvPr id="4198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17</a:t>
            </a:fld>
            <a:endParaRPr lang="zh-CN" alt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a:solidFill>
              <a:srgbClr val="000000">
                <a:alpha val="100000"/>
              </a:srgbClr>
            </a:solidFill>
            <a:miter lim="800000"/>
          </a:ln>
        </p:spPr>
      </p:sp>
      <p:sp>
        <p:nvSpPr>
          <p:cNvPr id="45059" name="备注占位符 2"/>
          <p:cNvSpPr>
            <a:spLocks noGrp="1"/>
          </p:cNvSpPr>
          <p:nvPr>
            <p:ph type="body" idx="1"/>
          </p:nvPr>
        </p:nvSpPr>
        <p:spPr>
          <a:noFill/>
          <a:ln>
            <a:noFill/>
          </a:ln>
        </p:spPr>
        <p:txBody>
          <a:bodyPr wrap="square" lIns="99048" tIns="49524" rIns="99048" bIns="49524" anchor="t" anchorCtr="0"/>
          <a:lstStyle/>
          <a:p>
            <a:pPr lvl="0"/>
            <a:r>
              <a:rPr lang="en-US" altLang="zh-CN" dirty="0"/>
              <a:t>In an experimental realization of the Public Good game (Ledyard, 1995; Hauert et al., 2002), an experimenter gives</a:t>
            </a:r>
          </a:p>
          <a:p>
            <a:pPr lvl="0"/>
            <a:r>
              <a:rPr lang="en-US" altLang="zh-CN" dirty="0"/>
              <a:t>some money </a:t>
            </a:r>
            <a:r>
              <a:rPr lang="en-US" altLang="zh-CN" i="1" dirty="0"/>
              <a:t>c to each of N players. The players decide independently and simultaneously how much to invest (if</a:t>
            </a:r>
          </a:p>
          <a:p>
            <a:pPr lvl="0"/>
            <a:r>
              <a:rPr lang="en-US" altLang="zh-CN" dirty="0"/>
              <a:t>any) to a common pool. The collected sum is multiplied by a factor </a:t>
            </a:r>
            <a:r>
              <a:rPr lang="en-US" altLang="zh-CN" i="1" dirty="0"/>
              <a:t>r ( 1&lt;r &lt;N − 1) and is redistributed to the N</a:t>
            </a:r>
          </a:p>
          <a:p>
            <a:pPr lvl="0"/>
            <a:r>
              <a:rPr lang="en-US" altLang="zh-CN" dirty="0"/>
              <a:t>players equally, independently of their individual contributions. The maximum total income is achieved if all players contribute maximally. In this case each player receives </a:t>
            </a:r>
            <a:r>
              <a:rPr lang="en-US" altLang="zh-CN" i="1" dirty="0"/>
              <a:t>rc, thus the final payoff is (r − 1)c. Players are faced with the </a:t>
            </a:r>
            <a:r>
              <a:rPr lang="en-US" altLang="zh-CN" dirty="0"/>
              <a:t>temptation of being free-riders, i.e., to take advantage of the common pool without contributing to it. In other words, any individual investment is a loss for the player because only a portion </a:t>
            </a:r>
            <a:r>
              <a:rPr lang="en-US" altLang="zh-CN" i="1" dirty="0"/>
              <a:t>r/N &lt;1 will be repaid. Consequently, rational </a:t>
            </a:r>
            <a:r>
              <a:rPr lang="en-US" altLang="zh-CN" dirty="0"/>
              <a:t>players invest nothing and the corresponding state is known as the “Tragedy of the Commons” (Hardin, 1968). In the game theory literature this game is frequently referred to as the Tragedy of the Commons, the Free Rider problem, the Social Dilemma, or the Multi-person Prisoner’s Dilemma. The large variety of names reflects the large number of situations when members of a society can benefit from the efforts of others, while having a temptation not to pay the cost of these efforts (Baumol, 1952; Samuelson, 1954; Hardin, 1971).</a:t>
            </a:r>
          </a:p>
          <a:p>
            <a:pPr lvl="0"/>
            <a:r>
              <a:rPr lang="en-US" altLang="zh-CN" dirty="0"/>
              <a:t>Evidently, if there are only two players whose choices are restricted to two options (to invest nothing or all) then this game becomes a Prisoner’s Dilemma. Conversely, the </a:t>
            </a:r>
            <a:r>
              <a:rPr lang="en-US" altLang="zh-CN" i="1" dirty="0"/>
              <a:t>N-person round robin Prisoner’s Dilemma game is equivalent to </a:t>
            </a:r>
            <a:r>
              <a:rPr lang="en-US" altLang="zh-CN" dirty="0"/>
              <a:t>a Public Good game.</a:t>
            </a:r>
            <a:endParaRPr lang="zh-CN" altLang="en-US" dirty="0"/>
          </a:p>
        </p:txBody>
      </p:sp>
      <p:sp>
        <p:nvSpPr>
          <p:cNvPr id="4506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19</a:t>
            </a:fld>
            <a:endParaRPr lang="zh-CN" altLang="en-US"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a:solidFill>
              <a:srgbClr val="000000">
                <a:alpha val="100000"/>
              </a:srgbClr>
            </a:solidFill>
            <a:miter lim="800000"/>
          </a:ln>
        </p:spPr>
      </p:sp>
      <p:sp>
        <p:nvSpPr>
          <p:cNvPr id="47107" name="备注占位符 2"/>
          <p:cNvSpPr>
            <a:spLocks noGrp="1"/>
          </p:cNvSpPr>
          <p:nvPr>
            <p:ph type="body"/>
          </p:nvPr>
        </p:nvSpPr>
        <p:spPr>
          <a:noFill/>
          <a:ln>
            <a:noFill/>
          </a:ln>
        </p:spPr>
        <p:txBody>
          <a:bodyPr wrap="square" lIns="99048" tIns="49524" rIns="99048" bIns="49524" anchor="t" anchorCtr="0"/>
          <a:lstStyle/>
          <a:p>
            <a:pPr lvl="0"/>
            <a:r>
              <a:rPr lang="en-US" altLang="zh-CN" dirty="0"/>
              <a:t>Thus, which factors can influence or determine the evolution of cooperation? As Nowak had pointed out in 2006,</a:t>
            </a:r>
            <a:endParaRPr lang="zh-CN" altLang="en-US" dirty="0"/>
          </a:p>
        </p:txBody>
      </p:sp>
      <p:sp>
        <p:nvSpPr>
          <p:cNvPr id="4710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20</a:t>
            </a:fld>
            <a:endParaRPr lang="zh-CN" altLang="en-US"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9048" tIns="49524" rIns="99048" bIns="49524" rtlCol="0">
            <a:normAutofit fontScale="85000" lnSpcReduction="20000"/>
          </a:bodyPr>
          <a:lstStyle/>
          <a:p>
            <a:pPr marL="228600" marR="0" lvl="0" indent="-228600" algn="l" defTabSz="914400" rtl="0" eaLnBrk="0" fontAlgn="base" latinLnBrk="0" hangingPunct="0">
              <a:lnSpc>
                <a:spcPct val="100000"/>
              </a:lnSpc>
              <a:spcBef>
                <a:spcPct val="30000"/>
              </a:spcBef>
              <a:spcAft>
                <a:spcPct val="0"/>
              </a:spcAft>
              <a:buClrTx/>
              <a:buSzTx/>
              <a:buFontTx/>
              <a:buAutoNum type="alphaLcPeriod"/>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Direct reciprocity: </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A helps B and B helps A</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p>
          <a:p>
            <a:pPr marL="228600" marR="0" lvl="0" indent="-228600" algn="l" defTabSz="914400" rtl="0" eaLnBrk="0" fontAlgn="base" latinLnBrk="0" hangingPunct="0">
              <a:lnSpc>
                <a:spcPct val="100000"/>
              </a:lnSpc>
              <a:spcBef>
                <a:spcPct val="30000"/>
              </a:spcBef>
              <a:spcAft>
                <a:spcPct val="0"/>
              </a:spcAft>
              <a:buClrTx/>
              <a:buSzTx/>
              <a:buFontTx/>
              <a:buAutoNum type="alphaLcPeriod"/>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(left) Upstream reciprocity: </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is based on a recent positive experience. A person who has been at the receiving end of a donation may feel motivated to donate in turn. Individual B, who has just received help from A, goes on to help C.</a:t>
            </a:r>
          </a:p>
          <a:p>
            <a:pPr marL="228600" marR="0" lvl="0" indent="-228600" algn="l" defTabSz="914400" rtl="0" eaLnBrk="0" fontAlgn="base" latinLnBrk="0" hangingPunct="0">
              <a:lnSpc>
                <a:spcPct val="100000"/>
              </a:lnSpc>
              <a:spcBef>
                <a:spcPct val="30000"/>
              </a:spcBef>
              <a:spcAft>
                <a:spcPct val="0"/>
              </a:spcAft>
              <a:buClrTx/>
              <a:buSzTx/>
              <a:buFontTx/>
              <a:buAutoNum type="alphaLcPeriod"/>
              <a:defRPr/>
            </a:pP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(right) Downstream reciprocity: is built on reputation. Individual A has helped B and therefore receives help from C.</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p>
          <a:p>
            <a:pPr marL="228600" marR="0" lvl="0" indent="-228600" algn="l" defTabSz="914400" rtl="0" eaLnBrk="0" fontAlgn="base" latinLnBrk="0" hangingPunct="0">
              <a:lnSpc>
                <a:spcPct val="100000"/>
              </a:lnSpc>
              <a:spcBef>
                <a:spcPct val="30000"/>
              </a:spcBef>
              <a:spcAft>
                <a:spcPct val="0"/>
              </a:spcAft>
              <a:buClrTx/>
              <a:buSzTx/>
              <a:buFontTx/>
              <a:buAutoNum type="alphaLcPeriod"/>
              <a:defRPr/>
            </a:pP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lphaLcPeriod"/>
              <a:defRPr/>
            </a:pP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Mathematical investigations of indirect reciprocity have shown that </a:t>
            </a:r>
            <a:r>
              <a:rPr kumimoji="0" lang="en-US" altLang="zh-CN" sz="1800" b="1" i="0" u="none" strike="noStrike" kern="1200" cap="none" spc="0" normalizeH="0" baseline="0" noProof="0" dirty="0">
                <a:ln>
                  <a:noFill/>
                </a:ln>
                <a:solidFill>
                  <a:srgbClr val="231F20"/>
                </a:solidFill>
                <a:effectLst/>
                <a:uLnTx/>
                <a:uFillTx/>
                <a:latin typeface="AdvPS94C0"/>
                <a:ea typeface="+mn-ea"/>
                <a:cs typeface="+mn-cs"/>
              </a:rPr>
              <a:t>natural selection can </a:t>
            </a:r>
            <a:r>
              <a:rPr kumimoji="0" lang="en-US" altLang="zh-CN" sz="1800" b="1" i="0" u="none" strike="noStrike" kern="1200" cap="none" spc="0" normalizeH="0" baseline="0" noProof="0" dirty="0" err="1">
                <a:ln>
                  <a:noFill/>
                </a:ln>
                <a:solidFill>
                  <a:srgbClr val="231F20"/>
                </a:solidFill>
                <a:effectLst/>
                <a:uLnTx/>
                <a:uFillTx/>
                <a:latin typeface="AdvPS94C0"/>
                <a:ea typeface="+mn-ea"/>
                <a:cs typeface="+mn-cs"/>
              </a:rPr>
              <a:t>favour</a:t>
            </a:r>
            <a:r>
              <a:rPr kumimoji="0" lang="en-US" altLang="zh-CN" sz="1800" b="1" i="0" u="none" strike="noStrike" kern="1200" cap="none" spc="0" normalizeH="0" baseline="0" noProof="0" dirty="0">
                <a:ln>
                  <a:noFill/>
                </a:ln>
                <a:solidFill>
                  <a:srgbClr val="231F20"/>
                </a:solidFill>
                <a:effectLst/>
                <a:uLnTx/>
                <a:uFillTx/>
                <a:latin typeface="AdvPS94C0"/>
                <a:ea typeface="+mn-ea"/>
                <a:cs typeface="+mn-cs"/>
              </a:rPr>
              <a:t> strategies that help others based on their reputation</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altLang="zh-CN" sz="1800" b="0" i="0" u="none" strike="noStrike" kern="1200" cap="none" spc="0" normalizeH="0" baseline="0" noProof="0" dirty="0">
              <a:ln>
                <a:noFill/>
              </a:ln>
              <a:solidFill>
                <a:srgbClr val="231F20"/>
              </a:solidFill>
              <a:effectLst/>
              <a:uLnTx/>
              <a:uFillTx/>
              <a:latin typeface="AdvPS94C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Upstream reciprocity is harder to understand, but is observed in economic experiments. </a:t>
            </a: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In both cases, the decision to help can be interpreted as a misdirected act of gratitude. In one case recipients are thanked for what</a:t>
            </a:r>
            <a:b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b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another did; in the other case they are thanked by someone who did not profit by what they did.</a:t>
            </a:r>
            <a:br>
              <a:rPr kumimoji="0" lang="en-US" altLang="zh-CN" sz="1200" b="0" i="0" u="none" strike="noStrike" kern="1200" cap="none" spc="0" normalizeH="0" baseline="0" noProof="0" dirty="0">
                <a:ln>
                  <a:noFill/>
                </a:ln>
                <a:solidFill>
                  <a:schemeClr val="tx1"/>
                </a:solidFill>
                <a:effectLst/>
                <a:uLnTx/>
                <a:uFillTx/>
                <a:latin typeface="+mn-lt"/>
                <a:ea typeface="+mn-ea"/>
                <a:cs typeface="+mn-cs"/>
              </a:rPr>
            </a:br>
            <a:br>
              <a:rPr kumimoji="0" lang="en-US" altLang="zh-CN" sz="1200" b="0" i="0" u="none" strike="noStrike" kern="1200" cap="none" spc="0" normalizeH="0" baseline="0" noProof="0" dirty="0">
                <a:ln>
                  <a:noFill/>
                </a:ln>
                <a:solidFill>
                  <a:schemeClr val="tx1"/>
                </a:solidFill>
                <a:effectLst/>
                <a:uLnTx/>
                <a:uFillTx/>
                <a:latin typeface="+mn-lt"/>
                <a:ea typeface="+mn-ea"/>
                <a:cs typeface="+mn-cs"/>
              </a:rPr>
            </a:br>
            <a:br>
              <a:rPr kumimoji="0" lang="en-US" altLang="zh-CN" sz="1200" b="0" i="0" u="none" strike="noStrike" kern="1200" cap="none" spc="0" normalizeH="0" baseline="0" noProof="0" dirty="0">
                <a:ln>
                  <a:noFill/>
                </a:ln>
                <a:solidFill>
                  <a:schemeClr val="tx1"/>
                </a:solidFill>
                <a:effectLst/>
                <a:uLnTx/>
                <a:uFillTx/>
                <a:latin typeface="+mn-lt"/>
                <a:ea typeface="+mn-ea"/>
                <a:cs typeface="+mn-cs"/>
              </a:rPr>
            </a:b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br>
              <a:rPr kumimoji="0" lang="en-US" altLang="zh-CN" sz="1200" b="0" i="0" u="none" strike="noStrike" kern="1200" cap="none" spc="0" normalizeH="0" baseline="0" noProof="0" dirty="0">
                <a:ln>
                  <a:noFill/>
                </a:ln>
                <a:solidFill>
                  <a:schemeClr val="tx1"/>
                </a:solidFill>
                <a:effectLst/>
                <a:uLnTx/>
                <a:uFillTx/>
                <a:latin typeface="+mn-lt"/>
                <a:ea typeface="+mn-ea"/>
                <a:cs typeface="+mn-cs"/>
              </a:rPr>
            </a:br>
            <a:br>
              <a:rPr kumimoji="0" lang="en-US" altLang="zh-CN" sz="1200" b="0" i="0" u="none" strike="noStrike" kern="1200" cap="none" spc="0" normalizeH="0" baseline="0" noProof="0" dirty="0">
                <a:ln>
                  <a:noFill/>
                </a:ln>
                <a:solidFill>
                  <a:schemeClr val="tx1"/>
                </a:solidFill>
                <a:effectLst/>
                <a:uLnTx/>
                <a:uFillTx/>
                <a:latin typeface="+mn-lt"/>
                <a:ea typeface="+mn-ea"/>
                <a:cs typeface="+mn-cs"/>
              </a:rPr>
            </a:b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915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21</a:t>
            </a:fld>
            <a:endParaRPr lang="zh-CN" altLang="en-US" sz="13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9048" tIns="49524" rIns="99048" bIns="49524" rtlCol="0">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800" b="1" i="0" u="none" strike="noStrike" kern="1200" cap="none" spc="0" normalizeH="0" baseline="0" noProof="0" dirty="0">
                <a:ln>
                  <a:noFill/>
                </a:ln>
                <a:solidFill>
                  <a:srgbClr val="231F20"/>
                </a:solidFill>
                <a:effectLst/>
                <a:uLnTx/>
                <a:uFillTx/>
                <a:latin typeface="AdvPS4DD239"/>
                <a:ea typeface="+mn-ea"/>
                <a:cs typeface="+mn-cs"/>
              </a:rPr>
              <a:t>Building a reputation</a:t>
            </a:r>
            <a:r>
              <a:rPr kumimoji="0" lang="en-US" altLang="zh-CN" sz="1800" b="0" i="0" u="none" strike="noStrike" kern="1200" cap="none" spc="0" normalizeH="0" baseline="0" noProof="0" dirty="0">
                <a:ln>
                  <a:noFill/>
                </a:ln>
                <a:solidFill>
                  <a:srgbClr val="231F20"/>
                </a:solidFill>
                <a:effectLst/>
                <a:uLnTx/>
                <a:uFillTx/>
                <a:latin typeface="AdvPS4DD239"/>
                <a:ea typeface="+mn-ea"/>
                <a:cs typeface="+mn-cs"/>
              </a:rPr>
              <a:t>. </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In a natural extension of the basic model of indirect reciprocity, an action between donor A and recipient B is observed</a:t>
            </a:r>
            <a:b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b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by a subset of the population. The observers, the donor and the recipient can inform others. People could pass on what has happened (the action) or their assessment of the action. There are many possibilities of error: the action or the intention of the donor can be interpreted differently by different people; some individuals may receive conflicting information from different sources; some individuals may not receive any information at all; people can have different assessment modules. The reputation of a person is therefore not simply a label that is visible to all others (</a:t>
            </a:r>
            <a:r>
              <a:rPr kumimoji="0" lang="en-US" altLang="zh-CN" sz="1800" b="1" i="0" u="none" strike="noStrike" kern="1200" cap="none" spc="0" normalizeH="0" baseline="0" noProof="0" dirty="0">
                <a:ln>
                  <a:noFill/>
                </a:ln>
                <a:solidFill>
                  <a:srgbClr val="231F20"/>
                </a:solidFill>
                <a:effectLst/>
                <a:uLnTx/>
                <a:uFillTx/>
                <a:latin typeface="AdvPS94C0"/>
                <a:ea typeface="+mn-ea"/>
                <a:cs typeface="+mn-cs"/>
              </a:rPr>
              <a:t>Public assessment</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 but instead each person has a private list of the reputation of others (</a:t>
            </a:r>
            <a:r>
              <a:rPr kumimoji="0" lang="en-US" altLang="zh-CN" sz="1800" b="1" i="0" u="none" strike="noStrike" kern="1200" cap="none" spc="0" normalizeH="0" baseline="0" noProof="0" dirty="0">
                <a:ln>
                  <a:noFill/>
                </a:ln>
                <a:solidFill>
                  <a:srgbClr val="231F20"/>
                </a:solidFill>
                <a:effectLst/>
                <a:uLnTx/>
                <a:uFillTx/>
                <a:latin typeface="AdvPS94C0"/>
                <a:ea typeface="+mn-ea"/>
                <a:cs typeface="+mn-cs"/>
              </a:rPr>
              <a:t>Private evaluation</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 Although language could help to synchronize these lists, ultimately reputation is in the eyes of the beholder.</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br>
              <a:rPr kumimoji="0" lang="en-US" altLang="zh-CN" sz="1200" b="0" i="0" u="none" strike="noStrike" kern="1200" cap="none" spc="0" normalizeH="0" baseline="0" noProof="0" dirty="0">
                <a:ln>
                  <a:noFill/>
                </a:ln>
                <a:solidFill>
                  <a:schemeClr val="tx1"/>
                </a:solidFill>
                <a:effectLst/>
                <a:uLnTx/>
                <a:uFillTx/>
                <a:latin typeface="+mn-lt"/>
                <a:ea typeface="+mn-ea"/>
                <a:cs typeface="+mn-cs"/>
              </a:rPr>
            </a:br>
            <a:endParaRPr kumimoji="0" lang="zh-CN" alt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5120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22</a:t>
            </a:fld>
            <a:endParaRPr lang="zh-CN" altLang="en-US" sz="13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9048" tIns="49524" rIns="99048" bIns="49524" rtlCol="0">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800" b="1" i="0" u="none" strike="noStrike" kern="1200" cap="none" spc="0" normalizeH="0" baseline="0" noProof="0" dirty="0">
                <a:ln>
                  <a:noFill/>
                </a:ln>
                <a:solidFill>
                  <a:srgbClr val="231F20"/>
                </a:solidFill>
                <a:effectLst/>
                <a:uLnTx/>
                <a:uFillTx/>
                <a:latin typeface="AdvPS4DD239"/>
                <a:ea typeface="+mn-ea"/>
                <a:cs typeface="+mn-cs"/>
              </a:rPr>
              <a:t>Two problems with indirect reciprocity. </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B has defected in previous rounds and therefore has a low reputation. </a:t>
            </a: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800" b="0" i="0" u="none" strike="noStrike" kern="1200" cap="none" spc="0" normalizeH="0" baseline="0" noProof="0" dirty="0">
                <a:ln>
                  <a:noFill/>
                </a:ln>
                <a:solidFill>
                  <a:srgbClr val="231F20"/>
                </a:solidFill>
                <a:effectLst/>
                <a:uLnTx/>
                <a:uFillTx/>
                <a:latin typeface="AdvPS4DD239"/>
                <a:ea typeface="+mn-ea"/>
                <a:cs typeface="+mn-cs"/>
              </a:rPr>
              <a:t>a</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 If A does not help B, so as to punish B for previous defections, then why should the reputation of</a:t>
            </a:r>
            <a:b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b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A be reduced? </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altLang="zh-CN" sz="1800" b="0" i="0" u="none" strike="noStrike" kern="1200" cap="none" spc="0" normalizeH="0" baseline="0" noProof="0" dirty="0">
              <a:ln>
                <a:noFill/>
              </a:ln>
              <a:solidFill>
                <a:srgbClr val="231F20"/>
              </a:solidFill>
              <a:effectLst/>
              <a:uLnTx/>
              <a:uFillTx/>
              <a:latin typeface="AdvPS94C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800" b="0" i="0" u="none" strike="noStrike" kern="1200" cap="none" spc="0" normalizeH="0" baseline="0" noProof="0" dirty="0">
                <a:ln>
                  <a:noFill/>
                </a:ln>
                <a:solidFill>
                  <a:srgbClr val="231F20"/>
                </a:solidFill>
                <a:effectLst/>
                <a:uLnTx/>
                <a:uFillTx/>
                <a:latin typeface="AdvPS4DD239"/>
                <a:ea typeface="+mn-ea"/>
                <a:cs typeface="+mn-cs"/>
              </a:rPr>
              <a:t>b</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 If A does help B, although B is a defector, then why should the reputation of A increase? Helping defectors destabilizes cooperation.</a:t>
            </a:r>
            <a:b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br>
            <a:endParaRPr kumimoji="0" lang="en-US" altLang="zh-CN" sz="1800" b="0" i="0" u="none" strike="noStrike" kern="1200" cap="none" spc="0" normalizeH="0" baseline="0" noProof="0" dirty="0">
              <a:ln>
                <a:noFill/>
              </a:ln>
              <a:solidFill>
                <a:srgbClr val="231F20"/>
              </a:solidFill>
              <a:effectLst/>
              <a:uLnTx/>
              <a:uFillTx/>
              <a:latin typeface="AdvPS94C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Strategies (assessment rules) of indirect reciprocity that try to fix these problems are cognitively demanding and vulnerable to deception. Before defecting, A could try to signal that B has a low reputation. We argue that the intricate complexity of indirect reciprocity provided the selective </a:t>
            </a:r>
            <a:r>
              <a:rPr kumimoji="0" lang="en-US" altLang="zh-CN" sz="1800" b="0" i="0" u="none" strike="noStrike" kern="1200" cap="none" spc="0" normalizeH="0" baseline="0" noProof="0" dirty="0" err="1">
                <a:ln>
                  <a:noFill/>
                </a:ln>
                <a:solidFill>
                  <a:srgbClr val="231F20"/>
                </a:solidFill>
                <a:effectLst/>
                <a:uLnTx/>
                <a:uFillTx/>
                <a:latin typeface="AdvPS94C0"/>
                <a:ea typeface="+mn-ea"/>
                <a:cs typeface="+mn-cs"/>
              </a:rPr>
              <a:t>mould</a:t>
            </a:r>
            <a:r>
              <a:rPr kumimoji="0" lang="en-US" altLang="zh-CN" sz="1800" b="0" i="0" u="none" strike="noStrike" kern="1200" cap="none" spc="0" normalizeH="0" baseline="0" noProof="0" dirty="0">
                <a:ln>
                  <a:noFill/>
                </a:ln>
                <a:solidFill>
                  <a:srgbClr val="231F20"/>
                </a:solidFill>
                <a:effectLst/>
                <a:uLnTx/>
                <a:uFillTx/>
                <a:latin typeface="AdvPS94C0"/>
                <a:ea typeface="+mn-ea"/>
                <a:cs typeface="+mn-cs"/>
              </a:rPr>
              <a:t> for human language and human intelligence.</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br>
              <a:rPr kumimoji="0" lang="en-US" altLang="zh-CN" sz="1200" b="0" i="0" u="none" strike="noStrike" kern="1200" cap="none" spc="0" normalizeH="0" baseline="0" noProof="0" dirty="0">
                <a:ln>
                  <a:noFill/>
                </a:ln>
                <a:solidFill>
                  <a:schemeClr val="tx1"/>
                </a:solidFill>
                <a:effectLst/>
                <a:uLnTx/>
                <a:uFillTx/>
                <a:latin typeface="+mn-lt"/>
                <a:ea typeface="+mn-ea"/>
                <a:cs typeface="+mn-cs"/>
              </a:rPr>
            </a:b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325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23</a:t>
            </a:fld>
            <a:endParaRPr lang="zh-CN" altLang="en-US" sz="13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a:solidFill>
              <a:srgbClr val="000000">
                <a:alpha val="100000"/>
              </a:srgbClr>
            </a:solidFill>
            <a:miter lim="800000"/>
          </a:ln>
        </p:spPr>
      </p:sp>
      <p:sp>
        <p:nvSpPr>
          <p:cNvPr id="55299" name="备注占位符 2"/>
          <p:cNvSpPr>
            <a:spLocks noGrp="1"/>
          </p:cNvSpPr>
          <p:nvPr>
            <p:ph type="body" idx="1"/>
          </p:nvPr>
        </p:nvSpPr>
        <p:spPr>
          <a:noFill/>
          <a:ln>
            <a:noFill/>
          </a:ln>
        </p:spPr>
        <p:txBody>
          <a:bodyPr wrap="square" lIns="99048" tIns="49524" rIns="99048" bIns="49524" anchor="t" anchorCtr="0"/>
          <a:lstStyle/>
          <a:p>
            <a:pPr lvl="0"/>
            <a:r>
              <a:rPr lang="en-US" altLang="zh-CN" sz="1800" dirty="0">
                <a:solidFill>
                  <a:srgbClr val="000000"/>
                </a:solidFill>
                <a:latin typeface="UnicaSB-Light"/>
              </a:rPr>
              <a:t>In each round of the game, two individuals are chosen at random, one as donor, the other as recipient. The donor cooperates if the image score of the recipient is greater than or equal to the donor’s </a:t>
            </a:r>
            <a:r>
              <a:rPr lang="en-US" altLang="zh-CN" sz="1800" i="1" dirty="0">
                <a:solidFill>
                  <a:srgbClr val="000000"/>
                </a:solidFill>
                <a:latin typeface="UnicaSB-LigIta"/>
              </a:rPr>
              <a:t>k </a:t>
            </a:r>
            <a:r>
              <a:rPr lang="en-US" altLang="zh-CN" sz="1800" dirty="0">
                <a:solidFill>
                  <a:srgbClr val="000000"/>
                </a:solidFill>
                <a:latin typeface="UnicaSB-Light"/>
              </a:rPr>
              <a:t>value.</a:t>
            </a:r>
          </a:p>
          <a:p>
            <a:pPr lvl="0"/>
            <a:endParaRPr lang="en-US" altLang="zh-CN" sz="1800" dirty="0">
              <a:solidFill>
                <a:srgbClr val="000000"/>
              </a:solidFill>
              <a:latin typeface="UnicaSB-Light"/>
            </a:endParaRPr>
          </a:p>
          <a:p>
            <a:pPr lvl="0"/>
            <a:endParaRPr lang="en-US" altLang="zh-CN" sz="1800" dirty="0">
              <a:solidFill>
                <a:srgbClr val="000000"/>
              </a:solidFill>
              <a:latin typeface="UnicaSB-Light"/>
            </a:endParaRPr>
          </a:p>
          <a:p>
            <a:pPr lvl="0"/>
            <a:r>
              <a:rPr lang="en-US" altLang="zh-CN" sz="1800" dirty="0">
                <a:solidFill>
                  <a:srgbClr val="000000"/>
                </a:solidFill>
                <a:latin typeface="UnicaSB-Light"/>
              </a:rPr>
              <a:t>Hence, strategies with </a:t>
            </a:r>
            <a:r>
              <a:rPr lang="en-US" altLang="zh-CN" sz="1800" i="1" dirty="0">
                <a:solidFill>
                  <a:srgbClr val="000000"/>
                </a:solidFill>
                <a:latin typeface="UnicaSB-LigIta"/>
              </a:rPr>
              <a:t>k </a:t>
            </a:r>
            <a:r>
              <a:rPr lang="en-US" altLang="zh-CN" sz="1800" dirty="0">
                <a:solidFill>
                  <a:srgbClr val="000000"/>
                </a:solidFill>
                <a:latin typeface="MathematicalPi-One"/>
              </a:rPr>
              <a:t>&lt; </a:t>
            </a:r>
            <a:r>
              <a:rPr lang="en-US" altLang="zh-CN" sz="1800" dirty="0">
                <a:solidFill>
                  <a:srgbClr val="000000"/>
                </a:solidFill>
                <a:latin typeface="UnicaSB-Light"/>
              </a:rPr>
              <a:t>0 are termed ‘cooperative’, because individuals with these strategies cooperate with individuals that have not had an interaction.</a:t>
            </a:r>
            <a:br>
              <a:rPr lang="en-US" altLang="zh-CN" dirty="0"/>
            </a:br>
            <a:endParaRPr lang="en-US" altLang="zh-CN" dirty="0"/>
          </a:p>
          <a:p>
            <a:pPr lvl="0"/>
            <a:endParaRPr lang="en-US" altLang="zh-CN" dirty="0"/>
          </a:p>
        </p:txBody>
      </p:sp>
      <p:sp>
        <p:nvSpPr>
          <p:cNvPr id="5530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24</a:t>
            </a:fld>
            <a:endParaRPr lang="zh-CN" altLang="en-US" sz="13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a:solidFill>
              <a:srgbClr val="000000">
                <a:alpha val="100000"/>
              </a:srgbClr>
            </a:solidFill>
            <a:miter lim="800000"/>
          </a:ln>
        </p:spPr>
      </p:sp>
      <p:sp>
        <p:nvSpPr>
          <p:cNvPr id="57347" name="备注占位符 2"/>
          <p:cNvSpPr>
            <a:spLocks noGrp="1"/>
          </p:cNvSpPr>
          <p:nvPr>
            <p:ph type="body" idx="1"/>
          </p:nvPr>
        </p:nvSpPr>
        <p:spPr>
          <a:noFill/>
          <a:ln>
            <a:noFill/>
          </a:ln>
        </p:spPr>
        <p:txBody>
          <a:bodyPr wrap="square" lIns="99048" tIns="49524" rIns="99048" bIns="49524" anchor="t" anchorCtr="0"/>
          <a:lstStyle/>
          <a:p>
            <a:pPr lvl="0"/>
            <a:r>
              <a:rPr lang="en-US" altLang="zh-CN" dirty="0">
                <a:solidFill>
                  <a:srgbClr val="000000"/>
                </a:solidFill>
                <a:latin typeface="UnicaSB-Light"/>
              </a:rPr>
              <a:t>At generation, </a:t>
            </a:r>
            <a:r>
              <a:rPr lang="en-US" altLang="zh-CN" i="1" dirty="0">
                <a:solidFill>
                  <a:srgbClr val="000000"/>
                </a:solidFill>
                <a:latin typeface="UnicaSB-LigIta"/>
              </a:rPr>
              <a:t>t=</a:t>
            </a:r>
            <a:r>
              <a:rPr lang="en-US" altLang="zh-CN" dirty="0">
                <a:solidFill>
                  <a:srgbClr val="000000"/>
                </a:solidFill>
                <a:latin typeface="UnicaSB-Light"/>
              </a:rPr>
              <a:t>0, we start with a random distribution of strategies. After </a:t>
            </a:r>
            <a:r>
              <a:rPr lang="en-US" altLang="zh-CN" i="1" dirty="0">
                <a:solidFill>
                  <a:srgbClr val="000000"/>
                </a:solidFill>
                <a:latin typeface="UnicaSB-LigIta"/>
              </a:rPr>
              <a:t>t </a:t>
            </a:r>
            <a:r>
              <a:rPr lang="en-US" altLang="zh-CN" dirty="0">
                <a:solidFill>
                  <a:srgbClr val="000000"/>
                </a:solidFill>
                <a:latin typeface="Texmatha"/>
              </a:rPr>
              <a:t>=</a:t>
            </a:r>
            <a:r>
              <a:rPr lang="en-US" altLang="zh-CN" dirty="0">
                <a:solidFill>
                  <a:srgbClr val="000000"/>
                </a:solidFill>
                <a:latin typeface="UnicaSB-Light"/>
              </a:rPr>
              <a:t>10 generations, the strategies </a:t>
            </a:r>
            <a:r>
              <a:rPr lang="en-US" altLang="zh-CN" i="1" dirty="0">
                <a:solidFill>
                  <a:srgbClr val="000000"/>
                </a:solidFill>
                <a:latin typeface="UnicaSB-LigIta"/>
              </a:rPr>
              <a:t>k =-</a:t>
            </a:r>
            <a:r>
              <a:rPr lang="en-US" altLang="zh-CN" dirty="0">
                <a:solidFill>
                  <a:srgbClr val="000000"/>
                </a:solidFill>
                <a:latin typeface="UnicaSB-Light"/>
              </a:rPr>
              <a:t>1</a:t>
            </a:r>
            <a:r>
              <a:rPr lang="en-US" altLang="zh-CN" dirty="0">
                <a:solidFill>
                  <a:srgbClr val="000000"/>
                </a:solidFill>
                <a:latin typeface="Texmathb"/>
              </a:rPr>
              <a:t>, </a:t>
            </a:r>
            <a:r>
              <a:rPr lang="en-US" altLang="zh-CN" dirty="0">
                <a:solidFill>
                  <a:srgbClr val="000000"/>
                </a:solidFill>
                <a:latin typeface="UnicaSB-Light"/>
              </a:rPr>
              <a:t>0</a:t>
            </a:r>
            <a:r>
              <a:rPr lang="en-US" altLang="zh-CN" dirty="0">
                <a:solidFill>
                  <a:srgbClr val="000000"/>
                </a:solidFill>
                <a:latin typeface="Texmathb"/>
              </a:rPr>
              <a:t>, </a:t>
            </a:r>
            <a:r>
              <a:rPr lang="en-US" altLang="zh-CN" dirty="0">
                <a:solidFill>
                  <a:srgbClr val="000000"/>
                </a:solidFill>
                <a:latin typeface="UnicaSB-Light"/>
              </a:rPr>
              <a:t>2and 5 have increased in abundance. After </a:t>
            </a:r>
            <a:r>
              <a:rPr lang="en-US" altLang="zh-CN" i="1" dirty="0">
                <a:solidFill>
                  <a:srgbClr val="000000"/>
                </a:solidFill>
                <a:latin typeface="UnicaSB-LigIta"/>
              </a:rPr>
              <a:t>t =</a:t>
            </a:r>
            <a:r>
              <a:rPr lang="en-US" altLang="zh-CN" dirty="0">
                <a:solidFill>
                  <a:srgbClr val="000000"/>
                </a:solidFill>
                <a:latin typeface="Texmatha"/>
              </a:rPr>
              <a:t> </a:t>
            </a:r>
            <a:r>
              <a:rPr lang="en-US" altLang="zh-CN" dirty="0">
                <a:solidFill>
                  <a:srgbClr val="000000"/>
                </a:solidFill>
                <a:latin typeface="UnicaSB-Light"/>
              </a:rPr>
              <a:t>20 generations, the strategies </a:t>
            </a:r>
            <a:r>
              <a:rPr lang="en-US" altLang="zh-CN" i="1" dirty="0">
                <a:solidFill>
                  <a:srgbClr val="000000"/>
                </a:solidFill>
                <a:latin typeface="UnicaSB-LigIta"/>
              </a:rPr>
              <a:t>k </a:t>
            </a:r>
            <a:r>
              <a:rPr lang="en-US" altLang="zh-CN" dirty="0">
                <a:solidFill>
                  <a:srgbClr val="000000"/>
                </a:solidFill>
                <a:latin typeface="Texmatha"/>
              </a:rPr>
              <a:t>= </a:t>
            </a:r>
            <a:r>
              <a:rPr lang="en-US" altLang="zh-CN" dirty="0">
                <a:solidFill>
                  <a:srgbClr val="000000"/>
                </a:solidFill>
                <a:latin typeface="MathematicalPi-One"/>
              </a:rPr>
              <a:t>-</a:t>
            </a:r>
            <a:r>
              <a:rPr lang="en-US" altLang="zh-CN" dirty="0">
                <a:solidFill>
                  <a:srgbClr val="000000"/>
                </a:solidFill>
                <a:latin typeface="UnicaSB-Light"/>
              </a:rPr>
              <a:t>4</a:t>
            </a:r>
            <a:r>
              <a:rPr lang="en-US" altLang="zh-CN" dirty="0">
                <a:solidFill>
                  <a:srgbClr val="000000"/>
                </a:solidFill>
                <a:latin typeface="Texmathb"/>
              </a:rPr>
              <a:t>, -</a:t>
            </a:r>
            <a:r>
              <a:rPr lang="en-US" altLang="zh-CN" dirty="0">
                <a:solidFill>
                  <a:srgbClr val="000000"/>
                </a:solidFill>
                <a:latin typeface="UnicaSB-Light"/>
              </a:rPr>
              <a:t>1and 0 dominate the population. After </a:t>
            </a:r>
            <a:r>
              <a:rPr lang="en-US" altLang="zh-CN" i="1" dirty="0">
                <a:solidFill>
                  <a:srgbClr val="000000"/>
                </a:solidFill>
                <a:latin typeface="UnicaSB-LigIta"/>
              </a:rPr>
              <a:t>t </a:t>
            </a:r>
            <a:r>
              <a:rPr lang="en-US" altLang="zh-CN" dirty="0">
                <a:solidFill>
                  <a:srgbClr val="000000"/>
                </a:solidFill>
                <a:latin typeface="Texmatha"/>
              </a:rPr>
              <a:t>= </a:t>
            </a:r>
            <a:r>
              <a:rPr lang="en-US" altLang="zh-CN" dirty="0">
                <a:solidFill>
                  <a:srgbClr val="000000"/>
                </a:solidFill>
                <a:latin typeface="UnicaSB-Light"/>
              </a:rPr>
              <a:t>150 generations, the population consists almost entirely of the strategy </a:t>
            </a:r>
            <a:r>
              <a:rPr lang="en-US" altLang="zh-CN" i="1" dirty="0">
                <a:solidFill>
                  <a:srgbClr val="000000"/>
                </a:solidFill>
                <a:latin typeface="UnicaSB-LigIta"/>
              </a:rPr>
              <a:t>k </a:t>
            </a:r>
            <a:r>
              <a:rPr lang="en-US" altLang="zh-CN" dirty="0">
                <a:solidFill>
                  <a:srgbClr val="000000"/>
                </a:solidFill>
                <a:latin typeface="Texmatha"/>
              </a:rPr>
              <a:t>= </a:t>
            </a:r>
            <a:r>
              <a:rPr lang="en-US" altLang="zh-CN" dirty="0">
                <a:solidFill>
                  <a:srgbClr val="000000"/>
                </a:solidFill>
                <a:latin typeface="UnicaSB-Light"/>
              </a:rPr>
              <a:t>0, which is the most discriminating among all cooperative strategies.</a:t>
            </a:r>
          </a:p>
          <a:p>
            <a:pPr lvl="0"/>
            <a:endParaRPr lang="en-US" altLang="zh-CN" dirty="0">
              <a:solidFill>
                <a:srgbClr val="000000"/>
              </a:solidFill>
              <a:latin typeface="UnicaSB-Light"/>
            </a:endParaRPr>
          </a:p>
          <a:p>
            <a:pPr lvl="0"/>
            <a:br>
              <a:rPr lang="en-US" altLang="zh-CN" dirty="0">
                <a:solidFill>
                  <a:srgbClr val="000000"/>
                </a:solidFill>
                <a:latin typeface="UnicaSB-Light"/>
              </a:rPr>
            </a:br>
            <a:r>
              <a:rPr lang="en-US" altLang="zh-CN" dirty="0">
                <a:solidFill>
                  <a:srgbClr val="000000"/>
                </a:solidFill>
                <a:latin typeface="UnicaSB-Light"/>
              </a:rPr>
              <a:t>Players with this strategy cooperate with everyone who has image score 0 or greater. After </a:t>
            </a:r>
            <a:r>
              <a:rPr lang="en-US" altLang="zh-CN" i="1" dirty="0">
                <a:solidFill>
                  <a:srgbClr val="000000"/>
                </a:solidFill>
                <a:latin typeface="UnicaSB-LigIta"/>
              </a:rPr>
              <a:t>t </a:t>
            </a:r>
            <a:r>
              <a:rPr lang="en-US" altLang="zh-CN" dirty="0">
                <a:solidFill>
                  <a:srgbClr val="000000"/>
                </a:solidFill>
                <a:latin typeface="Texmatha"/>
              </a:rPr>
              <a:t>= </a:t>
            </a:r>
            <a:r>
              <a:rPr lang="en-US" altLang="zh-CN" dirty="0">
                <a:solidFill>
                  <a:srgbClr val="000000"/>
                </a:solidFill>
                <a:latin typeface="UnicaSB-Light"/>
              </a:rPr>
              <a:t>166 generations, all other strategies have become extinct and </a:t>
            </a:r>
            <a:r>
              <a:rPr lang="en-US" altLang="zh-CN" i="1" dirty="0">
                <a:solidFill>
                  <a:srgbClr val="000000"/>
                </a:solidFill>
                <a:latin typeface="UnicaSB-LigIta"/>
              </a:rPr>
              <a:t>k </a:t>
            </a:r>
            <a:r>
              <a:rPr lang="en-US" altLang="zh-CN" dirty="0">
                <a:solidFill>
                  <a:srgbClr val="000000"/>
                </a:solidFill>
                <a:latin typeface="Texmatha"/>
              </a:rPr>
              <a:t>=</a:t>
            </a:r>
            <a:r>
              <a:rPr lang="en-US" altLang="zh-CN" dirty="0">
                <a:solidFill>
                  <a:srgbClr val="000000"/>
                </a:solidFill>
                <a:latin typeface="UnicaSB-Light"/>
              </a:rPr>
              <a:t>0 is fixed in the population. Parameter values: </a:t>
            </a:r>
            <a:r>
              <a:rPr lang="en-US" altLang="zh-CN" i="1" dirty="0">
                <a:solidFill>
                  <a:srgbClr val="000000"/>
                </a:solidFill>
                <a:latin typeface="UnicaSB-LigIta"/>
              </a:rPr>
              <a:t>b=</a:t>
            </a:r>
            <a:r>
              <a:rPr lang="en-US" altLang="zh-CN" dirty="0">
                <a:solidFill>
                  <a:srgbClr val="000000"/>
                </a:solidFill>
                <a:latin typeface="UnicaSB-Light"/>
              </a:rPr>
              <a:t>1, </a:t>
            </a:r>
            <a:r>
              <a:rPr lang="en-US" altLang="zh-CN" i="1" dirty="0">
                <a:solidFill>
                  <a:srgbClr val="000000"/>
                </a:solidFill>
                <a:latin typeface="UnicaSB-LigIta"/>
              </a:rPr>
              <a:t>c </a:t>
            </a:r>
            <a:r>
              <a:rPr lang="en-US" altLang="zh-CN" dirty="0">
                <a:solidFill>
                  <a:srgbClr val="000000"/>
                </a:solidFill>
                <a:latin typeface="Texmatha"/>
              </a:rPr>
              <a:t>=</a:t>
            </a:r>
            <a:r>
              <a:rPr lang="en-US" altLang="zh-CN" dirty="0">
                <a:solidFill>
                  <a:srgbClr val="000000"/>
                </a:solidFill>
                <a:latin typeface="UnicaSB-Light"/>
              </a:rPr>
              <a:t>0</a:t>
            </a:r>
            <a:r>
              <a:rPr lang="en-US" altLang="zh-CN" dirty="0">
                <a:solidFill>
                  <a:srgbClr val="000000"/>
                </a:solidFill>
                <a:latin typeface="Texmathb"/>
              </a:rPr>
              <a:t>:</a:t>
            </a:r>
            <a:r>
              <a:rPr lang="en-US" altLang="zh-CN" dirty="0">
                <a:solidFill>
                  <a:srgbClr val="000000"/>
                </a:solidFill>
                <a:latin typeface="UnicaSB-Light"/>
              </a:rPr>
              <a:t>1 (to avoid negative payoffs we add 0.1 in each interaction).</a:t>
            </a:r>
            <a:r>
              <a:rPr lang="en-US" altLang="zh-CN" dirty="0"/>
              <a:t> </a:t>
            </a:r>
            <a:br>
              <a:rPr lang="en-US" altLang="zh-CN" dirty="0"/>
            </a:br>
            <a:endParaRPr lang="zh-CN" altLang="en-US" dirty="0"/>
          </a:p>
          <a:p>
            <a:pPr lvl="0"/>
            <a:endParaRPr lang="zh-CN" altLang="en-US" dirty="0"/>
          </a:p>
        </p:txBody>
      </p:sp>
      <p:sp>
        <p:nvSpPr>
          <p:cNvPr id="5734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25</a:t>
            </a:fld>
            <a:endParaRPr lang="zh-CN" altLang="en-US" sz="13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a:solidFill>
              <a:srgbClr val="000000">
                <a:alpha val="100000"/>
              </a:srgbClr>
            </a:solidFill>
            <a:miter lim="800000"/>
          </a:ln>
        </p:spPr>
      </p:sp>
      <p:sp>
        <p:nvSpPr>
          <p:cNvPr id="62467" name="备注占位符 2"/>
          <p:cNvSpPr>
            <a:spLocks noGrp="1"/>
          </p:cNvSpPr>
          <p:nvPr>
            <p:ph type="body" idx="1"/>
          </p:nvPr>
        </p:nvSpPr>
        <p:spPr>
          <a:noFill/>
          <a:ln>
            <a:noFill/>
          </a:ln>
        </p:spPr>
        <p:txBody>
          <a:bodyPr wrap="square" lIns="99048" tIns="49524" rIns="99048" bIns="49524" anchor="t" anchorCtr="0"/>
          <a:lstStyle/>
          <a:p>
            <a:pPr lvl="0"/>
            <a:r>
              <a:rPr lang="zh-CN" altLang="en-US" dirty="0"/>
              <a:t>没有考虑人群结构，假定是</a:t>
            </a:r>
            <a:r>
              <a:rPr lang="en-US" altLang="zh-CN" dirty="0"/>
              <a:t>well-mixed,</a:t>
            </a:r>
            <a:r>
              <a:rPr lang="zh-CN" altLang="en-US" dirty="0"/>
              <a:t>我们进一步考虑空间网络上声誉机制对演化合作的影响。</a:t>
            </a:r>
            <a:endParaRPr lang="en-US" altLang="zh-CN" dirty="0"/>
          </a:p>
        </p:txBody>
      </p:sp>
      <p:sp>
        <p:nvSpPr>
          <p:cNvPr id="6246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27</a:t>
            </a:fld>
            <a:endParaRPr lang="zh-CN" altLang="en-US" sz="13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idx="1"/>
          </p:nvPr>
        </p:nvSpPr>
        <p:spPr>
          <a:noFill/>
          <a:ln>
            <a:noFill/>
          </a:ln>
        </p:spPr>
        <p:txBody>
          <a:bodyPr wrap="square" lIns="99048" tIns="49524" rIns="99048" bIns="49524" anchor="t" anchorCtr="0"/>
          <a:lstStyle/>
          <a:p>
            <a:pPr lvl="0"/>
            <a:endParaRPr lang="zh-CN" altLang="en-US" dirty="0"/>
          </a:p>
        </p:txBody>
      </p:sp>
      <p:sp>
        <p:nvSpPr>
          <p:cNvPr id="1741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2</a:t>
            </a:fld>
            <a:endParaRPr lang="zh-CN" altLang="en-US"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a:solidFill>
              <a:srgbClr val="000000">
                <a:alpha val="100000"/>
              </a:srgbClr>
            </a:solidFill>
            <a:miter lim="800000"/>
          </a:ln>
        </p:spPr>
      </p:sp>
      <p:sp>
        <p:nvSpPr>
          <p:cNvPr id="64515" name="备注占位符 2"/>
          <p:cNvSpPr>
            <a:spLocks noGrp="1"/>
          </p:cNvSpPr>
          <p:nvPr>
            <p:ph type="body"/>
          </p:nvPr>
        </p:nvSpPr>
        <p:spPr>
          <a:noFill/>
          <a:ln>
            <a:noFill/>
          </a:ln>
        </p:spPr>
        <p:txBody>
          <a:bodyPr wrap="square" lIns="99048" tIns="49524" rIns="99048" bIns="49524" anchor="t" anchorCtr="0"/>
          <a:lstStyle/>
          <a:p>
            <a:pPr lvl="0"/>
            <a:r>
              <a:rPr lang="zh-CN" altLang="en-US" dirty="0"/>
              <a:t>下面介绍一下我们小组在声誉机制对演化博弈合作影响的几个工作，跟大家一起讨论。</a:t>
            </a:r>
            <a:endParaRPr lang="en-US" altLang="zh-CN" dirty="0"/>
          </a:p>
          <a:p>
            <a:pPr lvl="0"/>
            <a:endParaRPr lang="en-US" altLang="zh-CN" dirty="0"/>
          </a:p>
          <a:p>
            <a:pPr lvl="1" eaLnBrk="1" hangingPunct="1"/>
            <a:r>
              <a:rPr lang="zh-CN" altLang="en-US" dirty="0">
                <a:ea typeface="微软雅黑" panose="020B0503020204020204" pitchFamily="34" charset="-122"/>
              </a:rPr>
              <a:t>空间网格上考虑声誉推测机制的博弈合作；</a:t>
            </a:r>
            <a:endParaRPr lang="en-US" altLang="zh-CN" dirty="0">
              <a:ea typeface="微软雅黑" panose="020B0503020204020204" pitchFamily="34" charset="-122"/>
            </a:endParaRPr>
          </a:p>
          <a:p>
            <a:pPr lvl="1" eaLnBrk="1" hangingPunct="1"/>
            <a:r>
              <a:rPr lang="zh-CN" altLang="en-US" dirty="0">
                <a:ea typeface="微软雅黑" panose="020B0503020204020204" pitchFamily="34" charset="-122"/>
              </a:rPr>
              <a:t>空间网格上考虑声誉自适应分类的博弈合作；</a:t>
            </a:r>
            <a:endParaRPr lang="en-US" altLang="zh-CN" dirty="0">
              <a:ea typeface="微软雅黑" panose="020B0503020204020204" pitchFamily="34" charset="-122"/>
            </a:endParaRPr>
          </a:p>
          <a:p>
            <a:pPr lvl="1" eaLnBrk="1" hangingPunct="1"/>
            <a:r>
              <a:rPr lang="zh-CN" altLang="en-US" dirty="0">
                <a:ea typeface="微软雅黑" panose="020B0503020204020204" pitchFamily="34" charset="-122"/>
              </a:rPr>
              <a:t>空间网格上考虑声誉的效用加权的博弈合作；</a:t>
            </a:r>
            <a:endParaRPr lang="en-US" altLang="zh-CN" dirty="0">
              <a:ea typeface="微软雅黑" panose="020B0503020204020204" pitchFamily="34" charset="-122"/>
            </a:endParaRPr>
          </a:p>
          <a:p>
            <a:pPr lvl="1" eaLnBrk="1" hangingPunct="1"/>
            <a:r>
              <a:rPr lang="zh-CN" altLang="en-US" dirty="0">
                <a:ea typeface="微软雅黑" panose="020B0503020204020204" pitchFamily="34" charset="-122"/>
              </a:rPr>
              <a:t>空间网格上考虑声誉与记忆相耦合的博弈合作；</a:t>
            </a:r>
            <a:endParaRPr lang="zh-CN" altLang="en-US" dirty="0"/>
          </a:p>
        </p:txBody>
      </p:sp>
      <p:sp>
        <p:nvSpPr>
          <p:cNvPr id="6451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28</a:t>
            </a:fld>
            <a:endParaRPr lang="zh-CN" altLang="en-US"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备注占位符 2"/>
          <p:cNvSpPr>
            <a:spLocks noGrp="1"/>
          </p:cNvSpPr>
          <p:nvPr>
            <p:ph type="body" idx="1"/>
          </p:nvPr>
        </p:nvSpPr>
        <p:spPr>
          <a:noFill/>
          <a:ln>
            <a:noFill/>
          </a:ln>
        </p:spPr>
        <p:txBody>
          <a:bodyPr wrap="square" lIns="99048" tIns="49524" rIns="99048" bIns="49524" anchor="t" anchorCtr="0"/>
          <a:lstStyle/>
          <a:p>
            <a:pPr lvl="0" eaLnBrk="1" hangingPunct="1"/>
            <a:r>
              <a:rPr lang="zh-CN" altLang="en-US" dirty="0">
                <a:solidFill>
                  <a:srgbClr val="FF0000"/>
                </a:solidFill>
              </a:rPr>
              <a:t>背景</a:t>
            </a:r>
            <a:endParaRPr lang="en-US" altLang="zh-CN" dirty="0">
              <a:solidFill>
                <a:srgbClr val="FF0000"/>
              </a:solidFill>
            </a:endParaRPr>
          </a:p>
          <a:p>
            <a:pPr lvl="1" eaLnBrk="1" hangingPunct="1"/>
            <a:r>
              <a:rPr lang="zh-CN" altLang="en-US" dirty="0">
                <a:ea typeface="微软雅黑" panose="020B0503020204020204" pitchFamily="34" charset="-122"/>
              </a:rPr>
              <a:t>声誉好的个体往往会影响周围群体的行为；</a:t>
            </a:r>
            <a:endParaRPr lang="en-US" altLang="zh-CN" dirty="0">
              <a:ea typeface="微软雅黑" panose="020B0503020204020204" pitchFamily="34" charset="-122"/>
            </a:endParaRPr>
          </a:p>
          <a:p>
            <a:pPr lvl="1" eaLnBrk="1" hangingPunct="1"/>
            <a:r>
              <a:rPr lang="zh-CN" altLang="en-US" dirty="0">
                <a:solidFill>
                  <a:srgbClr val="00B050"/>
                </a:solidFill>
                <a:ea typeface="微软雅黑" panose="020B0503020204020204" pitchFamily="34" charset="-122"/>
              </a:rPr>
              <a:t>个体感知能力有限，或者信息传输存在误差，个体无法准确感知其他个体的声誉值；</a:t>
            </a:r>
            <a:endParaRPr lang="en-US" altLang="zh-CN" dirty="0">
              <a:solidFill>
                <a:srgbClr val="00B050"/>
              </a:solidFill>
              <a:ea typeface="微软雅黑" panose="020B0503020204020204" pitchFamily="34" charset="-122"/>
            </a:endParaRPr>
          </a:p>
          <a:p>
            <a:pPr lvl="0" eaLnBrk="1" hangingPunct="1"/>
            <a:r>
              <a:rPr lang="zh-CN" altLang="en-US" dirty="0"/>
              <a:t>模型</a:t>
            </a:r>
            <a:endParaRPr lang="en-US" altLang="zh-CN" dirty="0"/>
          </a:p>
          <a:p>
            <a:pPr lvl="1" eaLnBrk="1" hangingPunct="1"/>
            <a:r>
              <a:rPr lang="zh-CN" altLang="en-US" dirty="0"/>
              <a:t>博弈中，每个个体被指定一个属性值</a:t>
            </a:r>
            <a:r>
              <a:rPr lang="en-US" altLang="zh-CN" dirty="0"/>
              <a:t>0&lt;p&lt;1</a:t>
            </a:r>
            <a:r>
              <a:rPr lang="zh-CN" altLang="en-US" dirty="0"/>
              <a:t>代表其声誉推测能力；</a:t>
            </a:r>
            <a:endParaRPr lang="en-US" altLang="zh-CN" dirty="0"/>
          </a:p>
          <a:p>
            <a:pPr lvl="1" eaLnBrk="1" hangingPunct="1"/>
            <a:r>
              <a:rPr lang="zh-CN" altLang="en-US" dirty="0">
                <a:solidFill>
                  <a:srgbClr val="00B050"/>
                </a:solidFill>
              </a:rPr>
              <a:t>博弈演化中，每个局中人以概率</a:t>
            </a:r>
            <a:r>
              <a:rPr lang="en-US" altLang="zh-CN" dirty="0">
                <a:solidFill>
                  <a:srgbClr val="00B050"/>
                </a:solidFill>
              </a:rPr>
              <a:t>p</a:t>
            </a:r>
            <a:r>
              <a:rPr lang="zh-CN" altLang="en-US" dirty="0">
                <a:solidFill>
                  <a:srgbClr val="00B050"/>
                </a:solidFill>
              </a:rPr>
              <a:t>选择声誉值最高的邻居进行策略更新；否则以概率（</a:t>
            </a:r>
            <a:r>
              <a:rPr lang="en-US" altLang="zh-CN" dirty="0">
                <a:solidFill>
                  <a:srgbClr val="00B050"/>
                </a:solidFill>
              </a:rPr>
              <a:t>1-p</a:t>
            </a:r>
            <a:r>
              <a:rPr lang="zh-CN" altLang="en-US" dirty="0">
                <a:solidFill>
                  <a:srgbClr val="00B050"/>
                </a:solidFill>
              </a:rPr>
              <a:t>）随机选择一个邻居以学习其策略。</a:t>
            </a:r>
          </a:p>
          <a:p>
            <a:pPr lvl="0"/>
            <a:endParaRPr lang="zh-CN" altLang="en-US" dirty="0"/>
          </a:p>
        </p:txBody>
      </p:sp>
      <p:sp>
        <p:nvSpPr>
          <p:cNvPr id="6656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29</a:t>
            </a:fld>
            <a:endParaRPr lang="zh-CN" altLang="en-US" sz="13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a:solidFill>
              <a:srgbClr val="000000">
                <a:alpha val="100000"/>
              </a:srgbClr>
            </a:solidFill>
            <a:miter lim="800000"/>
          </a:ln>
        </p:spPr>
      </p:sp>
      <p:sp>
        <p:nvSpPr>
          <p:cNvPr id="68611" name="备注占位符 2"/>
          <p:cNvSpPr>
            <a:spLocks noGrp="1"/>
          </p:cNvSpPr>
          <p:nvPr>
            <p:ph type="body"/>
          </p:nvPr>
        </p:nvSpPr>
        <p:spPr>
          <a:noFill/>
          <a:ln>
            <a:noFill/>
          </a:ln>
        </p:spPr>
        <p:txBody>
          <a:bodyPr wrap="square" lIns="99048" tIns="49524" rIns="99048" bIns="49524" anchor="t" anchorCtr="0"/>
          <a:lstStyle/>
          <a:p>
            <a:pPr lvl="0"/>
            <a:r>
              <a:rPr lang="en-US" altLang="zh-CN" dirty="0"/>
              <a:t>Zi(t) is the reputation of player i at time step t. Each player possesses an identical reputation 1</a:t>
            </a:r>
          </a:p>
          <a:p>
            <a:pPr lvl="0"/>
            <a:r>
              <a:rPr lang="en-US" altLang="zh-CN" dirty="0"/>
              <a:t>before the game (i.e. t =0). Where delta Z denotes the increment of reputation at time step t. If player i</a:t>
            </a:r>
          </a:p>
          <a:p>
            <a:pPr lvl="0"/>
            <a:r>
              <a:rPr lang="en-US" altLang="zh-CN" dirty="0"/>
              <a:t>selects cooperation, \delta Z is 1, otherwise equalling to 0. It is obvious that individual reputation is evaluated in an accumulated way, which can get the illumination from some realistic situations.</a:t>
            </a:r>
            <a:endParaRPr lang="zh-CN" altLang="en-US" dirty="0"/>
          </a:p>
        </p:txBody>
      </p:sp>
      <p:sp>
        <p:nvSpPr>
          <p:cNvPr id="6861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30</a:t>
            </a:fld>
            <a:endParaRPr lang="zh-CN" altLang="en-US"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a:solidFill>
              <a:srgbClr val="000000">
                <a:alpha val="100000"/>
              </a:srgbClr>
            </a:solidFill>
            <a:miter lim="800000"/>
          </a:ln>
        </p:spPr>
      </p:sp>
      <p:sp>
        <p:nvSpPr>
          <p:cNvPr id="70659" name="备注占位符 2"/>
          <p:cNvSpPr>
            <a:spLocks noGrp="1"/>
          </p:cNvSpPr>
          <p:nvPr>
            <p:ph type="body"/>
          </p:nvPr>
        </p:nvSpPr>
        <p:spPr>
          <a:noFill/>
          <a:ln>
            <a:noFill/>
          </a:ln>
        </p:spPr>
        <p:txBody>
          <a:bodyPr wrap="square" lIns="99048" tIns="49524" rIns="99048" bIns="49524" anchor="t" anchorCtr="0"/>
          <a:lstStyle/>
          <a:p>
            <a:pPr lvl="0"/>
            <a:r>
              <a:rPr lang="en-US" altLang="zh-CN" dirty="0"/>
              <a:t>&lt;k&gt;=4, rewiring probability is 0.1</a:t>
            </a:r>
            <a:endParaRPr lang="zh-CN" altLang="en-US" dirty="0"/>
          </a:p>
        </p:txBody>
      </p:sp>
      <p:sp>
        <p:nvSpPr>
          <p:cNvPr id="7066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31</a:t>
            </a:fld>
            <a:endParaRPr lang="zh-CN" altLang="en-US"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ln>
            <a:solidFill>
              <a:srgbClr val="000000">
                <a:alpha val="100000"/>
              </a:srgbClr>
            </a:solidFill>
            <a:miter lim="800000"/>
          </a:ln>
        </p:spPr>
      </p:sp>
      <p:sp>
        <p:nvSpPr>
          <p:cNvPr id="72707" name="备注占位符 2"/>
          <p:cNvSpPr>
            <a:spLocks noGrp="1"/>
          </p:cNvSpPr>
          <p:nvPr>
            <p:ph type="body"/>
          </p:nvPr>
        </p:nvSpPr>
        <p:spPr>
          <a:noFill/>
          <a:ln>
            <a:noFill/>
          </a:ln>
        </p:spPr>
        <p:txBody>
          <a:bodyPr wrap="square" lIns="99048" tIns="49524" rIns="99048" bIns="49524" anchor="t" anchorCtr="0"/>
          <a:lstStyle/>
          <a:p>
            <a:pPr lvl="0"/>
            <a:r>
              <a:rPr lang="en-US" altLang="zh-CN" dirty="0"/>
              <a:t>1    1-r</a:t>
            </a:r>
          </a:p>
          <a:p>
            <a:pPr lvl="0"/>
            <a:r>
              <a:rPr lang="en-US" altLang="zh-CN" dirty="0"/>
              <a:t>1+r  0</a:t>
            </a:r>
            <a:endParaRPr lang="zh-CN" altLang="en-US" dirty="0"/>
          </a:p>
        </p:txBody>
      </p:sp>
      <p:sp>
        <p:nvSpPr>
          <p:cNvPr id="7270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32</a:t>
            </a:fld>
            <a:endParaRPr lang="zh-CN" altLang="en-US" sz="13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ln>
            <a:solidFill>
              <a:srgbClr val="000000">
                <a:alpha val="100000"/>
              </a:srgbClr>
            </a:solidFill>
            <a:miter lim="800000"/>
          </a:ln>
        </p:spPr>
      </p:sp>
      <p:sp>
        <p:nvSpPr>
          <p:cNvPr id="74755" name="备注占位符 2"/>
          <p:cNvSpPr>
            <a:spLocks noGrp="1"/>
          </p:cNvSpPr>
          <p:nvPr>
            <p:ph type="body" idx="1"/>
          </p:nvPr>
        </p:nvSpPr>
        <p:spPr>
          <a:noFill/>
          <a:ln>
            <a:noFill/>
          </a:ln>
        </p:spPr>
        <p:txBody>
          <a:bodyPr wrap="square" lIns="99048" tIns="49524" rIns="99048" bIns="49524" anchor="t" anchorCtr="0"/>
          <a:lstStyle/>
          <a:p>
            <a:pPr lvl="0"/>
            <a:r>
              <a:rPr lang="zh-CN" altLang="en-US" dirty="0"/>
              <a:t>背景</a:t>
            </a:r>
            <a:endParaRPr lang="en-US" altLang="zh-CN" dirty="0"/>
          </a:p>
          <a:p>
            <a:pPr lvl="1" eaLnBrk="1" hangingPunct="1"/>
            <a:r>
              <a:rPr lang="zh-CN" altLang="en-US" dirty="0">
                <a:ea typeface="微软雅黑" panose="020B0503020204020204" pitchFamily="34" charset="-122"/>
              </a:rPr>
              <a:t>声誉不同的个体具有不同的影响力，高声誉的个体更容易说服邻居来采用其策略。</a:t>
            </a:r>
            <a:endParaRPr lang="en-US" altLang="zh-CN" dirty="0">
              <a:ea typeface="微软雅黑" panose="020B0503020204020204" pitchFamily="34" charset="-122"/>
            </a:endParaRPr>
          </a:p>
          <a:p>
            <a:pPr lvl="1" eaLnBrk="1" hangingPunct="1"/>
            <a:r>
              <a:rPr lang="zh-CN" altLang="en-US" dirty="0">
                <a:ea typeface="微软雅黑" panose="020B0503020204020204" pitchFamily="34" charset="-122"/>
              </a:rPr>
              <a:t>根据声誉的差别，</a:t>
            </a:r>
            <a:r>
              <a:rPr lang="en-US" altLang="zh-CN" dirty="0">
                <a:ea typeface="微软雅黑" panose="020B0503020204020204" pitchFamily="34" charset="-122"/>
              </a:rPr>
              <a:t> </a:t>
            </a:r>
            <a:r>
              <a:rPr lang="zh-CN" altLang="en-US" dirty="0">
                <a:ea typeface="微软雅黑" panose="020B0503020204020204" pitchFamily="34" charset="-122"/>
              </a:rPr>
              <a:t>对合作的影响表征为局中人策略传递能力的差异：分成</a:t>
            </a:r>
            <a:r>
              <a:rPr lang="en-US" altLang="zh-CN" dirty="0">
                <a:ea typeface="微软雅黑" panose="020B0503020204020204" pitchFamily="34" charset="-122"/>
              </a:rPr>
              <a:t> influential and non-influential </a:t>
            </a:r>
            <a:r>
              <a:rPr lang="zh-CN" altLang="en-US" dirty="0">
                <a:ea typeface="微软雅黑" panose="020B0503020204020204" pitchFamily="34" charset="-122"/>
              </a:rPr>
              <a:t>两类</a:t>
            </a:r>
            <a:r>
              <a:rPr lang="en-US" altLang="zh-CN" dirty="0">
                <a:ea typeface="微软雅黑" panose="020B0503020204020204" pitchFamily="34" charset="-122"/>
              </a:rPr>
              <a:t>.</a:t>
            </a:r>
          </a:p>
          <a:p>
            <a:pPr lvl="0" eaLnBrk="1" hangingPunct="1"/>
            <a:r>
              <a:rPr lang="zh-CN" altLang="en-US" dirty="0"/>
              <a:t>模型：</a:t>
            </a:r>
            <a:endParaRPr lang="en-US" altLang="zh-CN" dirty="0"/>
          </a:p>
          <a:p>
            <a:pPr lvl="0"/>
            <a:endParaRPr lang="zh-CN" altLang="en-US" dirty="0"/>
          </a:p>
        </p:txBody>
      </p:sp>
      <p:sp>
        <p:nvSpPr>
          <p:cNvPr id="7475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33</a:t>
            </a:fld>
            <a:endParaRPr lang="zh-CN" altLang="en-US" sz="1300"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a:solidFill>
              <a:srgbClr val="000000">
                <a:alpha val="100000"/>
              </a:srgbClr>
            </a:solidFill>
            <a:miter lim="800000"/>
          </a:ln>
        </p:spPr>
      </p:sp>
      <p:sp>
        <p:nvSpPr>
          <p:cNvPr id="78851" name="备注占位符 2"/>
          <p:cNvSpPr>
            <a:spLocks noGrp="1"/>
          </p:cNvSpPr>
          <p:nvPr>
            <p:ph type="body" idx="1"/>
          </p:nvPr>
        </p:nvSpPr>
        <p:spPr>
          <a:noFill/>
          <a:ln>
            <a:noFill/>
          </a:ln>
        </p:spPr>
        <p:txBody>
          <a:bodyPr wrap="square" lIns="99048" tIns="49524" rIns="99048" bIns="49524" anchor="t" anchorCtr="0"/>
          <a:lstStyle/>
          <a:p>
            <a:pPr lvl="0" eaLnBrk="1" hangingPunct="1">
              <a:spcBef>
                <a:spcPct val="0"/>
              </a:spcBef>
            </a:pPr>
            <a:endParaRPr lang="zh-CN" altLang="en-US" dirty="0"/>
          </a:p>
        </p:txBody>
      </p:sp>
      <p:sp>
        <p:nvSpPr>
          <p:cNvPr id="7885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等线" panose="02010600030101010101" pitchFamily="2" charset="-122"/>
              </a:rPr>
              <a:t>34</a:t>
            </a:fld>
            <a:endParaRPr lang="zh-CN" altLang="en-US" sz="1300" dirty="0">
              <a:latin typeface="等线"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a:solidFill>
              <a:srgbClr val="000000">
                <a:alpha val="100000"/>
              </a:srgbClr>
            </a:solidFill>
            <a:miter lim="800000"/>
          </a:ln>
        </p:spPr>
      </p:sp>
      <p:sp>
        <p:nvSpPr>
          <p:cNvPr id="80899" name="备注占位符 2"/>
          <p:cNvSpPr>
            <a:spLocks noGrp="1"/>
          </p:cNvSpPr>
          <p:nvPr>
            <p:ph type="body" idx="1"/>
          </p:nvPr>
        </p:nvSpPr>
        <p:spPr>
          <a:noFill/>
          <a:ln>
            <a:noFill/>
          </a:ln>
        </p:spPr>
        <p:txBody>
          <a:bodyPr wrap="square" lIns="99048" tIns="49524" rIns="99048" bIns="49524" anchor="t" anchorCtr="0"/>
          <a:lstStyle/>
          <a:p>
            <a:pPr lvl="0" eaLnBrk="1" hangingPunct="1">
              <a:spcBef>
                <a:spcPct val="0"/>
              </a:spcBef>
            </a:pPr>
            <a:endParaRPr lang="zh-CN" altLang="en-US" dirty="0"/>
          </a:p>
        </p:txBody>
      </p:sp>
      <p:sp>
        <p:nvSpPr>
          <p:cNvPr id="8090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等线" panose="02010600030101010101" pitchFamily="2" charset="-122"/>
              </a:rPr>
              <a:t>35</a:t>
            </a:fld>
            <a:endParaRPr lang="zh-CN" altLang="en-US" sz="1300" dirty="0">
              <a:latin typeface="等线"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a:solidFill>
              <a:srgbClr val="000000">
                <a:alpha val="100000"/>
              </a:srgbClr>
            </a:solidFill>
            <a:miter lim="800000"/>
          </a:ln>
        </p:spPr>
      </p:sp>
      <p:sp>
        <p:nvSpPr>
          <p:cNvPr id="82947" name="备注占位符 2"/>
          <p:cNvSpPr>
            <a:spLocks noGrp="1"/>
          </p:cNvSpPr>
          <p:nvPr>
            <p:ph type="body" idx="1"/>
          </p:nvPr>
        </p:nvSpPr>
        <p:spPr>
          <a:noFill/>
          <a:ln>
            <a:noFill/>
          </a:ln>
        </p:spPr>
        <p:txBody>
          <a:bodyPr wrap="square" lIns="99048" tIns="49524" rIns="99048" bIns="49524" anchor="t" anchorCtr="0"/>
          <a:lstStyle/>
          <a:p>
            <a:pPr lvl="0" eaLnBrk="1" hangingPunct="1">
              <a:spcBef>
                <a:spcPct val="0"/>
              </a:spcBef>
            </a:pPr>
            <a:endParaRPr lang="zh-CN" altLang="en-US" dirty="0"/>
          </a:p>
        </p:txBody>
      </p:sp>
      <p:sp>
        <p:nvSpPr>
          <p:cNvPr id="8294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等线" panose="02010600030101010101" pitchFamily="2" charset="-122"/>
              </a:rPr>
              <a:t>36</a:t>
            </a:fld>
            <a:endParaRPr lang="zh-CN" altLang="en-US" sz="1300" dirty="0">
              <a:latin typeface="等线"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ln>
            <a:solidFill>
              <a:srgbClr val="000000">
                <a:alpha val="100000"/>
              </a:srgbClr>
            </a:solidFill>
            <a:miter lim="800000"/>
          </a:ln>
        </p:spPr>
      </p:sp>
      <p:sp>
        <p:nvSpPr>
          <p:cNvPr id="84995" name="备注占位符 2"/>
          <p:cNvSpPr>
            <a:spLocks noGrp="1"/>
          </p:cNvSpPr>
          <p:nvPr>
            <p:ph type="body" idx="1"/>
          </p:nvPr>
        </p:nvSpPr>
        <p:spPr>
          <a:noFill/>
          <a:ln>
            <a:noFill/>
          </a:ln>
        </p:spPr>
        <p:txBody>
          <a:bodyPr wrap="square" lIns="99048" tIns="49524" rIns="99048" bIns="49524" anchor="t" anchorCtr="0"/>
          <a:lstStyle/>
          <a:p>
            <a:pPr lvl="0" eaLnBrk="1" hangingPunct="1">
              <a:spcBef>
                <a:spcPct val="0"/>
              </a:spcBef>
            </a:pPr>
            <a:endParaRPr lang="zh-CN" altLang="en-US" dirty="0"/>
          </a:p>
        </p:txBody>
      </p:sp>
      <p:sp>
        <p:nvSpPr>
          <p:cNvPr id="8499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等线" panose="02010600030101010101" pitchFamily="2" charset="-122"/>
              </a:rPr>
              <a:t>37</a:t>
            </a:fld>
            <a:endParaRPr lang="zh-CN" altLang="en-US" sz="1300" dirty="0">
              <a:latin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p:nvPr>
        </p:nvSpPr>
        <p:spPr>
          <a:noFill/>
          <a:ln>
            <a:noFill/>
          </a:ln>
        </p:spPr>
        <p:txBody>
          <a:bodyPr wrap="square" lIns="99048" tIns="49524" rIns="99048" bIns="49524" anchor="t" anchorCtr="0"/>
          <a:lstStyle/>
          <a:p>
            <a:pPr lvl="0"/>
            <a:r>
              <a:rPr lang="zh-CN" altLang="en-US" dirty="0"/>
              <a:t>今天我报告的主要内容包括：首先是引言，简要介绍一下研究背景。然后介绍一下演化博弈研究的一些进展；接着介绍为我们小组在这方面的一些工作；最后做一个简要的总结和展望。</a:t>
            </a:r>
          </a:p>
        </p:txBody>
      </p:sp>
      <p:sp>
        <p:nvSpPr>
          <p:cNvPr id="1946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3</a:t>
            </a:fld>
            <a:endParaRPr lang="zh-CN" altLang="en-US" sz="13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ln>
            <a:solidFill>
              <a:srgbClr val="000000">
                <a:alpha val="100000"/>
              </a:srgbClr>
            </a:solidFill>
            <a:miter lim="800000"/>
          </a:ln>
        </p:spPr>
      </p:sp>
      <p:sp>
        <p:nvSpPr>
          <p:cNvPr id="91139" name="备注占位符 2"/>
          <p:cNvSpPr>
            <a:spLocks noGrp="1"/>
          </p:cNvSpPr>
          <p:nvPr>
            <p:ph type="body" idx="1"/>
          </p:nvPr>
        </p:nvSpPr>
        <p:spPr>
          <a:noFill/>
          <a:ln>
            <a:noFill/>
          </a:ln>
        </p:spPr>
        <p:txBody>
          <a:bodyPr wrap="square" lIns="99048" tIns="49524" rIns="99048" bIns="49524" anchor="t" anchorCtr="0"/>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等线" panose="02010600030101010101" pitchFamily="2" charset="-122"/>
              </a:rPr>
              <a:t>38</a:t>
            </a:fld>
            <a:endParaRPr lang="zh-CN" altLang="en-US" sz="1300" dirty="0">
              <a:latin typeface="等线"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ln>
            <a:solidFill>
              <a:srgbClr val="000000">
                <a:alpha val="100000"/>
              </a:srgbClr>
            </a:solidFill>
            <a:miter lim="800000"/>
          </a:ln>
        </p:spPr>
      </p:sp>
      <p:sp>
        <p:nvSpPr>
          <p:cNvPr id="93187" name="备注占位符 2"/>
          <p:cNvSpPr>
            <a:spLocks noGrp="1"/>
          </p:cNvSpPr>
          <p:nvPr>
            <p:ph type="body" idx="1"/>
          </p:nvPr>
        </p:nvSpPr>
        <p:spPr>
          <a:noFill/>
          <a:ln>
            <a:noFill/>
          </a:ln>
        </p:spPr>
        <p:txBody>
          <a:bodyPr wrap="square" lIns="99048" tIns="49524" rIns="99048" bIns="49524" anchor="t" anchorCtr="0"/>
          <a:lstStyle/>
          <a:p>
            <a:pPr lvl="0" eaLnBrk="1" hangingPunct="1">
              <a:spcBef>
                <a:spcPct val="0"/>
              </a:spcBef>
            </a:pPr>
            <a:endParaRPr lang="zh-CN" altLang="en-US" dirty="0"/>
          </a:p>
        </p:txBody>
      </p:sp>
      <p:sp>
        <p:nvSpPr>
          <p:cNvPr id="9318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等线" panose="02010600030101010101" pitchFamily="2" charset="-122"/>
              </a:rPr>
              <a:t>39</a:t>
            </a:fld>
            <a:endParaRPr lang="zh-CN" altLang="en-US" sz="1300" dirty="0">
              <a:latin typeface="等线"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ln>
            <a:solidFill>
              <a:srgbClr val="000000">
                <a:alpha val="100000"/>
              </a:srgbClr>
            </a:solidFill>
            <a:miter lim="800000"/>
          </a:ln>
        </p:spPr>
      </p:sp>
      <p:sp>
        <p:nvSpPr>
          <p:cNvPr id="95235" name="备注占位符 2"/>
          <p:cNvSpPr>
            <a:spLocks noGrp="1"/>
          </p:cNvSpPr>
          <p:nvPr>
            <p:ph type="body" idx="1"/>
          </p:nvPr>
        </p:nvSpPr>
        <p:spPr>
          <a:noFill/>
          <a:ln>
            <a:noFill/>
          </a:ln>
        </p:spPr>
        <p:txBody>
          <a:bodyPr wrap="square" lIns="99048" tIns="49524" rIns="99048" bIns="49524" anchor="t" anchorCtr="0"/>
          <a:lstStyle/>
          <a:p>
            <a:pPr lvl="0"/>
            <a:endParaRPr lang="zh-CN" altLang="en-US" dirty="0"/>
          </a:p>
        </p:txBody>
      </p:sp>
      <p:sp>
        <p:nvSpPr>
          <p:cNvPr id="952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40</a:t>
            </a:fld>
            <a:endParaRPr lang="zh-CN" altLang="en-US" sz="1300"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a:ln>
            <a:solidFill>
              <a:srgbClr val="000000">
                <a:alpha val="100000"/>
              </a:srgbClr>
            </a:solidFill>
            <a:miter lim="800000"/>
          </a:ln>
        </p:spPr>
      </p:sp>
      <p:sp>
        <p:nvSpPr>
          <p:cNvPr id="99331" name="备注占位符 2"/>
          <p:cNvSpPr>
            <a:spLocks noGrp="1"/>
          </p:cNvSpPr>
          <p:nvPr>
            <p:ph type="body" idx="1"/>
          </p:nvPr>
        </p:nvSpPr>
        <p:spPr>
          <a:noFill/>
          <a:ln>
            <a:noFill/>
          </a:ln>
        </p:spPr>
        <p:txBody>
          <a:bodyPr wrap="square" lIns="99048" tIns="49524" rIns="99048" bIns="49524" anchor="t" anchorCtr="0"/>
          <a:lstStyle/>
          <a:p>
            <a:pPr lvl="0" eaLnBrk="1" hangingPunct="1">
              <a:spcBef>
                <a:spcPct val="0"/>
              </a:spcBef>
            </a:pPr>
            <a:endParaRPr lang="zh-CN" altLang="en-US" dirty="0"/>
          </a:p>
        </p:txBody>
      </p:sp>
      <p:sp>
        <p:nvSpPr>
          <p:cNvPr id="9933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等线" panose="02010600030101010101" pitchFamily="2" charset="-122"/>
              </a:rPr>
              <a:t>43</a:t>
            </a:fld>
            <a:endParaRPr lang="zh-CN" altLang="en-US" sz="1300" dirty="0">
              <a:latin typeface="等线"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91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000"/>
                </a:solidFill>
                <a:latin typeface="Arial" panose="020B0604020202020204" pitchFamily="34" charset="0"/>
                <a:ea typeface="宋体" panose="02010600030101010101" pitchFamily="2" charset="-122"/>
              </a:defRPr>
            </a:lvl1pPr>
            <a:lvl2pPr marL="742950" indent="-285750">
              <a:defRPr sz="3200" b="1">
                <a:solidFill>
                  <a:srgbClr val="FF0000"/>
                </a:solidFill>
                <a:latin typeface="Arial" panose="020B0604020202020204" pitchFamily="34" charset="0"/>
                <a:ea typeface="宋体" panose="02010600030101010101" pitchFamily="2" charset="-122"/>
              </a:defRPr>
            </a:lvl2pPr>
            <a:lvl3pPr marL="1143000" indent="-228600">
              <a:defRPr sz="3200" b="1">
                <a:solidFill>
                  <a:srgbClr val="FF0000"/>
                </a:solidFill>
                <a:latin typeface="Arial" panose="020B0604020202020204" pitchFamily="34" charset="0"/>
                <a:ea typeface="宋体" panose="02010600030101010101" pitchFamily="2" charset="-122"/>
              </a:defRPr>
            </a:lvl3pPr>
            <a:lvl4pPr marL="1600200" indent="-228600">
              <a:defRPr sz="3200" b="1">
                <a:solidFill>
                  <a:srgbClr val="FF0000"/>
                </a:solidFill>
                <a:latin typeface="Arial" panose="020B0604020202020204" pitchFamily="34" charset="0"/>
                <a:ea typeface="宋体" panose="02010600030101010101" pitchFamily="2" charset="-122"/>
              </a:defRPr>
            </a:lvl4pPr>
            <a:lvl5pPr marL="2057400" indent="-228600">
              <a:defRPr sz="3200"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FF0000"/>
                </a:solidFill>
                <a:latin typeface="Arial" panose="020B0604020202020204" pitchFamily="34" charset="0"/>
                <a:ea typeface="宋体" panose="02010600030101010101" pitchFamily="2" charset="-122"/>
              </a:defRPr>
            </a:lvl9pPr>
          </a:lstStyle>
          <a:p>
            <a:fld id="{5275AE16-2915-4944-B7E1-1410D71B133F}" type="slidenum">
              <a:rPr lang="zh-CN" altLang="en-US" sz="1800">
                <a:solidFill>
                  <a:schemeClr val="tx1"/>
                </a:solidFill>
              </a:rPr>
              <a:pPr/>
              <a:t>44</a:t>
            </a:fld>
            <a:endParaRPr lang="zh-CN" altLang="en-US" sz="1800">
              <a:solidFill>
                <a:schemeClr val="tx1"/>
              </a:solidFill>
            </a:endParaRPr>
          </a:p>
        </p:txBody>
      </p:sp>
    </p:spTree>
    <p:extLst>
      <p:ext uri="{BB962C8B-B14F-4D97-AF65-F5344CB8AC3E}">
        <p14:creationId xmlns:p14="http://schemas.microsoft.com/office/powerpoint/2010/main" val="1673540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a:t>
            </a:r>
            <a:r>
              <a:rPr lang="en-US" altLang="zh-CN" dirty="0"/>
              <a:t>1-h</a:t>
            </a:r>
            <a:r>
              <a:rPr lang="zh-CN" altLang="en-US" dirty="0"/>
              <a:t>）概率参考本层网络中的邻居策略进行费米更新；</a:t>
            </a:r>
            <a:endParaRPr lang="en-US" altLang="zh-CN" dirty="0"/>
          </a:p>
          <a:p>
            <a:r>
              <a:rPr lang="zh-CN" altLang="en-US" dirty="0"/>
              <a:t>以（</a:t>
            </a:r>
            <a:r>
              <a:rPr lang="en-US" altLang="zh-CN" dirty="0"/>
              <a:t>h</a:t>
            </a:r>
            <a:r>
              <a:rPr lang="zh-CN" altLang="en-US" dirty="0"/>
              <a:t>）概率参考另一层网络中的邻居策略进行费米更新。</a:t>
            </a:r>
            <a:endParaRPr lang="en-US" altLang="zh-CN" dirty="0"/>
          </a:p>
          <a:p>
            <a:r>
              <a:rPr lang="en-US" altLang="zh-CN" sz="1800" b="0" dirty="0">
                <a:solidFill>
                  <a:srgbClr val="000000"/>
                </a:solidFill>
                <a:effectLst/>
                <a:latin typeface="AdvOT77db9845"/>
              </a:rPr>
              <a:t>any player will perform the strategy spread by virtue of information sharing between two networks with the probability (</a:t>
            </a:r>
            <a:r>
              <a:rPr lang="en-US" altLang="zh-CN" sz="1800" b="0" dirty="0">
                <a:solidFill>
                  <a:srgbClr val="000000"/>
                </a:solidFill>
                <a:effectLst/>
                <a:latin typeface="AdvOT255b5711.I"/>
              </a:rPr>
              <a:t>h)</a:t>
            </a:r>
            <a:r>
              <a:rPr lang="en-US" altLang="zh-CN" sz="1800" b="0" dirty="0">
                <a:solidFill>
                  <a:srgbClr val="000000"/>
                </a:solidFill>
                <a:effectLst/>
                <a:latin typeface="AdvOT77db9845"/>
              </a:rPr>
              <a:t>, or update the current strategy without any information sharing with the complementary probability </a:t>
            </a:r>
            <a:r>
              <a:rPr lang="en-US" altLang="zh-CN" sz="1800" b="0" dirty="0">
                <a:solidFill>
                  <a:srgbClr val="000000"/>
                </a:solidFill>
                <a:effectLst/>
                <a:latin typeface="AdvOTb0c9bf5d"/>
              </a:rPr>
              <a:t>(</a:t>
            </a:r>
            <a:r>
              <a:rPr lang="en-US" altLang="zh-CN" sz="1800" b="0" dirty="0">
                <a:solidFill>
                  <a:srgbClr val="000000"/>
                </a:solidFill>
                <a:effectLst/>
                <a:latin typeface="AdvOT77db9845"/>
              </a:rPr>
              <a:t>1</a:t>
            </a:r>
            <a:r>
              <a:rPr lang="en-US" altLang="zh-CN" sz="1800" b="0" dirty="0">
                <a:solidFill>
                  <a:srgbClr val="000000"/>
                </a:solidFill>
                <a:effectLst/>
                <a:latin typeface="AdvTTab7e17fd+22"/>
              </a:rPr>
              <a:t>−</a:t>
            </a:r>
            <a:r>
              <a:rPr lang="en-US" altLang="zh-CN" sz="1800" b="0" dirty="0">
                <a:solidFill>
                  <a:srgbClr val="000000"/>
                </a:solidFill>
                <a:effectLst/>
                <a:latin typeface="AdvOT255b5711.I"/>
              </a:rPr>
              <a:t>h</a:t>
            </a:r>
            <a:r>
              <a:rPr lang="en-US" altLang="zh-CN" sz="1800" b="0" dirty="0">
                <a:solidFill>
                  <a:srgbClr val="000000"/>
                </a:solidFill>
                <a:effectLst/>
                <a:latin typeface="AdvOTb0c9bf5d"/>
              </a:rPr>
              <a:t>); </a:t>
            </a:r>
          </a:p>
          <a:p>
            <a:endParaRPr lang="en-US" altLang="zh-CN" sz="1800" b="0" dirty="0">
              <a:solidFill>
                <a:srgbClr val="000000"/>
              </a:solidFill>
              <a:effectLst/>
              <a:latin typeface="AdvOTb0c9bf5d"/>
            </a:endParaRPr>
          </a:p>
          <a:p>
            <a:r>
              <a:rPr lang="en-US" altLang="zh-CN" sz="1800" b="0" dirty="0">
                <a:solidFill>
                  <a:srgbClr val="000000"/>
                </a:solidFill>
                <a:effectLst/>
                <a:latin typeface="AdvOT77db9845"/>
              </a:rPr>
              <a:t>Here, </a:t>
            </a:r>
            <a:r>
              <a:rPr lang="en-US" altLang="zh-CN" sz="1800" b="0" dirty="0" err="1">
                <a:solidFill>
                  <a:srgbClr val="000000"/>
                </a:solidFill>
                <a:effectLst/>
                <a:latin typeface="AdvTTec1d2308.I+03"/>
              </a:rPr>
              <a:t>ω</a:t>
            </a:r>
            <a:r>
              <a:rPr lang="en-US" altLang="zh-CN" sz="1800" b="0" dirty="0" err="1">
                <a:solidFill>
                  <a:srgbClr val="000000"/>
                </a:solidFill>
                <a:effectLst/>
                <a:latin typeface="AdvOT255b5711.I"/>
              </a:rPr>
              <a:t>x</a:t>
            </a:r>
            <a:r>
              <a:rPr lang="en-US" altLang="zh-CN" sz="1800" b="0" dirty="0">
                <a:solidFill>
                  <a:srgbClr val="000000"/>
                </a:solidFill>
                <a:effectLst/>
                <a:latin typeface="AdvOT255b5711.I"/>
              </a:rPr>
              <a:t> </a:t>
            </a:r>
            <a:r>
              <a:rPr lang="en-US" altLang="zh-CN" sz="1800" b="0" dirty="0">
                <a:solidFill>
                  <a:srgbClr val="000000"/>
                </a:solidFill>
                <a:effectLst/>
                <a:latin typeface="AdvOT77db9845"/>
              </a:rPr>
              <a:t>will be minimal </a:t>
            </a:r>
            <a:r>
              <a:rPr lang="en-US" altLang="zh-CN" sz="1800" b="0" dirty="0">
                <a:solidFill>
                  <a:srgbClr val="000000"/>
                </a:solidFill>
                <a:effectLst/>
                <a:latin typeface="AdvOTb0c9bf5d"/>
              </a:rPr>
              <a:t>(</a:t>
            </a:r>
            <a:r>
              <a:rPr lang="en-US" altLang="zh-CN" sz="1800" b="0" dirty="0" err="1">
                <a:solidFill>
                  <a:srgbClr val="000000"/>
                </a:solidFill>
                <a:effectLst/>
                <a:latin typeface="AdvTTec1d2308.I+03"/>
              </a:rPr>
              <a:t>ω</a:t>
            </a:r>
            <a:r>
              <a:rPr lang="en-US" altLang="zh-CN" sz="1800" b="0" dirty="0" err="1">
                <a:solidFill>
                  <a:srgbClr val="000000"/>
                </a:solidFill>
                <a:effectLst/>
                <a:latin typeface="AdvOT77db9845"/>
              </a:rPr>
              <a:t>min</a:t>
            </a:r>
            <a:r>
              <a:rPr lang="en-US" altLang="zh-CN" sz="1800" b="0" dirty="0">
                <a:solidFill>
                  <a:srgbClr val="000000"/>
                </a:solidFill>
                <a:effectLst/>
                <a:latin typeface="AdvOTb0c9bf5d"/>
              </a:rPr>
              <a:t>) </a:t>
            </a:r>
            <a:r>
              <a:rPr lang="en-US" altLang="zh-CN" sz="1800" b="0" dirty="0">
                <a:solidFill>
                  <a:srgbClr val="000000"/>
                </a:solidFill>
                <a:effectLst/>
                <a:latin typeface="AdvOT77db9845"/>
              </a:rPr>
              <a:t>if </a:t>
            </a:r>
            <a:r>
              <a:rPr lang="en-US" altLang="zh-CN" sz="1800" b="0" dirty="0" err="1">
                <a:solidFill>
                  <a:srgbClr val="000000"/>
                </a:solidFill>
                <a:effectLst/>
                <a:latin typeface="Minion-Italic"/>
              </a:rPr>
              <a:t>sx</a:t>
            </a:r>
            <a:r>
              <a:rPr lang="en-US" altLang="zh-CN" sz="1800" b="0" dirty="0">
                <a:solidFill>
                  <a:srgbClr val="000000"/>
                </a:solidFill>
                <a:effectLst/>
                <a:latin typeface="EuclidSymbol"/>
              </a:rPr>
              <a:t>= </a:t>
            </a:r>
            <a:r>
              <a:rPr lang="en-US" altLang="zh-CN" sz="1800" b="0" dirty="0" err="1">
                <a:solidFill>
                  <a:srgbClr val="000000"/>
                </a:solidFill>
                <a:effectLst/>
                <a:latin typeface="Minion-Italic"/>
              </a:rPr>
              <a:t>sx</a:t>
            </a:r>
            <a:r>
              <a:rPr lang="en-US" altLang="zh-CN" sz="1800" b="0" dirty="0">
                <a:solidFill>
                  <a:srgbClr val="000000"/>
                </a:solidFill>
                <a:effectLst/>
                <a:latin typeface="Minion-Italic"/>
              </a:rPr>
              <a:t>’</a:t>
            </a:r>
            <a:r>
              <a:rPr lang="en-US" altLang="zh-CN" sz="1800" b="0" dirty="0">
                <a:solidFill>
                  <a:srgbClr val="000000"/>
                </a:solidFill>
                <a:effectLst/>
                <a:latin typeface="EuclidSymbol"/>
              </a:rPr>
              <a:t> </a:t>
            </a:r>
            <a:r>
              <a:rPr lang="en-US" altLang="zh-CN" sz="1800" b="0" dirty="0">
                <a:solidFill>
                  <a:srgbClr val="000000"/>
                </a:solidFill>
                <a:effectLst/>
                <a:latin typeface="AdvOT77db9845"/>
              </a:rPr>
              <a:t>and maximal</a:t>
            </a:r>
            <a:r>
              <a:rPr lang="en-US" altLang="zh-CN" sz="1800" b="0" dirty="0">
                <a:solidFill>
                  <a:srgbClr val="000000"/>
                </a:solidFill>
                <a:effectLst/>
                <a:latin typeface="AdvOTb0c9bf5d"/>
              </a:rPr>
              <a:t>(</a:t>
            </a:r>
            <a:r>
              <a:rPr lang="en-US" altLang="zh-CN" sz="1800" b="0" dirty="0" err="1">
                <a:solidFill>
                  <a:srgbClr val="000000"/>
                </a:solidFill>
                <a:effectLst/>
                <a:latin typeface="AdvTTec1d2308.I+03"/>
              </a:rPr>
              <a:t>ω</a:t>
            </a:r>
            <a:r>
              <a:rPr lang="en-US" altLang="zh-CN" sz="1800" b="0" dirty="0" err="1">
                <a:solidFill>
                  <a:srgbClr val="000000"/>
                </a:solidFill>
                <a:effectLst/>
                <a:latin typeface="AdvOT77db9845"/>
              </a:rPr>
              <a:t>max</a:t>
            </a:r>
            <a:r>
              <a:rPr lang="en-US" altLang="zh-CN" sz="1800" b="0" dirty="0">
                <a:solidFill>
                  <a:srgbClr val="000000"/>
                </a:solidFill>
                <a:effectLst/>
                <a:latin typeface="AdvOTb0c9bf5d"/>
              </a:rPr>
              <a:t>) </a:t>
            </a:r>
            <a:r>
              <a:rPr lang="en-US" altLang="zh-CN" sz="1800" b="0" dirty="0">
                <a:solidFill>
                  <a:srgbClr val="000000"/>
                </a:solidFill>
                <a:effectLst/>
                <a:latin typeface="AdvOT77db9845"/>
              </a:rPr>
              <a:t>if </a:t>
            </a:r>
            <a:r>
              <a:rPr lang="en-US" altLang="zh-CN" sz="1800" b="0" dirty="0" err="1">
                <a:solidFill>
                  <a:srgbClr val="000000"/>
                </a:solidFill>
                <a:effectLst/>
                <a:latin typeface="AdvOT255b5711.I"/>
              </a:rPr>
              <a:t>sx</a:t>
            </a:r>
            <a:r>
              <a:rPr lang="en-US" altLang="zh-CN" sz="1800" b="0" dirty="0">
                <a:solidFill>
                  <a:srgbClr val="000000"/>
                </a:solidFill>
                <a:effectLst/>
                <a:latin typeface="AdvOT255b5711.I"/>
              </a:rPr>
              <a:t> </a:t>
            </a:r>
            <a:r>
              <a:rPr lang="en-US" altLang="zh-CN" sz="1800" b="0" dirty="0">
                <a:solidFill>
                  <a:srgbClr val="000000"/>
                </a:solidFill>
                <a:effectLst/>
                <a:latin typeface="AdvOT77db9845"/>
              </a:rPr>
              <a:t>is unequal to </a:t>
            </a:r>
            <a:r>
              <a:rPr lang="en-US" altLang="zh-CN" sz="1800" b="0" dirty="0" err="1">
                <a:solidFill>
                  <a:srgbClr val="000000"/>
                </a:solidFill>
                <a:effectLst/>
                <a:latin typeface="Minion-Italic"/>
              </a:rPr>
              <a:t>sx</a:t>
            </a:r>
            <a:r>
              <a:rPr lang="en-US" altLang="zh-CN" sz="1800" b="0" dirty="0">
                <a:solidFill>
                  <a:srgbClr val="000000"/>
                </a:solidFill>
                <a:effectLst/>
                <a:latin typeface="Minion-Italic"/>
              </a:rPr>
              <a:t>’.</a:t>
            </a:r>
            <a:endParaRPr lang="zh-CN" altLang="en-US" dirty="0"/>
          </a:p>
        </p:txBody>
      </p:sp>
    </p:spTree>
    <p:extLst>
      <p:ext uri="{BB962C8B-B14F-4D97-AF65-F5344CB8AC3E}">
        <p14:creationId xmlns:p14="http://schemas.microsoft.com/office/powerpoint/2010/main" val="3284765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1200" dirty="0">
                <a:effectLst/>
                <a:latin typeface="Times New Roman" panose="02020603050405020304" pitchFamily="18" charset="0"/>
                <a:ea typeface="黑体" panose="02010609060101010101" pitchFamily="49" charset="-122"/>
                <a:cs typeface="Times New Roman" panose="02020603050405020304" pitchFamily="18" charset="0"/>
              </a:rPr>
              <a:t>在现实世界中，个体间不仅存在着二元交互关系，</a:t>
            </a:r>
            <a:r>
              <a:rPr lang="zh-CN" altLang="en-US" sz="1200" dirty="0">
                <a:effectLst/>
                <a:latin typeface="Times New Roman" panose="02020603050405020304" pitchFamily="18" charset="0"/>
                <a:ea typeface="黑体" panose="02010609060101010101" pitchFamily="49" charset="-122"/>
                <a:cs typeface="Times New Roman" panose="02020603050405020304" pitchFamily="18" charset="0"/>
              </a:rPr>
              <a:t>还</a:t>
            </a:r>
            <a:r>
              <a:rPr lang="zh-CN" altLang="zh-CN" sz="1200" dirty="0">
                <a:effectLst/>
                <a:latin typeface="Times New Roman" panose="02020603050405020304" pitchFamily="18" charset="0"/>
                <a:ea typeface="黑体" panose="02010609060101010101" pitchFamily="49" charset="-122"/>
                <a:cs typeface="Times New Roman" panose="02020603050405020304" pitchFamily="18" charset="0"/>
              </a:rPr>
              <a:t>广泛存在</a:t>
            </a:r>
            <a:r>
              <a:rPr lang="zh-CN" altLang="en-US" sz="1200" dirty="0">
                <a:effectLst/>
                <a:latin typeface="Times New Roman" panose="02020603050405020304" pitchFamily="18" charset="0"/>
                <a:ea typeface="黑体" panose="02010609060101010101" pitchFamily="49" charset="-122"/>
                <a:cs typeface="Times New Roman" panose="02020603050405020304" pitchFamily="18" charset="0"/>
              </a:rPr>
              <a:t>着</a:t>
            </a:r>
            <a:r>
              <a:rPr lang="zh-CN" altLang="zh-CN" sz="1200" dirty="0">
                <a:effectLst/>
                <a:latin typeface="Times New Roman" panose="02020603050405020304" pitchFamily="18" charset="0"/>
                <a:ea typeface="黑体" panose="02010609060101010101" pitchFamily="49" charset="-122"/>
                <a:cs typeface="Times New Roman" panose="02020603050405020304" pitchFamily="18" charset="0"/>
              </a:rPr>
              <a:t>群体交互关系。例如鱼群的群体迁徙，无人机编队飞行，论文合作关系等等。因此研究群体交互中的合作演化极具现实意义。</a:t>
            </a:r>
            <a:endParaRPr lang="zh-CN" altLang="en-US" dirty="0"/>
          </a:p>
        </p:txBody>
      </p:sp>
      <p:sp>
        <p:nvSpPr>
          <p:cNvPr id="4" name="灯片编号占位符 3"/>
          <p:cNvSpPr>
            <a:spLocks noGrp="1"/>
          </p:cNvSpPr>
          <p:nvPr>
            <p:ph type="sldNum" sz="quarter" idx="5"/>
          </p:nvPr>
        </p:nvSpPr>
        <p:spPr/>
        <p:txBody>
          <a:bodyPr/>
          <a:lstStyle/>
          <a:p>
            <a:fld id="{96EC06BF-F153-4C1E-8E59-27863758A363}" type="slidenum">
              <a:rPr lang="zh-CN" altLang="en-US" smtClean="0"/>
              <a:t>47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由于高阶网络的基础交互</a:t>
            </a:r>
            <a:r>
              <a:rPr lang="zh-CN" altLang="zh-CN" sz="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结构</a:t>
            </a:r>
            <a:r>
              <a:rPr lang="zh-CN" altLang="en-US" sz="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都</a:t>
            </a:r>
            <a:r>
              <a:rPr lang="zh-CN" altLang="zh-CN" sz="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是直接由群组构成</a:t>
            </a:r>
            <a:r>
              <a:rPr lang="zh-CN" altLang="en-US" sz="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a:t>
            </a:r>
            <a:r>
              <a:rPr lang="zh-CN" altLang="zh-CN" sz="1200" dirty="0">
                <a:latin typeface="Times New Roman" panose="02020603050405020304" pitchFamily="18" charset="0"/>
                <a:ea typeface="黑体" panose="02010609060101010101" pitchFamily="49" charset="-122"/>
                <a:cs typeface="Times New Roman" panose="02020603050405020304" pitchFamily="18" charset="0"/>
              </a:rPr>
              <a:t>能够精准刻画现实世界中群体</a:t>
            </a:r>
            <a:r>
              <a:rPr lang="zh-CN" altLang="en-US" sz="1200" dirty="0">
                <a:latin typeface="Times New Roman" panose="02020603050405020304" pitchFamily="18" charset="0"/>
                <a:ea typeface="黑体" panose="02010609060101010101" pitchFamily="49" charset="-122"/>
                <a:cs typeface="Times New Roman" panose="02020603050405020304" pitchFamily="18" charset="0"/>
              </a:rPr>
              <a:t>交互</a:t>
            </a:r>
            <a:r>
              <a:rPr lang="zh-CN" altLang="zh-CN" sz="1200" dirty="0">
                <a:latin typeface="Times New Roman" panose="02020603050405020304" pitchFamily="18" charset="0"/>
                <a:ea typeface="黑体" panose="02010609060101010101" pitchFamily="49" charset="-122"/>
                <a:cs typeface="Times New Roman" panose="02020603050405020304" pitchFamily="18" charset="0"/>
              </a:rPr>
              <a:t>情况</a:t>
            </a:r>
            <a:r>
              <a:rPr lang="zh-CN" altLang="en-US" sz="1200" kern="12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，因此，高阶网络</a:t>
            </a:r>
            <a:r>
              <a:rPr lang="zh-CN" altLang="en-US" sz="12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成为研究群体合作演化的强有力工具。</a:t>
            </a:r>
            <a:endParaRPr lang="en-US" altLang="zh-CN" sz="12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1200" kern="12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高阶网络通常有两种表示方式：超图和单纯复形。</a:t>
            </a:r>
            <a:endParaRPr lang="en-US" altLang="zh-CN" sz="1200" kern="12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96EC06BF-F153-4C1E-8E59-27863758A363}" type="slidenum">
              <a:rPr lang="zh-CN" altLang="en-US" smtClean="0"/>
              <a:t>48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88969" algn="just" defTabSz="990752">
              <a:lnSpc>
                <a:spcPct val="150000"/>
              </a:lnSpc>
              <a:defRPr/>
            </a:pP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我们采用的是多人雪堆博弈</a:t>
            </a:r>
            <a:r>
              <a:rPr lang="zh-CN" altLang="en-US" sz="1300" kern="100" dirty="0">
                <a:latin typeface="Times New Roman" panose="02020603050405020304" pitchFamily="18" charset="0"/>
                <a:ea typeface="黑体" panose="02010609060101010101" pitchFamily="49" charset="-122"/>
                <a:cs typeface="Times New Roman" panose="02020603050405020304" pitchFamily="18" charset="0"/>
              </a:rPr>
              <a:t>模型 （</a:t>
            </a:r>
            <a:r>
              <a:rPr lang="en-US" altLang="zh-CN" sz="1300" dirty="0">
                <a:latin typeface="Times New Roman" panose="02020603050405020304" pitchFamily="18" charset="0"/>
                <a:ea typeface="微软雅黑" panose="020B0503020204020204" pitchFamily="34" charset="-122"/>
                <a:cs typeface="Times New Roman" panose="02020603050405020304" pitchFamily="18" charset="0"/>
              </a:rPr>
              <a:t>Multi-player Snowdrift Game, N-Person Snowdrift game</a:t>
            </a:r>
            <a:r>
              <a:rPr lang="zh-CN" altLang="en-US" sz="13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300" kern="100" dirty="0">
              <a:latin typeface="等线" panose="02010600030101010101" pitchFamily="2" charset="-122"/>
              <a:ea typeface="等线" panose="02010600030101010101" pitchFamily="2" charset="-122"/>
              <a:cs typeface="Times New Roman" panose="02020603050405020304" pitchFamily="18" charset="0"/>
            </a:endParaRPr>
          </a:p>
          <a:p>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      它描述了这样一个场景：</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假设</a:t>
            </a:r>
            <a:r>
              <a:rPr lang="en-US" altLang="zh-CN" sz="1300" dirty="0">
                <a:latin typeface="Times New Roman" panose="02020603050405020304" pitchFamily="18" charset="0"/>
                <a:ea typeface="黑体" panose="02010609060101010101" pitchFamily="49" charset="-122"/>
              </a:rPr>
              <a:t>M</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个司机</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在行驶途中</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被雪堆困住，铲除雪堆使道路通畅的</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总</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成本为</a:t>
            </a:r>
            <a:r>
              <a:rPr lang="en-US" altLang="zh-CN" sz="1300" dirty="0">
                <a:latin typeface="Times New Roman" panose="02020603050405020304" pitchFamily="18" charset="0"/>
                <a:ea typeface="黑体" panose="02010609060101010101" pitchFamily="49" charset="-122"/>
              </a:rPr>
              <a:t>c</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，道路通畅每个人将会获得收益</a:t>
            </a:r>
            <a:r>
              <a:rPr lang="en-US" altLang="zh-CN" sz="1300" dirty="0">
                <a:latin typeface="Times New Roman" panose="02020603050405020304" pitchFamily="18" charset="0"/>
                <a:ea typeface="黑体" panose="02010609060101010101" pitchFamily="49" charset="-122"/>
              </a:rPr>
              <a:t>b</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1300" dirty="0">
                <a:latin typeface="Times New Roman" panose="02020603050405020304" pitchFamily="18" charset="0"/>
                <a:ea typeface="黑体" panose="02010609060101010101" pitchFamily="49" charset="-122"/>
              </a:rPr>
              <a:t>b&gt;c</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。参与铲雪的为合作者，不参与铲雪的为背叛者。铲雪成本</a:t>
            </a:r>
            <a:r>
              <a:rPr lang="en-US" altLang="zh-CN" sz="1300" dirty="0">
                <a:latin typeface="Times New Roman" panose="02020603050405020304" pitchFamily="18" charset="0"/>
                <a:ea typeface="黑体" panose="02010609060101010101" pitchFamily="49" charset="-122"/>
              </a:rPr>
              <a:t>c</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由合作者平均分担。</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也就是说铲除雪堆之后，合作者和背叛者都会获得收益</a:t>
            </a:r>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b</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；二者之间的区别在于：合作者需要均摊铲雪成本，而背叛者不需要付出成本。</a:t>
            </a:r>
            <a:endParaRPr lang="en-US" altLang="zh-CN" sz="13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这里为了简化模型，我们令</a:t>
            </a:r>
            <a:r>
              <a:rPr lang="en-US" altLang="zh-CN" sz="1300" dirty="0">
                <a:latin typeface="Times New Roman" panose="02020603050405020304" pitchFamily="18" charset="0"/>
                <a:ea typeface="黑体" panose="02010609060101010101" pitchFamily="49" charset="-122"/>
              </a:rPr>
              <a:t>b=1</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0&lt;</a:t>
            </a:r>
            <a:r>
              <a:rPr lang="en-US" altLang="zh-CN" sz="1300" dirty="0">
                <a:latin typeface="Times New Roman" panose="02020603050405020304" pitchFamily="18" charset="0"/>
                <a:ea typeface="黑体" panose="02010609060101010101" pitchFamily="49" charset="-122"/>
              </a:rPr>
              <a:t>r=c/b&lt;1</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。假设</a:t>
            </a:r>
            <a:r>
              <a:rPr lang="en-US" altLang="zh-CN" sz="1300" dirty="0">
                <a:latin typeface="Times New Roman" panose="02020603050405020304" pitchFamily="18" charset="0"/>
                <a:ea typeface="黑体" panose="02010609060101010101" pitchFamily="49" charset="-122"/>
              </a:rPr>
              <a:t>n</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M</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人小组中的</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合作者数量，那么合作者的收益为</a:t>
            </a:r>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1-r/n</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背叛者的收益</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n=0</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时，背叛者收益为</a:t>
            </a:r>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0</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n&gt;=1</a:t>
            </a:r>
            <a:r>
              <a:rPr lang="zh-CN" altLang="en-US" sz="1300" dirty="0">
                <a:latin typeface="Times New Roman" panose="02020603050405020304" pitchFamily="18" charset="0"/>
                <a:ea typeface="黑体" panose="02010609060101010101" pitchFamily="49" charset="-122"/>
                <a:cs typeface="Times New Roman" panose="02020603050405020304" pitchFamily="18" charset="0"/>
              </a:rPr>
              <a:t>时，背叛者收益为</a:t>
            </a:r>
            <a:r>
              <a:rPr lang="en-US" altLang="zh-CN" sz="1300" dirty="0">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300" dirty="0"/>
          </a:p>
        </p:txBody>
      </p:sp>
      <p:sp>
        <p:nvSpPr>
          <p:cNvPr id="4" name="灯片编号占位符 3"/>
          <p:cNvSpPr>
            <a:spLocks noGrp="1"/>
          </p:cNvSpPr>
          <p:nvPr>
            <p:ph type="sldNum" sz="quarter" idx="5"/>
          </p:nvPr>
        </p:nvSpPr>
        <p:spPr/>
        <p:txBody>
          <a:bodyPr/>
          <a:lstStyle/>
          <a:p>
            <a:fld id="{96EC06BF-F153-4C1E-8E59-27863758A363}" type="slidenum">
              <a:rPr lang="zh-CN" altLang="en-US" smtClean="0"/>
              <a:t>50</a:t>
            </a:fld>
            <a:endParaRPr lang="zh-CN" altLang="en-US"/>
          </a:p>
        </p:txBody>
      </p:sp>
    </p:spTree>
    <p:extLst>
      <p:ext uri="{BB962C8B-B14F-4D97-AF65-F5344CB8AC3E}">
        <p14:creationId xmlns:p14="http://schemas.microsoft.com/office/powerpoint/2010/main" val="412770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normAutofit fontScale="55000" lnSpcReduction="20000"/>
              </a:bodyPr>
              <a:lstStyle/>
              <a:p>
                <a:pPr indent="288969" algn="just">
                  <a:lnSpc>
                    <a:spcPct val="150000"/>
                  </a:lnSpc>
                </a:pP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  然后是单纯复形网络的构建。</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我们</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是</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根据文献【增长的无标度单纯复形】</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中的方法来生成网络的</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下面是</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具体的</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构建过程</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首先是初始化。在</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t=0</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时，生成一个具有</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N0</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个节点的完全图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G.</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2</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在</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t=t+1</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时</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加入一个新节点。然后在</a:t>
                </a:r>
                <a:r>
                  <a:rPr lang="zh-CN"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网络</a:t>
                </a:r>
                <a:r>
                  <a:rPr lang="en-US"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中随机选择</a:t>
                </a:r>
                <a:r>
                  <a:rPr lang="en-US"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条没有公共节点的边</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，每条边被选中的概率都是相等的。然后将新节点与选中的</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条边的端点</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(2m</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进行连接，产生一个新的网络</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。令</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G=G’.</a:t>
                </a:r>
              </a:p>
              <a:p>
                <a:pPr indent="288969" algn="just">
                  <a:lnSpc>
                    <a:spcPct val="150000"/>
                  </a:lnSpc>
                </a:pP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重复步骤</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直到生成具有</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个节点的网络。</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展示了网络</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构建</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的示意图，初始为</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N0=5</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的完全图，然后加入一个新节点</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F</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，随机选择</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条边，这里</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m=1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，将</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F</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与选中的边的端点</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D</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进行连接。可以看出，在网络生成过程中，总是可以形成三角形。</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总共可以生成了</a:t>
                </a:r>
                <a14:m>
                  <m:oMath xmlns:m="http://schemas.openxmlformats.org/officeDocument/2006/math">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Δ</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𝜏</m:t>
                        </m:r>
                      </m:sub>
                    </m:sSub>
                  </m:oMath>
                </a14:m>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个三角形。</a:t>
                </a:r>
              </a:p>
              <a:p>
                <a:pPr indent="288969" algn="just">
                  <a:lnSpc>
                    <a:spcPct val="150000"/>
                  </a:lnSpc>
                </a:pP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由于每个三角形可以看作</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3</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单形</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或 </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单形，因此我们对网络中的三角形进行标记。然后使用</a:t>
                </a:r>
                <a:r>
                  <a:rPr lang="en-US"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表示网络中二单形的比列。ρ就等于</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二单形的三角形数量</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等线" panose="02010600030101010101" pitchFamily="2" charset="-122"/>
                    <a:ea typeface="Times New Roman" panose="02020603050405020304" pitchFamily="18" charset="0"/>
                    <a:cs typeface="Times New Roman" panose="02020603050405020304" pitchFamily="18" charset="0"/>
                  </a:rPr>
                  <a:t> </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除以</a:t>
                </a:r>
                <a:r>
                  <a:rPr lang="zh-CN" altLang="zh-CN" sz="2000" kern="100" dirty="0">
                    <a:latin typeface="等线" panose="02010600030101010101" pitchFamily="2" charset="-122"/>
                    <a:ea typeface="Times New Roman" panose="02020603050405020304" pitchFamily="18" charset="0"/>
                    <a:cs typeface="Times New Roman" panose="02020603050405020304" pitchFamily="18" charset="0"/>
                  </a:rPr>
                  <a:t> </a:t>
                </a:r>
                <a:r>
                  <a:rPr lang="en-US" altLang="zh-CN" sz="2000" kern="100" dirty="0">
                    <a:latin typeface="等线" panose="02010600030101010101" pitchFamily="2" charset="-122"/>
                    <a:ea typeface="Times New Roman" panose="02020603050405020304" pitchFamily="18" charset="0"/>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三角形总数</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。我们可以通过改变ρ来调节网络中二单形的比例。</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sz="2000" dirty="0">
                    <a:ea typeface="等线" panose="02010600030101010101" pitchFamily="2" charset="-122"/>
                    <a:cs typeface="Times New Roman" panose="02020603050405020304" pitchFamily="18" charset="0"/>
                  </a:rPr>
                  <a:t>        </a:t>
                </a:r>
                <a:r>
                  <a:rPr lang="zh-CN" altLang="zh-CN" sz="2000" dirty="0">
                    <a:ea typeface="等线" panose="02010600030101010101" pitchFamily="2" charset="-122"/>
                    <a:cs typeface="Times New Roman" panose="02020603050405020304" pitchFamily="18" charset="0"/>
                  </a:rPr>
                  <a:t>图</a:t>
                </a:r>
                <a:r>
                  <a:rPr lang="en-US" altLang="zh-CN" sz="2000" dirty="0">
                    <a:ea typeface="等线" panose="02010600030101010101" pitchFamily="2" charset="-122"/>
                    <a:cs typeface="Times New Roman" panose="02020603050405020304" pitchFamily="18" charset="0"/>
                  </a:rPr>
                  <a:t>1</a:t>
                </a:r>
                <a:r>
                  <a:rPr lang="zh-CN" altLang="zh-CN" sz="2000" dirty="0">
                    <a:ea typeface="等线" panose="02010600030101010101" pitchFamily="2" charset="-122"/>
                    <a:cs typeface="Times New Roman" panose="02020603050405020304" pitchFamily="18" charset="0"/>
                  </a:rPr>
                  <a:t>展示了网络</a:t>
                </a:r>
                <a:r>
                  <a:rPr lang="en-US" altLang="zh-CN" sz="2000" dirty="0">
                    <a:ea typeface="等线" panose="02010600030101010101" pitchFamily="2" charset="-122"/>
                    <a:cs typeface="Times New Roman" panose="02020603050405020304" pitchFamily="18" charset="0"/>
                  </a:rPr>
                  <a:t>G</a:t>
                </a:r>
                <a:r>
                  <a:rPr lang="zh-CN" altLang="zh-CN" sz="2000" dirty="0">
                    <a:ea typeface="等线" panose="02010600030101010101" pitchFamily="2" charset="-122"/>
                    <a:cs typeface="Times New Roman" panose="02020603050405020304" pitchFamily="18" charset="0"/>
                  </a:rPr>
                  <a:t>的度分布图。可以看出，网络中节点的度是服从幂律分布的。</a:t>
                </a:r>
                <a:endParaRPr lang="zh-CN" altLang="en-US" dirty="0"/>
              </a:p>
            </p:txBody>
          </p:sp>
        </mc:Choice>
        <mc:Fallback xmlns="">
          <p:sp>
            <p:nvSpPr>
              <p:cNvPr id="3" name="备注占位符 2"/>
              <p:cNvSpPr>
                <a:spLocks noGrp="1"/>
              </p:cNvSpPr>
              <p:nvPr>
                <p:ph type="body" idx="1"/>
              </p:nvPr>
            </p:nvSpPr>
            <p:spPr/>
            <p:txBody>
              <a:bodyPr>
                <a:normAutofit fontScale="55000" lnSpcReduction="20000"/>
              </a:bodyPr>
              <a:lstStyle/>
              <a:p>
                <a:pPr indent="288969" algn="just">
                  <a:lnSpc>
                    <a:spcPct val="150000"/>
                  </a:lnSpc>
                </a:pP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  然后是单纯复形网络的构建。</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我们</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是</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根据文献【增长的无标度单纯复形】</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中的方法来生成网络的</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下面是</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具体的</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构建过程</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首先是初始化。在</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t=0</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时，生成一个具有</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N0</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个节点的完全图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G.</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2</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在</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t=t+1</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时</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加入一个新节点。然后在</a:t>
                </a:r>
                <a:r>
                  <a:rPr lang="zh-CN"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网络</a:t>
                </a:r>
                <a:r>
                  <a:rPr lang="en-US"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中随机选择</a:t>
                </a:r>
                <a:r>
                  <a:rPr lang="en-US"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sz="2000" b="1" u="sng" kern="100" dirty="0">
                    <a:latin typeface="Times New Roman" panose="02020603050405020304" pitchFamily="18" charset="0"/>
                    <a:ea typeface="黑体" panose="02010609060101010101" pitchFamily="49" charset="-122"/>
                    <a:cs typeface="Times New Roman" panose="02020603050405020304" pitchFamily="18" charset="0"/>
                  </a:rPr>
                  <a:t>条没有公共节点的边</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，每条边被选中的概率都是相等的。然后将新节点与选中的</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条边的端点</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(2m</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进行连接，产生一个新的网络</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G’</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。令</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G=G’.</a:t>
                </a:r>
              </a:p>
              <a:p>
                <a:pPr indent="288969" algn="just">
                  <a:lnSpc>
                    <a:spcPct val="150000"/>
                  </a:lnSpc>
                </a:pP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重复步骤</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直到生成具有</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个节点的网络。</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展示了网络</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构建</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的示意图，初始为</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N0=5</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的完全图，然后加入一个新节点</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F</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，随机选择</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条边，这里</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m=1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，将</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F</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与选中的边的端点</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D</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E</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进行连接。可以看出，在网络生成过程中，总是可以形成三角形。</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总共可以生成了</a:t>
                </a:r>
                <a:r>
                  <a:rPr lang="en-US" altLang="zh-CN" sz="2000" i="0" kern="100">
                    <a:latin typeface="Cambria Math" panose="02040503050406030204" pitchFamily="18" charset="0"/>
                    <a:ea typeface="等线" panose="02010600030101010101" pitchFamily="2" charset="-122"/>
                    <a:cs typeface="Times New Roman" panose="02020603050405020304" pitchFamily="18" charset="0"/>
                  </a:rPr>
                  <a:t>Δ</a:t>
                </a:r>
                <a:r>
                  <a:rPr lang="zh-CN" altLang="zh-CN" sz="2000" i="0" kern="100">
                    <a:latin typeface="Cambria Math" panose="02040503050406030204" pitchFamily="18" charset="0"/>
                    <a:ea typeface="等线" panose="02010600030101010101" pitchFamily="2" charset="-122"/>
                    <a:cs typeface="Times New Roman" panose="02020603050405020304" pitchFamily="18" charset="0"/>
                  </a:rPr>
                  <a:t>_</a:t>
                </a:r>
                <a:r>
                  <a:rPr lang="en-US" altLang="zh-CN" sz="2000" i="0" kern="100">
                    <a:latin typeface="Cambria Math" panose="02040503050406030204" pitchFamily="18" charset="0"/>
                    <a:ea typeface="等线" panose="02010600030101010101" pitchFamily="2" charset="-122"/>
                    <a:cs typeface="Times New Roman" panose="02020603050405020304" pitchFamily="18" charset="0"/>
                  </a:rPr>
                  <a:t>𝜏</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个三角形。</a:t>
                </a:r>
              </a:p>
              <a:p>
                <a:pPr indent="288969" algn="just">
                  <a:lnSpc>
                    <a:spcPct val="150000"/>
                  </a:lnSpc>
                </a:pP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由于每个三角形可以看作</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3</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单形</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或 </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单形，因此我们对网络中的三角形进行标记。然后使用</a:t>
                </a:r>
                <a:r>
                  <a:rPr lang="en-US"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表示网络中二单形的比列。ρ就等于</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二单形的三角形数量</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等线" panose="02010600030101010101" pitchFamily="2" charset="-122"/>
                    <a:ea typeface="Times New Roman" panose="02020603050405020304" pitchFamily="18" charset="0"/>
                    <a:cs typeface="Times New Roman" panose="02020603050405020304" pitchFamily="18" charset="0"/>
                  </a:rPr>
                  <a:t> </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除以</a:t>
                </a:r>
                <a:r>
                  <a:rPr lang="zh-CN" altLang="zh-CN" sz="2000" kern="100" dirty="0">
                    <a:latin typeface="等线" panose="02010600030101010101" pitchFamily="2" charset="-122"/>
                    <a:ea typeface="Times New Roman" panose="02020603050405020304" pitchFamily="18" charset="0"/>
                    <a:cs typeface="Times New Roman" panose="02020603050405020304" pitchFamily="18" charset="0"/>
                  </a:rPr>
                  <a:t> </a:t>
                </a:r>
                <a:r>
                  <a:rPr lang="en-US" altLang="zh-CN" sz="2000" kern="100" dirty="0">
                    <a:latin typeface="等线" panose="02010600030101010101" pitchFamily="2" charset="-122"/>
                    <a:ea typeface="Times New Roman" panose="02020603050405020304" pitchFamily="18" charset="0"/>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三角形总数</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。我们可以通过改变ρ来调节网络中二单形的比例。</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r>
                  <a:rPr lang="en-US" altLang="zh-CN" sz="2000" dirty="0">
                    <a:ea typeface="等线" panose="02010600030101010101" pitchFamily="2" charset="-122"/>
                    <a:cs typeface="Times New Roman" panose="02020603050405020304" pitchFamily="18" charset="0"/>
                  </a:rPr>
                  <a:t>        </a:t>
                </a:r>
                <a:r>
                  <a:rPr lang="zh-CN" altLang="zh-CN" sz="2000" dirty="0">
                    <a:ea typeface="等线" panose="02010600030101010101" pitchFamily="2" charset="-122"/>
                    <a:cs typeface="Times New Roman" panose="02020603050405020304" pitchFamily="18" charset="0"/>
                  </a:rPr>
                  <a:t>图</a:t>
                </a:r>
                <a:r>
                  <a:rPr lang="en-US" altLang="zh-CN" sz="2000" dirty="0">
                    <a:ea typeface="等线" panose="02010600030101010101" pitchFamily="2" charset="-122"/>
                    <a:cs typeface="Times New Roman" panose="02020603050405020304" pitchFamily="18" charset="0"/>
                  </a:rPr>
                  <a:t>1</a:t>
                </a:r>
                <a:r>
                  <a:rPr lang="zh-CN" altLang="zh-CN" sz="2000" dirty="0">
                    <a:ea typeface="等线" panose="02010600030101010101" pitchFamily="2" charset="-122"/>
                    <a:cs typeface="Times New Roman" panose="02020603050405020304" pitchFamily="18" charset="0"/>
                  </a:rPr>
                  <a:t>展示了网络</a:t>
                </a:r>
                <a:r>
                  <a:rPr lang="en-US" altLang="zh-CN" sz="2000" dirty="0">
                    <a:ea typeface="等线" panose="02010600030101010101" pitchFamily="2" charset="-122"/>
                    <a:cs typeface="Times New Roman" panose="02020603050405020304" pitchFamily="18" charset="0"/>
                  </a:rPr>
                  <a:t>G</a:t>
                </a:r>
                <a:r>
                  <a:rPr lang="zh-CN" altLang="zh-CN" sz="2000" dirty="0">
                    <a:ea typeface="等线" panose="02010600030101010101" pitchFamily="2" charset="-122"/>
                    <a:cs typeface="Times New Roman" panose="02020603050405020304" pitchFamily="18" charset="0"/>
                  </a:rPr>
                  <a:t>的度分布图。可以看出，网络中节点的度是服从幂律分布的。</a:t>
                </a:r>
                <a:endParaRPr lang="zh-CN" altLang="en-US" dirty="0"/>
              </a:p>
            </p:txBody>
          </p:sp>
        </mc:Fallback>
      </mc:AlternateContent>
      <p:sp>
        <p:nvSpPr>
          <p:cNvPr id="4" name="灯片编号占位符 3"/>
          <p:cNvSpPr>
            <a:spLocks noGrp="1"/>
          </p:cNvSpPr>
          <p:nvPr>
            <p:ph type="sldNum" sz="quarter" idx="5"/>
          </p:nvPr>
        </p:nvSpPr>
        <p:spPr/>
        <p:txBody>
          <a:bodyPr/>
          <a:lstStyle/>
          <a:p>
            <a:fld id="{96EC06BF-F153-4C1E-8E59-27863758A363}" type="slidenum">
              <a:rPr lang="zh-CN" altLang="en-US" smtClean="0"/>
              <a:t>51</a:t>
            </a:fld>
            <a:endParaRPr lang="zh-CN" altLang="en-US"/>
          </a:p>
        </p:txBody>
      </p:sp>
    </p:spTree>
    <p:extLst>
      <p:ext uri="{BB962C8B-B14F-4D97-AF65-F5344CB8AC3E}">
        <p14:creationId xmlns:p14="http://schemas.microsoft.com/office/powerpoint/2010/main" val="90852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p:nvPr>
        </p:nvSpPr>
        <p:spPr>
          <a:noFill/>
          <a:ln>
            <a:noFill/>
          </a:ln>
        </p:spPr>
        <p:txBody>
          <a:bodyPr wrap="square" lIns="99048" tIns="49524" rIns="99048" bIns="49524" anchor="t" anchorCtr="0"/>
          <a:lstStyle/>
          <a:p>
            <a:pPr lvl="0"/>
            <a:r>
              <a:rPr lang="en-US" altLang="zh-CN" dirty="0"/>
              <a:t>2005</a:t>
            </a:r>
            <a:r>
              <a:rPr lang="zh-CN" altLang="en-US" dirty="0"/>
              <a:t>年，如何理解合作的涌现被</a:t>
            </a:r>
            <a:r>
              <a:rPr lang="en-US" altLang="zh-CN" dirty="0"/>
              <a:t>Science</a:t>
            </a:r>
            <a:r>
              <a:rPr lang="zh-CN" altLang="en-US" dirty="0"/>
              <a:t>列为本世纪最难的</a:t>
            </a:r>
            <a:r>
              <a:rPr lang="en-US" altLang="zh-CN" dirty="0"/>
              <a:t>25</a:t>
            </a:r>
            <a:r>
              <a:rPr lang="zh-CN" altLang="en-US" dirty="0"/>
              <a:t>个科学问题之一。</a:t>
            </a:r>
          </a:p>
          <a:p>
            <a:pPr lvl="0"/>
            <a:endParaRPr lang="zh-CN" altLang="en-US" dirty="0"/>
          </a:p>
        </p:txBody>
      </p:sp>
      <p:sp>
        <p:nvSpPr>
          <p:cNvPr id="2150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4</a:t>
            </a:fld>
            <a:endParaRPr lang="zh-CN" altLang="en-US" sz="13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pPr indent="288969" algn="just">
              <a:lnSpc>
                <a:spcPct val="150000"/>
              </a:lnSpc>
            </a:pP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在我们的模型中，每个</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个体</a:t>
            </a:r>
            <a:r>
              <a:rPr lang="en-US" altLang="zh-CN" sz="2000" kern="100" dirty="0" err="1">
                <a:latin typeface="等线" panose="02010600030101010101" pitchFamily="2" charset="-122"/>
                <a:ea typeface="等线" panose="02010600030101010101" pitchFamily="2" charset="-122"/>
                <a:cs typeface="Times New Roman" panose="02020603050405020304" pitchFamily="18" charset="0"/>
              </a:rPr>
              <a:t>i</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的</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累计</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收益</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包括</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两部分：</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1</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个体</a:t>
            </a:r>
            <a:r>
              <a:rPr lang="en-US" altLang="zh-CN" sz="2000" kern="100" dirty="0" err="1">
                <a:latin typeface="等线" panose="02010600030101010101" pitchFamily="2" charset="-122"/>
                <a:ea typeface="等线" panose="02010600030101010101" pitchFamily="2" charset="-122"/>
                <a:cs typeface="Times New Roman" panose="02020603050405020304" pitchFamily="18" charset="0"/>
              </a:rPr>
              <a:t>i</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在</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1</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单形中</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获得的收益，即</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与所有邻居进行二人博弈获得的收益。</a:t>
            </a:r>
            <a:endParaRPr lang="en-US" altLang="zh-CN" sz="2000" kern="100" dirty="0">
              <a:latin typeface="Times New Roman" panose="02020603050405020304" pitchFamily="18" charset="0"/>
              <a:ea typeface="黑体" panose="02010609060101010101" pitchFamily="49" charset="-122"/>
              <a:cs typeface="Times New Roman" panose="02020603050405020304" pitchFamily="18" charset="0"/>
            </a:endParaRPr>
          </a:p>
          <a:p>
            <a:pPr indent="288969" algn="just">
              <a:lnSpc>
                <a:spcPct val="150000"/>
              </a:lnSpc>
            </a:pP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单形中获得的收益。如果</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和它的两个邻居组成的三角形是一个</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单形，</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还会从它所属的二单形中获得一个收益，即</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参与三人博弈获得的收益。</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举个例子</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。如果</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ijk</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构成的三角形为三个一单形</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3a</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，那么</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的</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累计</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收益只包含其在边上的收益，表示为</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Π_{</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i,link</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如果</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ijk</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构成的三角形为一个二单形</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3b</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那么</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的</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累计</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收益除了在边上的收益之外，二单形还会给它一个面上的收益，表示为</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 Π_{</a:t>
            </a:r>
            <a:r>
              <a:rPr lang="en-US" altLang="zh-CN" sz="2000" kern="100" dirty="0" err="1">
                <a:latin typeface="Times New Roman" panose="02020603050405020304" pitchFamily="18" charset="0"/>
                <a:ea typeface="黑体" panose="02010609060101010101" pitchFamily="49" charset="-122"/>
                <a:cs typeface="Times New Roman" panose="02020603050405020304" pitchFamily="18" charset="0"/>
              </a:rPr>
              <a:t>i,link</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}+Π_{i,Δ^2}</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100" dirty="0">
              <a:latin typeface="Times New Roman" panose="02020603050405020304" pitchFamily="18" charset="0"/>
              <a:ea typeface="黑体" panose="02010609060101010101" pitchFamily="49" charset="-122"/>
              <a:cs typeface="Times New Roman" panose="02020603050405020304" pitchFamily="18" charset="0"/>
            </a:endParaRPr>
          </a:p>
          <a:p>
            <a:pPr indent="288969" algn="just">
              <a:lnSpc>
                <a:spcPct val="150000"/>
              </a:lnSpc>
            </a:pP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由于每个</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个体</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参与的博弈次数不同，为了方便比较，我们</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采用了个体</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的平均收益。</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zh-CN" sz="2000" dirty="0">
                <a:ea typeface="等线" panose="02010600030101010101" pitchFamily="2" charset="-122"/>
                <a:cs typeface="Times New Roman" panose="02020603050405020304" pitchFamily="18" charset="0"/>
              </a:rPr>
              <a:t>我们使用费米规则进行节</a:t>
            </a:r>
            <a:r>
              <a:rPr lang="zh-CN" altLang="en-US" sz="2000" dirty="0">
                <a:ea typeface="等线" panose="02010600030101010101" pitchFamily="2" charset="-122"/>
                <a:cs typeface="Times New Roman" panose="02020603050405020304" pitchFamily="18" charset="0"/>
              </a:rPr>
              <a:t>策略</a:t>
            </a:r>
            <a:r>
              <a:rPr lang="zh-CN" altLang="zh-CN" sz="2000" dirty="0">
                <a:ea typeface="等线" panose="02010600030101010101" pitchFamily="2" charset="-122"/>
                <a:cs typeface="Times New Roman" panose="02020603050405020304" pitchFamily="18" charset="0"/>
              </a:rPr>
              <a:t>更新。更新公式如下所示。</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96EC06BF-F153-4C1E-8E59-27863758A363}" type="slidenum">
              <a:rPr lang="zh-CN" altLang="en-US" smtClean="0"/>
              <a:t>52</a:t>
            </a:fld>
            <a:endParaRPr lang="zh-CN" altLang="en-US"/>
          </a:p>
        </p:txBody>
      </p:sp>
    </p:spTree>
    <p:extLst>
      <p:ext uri="{BB962C8B-B14F-4D97-AF65-F5344CB8AC3E}">
        <p14:creationId xmlns:p14="http://schemas.microsoft.com/office/powerpoint/2010/main" val="438504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62500" lnSpcReduction="20000"/>
          </a:bodyPr>
          <a:lstStyle/>
          <a:p>
            <a:pPr indent="288969" algn="just">
              <a:lnSpc>
                <a:spcPct val="150000"/>
              </a:lnSpc>
            </a:pP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图</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5</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展示了，</a:t>
            </a:r>
            <a:r>
              <a:rPr lang="zh-CN" altLang="zh-CN" sz="2000" kern="100" dirty="0">
                <a:latin typeface="等线" panose="02010600030101010101" pitchFamily="2" charset="-122"/>
                <a:ea typeface="等线" panose="02010600030101010101" pitchFamily="2" charset="-122"/>
                <a:cs typeface="Times New Roman" panose="02020603050405020304" pitchFamily="18" charset="0"/>
              </a:rPr>
              <a:t>在稳定状态下，合作率随</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本益比</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和二单形比例</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的变化。图（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）中横坐标为本益比</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，纵坐标为合作率，不同颜色的曲线表示不同的</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值，对角线</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1-r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well-mixed</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种群中，雪堆博弈的均衡合作率。可以看出，相比于</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well-mixed</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种群来说，我们的模型在</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一定的参数范围内</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促进了合作的。然后，</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值越大，网络合作率随</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值的增加下降速度越快。ρ值增加，说明参与三人雪堆博弈的人数增加。</a:t>
            </a:r>
            <a:r>
              <a:rPr lang="zh-CN" altLang="zh-CN" sz="2000" b="1" kern="100" dirty="0">
                <a:latin typeface="Times New Roman" panose="02020603050405020304" pitchFamily="18" charset="0"/>
                <a:ea typeface="黑体" panose="02010609060101010101" pitchFamily="49" charset="-122"/>
                <a:cs typeface="Times New Roman" panose="02020603050405020304" pitchFamily="18" charset="0"/>
              </a:rPr>
              <a:t>而参与博弈的人数越多，就越有可能找到一个</a:t>
            </a:r>
            <a:r>
              <a:rPr lang="zh-CN" altLang="en-US" sz="2000" b="1" kern="100" dirty="0">
                <a:latin typeface="Times New Roman" panose="02020603050405020304" pitchFamily="18" charset="0"/>
                <a:ea typeface="黑体" panose="02010609060101010101" pitchFamily="49" charset="-122"/>
                <a:cs typeface="Times New Roman" panose="02020603050405020304" pitchFamily="18" charset="0"/>
              </a:rPr>
              <a:t>合作者</a:t>
            </a:r>
            <a:r>
              <a:rPr lang="zh-CN" altLang="zh-CN" sz="2000" b="1" kern="100" dirty="0">
                <a:latin typeface="Times New Roman" panose="02020603050405020304" pitchFamily="18" charset="0"/>
                <a:ea typeface="黑体" panose="02010609060101010101" pitchFamily="49" charset="-122"/>
                <a:cs typeface="Times New Roman" panose="02020603050405020304" pitchFamily="18" charset="0"/>
              </a:rPr>
              <a:t>来执行任务，因此玩家成为合作者的动机就越低</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。因此，随着</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值的增加，因此网络合作率下降更快。</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图（</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）中横坐标为</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，纵坐标为合作率，不同颜色的曲线表示不同的</a:t>
            </a:r>
            <a:r>
              <a:rPr lang="en-US" altLang="zh-CN" sz="2000" i="1" kern="100" dirty="0">
                <a:latin typeface="Times New Roman" panose="02020603050405020304" pitchFamily="18" charset="0"/>
                <a:ea typeface="黑体" panose="02010609060101010101" pitchFamily="49" charset="-122"/>
                <a:cs typeface="Times New Roman" panose="02020603050405020304" pitchFamily="18" charset="0"/>
              </a:rPr>
              <a:t>r </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值。可以看出：（</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较小时，无论</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取何值，网络合作率均较高，且</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值的增加对网络合作率影响不大；（</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值处于中间时，随着</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值的增加，网络合作率呈现下降趋势；（</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较大时，无论</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取何值，网络的合作率均较低，且</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值的增加对网络合作率影响不大。</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88969" algn="just">
              <a:lnSpc>
                <a:spcPct val="150000"/>
              </a:lnSpc>
            </a:pP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这是因为当</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较小或者较大时，</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值的增加对合作者和背叛者之间的收益差异影响不大。而当</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r</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值处于中间时，随着</a:t>
            </a:r>
            <a:r>
              <a:rPr lang="zh-CN" altLang="zh-CN" sz="2000" i="1" kern="100" dirty="0">
                <a:latin typeface="Times New Roman" panose="02020603050405020304" pitchFamily="18" charset="0"/>
                <a:ea typeface="黑体" panose="02010609060101010101" pitchFamily="49" charset="-122"/>
                <a:cs typeface="Times New Roman" panose="02020603050405020304" pitchFamily="18" charset="0"/>
              </a:rPr>
              <a:t>ρ</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值的增加，会提高背叛者的收益，网络合作率呈现下降趋势。</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96EC06BF-F153-4C1E-8E59-27863758A363}" type="slidenum">
              <a:rPr lang="zh-CN" altLang="en-US" smtClean="0"/>
              <a:t>53</a:t>
            </a:fld>
            <a:endParaRPr lang="zh-CN" altLang="en-US"/>
          </a:p>
        </p:txBody>
      </p:sp>
    </p:spTree>
    <p:extLst>
      <p:ext uri="{BB962C8B-B14F-4D97-AF65-F5344CB8AC3E}">
        <p14:creationId xmlns:p14="http://schemas.microsoft.com/office/powerpoint/2010/main" val="3779561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indent="288925" algn="just">
              <a:lnSpc>
                <a:spcPct val="150000"/>
              </a:lnSpc>
            </a:pP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我们采用</a:t>
            </a:r>
            <a:r>
              <a:rPr lang="zh-CN" altLang="zh-CN" sz="1300" b="1" kern="100" dirty="0">
                <a:latin typeface="Times New Roman" panose="02020603050405020304" pitchFamily="18" charset="0"/>
                <a:ea typeface="黑体" panose="02010609060101010101" pitchFamily="49" charset="-122"/>
                <a:cs typeface="Times New Roman" panose="02020603050405020304" pitchFamily="18" charset="0"/>
              </a:rPr>
              <a:t>离散的快照序列方式来</a:t>
            </a:r>
            <a:r>
              <a:rPr lang="zh-CN" altLang="en-US" sz="1300" b="1" kern="100" dirty="0">
                <a:latin typeface="Times New Roman" panose="02020603050405020304" pitchFamily="18" charset="0"/>
                <a:ea typeface="黑体" panose="02010609060101010101" pitchFamily="49" charset="-122"/>
                <a:cs typeface="Times New Roman" panose="02020603050405020304" pitchFamily="18" charset="0"/>
              </a:rPr>
              <a:t>构建</a:t>
            </a:r>
            <a:r>
              <a:rPr lang="zh-CN" altLang="zh-CN" sz="1300" b="1" kern="100" dirty="0">
                <a:latin typeface="Times New Roman" panose="02020603050405020304" pitchFamily="18" charset="0"/>
                <a:ea typeface="黑体" panose="02010609060101010101" pitchFamily="49" charset="-122"/>
                <a:cs typeface="Times New Roman" panose="02020603050405020304" pitchFamily="18" charset="0"/>
              </a:rPr>
              <a:t>高阶时序网络</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。在建模过程中，需要考虑两个因素：（</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）如何控制交互的阶数，也就是参与交互的个体数量；（</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）如何体现交互发生的时间顺序。</a:t>
            </a:r>
            <a:endParaRPr lang="zh-CN" altLang="zh-CN" sz="1300" kern="100" dirty="0">
              <a:latin typeface="等线" panose="02010600030101010101" charset="-122"/>
              <a:ea typeface="等线" panose="02010600030101010101" charset="-122"/>
              <a:cs typeface="Times New Roman" panose="02020603050405020304" pitchFamily="18" charset="0"/>
            </a:endParaRPr>
          </a:p>
          <a:p>
            <a:pPr indent="288925" algn="just">
              <a:lnSpc>
                <a:spcPct val="150000"/>
              </a:lnSpc>
            </a:pP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图</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展示了高阶时序网络的构建过程。主要包含三部分：</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是根据真实交互构建简单链接</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1300" kern="100" dirty="0">
                <a:latin typeface="Times New Roman" panose="02020603050405020304" pitchFamily="18" charset="0"/>
                <a:ea typeface="黑体" panose="02010609060101010101" pitchFamily="49" charset="-122"/>
                <a:cs typeface="Times New Roman" panose="02020603050405020304" pitchFamily="18" charset="0"/>
              </a:rPr>
              <a:t>成对交互</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是根据图</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中的链接构建高阶交互；</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(c)</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是在</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高阶交互的基础上，构建高阶时序网络。具体看一下构建过程：</a:t>
            </a:r>
            <a:endParaRPr lang="zh-CN" altLang="zh-CN" sz="1300" kern="100" dirty="0">
              <a:latin typeface="等线" panose="02010600030101010101" charset="-122"/>
              <a:ea typeface="等线" panose="02010600030101010101" charset="-122"/>
              <a:cs typeface="Times New Roman" panose="02020603050405020304" pitchFamily="18" charset="0"/>
            </a:endParaRPr>
          </a:p>
          <a:p>
            <a:pPr indent="288925" algn="just">
              <a:lnSpc>
                <a:spcPct val="150000"/>
              </a:lnSpc>
            </a:pP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在图</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ABCDEF</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表示</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6</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个玩家，横轴</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t</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为时间。如果两个玩家在</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(t-τ , t]</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时间间隔上进行互动，相应的节点就会在时间</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t</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上相互连接。比如在</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20-40s</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内，</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D</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进行了互动，那么在</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t=40s</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时，就会在</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D</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之间建立连接。我们按照这种方式根据真实数据集构建简单连接。</a:t>
            </a:r>
            <a:endParaRPr lang="zh-CN" altLang="zh-CN" sz="1300" kern="100" dirty="0">
              <a:latin typeface="等线" panose="02010600030101010101" charset="-122"/>
              <a:ea typeface="等线" panose="02010600030101010101" charset="-122"/>
              <a:cs typeface="Times New Roman" panose="02020603050405020304" pitchFamily="18" charset="0"/>
            </a:endParaRPr>
          </a:p>
          <a:p>
            <a:pPr indent="288925" algn="just">
              <a:lnSpc>
                <a:spcPct val="150000"/>
              </a:lnSpc>
            </a:pP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然后，根据</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中的简单链接，构建高阶交互。</a:t>
            </a:r>
            <a:endParaRPr lang="zh-CN" altLang="zh-CN" sz="1300" kern="100" dirty="0">
              <a:latin typeface="等线" panose="02010600030101010101" charset="-122"/>
              <a:ea typeface="等线" panose="02010600030101010101" charset="-122"/>
              <a:cs typeface="Times New Roman" panose="02020603050405020304" pitchFamily="18" charset="0"/>
            </a:endParaRPr>
          </a:p>
          <a:p>
            <a:pPr indent="288925" algn="just">
              <a:lnSpc>
                <a:spcPct val="150000"/>
              </a:lnSpc>
            </a:pP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在构建高阶交互之前，首先定义一个</a:t>
            </a:r>
            <a:r>
              <a:rPr lang="zh-CN" altLang="zh-CN" sz="1300" b="1" kern="100" dirty="0">
                <a:latin typeface="Times New Roman" panose="02020603050405020304" pitchFamily="18" charset="0"/>
                <a:ea typeface="黑体" panose="02010609060101010101" pitchFamily="49" charset="-122"/>
                <a:cs typeface="Times New Roman" panose="02020603050405020304" pitchFamily="18" charset="0"/>
              </a:rPr>
              <a:t>时间窗口△</a:t>
            </a:r>
            <a:r>
              <a:rPr lang="en-US" altLang="zh-CN" sz="1300" b="1" kern="100" dirty="0">
                <a:latin typeface="Times New Roman" panose="02020603050405020304" pitchFamily="18" charset="0"/>
                <a:ea typeface="黑体" panose="02010609060101010101" pitchFamily="49" charset="-122"/>
                <a:cs typeface="Times New Roman" panose="02020603050405020304" pitchFamily="18" charset="0"/>
              </a:rPr>
              <a:t>h</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。对于在同一个时间窗口△</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h</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内发生的交互，我们不进行时间区分（也就是认为这些交互是在同一时刻发生的）。例如，我们将时间窗口△</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h</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设置为</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40s</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41-80</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秒内，</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CDE</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这三个节点两两进行了交互，我们就认为这三个点进行了一次三人交互。我们可</a:t>
            </a:r>
            <a:r>
              <a:rPr lang="zh-CN" altLang="zh-CN" sz="1300" b="1" kern="100" dirty="0">
                <a:latin typeface="Times New Roman" panose="02020603050405020304" pitchFamily="18" charset="0"/>
                <a:ea typeface="黑体" panose="02010609060101010101" pitchFamily="49" charset="-122"/>
                <a:cs typeface="Times New Roman" panose="02020603050405020304" pitchFamily="18" charset="0"/>
              </a:rPr>
              <a:t>以通过调整时间窗口△</a:t>
            </a:r>
            <a:r>
              <a:rPr lang="en-US" altLang="zh-CN" sz="1300" b="1" kern="100" dirty="0">
                <a:latin typeface="Times New Roman" panose="02020603050405020304" pitchFamily="18" charset="0"/>
                <a:ea typeface="黑体" panose="02010609060101010101" pitchFamily="49" charset="-122"/>
                <a:cs typeface="Times New Roman" panose="02020603050405020304" pitchFamily="18" charset="0"/>
              </a:rPr>
              <a:t>h</a:t>
            </a:r>
            <a:r>
              <a:rPr lang="zh-CN" altLang="en-US" sz="1300" b="1" kern="100" dirty="0">
                <a:latin typeface="Times New Roman" panose="02020603050405020304" pitchFamily="18" charset="0"/>
                <a:ea typeface="黑体" panose="02010609060101010101" pitchFamily="49" charset="-122"/>
                <a:cs typeface="Times New Roman" panose="02020603050405020304" pitchFamily="18" charset="0"/>
              </a:rPr>
              <a:t>（高阶交互窗口）</a:t>
            </a:r>
            <a:r>
              <a:rPr lang="zh-CN" altLang="zh-CN" sz="1300" b="1" kern="100" dirty="0">
                <a:latin typeface="Times New Roman" panose="02020603050405020304" pitchFamily="18" charset="0"/>
                <a:ea typeface="黑体" panose="02010609060101010101" pitchFamily="49" charset="-122"/>
                <a:cs typeface="Times New Roman" panose="02020603050405020304" pitchFamily="18" charset="0"/>
              </a:rPr>
              <a:t>的大小来控制高阶交互的规模（也就是阶数</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300" kern="100" dirty="0">
              <a:latin typeface="等线" panose="02010600030101010101" charset="-122"/>
              <a:ea typeface="等线" panose="02010600030101010101" charset="-122"/>
              <a:cs typeface="Times New Roman" panose="02020603050405020304" pitchFamily="18" charset="0"/>
            </a:endParaRPr>
          </a:p>
          <a:p>
            <a:pPr indent="288925" algn="just">
              <a:lnSpc>
                <a:spcPct val="150000"/>
              </a:lnSpc>
            </a:pP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然后，根据</a:t>
            </a:r>
            <a:r>
              <a:rPr lang="en-US" altLang="zh-CN" sz="1300" kern="1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1300" kern="100" dirty="0">
                <a:latin typeface="Times New Roman" panose="02020603050405020304" pitchFamily="18" charset="0"/>
                <a:ea typeface="黑体" panose="02010609060101010101" pitchFamily="49" charset="-122"/>
                <a:cs typeface="Times New Roman" panose="02020603050405020304" pitchFamily="18" charset="0"/>
              </a:rPr>
              <a:t>中的交互，构建高阶时序网络。</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我们定义一个</a:t>
            </a:r>
            <a:r>
              <a:rPr lang="zh-CN" altLang="zh-CN" sz="1300" b="1" dirty="0">
                <a:latin typeface="Times New Roman" panose="02020603050405020304" pitchFamily="18" charset="0"/>
                <a:ea typeface="黑体" panose="02010609060101010101" pitchFamily="49" charset="-122"/>
                <a:cs typeface="Times New Roman" panose="02020603050405020304" pitchFamily="18" charset="0"/>
              </a:rPr>
              <a:t>聚合窗口Δ</a:t>
            </a:r>
            <a:r>
              <a:rPr lang="en-US" altLang="zh-CN" sz="1300" b="1" dirty="0">
                <a:latin typeface="Times New Roman" panose="02020603050405020304" pitchFamily="18" charset="0"/>
                <a:ea typeface="黑体" panose="02010609060101010101" pitchFamily="49" charset="-122"/>
              </a:rPr>
              <a:t>t</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，将图</a:t>
            </a:r>
            <a:r>
              <a:rPr lang="en-US" altLang="zh-CN" sz="1300" dirty="0">
                <a:latin typeface="Times New Roman" panose="02020603050405020304" pitchFamily="18" charset="0"/>
                <a:ea typeface="黑体" panose="02010609060101010101" pitchFamily="49" charset="-122"/>
              </a:rPr>
              <a:t>b</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中的交互进行汇总并生成快照。图</a:t>
            </a:r>
            <a:r>
              <a:rPr lang="en-US" altLang="zh-CN" sz="1300" dirty="0">
                <a:latin typeface="Times New Roman" panose="02020603050405020304" pitchFamily="18" charset="0"/>
                <a:ea typeface="黑体" panose="02010609060101010101" pitchFamily="49" charset="-122"/>
              </a:rPr>
              <a:t>c</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展示了</a:t>
            </a:r>
            <a:r>
              <a:rPr lang="en-US" altLang="zh-CN" sz="1300" dirty="0" err="1">
                <a:latin typeface="Times New Roman" panose="02020603050405020304" pitchFamily="18" charset="0"/>
                <a:ea typeface="黑体" panose="02010609060101010101" pitchFamily="49" charset="-122"/>
              </a:rPr>
              <a:t>Δt</a:t>
            </a:r>
            <a:r>
              <a:rPr lang="en-US" altLang="zh-CN" sz="1300" dirty="0">
                <a:latin typeface="Times New Roman" panose="02020603050405020304" pitchFamily="18" charset="0"/>
                <a:ea typeface="黑体" panose="02010609060101010101" pitchFamily="49" charset="-122"/>
              </a:rPr>
              <a:t> =80s</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时，将图</a:t>
            </a:r>
            <a:r>
              <a:rPr lang="en-US" altLang="zh-CN" sz="1300" dirty="0">
                <a:latin typeface="Times New Roman" panose="02020603050405020304" pitchFamily="18" charset="0"/>
                <a:ea typeface="黑体" panose="02010609060101010101" pitchFamily="49" charset="-122"/>
              </a:rPr>
              <a:t>b</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1300" dirty="0">
                <a:latin typeface="Times New Roman" panose="02020603050405020304" pitchFamily="18" charset="0"/>
                <a:ea typeface="黑体" panose="02010609060101010101" pitchFamily="49" charset="-122"/>
              </a:rPr>
              <a:t>0-80s</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之间的交互关系汇总，并生成第一个快照。以此类推</a:t>
            </a:r>
            <a:r>
              <a:rPr lang="en-US" altLang="zh-CN" sz="1300" dirty="0">
                <a:latin typeface="Times New Roman" panose="02020603050405020304" pitchFamily="18" charset="0"/>
                <a:ea typeface="黑体" panose="02010609060101010101" pitchFamily="49" charset="-122"/>
              </a:rPr>
              <a:t>80-160s</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300" dirty="0">
                <a:latin typeface="Times New Roman" panose="02020603050405020304" pitchFamily="18" charset="0"/>
                <a:ea typeface="黑体" panose="02010609060101010101" pitchFamily="49" charset="-122"/>
              </a:rPr>
              <a:t>160-240s</a:t>
            </a:r>
            <a:r>
              <a:rPr lang="zh-CN" altLang="zh-CN" sz="1300" dirty="0">
                <a:latin typeface="Times New Roman" panose="02020603050405020304" pitchFamily="18" charset="0"/>
                <a:ea typeface="黑体" panose="02010609060101010101" pitchFamily="49" charset="-122"/>
                <a:cs typeface="Times New Roman" panose="02020603050405020304" pitchFamily="18" charset="0"/>
              </a:rPr>
              <a:t>生成后面两个快照。最后，我们使用生成的这些快照来表示高阶时序网络。快照的顺序决定了高阶网络中交互发生的顺序。</a:t>
            </a:r>
            <a:endParaRPr lang="zh-CN" altLang="en-US" dirty="0"/>
          </a:p>
        </p:txBody>
      </p:sp>
      <p:sp>
        <p:nvSpPr>
          <p:cNvPr id="4" name="灯片编号占位符 3"/>
          <p:cNvSpPr>
            <a:spLocks noGrp="1"/>
          </p:cNvSpPr>
          <p:nvPr>
            <p:ph type="sldNum" sz="quarter" idx="5"/>
          </p:nvPr>
        </p:nvSpPr>
        <p:spPr/>
        <p:txBody>
          <a:bodyPr/>
          <a:lstStyle/>
          <a:p>
            <a:fld id="{96EC06BF-F153-4C1E-8E59-27863758A363}" type="slidenum">
              <a:rPr lang="zh-CN" altLang="en-US" smtClean="0"/>
              <a:t>54</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r>
              <a:rPr lang="zh-CN" altLang="en-US" dirty="0"/>
              <a:t>我们在程老师文章基础上，在设计</a:t>
            </a:r>
            <a:r>
              <a:rPr lang="en-US" altLang="zh-CN" dirty="0"/>
              <a:t>ZD</a:t>
            </a:r>
            <a:r>
              <a:rPr lang="zh-CN" altLang="en-US" dirty="0"/>
              <a:t>时考虑动作执行误差。</a:t>
            </a:r>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56</a:t>
            </a:fld>
            <a:endParaRPr lang="zh-CN" altLang="en-US" sz="13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57</a:t>
            </a:fld>
            <a:endParaRPr lang="zh-CN" altLang="en-US" sz="13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58</a:t>
            </a:fld>
            <a:endParaRPr lang="zh-CN" altLang="en-US" sz="13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59</a:t>
            </a:fld>
            <a:endParaRPr lang="zh-CN" altLang="en-US" sz="13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60</a:t>
            </a:fld>
            <a:endParaRPr lang="zh-CN" altLang="en-US" sz="13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61</a:t>
            </a:fld>
            <a:endParaRPr lang="zh-CN" altLang="en-US" sz="13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r>
              <a:rPr lang="zh-CN" altLang="en-US" dirty="0"/>
              <a:t>当策略延时所消耗的时间相对较短时，决策者做出的新策略可以很快被大多数人所了解和采用，从而加快了整个系统的策略更新的进程。反之，如果延时时间较长，新策略的传播速度会受到一定的限制，这可能会导致系统策略更新的滞后。</a:t>
            </a:r>
            <a:r>
              <a:rPr lang="zh-CN" altLang="en-US" b="1" dirty="0"/>
              <a:t>策略延时的程度也会对系统的稳定性有一定的影响</a:t>
            </a:r>
            <a:r>
              <a:rPr lang="zh-CN" altLang="en-US" dirty="0"/>
              <a:t>。延时时间短可能导致系统状态快速变化，增加系统的不稳定性，玩家可能会在完全不理解和适应新策略的情况下匆忙采用新策略，从而引发冲突和冲突。相比之下，延时时间更长则为玩家提供了更多评估和学习新内容的时间，有助于系统的平稳过渡。</a:t>
            </a:r>
            <a:endParaRPr lang="en-US" altLang="zh-CN" dirty="0"/>
          </a:p>
          <a:p>
            <a:pPr lvl="0"/>
            <a:endParaRPr lang="en-US" altLang="zh-CN" dirty="0"/>
          </a:p>
          <a:p>
            <a:pPr lvl="0"/>
            <a:r>
              <a:rPr lang="zh-CN" altLang="en-US" dirty="0"/>
              <a:t>网络图展示了玩家集被分为控制玩家和状态玩家两个集合，其中系统存在从控制玩家向状态玩家传递信息的延迟，称为控制延迟，而从状态玩家向控制玩家传递信息的延迟就成为状态延迟。</a:t>
            </a:r>
            <a:r>
              <a:rPr lang="en-US" altLang="zh-CN" dirty="0"/>
              <a:t>2.</a:t>
            </a:r>
            <a:r>
              <a:rPr lang="zh-CN" altLang="en-US" dirty="0"/>
              <a:t>三个公式构建了状态玩家</a:t>
            </a:r>
            <a:r>
              <a:rPr lang="en-US" altLang="zh-CN" dirty="0" err="1"/>
              <a:t>i</a:t>
            </a:r>
            <a:r>
              <a:rPr lang="zh-CN" altLang="en-US" dirty="0"/>
              <a:t>的策略转移方程，建立了状态玩家</a:t>
            </a:r>
            <a:r>
              <a:rPr lang="en-US" altLang="zh-CN" dirty="0" err="1"/>
              <a:t>i</a:t>
            </a:r>
            <a:r>
              <a:rPr lang="zh-CN" altLang="en-US" dirty="0"/>
              <a:t>的策略选择与系统局势之间的关系，进而得到状态玩家局势与系统局势的关系。</a:t>
            </a:r>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62</a:t>
            </a:fld>
            <a:endParaRPr lang="zh-CN" alt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2662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8</a:t>
            </a:fld>
            <a:endParaRPr lang="zh-CN" altLang="en-US" sz="13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63</a:t>
            </a:fld>
            <a:endParaRPr lang="zh-CN" altLang="en-US" sz="13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64</a:t>
            </a:fld>
            <a:endParaRPr lang="zh-CN" altLang="en-US" sz="13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65</a:t>
            </a:fld>
            <a:endParaRPr lang="zh-CN" altLang="en-US" sz="13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b="1" dirty="0"/>
              <a:t>创新点：</a:t>
            </a:r>
          </a:p>
          <a:p>
            <a:endParaRPr lang="en-US" altLang="zh-CN" dirty="0">
              <a:latin typeface="Times New Roman" panose="02020603050405020304" pitchFamily="18" charset="0"/>
              <a:ea typeface="Roboto Light" pitchFamily="2" charset="0"/>
              <a:cs typeface="Times New Roman" panose="02020603050405020304" pitchFamily="18" charset="0"/>
            </a:endParaRPr>
          </a:p>
          <a:p>
            <a:r>
              <a:rPr lang="en-US" altLang="zh-CN" dirty="0">
                <a:latin typeface="Times New Roman" panose="02020603050405020304" pitchFamily="18" charset="0"/>
                <a:ea typeface="Roboto Light" pitchFamily="2" charset="0"/>
                <a:cs typeface="Times New Roman" panose="02020603050405020304" pitchFamily="18" charset="0"/>
              </a:rPr>
              <a:t>1.</a:t>
            </a:r>
            <a:r>
              <a:rPr lang="zh-CN" altLang="en-US" dirty="0">
                <a:latin typeface="Roboto Light" pitchFamily="2" charset="0"/>
                <a:ea typeface="Roboto Light" pitchFamily="2" charset="0"/>
              </a:rPr>
              <a:t> 将</a:t>
            </a:r>
            <a:r>
              <a:rPr lang="zh-CN" altLang="en-US" dirty="0">
                <a:solidFill>
                  <a:srgbClr val="FF0000"/>
                </a:solidFill>
                <a:latin typeface="Roboto Light" pitchFamily="2" charset="0"/>
                <a:ea typeface="Roboto Light" pitchFamily="2" charset="0"/>
              </a:rPr>
              <a:t>误差</a:t>
            </a:r>
            <a:r>
              <a:rPr lang="zh-CN" altLang="en-US" dirty="0">
                <a:latin typeface="Roboto Light" pitchFamily="2" charset="0"/>
                <a:ea typeface="Roboto Light" pitchFamily="2" charset="0"/>
              </a:rPr>
              <a:t>因素引入到 </a:t>
            </a:r>
            <a:r>
              <a:rPr lang="en-US" altLang="zh-CN" dirty="0">
                <a:latin typeface="Times New Roman" panose="02020603050405020304" pitchFamily="18" charset="0"/>
                <a:ea typeface="Roboto Light" pitchFamily="2" charset="0"/>
                <a:cs typeface="Times New Roman" panose="02020603050405020304" pitchFamily="18" charset="0"/>
              </a:rPr>
              <a:t>ZD</a:t>
            </a:r>
            <a:r>
              <a:rPr lang="zh-CN" altLang="en-US" dirty="0">
                <a:latin typeface="Roboto Light" pitchFamily="2" charset="0"/>
                <a:ea typeface="Roboto Light" pitchFamily="2" charset="0"/>
              </a:rPr>
              <a:t> 策略的设计步骤中，更符合现实实际情况。</a:t>
            </a:r>
          </a:p>
          <a:p>
            <a:endParaRPr lang="zh-CN" altLang="en-US" dirty="0">
              <a:latin typeface="Roboto Light" pitchFamily="2" charset="0"/>
              <a:ea typeface="Roboto Light" pitchFamily="2" charset="0"/>
            </a:endParaRPr>
          </a:p>
          <a:p>
            <a:r>
              <a:rPr lang="en-US" altLang="zh-CN" dirty="0">
                <a:latin typeface="Times New Roman" panose="02020603050405020304" pitchFamily="18" charset="0"/>
                <a:ea typeface="Roboto Light" pitchFamily="2" charset="0"/>
                <a:cs typeface="Times New Roman" panose="02020603050405020304" pitchFamily="18" charset="0"/>
              </a:rPr>
              <a:t>2.</a:t>
            </a:r>
            <a:r>
              <a:rPr lang="zh-CN" altLang="en-US" dirty="0">
                <a:latin typeface="Roboto Light" pitchFamily="2" charset="0"/>
                <a:ea typeface="Roboto Light" pitchFamily="2" charset="0"/>
              </a:rPr>
              <a:t> 将带</a:t>
            </a:r>
            <a:r>
              <a:rPr lang="zh-CN" altLang="en-US" dirty="0">
                <a:solidFill>
                  <a:srgbClr val="FF0000"/>
                </a:solidFill>
                <a:latin typeface="Roboto Light" pitchFamily="2" charset="0"/>
                <a:ea typeface="Roboto Light" pitchFamily="2" charset="0"/>
              </a:rPr>
              <a:t>误差</a:t>
            </a:r>
            <a:r>
              <a:rPr lang="zh-CN" altLang="en-US" dirty="0">
                <a:latin typeface="Roboto Light" pitchFamily="2" charset="0"/>
                <a:ea typeface="Roboto Light" pitchFamily="2" charset="0"/>
              </a:rPr>
              <a:t>的多人博弈推广到</a:t>
            </a:r>
            <a:r>
              <a:rPr lang="zh-CN" altLang="en-US" dirty="0">
                <a:solidFill>
                  <a:srgbClr val="FF0000"/>
                </a:solidFill>
                <a:latin typeface="Roboto Light" pitchFamily="2" charset="0"/>
                <a:ea typeface="Roboto Light" pitchFamily="2" charset="0"/>
              </a:rPr>
              <a:t>网络演化博弈</a:t>
            </a:r>
            <a:r>
              <a:rPr lang="zh-CN" altLang="en-US" dirty="0">
                <a:latin typeface="Roboto Light" pitchFamily="2" charset="0"/>
                <a:ea typeface="Roboto Light" pitchFamily="2" charset="0"/>
              </a:rPr>
              <a:t>，更符合人类社会和自然界的行为互动模式。</a:t>
            </a:r>
          </a:p>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66</a:t>
            </a:fld>
            <a:endParaRPr lang="zh-CN" altLang="en-US" sz="13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ln>
            <a:solidFill>
              <a:srgbClr val="000000">
                <a:alpha val="100000"/>
              </a:srgbClr>
            </a:solidFill>
            <a:miter lim="800000"/>
          </a:ln>
        </p:spPr>
      </p:sp>
      <p:sp>
        <p:nvSpPr>
          <p:cNvPr id="11571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1571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67</a:t>
            </a:fld>
            <a:endParaRPr lang="zh-CN" altLang="en-US" sz="13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a:ln>
            <a:solidFill>
              <a:srgbClr val="000000">
                <a:alpha val="100000"/>
              </a:srgbClr>
            </a:solidFill>
            <a:miter lim="800000"/>
          </a:ln>
        </p:spPr>
      </p:sp>
      <p:sp>
        <p:nvSpPr>
          <p:cNvPr id="117763" name="备注占位符 2"/>
          <p:cNvSpPr>
            <a:spLocks noGrp="1"/>
          </p:cNvSpPr>
          <p:nvPr>
            <p:ph type="body" idx="1"/>
          </p:nvPr>
        </p:nvSpPr>
        <p:spPr>
          <a:noFill/>
          <a:ln>
            <a:noFill/>
          </a:ln>
        </p:spPr>
        <p:txBody>
          <a:bodyPr wrap="square" lIns="99048" tIns="49524" rIns="99048" bIns="49524" anchor="t" anchorCtr="0"/>
          <a:lstStyle/>
          <a:p>
            <a:pPr lvl="0"/>
            <a:endParaRPr lang="zh-CN" altLang="en-US" dirty="0"/>
          </a:p>
        </p:txBody>
      </p:sp>
      <p:sp>
        <p:nvSpPr>
          <p:cNvPr id="11776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68</a:t>
            </a:fld>
            <a:endParaRPr lang="zh-CN" altLang="en-US" sz="1300" dirty="0">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p:nvPr>
        </p:nvSpPr>
        <p:spPr>
          <a:noFill/>
          <a:ln>
            <a:noFill/>
          </a:ln>
        </p:spPr>
        <p:txBody>
          <a:bodyPr wrap="square" lIns="99048" tIns="49524" rIns="99048" bIns="49524" anchor="t" anchorCtr="0"/>
          <a:lstStyle/>
          <a:p>
            <a:pPr lvl="0"/>
            <a:endParaRPr lang="zh-CN" altLang="en-US" dirty="0"/>
          </a:p>
        </p:txBody>
      </p:sp>
      <p:sp>
        <p:nvSpPr>
          <p:cNvPr id="1208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70</a:t>
            </a:fld>
            <a:endParaRPr lang="zh-CN" alt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a:solidFill>
              <a:srgbClr val="000000">
                <a:alpha val="100000"/>
              </a:srgbClr>
            </a:solidFill>
            <a:miter lim="800000"/>
          </a:ln>
        </p:spPr>
      </p:sp>
      <p:sp>
        <p:nvSpPr>
          <p:cNvPr id="29699" name="备注占位符 2"/>
          <p:cNvSpPr>
            <a:spLocks noGrp="1"/>
          </p:cNvSpPr>
          <p:nvPr>
            <p:ph type="body"/>
          </p:nvPr>
        </p:nvSpPr>
        <p:spPr>
          <a:noFill/>
          <a:ln>
            <a:noFill/>
          </a:ln>
        </p:spPr>
        <p:txBody>
          <a:bodyPr wrap="square" lIns="99048" tIns="49524" rIns="99048" bIns="49524" anchor="t" anchorCtr="0"/>
          <a:lstStyle/>
          <a:p>
            <a:pPr lvl="0"/>
            <a:r>
              <a:rPr lang="zh-CN" altLang="en-US" dirty="0"/>
              <a:t>如何解释合作现象的普遍性，成为一个非常热门的研究课题，其中进化博弈论提供了以有力的研究手段或工具。</a:t>
            </a:r>
          </a:p>
          <a:p>
            <a:pPr lvl="0"/>
            <a:endParaRPr lang="zh-CN" altLang="en-US" dirty="0"/>
          </a:p>
        </p:txBody>
      </p:sp>
      <p:sp>
        <p:nvSpPr>
          <p:cNvPr id="2970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10</a:t>
            </a:fld>
            <a:endParaRPr lang="zh-CN" alt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p:nvPr>
        </p:nvSpPr>
        <p:spPr>
          <a:noFill/>
          <a:ln>
            <a:noFill/>
          </a:ln>
        </p:spPr>
        <p:txBody>
          <a:bodyPr wrap="square" lIns="99048" tIns="49524" rIns="99048" bIns="49524" anchor="t" anchorCtr="0"/>
          <a:lstStyle/>
          <a:p>
            <a:pPr lvl="0"/>
            <a:r>
              <a:rPr lang="en-US" altLang="zh-CN" dirty="0"/>
              <a:t>1928</a:t>
            </a:r>
            <a:r>
              <a:rPr lang="zh-CN" altLang="en-US" dirty="0"/>
              <a:t>年，冯</a:t>
            </a:r>
            <a:r>
              <a:rPr lang="en-US" altLang="zh-CN" dirty="0"/>
              <a:t>·</a:t>
            </a:r>
            <a:r>
              <a:rPr lang="zh-CN" altLang="en-US" dirty="0"/>
              <a:t>诺依曼从数学上证明了博弈论的基本原理，从而宣告了博弈论的正式诞生。</a:t>
            </a:r>
            <a:r>
              <a:rPr lang="en-US" altLang="zh-CN" dirty="0"/>
              <a:t>1944</a:t>
            </a:r>
            <a:r>
              <a:rPr lang="zh-CN" altLang="en-US" dirty="0"/>
              <a:t>年，冯</a:t>
            </a:r>
            <a:r>
              <a:rPr lang="en-US" altLang="zh-CN" dirty="0"/>
              <a:t>·</a:t>
            </a:r>
            <a:r>
              <a:rPr lang="zh-CN" altLang="en-US" dirty="0"/>
              <a:t>诺依曼和</a:t>
            </a:r>
            <a:r>
              <a:rPr lang="zh-CN" altLang="en-US" dirty="0">
                <a:hlinkClick r:id="rId3"/>
              </a:rPr>
              <a:t>摩根斯坦</a:t>
            </a:r>
            <a:r>
              <a:rPr lang="zh-CN" altLang="en-US" dirty="0"/>
              <a:t>共著的划时代巨著</a:t>
            </a:r>
            <a:r>
              <a:rPr lang="en-US" altLang="zh-CN" dirty="0"/>
              <a:t>《</a:t>
            </a:r>
            <a:r>
              <a:rPr lang="zh-CN" altLang="en-US" dirty="0">
                <a:hlinkClick r:id="rId4"/>
              </a:rPr>
              <a:t>博弈论与经济行为</a:t>
            </a:r>
            <a:r>
              <a:rPr lang="en-US" altLang="zh-CN" dirty="0"/>
              <a:t>》</a:t>
            </a:r>
            <a:r>
              <a:rPr lang="zh-CN" altLang="en-US" dirty="0"/>
              <a:t>将二人博弈推广到</a:t>
            </a:r>
            <a:r>
              <a:rPr lang="en-US" altLang="zh-CN" dirty="0"/>
              <a:t>n</a:t>
            </a:r>
            <a:r>
              <a:rPr lang="zh-CN" altLang="en-US" dirty="0"/>
              <a:t>人博弈结构并将博弈论系统地应用于经济领域，从而奠定了这一学科的基础和理论体系。</a:t>
            </a:r>
            <a:endParaRPr lang="en-US" altLang="zh-CN" dirty="0"/>
          </a:p>
          <a:p>
            <a:pPr lvl="0"/>
            <a:endParaRPr lang="en-US" altLang="zh-CN" dirty="0"/>
          </a:p>
          <a:p>
            <a:pPr lvl="0"/>
            <a:endParaRPr lang="zh-CN" altLang="en-US" dirty="0"/>
          </a:p>
        </p:txBody>
      </p:sp>
      <p:sp>
        <p:nvSpPr>
          <p:cNvPr id="3277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12</a:t>
            </a:fld>
            <a:endParaRPr lang="zh-CN" alt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9048" tIns="49524" rIns="99048" bIns="49524" rtlCol="0">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在生物学、经济学、国际关系、计算机科学、政治学、军事战略和其他很多学科都有广泛的应用。</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生物学家使用博弈理论来理解和预测</a:t>
            </a:r>
            <a:r>
              <a:rPr kumimoji="0" lang="zh-CN" altLang="en-US" sz="1200" b="0" i="0" u="none" strike="noStrike" kern="1200" cap="none" spc="0" normalizeH="0" baseline="0" noProof="0" dirty="0">
                <a:ln>
                  <a:noFill/>
                </a:ln>
                <a:solidFill>
                  <a:srgbClr val="FF0000"/>
                </a:solidFill>
                <a:effectLst/>
                <a:uLnTx/>
                <a:uFillTx/>
                <a:latin typeface="+mn-lt"/>
                <a:ea typeface="微软雅黑" panose="020B0503020204020204" pitchFamily="34" charset="-122"/>
                <a:cs typeface="+mn-cs"/>
              </a:rPr>
              <a:t>进化论</a:t>
            </a:r>
            <a:r>
              <a:rPr kumimoji="0" lang="zh-CN" altLang="en-US" sz="12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的某些结果。</a:t>
            </a:r>
            <a:endParaRPr kumimoji="0" lang="en-US" altLang="zh-CN" sz="12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rPr>
              <a:t>博弈论已经成为经济学的标准分析工具之一。</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1994</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年，授予</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3"/>
              </a:rPr>
              <a:t>加利福尼亚大学伯克利分校</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的约翰</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海萨尼（</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J.Harsanyi</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）、普林斯顿大学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4"/>
              </a:rPr>
              <a:t>约翰</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4"/>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4"/>
              </a:rPr>
              <a:t>纳什</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J.Nash</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）和</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5"/>
              </a:rPr>
              <a:t>德国波恩大学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的赖因哈德</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泽尔滕（</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Reinhard</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Selten</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）。以表彰这三位数学家在</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6"/>
              </a:rPr>
              <a:t>非合作博弈</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7"/>
              </a:rPr>
              <a:t>均衡分析</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理论方面做出了开创性的贡献，对博弈论和经济学产生了的重大影响。</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1996</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年，授予</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8"/>
              </a:rPr>
              <a:t>英国剑桥大学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9"/>
              </a:rPr>
              <a:t>詹姆斯</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9"/>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9"/>
              </a:rPr>
              <a:t>莫里斯</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James A.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Mirrlees</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）与</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0"/>
              </a:rPr>
              <a:t>美国哥伦比亚大学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1"/>
              </a:rPr>
              <a:t>威廉</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11"/>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1"/>
              </a:rPr>
              <a:t>维克瑞</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William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Vickrey</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）。前者在</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2"/>
              </a:rPr>
              <a:t>信息经济学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理论领域做出了重大贡献，尤其是不对称信息条件下的经济激励理论，后者在信息经济学、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3"/>
              </a:rPr>
              <a:t>激励理论</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、博弈论等方面都做出了重大贡献。</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2001</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年，授予加利福尼亚大学伯克利分校的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4"/>
              </a:rPr>
              <a:t>乔治</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14"/>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4"/>
              </a:rPr>
              <a:t>阿克尔洛夫</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George A.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Akerlof</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）、美国</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5"/>
              </a:rPr>
              <a:t>斯坦福大学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6"/>
              </a:rPr>
              <a:t>迈克尔</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16"/>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6"/>
              </a:rPr>
              <a:t>斯宾塞</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A. Michael Spence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）和美国哥伦比亚大学的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7"/>
              </a:rPr>
              <a:t>约瑟夫</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17"/>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7"/>
              </a:rPr>
              <a:t>斯蒂格利茨</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Joseph E.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Stiglitz</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）。他们的研究为不对称信息市场的一般理论奠定了基石，他们的理论迅速得到了应用，从传统的农业市场到现代的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8"/>
              </a:rPr>
              <a:t>金融市场</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，他们的贡献来自于现代信息经济学的核心部分。</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2005</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年，授予美国</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19"/>
              </a:rPr>
              <a:t>马里兰大学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0"/>
              </a:rPr>
              <a:t>托马斯</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20"/>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0"/>
              </a:rPr>
              <a:t>克罗姆比</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20"/>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0"/>
              </a:rPr>
              <a:t>谢林</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(Thomas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Crombie</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Schelling)</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和耶路撒冷</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1"/>
              </a:rPr>
              <a:t>希伯来大学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2"/>
              </a:rPr>
              <a:t>罗伯特</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22"/>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2"/>
              </a:rPr>
              <a:t>约翰</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22"/>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2"/>
              </a:rPr>
              <a:t>奥曼</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(Robert John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Aumann</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）。二者的研究通过博弈论分析促进了对</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冲突与合作</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的理解。</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2007</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年，授予美国</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3"/>
              </a:rPr>
              <a:t>明尼苏达大学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4"/>
              </a:rPr>
              <a:t>里奥尼德</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24"/>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4"/>
              </a:rPr>
              <a:t>赫维茨</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Leonid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Hurwicz</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）、美国</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5"/>
              </a:rPr>
              <a:t>普林斯顿大学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6"/>
              </a:rPr>
              <a:t>埃里克</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26"/>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6"/>
              </a:rPr>
              <a:t>马斯金</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(Eric S. </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Maskin</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）以及美国</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7"/>
              </a:rPr>
              <a:t>芝加哥大学</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的</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8"/>
              </a:rPr>
              <a:t>罗杰</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28"/>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8"/>
              </a:rPr>
              <a:t>迈尔森</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(Roger B. Myerson</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）。三者的研究为</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29"/>
              </a:rPr>
              <a:t>机制设计理论</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奠定了基础。</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2012</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年，授予美国经济学家</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30"/>
              </a:rPr>
              <a:t>埃尔文</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30"/>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30"/>
              </a:rPr>
              <a:t>罗斯</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Alvin E. Roth</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）与</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31"/>
              </a:rPr>
              <a:t>罗伊德</a:t>
            </a:r>
            <a:r>
              <a:rPr kumimoji="0" lang="en-US" altLang="zh-CN" sz="1200" b="0" i="0" u="none" strike="noStrike" kern="1200" cap="none" spc="0" normalizeH="0" baseline="0" noProof="0" dirty="0">
                <a:ln>
                  <a:noFill/>
                </a:ln>
                <a:solidFill>
                  <a:schemeClr val="tx1"/>
                </a:solidFill>
                <a:effectLst/>
                <a:uLnTx/>
                <a:uFillTx/>
                <a:latin typeface="+mn-lt"/>
                <a:ea typeface="+mn-ea"/>
                <a:cs typeface="+mn-cs"/>
                <a:hlinkClick r:id="rId31"/>
              </a:rPr>
              <a:t>·</a:t>
            </a:r>
            <a:r>
              <a:rPr kumimoji="0" lang="zh-CN" altLang="en-US" sz="1200" b="0" i="0" u="none" strike="noStrike" kern="1200" cap="none" spc="0" normalizeH="0" baseline="0" noProof="0" dirty="0">
                <a:ln>
                  <a:noFill/>
                </a:ln>
                <a:solidFill>
                  <a:schemeClr val="tx1"/>
                </a:solidFill>
                <a:effectLst/>
                <a:uLnTx/>
                <a:uFillTx/>
                <a:latin typeface="+mn-lt"/>
                <a:ea typeface="+mn-ea"/>
                <a:cs typeface="+mn-cs"/>
                <a:hlinkClick r:id="rId31"/>
              </a:rPr>
              <a:t>沙普利</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Lloyd S. Shapley</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）。他们创建“稳定分配”的理论，并进行“市场设计”的实践</a:t>
            </a:r>
            <a:r>
              <a:rPr kumimoji="0" lang="en-US" altLang="zh-CN" sz="1200" b="0" i="0" u="none" strike="noStrike" kern="1200" cap="none" spc="0" normalizeH="0" baseline="30000" noProof="0" dirty="0">
                <a:ln>
                  <a:noFill/>
                </a:ln>
                <a:solidFill>
                  <a:schemeClr val="tx1"/>
                </a:solidFill>
                <a:effectLst/>
                <a:uLnTx/>
                <a:uFillTx/>
                <a:latin typeface="+mn-lt"/>
                <a:ea typeface="+mn-ea"/>
                <a:cs typeface="+mn-cs"/>
              </a:rPr>
              <a:t>[3]</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2014</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年，授予法国经济学家梯若尔。他在产业组织理论以及串谋问题上，采用了博弈论的思想，让理论和问题得以解决。在规制理论上也有创新。</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rgbClr val="FF0000"/>
                </a:solidFill>
                <a:effectLst/>
                <a:uLnTx/>
                <a:uFillTx/>
                <a:latin typeface="+mn-lt"/>
                <a:ea typeface="+mn-ea"/>
                <a:cs typeface="+mn-cs"/>
              </a:rPr>
              <a:t>作为一门工具学科能够在经济学中如此广泛运用并得到学界垂青实为罕见。</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br>
              <a:rPr kumimoji="0" lang="zh-CN" altLang="en-US" sz="1200" b="0" i="0" u="none" strike="noStrike" kern="1200" cap="none" spc="0" normalizeH="0" baseline="0" noProof="0" dirty="0">
                <a:ln>
                  <a:noFill/>
                </a:ln>
                <a:solidFill>
                  <a:schemeClr val="tx1"/>
                </a:solidFill>
                <a:effectLst/>
                <a:uLnTx/>
                <a:uFillTx/>
                <a:latin typeface="+mn-lt"/>
                <a:ea typeface="+mn-ea"/>
                <a:cs typeface="+mn-cs"/>
              </a:rPr>
            </a:b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3482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spcBef>
                <a:spcPct val="0"/>
              </a:spcBef>
            </a:pPr>
            <a:fld id="{9A0DB2DC-4C9A-4742-B13C-FB6460FD3503}" type="slidenum">
              <a:rPr lang="zh-CN" altLang="en-US" sz="1300" dirty="0"/>
              <a:t>13</a:t>
            </a:fld>
            <a:endParaRPr lang="zh-CN" alt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a:solidFill>
              <a:srgbClr val="000000">
                <a:alpha val="100000"/>
              </a:srgbClr>
            </a:solidFill>
            <a:miter lim="800000"/>
          </a:ln>
        </p:spPr>
      </p:sp>
      <p:sp>
        <p:nvSpPr>
          <p:cNvPr id="36867" name="备注占位符 2"/>
          <p:cNvSpPr>
            <a:spLocks noGrp="1"/>
          </p:cNvSpPr>
          <p:nvPr>
            <p:ph type="body" idx="1"/>
          </p:nvPr>
        </p:nvSpPr>
        <p:spPr>
          <a:noFill/>
          <a:ln>
            <a:noFill/>
          </a:ln>
        </p:spPr>
        <p:txBody>
          <a:bodyPr wrap="square" lIns="99048" tIns="49524" rIns="99048" bIns="49524" anchor="t" anchorCtr="0"/>
          <a:lstStyle/>
          <a:p>
            <a:pPr lvl="0"/>
            <a:r>
              <a:rPr lang="zh-CN" altLang="en-US" dirty="0"/>
              <a:t>传统博弈论有一个比较强的假设条件：假定博弈双</a:t>
            </a:r>
            <a:r>
              <a:rPr lang="en-US" altLang="zh-CN" dirty="0"/>
              <a:t>/</a:t>
            </a:r>
            <a:r>
              <a:rPr lang="zh-CN" altLang="en-US" dirty="0"/>
              <a:t>各方都是完全理性的（即所谓的理性经济人假设）</a:t>
            </a:r>
            <a:endParaRPr lang="en-US" altLang="zh-CN" dirty="0"/>
          </a:p>
          <a:p>
            <a:pPr lvl="0"/>
            <a:endParaRPr lang="en-US" altLang="zh-CN" dirty="0"/>
          </a:p>
          <a:p>
            <a:pPr lvl="0"/>
            <a:r>
              <a:rPr lang="zh-CN" altLang="en-US" dirty="0"/>
              <a:t>人类通常是通过</a:t>
            </a:r>
            <a:r>
              <a:rPr lang="zh-CN" altLang="en-US" dirty="0">
                <a:solidFill>
                  <a:srgbClr val="FF0000"/>
                </a:solidFill>
              </a:rPr>
              <a:t>试错的</a:t>
            </a:r>
            <a:r>
              <a:rPr lang="zh-CN" altLang="en-US" dirty="0"/>
              <a:t>方法达到博弈均衡的，与</a:t>
            </a:r>
            <a:r>
              <a:rPr lang="zh-CN" altLang="en-US" dirty="0">
                <a:solidFill>
                  <a:srgbClr val="00B050"/>
                </a:solidFill>
              </a:rPr>
              <a:t>生物演化具有共性</a:t>
            </a:r>
            <a:r>
              <a:rPr lang="zh-CN" altLang="en-US" dirty="0"/>
              <a:t>；所选择的均衡是达到均衡的均衡过程的函数，因而历史、制度因素以及均衡过程的某些细节都会对博弈的多重均衡的选择产生影响</a:t>
            </a:r>
          </a:p>
        </p:txBody>
      </p:sp>
      <p:sp>
        <p:nvSpPr>
          <p:cNvPr id="3686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lstStyle/>
          <a:p>
            <a:pPr lvl="0" algn="r" eaLnBrk="1" hangingPunct="1"/>
            <a:fld id="{9A0DB2DC-4C9A-4742-B13C-FB6460FD3503}" type="slidenum">
              <a:rPr lang="zh-CN" altLang="en-US" sz="1300" dirty="0">
                <a:latin typeface="Calibri" panose="020F0502020204030204" pitchFamily="34" charset="0"/>
              </a:rPr>
              <a:t>14</a:t>
            </a:fld>
            <a:endParaRPr lang="zh-CN" altLang="en-US" sz="13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685800" y="1676401"/>
            <a:ext cx="7772400" cy="1538286"/>
          </a:xfrm>
        </p:spPr>
        <p:txBody>
          <a:bodyPr anchor="b"/>
          <a:lstStyle/>
          <a:p>
            <a:r>
              <a:rPr lang="zh-CN" altLang="en-US" noProof="1"/>
              <a:t>单击此处编辑母版标题样式</a:t>
            </a:r>
            <a:endParaRPr lang="en-US" noProof="1"/>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endParaRPr lang="en-US" noProof="1"/>
          </a:p>
        </p:txBody>
      </p:sp>
      <p:sp>
        <p:nvSpPr>
          <p:cNvPr id="10"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F421F61-510A-4456-A22B-121ED1C83A30}"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A79B619D-6385-4FC1-BB78-B28885EBB679}"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B4D479F-C5E1-4F26-9509-B7365D7D6467}"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7A44EB55-5B12-4930-A885-932C1E2D3C3C}"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noProof="1"/>
              <a:t>单击此处编辑母版标题样式</a:t>
            </a:r>
            <a:endParaRPr lang="en-US" noProof="1"/>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长方形 8"/>
          <p:cNvSpPr/>
          <p:nvPr/>
        </p:nvSpPr>
        <p:spPr>
          <a:xfrm>
            <a:off x="192088" y="265113"/>
            <a:ext cx="8763000" cy="6332538"/>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连接符​ 11"/>
          <p:cNvCxnSpPr/>
          <p:nvPr/>
        </p:nvCxnSpPr>
        <p:spPr>
          <a:xfrm>
            <a:off x="454025" y="1196975"/>
            <a:ext cx="8235950"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a:xfrm>
            <a:off x="390906" y="448056"/>
            <a:ext cx="5157839" cy="640080"/>
          </a:xfrm>
        </p:spPr>
        <p:txBody>
          <a:bodyPr rtlCol="0" anchor="b">
            <a:normAutofit/>
          </a:bodyPr>
          <a:lstStyle>
            <a:lvl1pPr>
              <a:defRPr sz="21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
        <p:nvSpPr>
          <p:cNvPr id="3" name="内容占位符 2"/>
          <p:cNvSpPr>
            <a:spLocks noGrp="1"/>
          </p:cNvSpPr>
          <p:nvPr>
            <p:ph sz="quarter" idx="10" hasCustomPrompt="1"/>
          </p:nvPr>
        </p:nvSpPr>
        <p:spPr>
          <a:xfrm>
            <a:off x="404622" y="1435608"/>
            <a:ext cx="3312414" cy="3977640"/>
          </a:xfrm>
        </p:spPr>
        <p:txBody>
          <a:bodyPr rtlCol="0">
            <a:normAutofit/>
          </a:bodyPr>
          <a:lstStyle>
            <a:lvl1pPr>
              <a:defRPr lang="en-US" sz="9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900" smtClean="0">
                <a:solidFill>
                  <a:schemeClr val="tx1">
                    <a:lumMod val="75000"/>
                    <a:lumOff val="25000"/>
                  </a:schemeClr>
                </a:solidFill>
                <a:latin typeface="微软雅黑" panose="020B0503020204020204" pitchFamily="34" charset="-122"/>
                <a:ea typeface="微软雅黑" panose="020B0503020204020204" pitchFamily="34" charset="-122"/>
              </a:defRPr>
            </a:lvl2pPr>
            <a:lvl3pPr>
              <a:defRPr lang="en-US" sz="900" smtClean="0">
                <a:solidFill>
                  <a:schemeClr val="tx1">
                    <a:lumMod val="75000"/>
                    <a:lumOff val="25000"/>
                  </a:schemeClr>
                </a:solidFill>
                <a:latin typeface="微软雅黑" panose="020B0503020204020204" pitchFamily="34" charset="-122"/>
                <a:ea typeface="微软雅黑" panose="020B0503020204020204" pitchFamily="34" charset="-122"/>
              </a:defRPr>
            </a:lvl3pPr>
            <a:lvl4pPr>
              <a:defRPr lang="en-US" sz="900" smtClean="0">
                <a:solidFill>
                  <a:schemeClr val="tx1">
                    <a:lumMod val="75000"/>
                    <a:lumOff val="25000"/>
                  </a:schemeClr>
                </a:solidFill>
                <a:latin typeface="微软雅黑" panose="020B0503020204020204" pitchFamily="34" charset="-122"/>
                <a:ea typeface="微软雅黑" panose="020B0503020204020204" pitchFamily="34" charset="-122"/>
              </a:defRPr>
            </a:lvl4pPr>
            <a:lvl5pPr>
              <a:defRPr lang="en-US" sz="9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日期占位符 3"/>
          <p:cNvSpPr>
            <a:spLocks noGrp="1"/>
          </p:cNvSpPr>
          <p:nvPr>
            <p:ph type="dt" sz="half" idx="2"/>
          </p:nvPr>
        </p:nvSpPr>
        <p:spPr>
          <a:xfrm>
            <a:off x="404813" y="6203950"/>
            <a:ext cx="2457450" cy="365125"/>
          </a:xfrm>
          <a:prstGeom prst="rect">
            <a:avLst/>
          </a:prstGeom>
        </p:spPr>
        <p:txBody>
          <a:bodyPr vert="horz" lIns="91440" tIns="45720" rIns="91440" bIns="45720" rtlCol="0" anchor="ctr"/>
          <a:lstStyle>
            <a:lvl1pPr algn="l">
              <a:defRPr sz="9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6646B47-A73D-4F6F-AD82-C99F4E62F746}" type="datetime2">
              <a:rPr kumimoji="0" lang="zh-CN" altLang="en-US"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2025年1月7日</a:t>
            </a:fld>
            <a:endParaRPr kumimoji="0" lang="en-US" sz="9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页脚占位符 4"/>
          <p:cNvSpPr>
            <a:spLocks noGrp="1"/>
          </p:cNvSpPr>
          <p:nvPr>
            <p:ph type="ftr" sz="quarter" idx="3"/>
          </p:nvPr>
        </p:nvSpPr>
        <p:spPr>
          <a:xfrm>
            <a:off x="3486150" y="6203950"/>
            <a:ext cx="21717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幻灯片编号占位符 5"/>
          <p:cNvSpPr>
            <a:spLocks noGrp="1"/>
          </p:cNvSpPr>
          <p:nvPr>
            <p:ph type="sldNum" sz="quarter" idx="4"/>
          </p:nvPr>
        </p:nvSpPr>
        <p:spPr>
          <a:xfrm>
            <a:off x="6278563" y="6203950"/>
            <a:ext cx="2457450" cy="365125"/>
          </a:xfrm>
          <a:prstGeom prst="rect">
            <a:avLst/>
          </a:prstGeom>
        </p:spPr>
        <p:txBody>
          <a:bodyPr vert="horz" wrap="square" lIns="91440" tIns="45720" rIns="91440" bIns="45720" numCol="1" anchor="ctr" anchorCtr="0" compatLnSpc="1"/>
          <a:lstStyle>
            <a:lvl1pPr algn="r">
              <a:defRPr sz="900" smtClean="0">
                <a:solidFill>
                  <a:srgbClr val="595959"/>
                </a:solidFill>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2924C-739B-41DF-954E-EA344843CC38}" type="slidenum">
              <a:rPr kumimoji="0" lang="en-US" altLang="zh-CN" sz="9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fld>
            <a:endParaRPr kumimoji="0" lang="en-US" altLang="zh-CN" sz="9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409575"/>
            <a:ext cx="93663" cy="550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文本占位符 28"/>
          <p:cNvSpPr>
            <a:spLocks noGrp="1"/>
          </p:cNvSpPr>
          <p:nvPr>
            <p:ph type="body" sz="quarter" idx="10" hasCustomPrompt="1"/>
          </p:nvPr>
        </p:nvSpPr>
        <p:spPr>
          <a:xfrm>
            <a:off x="162000" y="392980"/>
            <a:ext cx="4918000" cy="416571"/>
          </a:xfrm>
        </p:spPr>
        <p:txBody>
          <a:bodyPr>
            <a:normAutofit/>
          </a:bodyPr>
          <a:lstStyle>
            <a:lvl1pPr marL="0" indent="0" algn="l" defTabSz="685800" rtl="0" eaLnBrk="1" latinLnBrk="0" hangingPunct="1">
              <a:buNone/>
              <a:defRPr lang="zh-CN" altLang="en-US" sz="1800" kern="1200" dirty="0" smtClean="0">
                <a:solidFill>
                  <a:schemeClr val="accent1"/>
                </a:solidFill>
                <a:latin typeface="+mj-ea"/>
                <a:ea typeface="+mj-ea"/>
                <a:cs typeface="+mn-cs"/>
              </a:defRPr>
            </a:lvl1pPr>
          </a:lstStyle>
          <a:p>
            <a:pPr lvl="0"/>
            <a:r>
              <a:rPr lang="zh-CN" altLang="en-US"/>
              <a:t>编辑母版文本样式</a:t>
            </a:r>
          </a:p>
        </p:txBody>
      </p:sp>
      <p:sp>
        <p:nvSpPr>
          <p:cNvPr id="30" name="文本占位符 28"/>
          <p:cNvSpPr>
            <a:spLocks noGrp="1"/>
          </p:cNvSpPr>
          <p:nvPr>
            <p:ph type="body" sz="quarter" idx="11" hasCustomPrompt="1"/>
          </p:nvPr>
        </p:nvSpPr>
        <p:spPr>
          <a:xfrm>
            <a:off x="162000" y="712620"/>
            <a:ext cx="4918000" cy="323301"/>
          </a:xfrm>
        </p:spPr>
        <p:txBody>
          <a:bodyPr>
            <a:normAutofit/>
          </a:bodyPr>
          <a:lstStyle>
            <a:lvl1pPr marL="0" indent="0" algn="l" defTabSz="685800" rtl="0" eaLnBrk="1" latinLnBrk="0" hangingPunct="1">
              <a:buNone/>
              <a:defRPr lang="zh-CN" altLang="en-US" sz="1200" kern="1200" dirty="0" smtClean="0">
                <a:solidFill>
                  <a:schemeClr val="tx1">
                    <a:lumMod val="85000"/>
                    <a:lumOff val="15000"/>
                  </a:schemeClr>
                </a:solidFill>
                <a:latin typeface="+mn-ea"/>
                <a:ea typeface="+mn-ea"/>
                <a:cs typeface="+mn-cs"/>
              </a:defRPr>
            </a:lvl1pPr>
          </a:lstStyle>
          <a:p>
            <a:pPr lvl="0"/>
            <a:r>
              <a:rPr lang="zh-CN" altLang="en-US"/>
              <a:t>编辑母版文本样式</a:t>
            </a:r>
          </a:p>
        </p:txBody>
      </p:sp>
      <p:sp>
        <p:nvSpPr>
          <p:cNvPr id="2" name="日期占位符 1"/>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4"/>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685800" y="1676401"/>
            <a:ext cx="7772400" cy="1538286"/>
          </a:xfrm>
        </p:spPr>
        <p:txBody>
          <a:bodyPr anchor="b"/>
          <a:lstStyle/>
          <a:p>
            <a:r>
              <a:rPr lang="zh-CN" altLang="en-US" noProof="1"/>
              <a:t>单击此处编辑母版标题样式</a:t>
            </a:r>
            <a:endParaRPr lang="en-US" noProof="1"/>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endParaRPr lang="en-US" noProof="1"/>
          </a:p>
        </p:txBody>
      </p:sp>
      <p:sp>
        <p:nvSpPr>
          <p:cNvPr id="10"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F421F61-510A-4456-A22B-121ED1C83A30}"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A79B619D-6385-4FC1-BB78-B28885EBB679}"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内容占位符 2"/>
          <p:cNvSpPr>
            <a:spLocks noGrp="1"/>
          </p:cNvSpPr>
          <p:nvPr>
            <p:ph idx="1"/>
          </p:nvPr>
        </p:nvSpPr>
        <p:spPr/>
        <p:txBody>
          <a:bodyPr/>
          <a:lstStyle>
            <a:lvl1pPr>
              <a:buFont typeface="Wingdings" panose="05000000000000000000" pitchFamily="2" charset="2"/>
              <a:buChar char="u"/>
              <a:defRPr b="1">
                <a:solidFill>
                  <a:schemeClr val="tx1"/>
                </a:solidFill>
                <a:latin typeface="Times New Roman" panose="02020603050405020304" pitchFamily="18" charset="0"/>
                <a:ea typeface="+mj-ea"/>
                <a:cs typeface="Times New Roman" panose="02020603050405020304" pitchFamily="18" charset="0"/>
              </a:defRPr>
            </a:lvl1pPr>
            <a:lvl2pPr>
              <a:buFont typeface="Wingdings" panose="05000000000000000000" pitchFamily="2" charset="2"/>
              <a:buChar char="Ø"/>
              <a:defRPr b="1">
                <a:solidFill>
                  <a:srgbClr val="0000CC"/>
                </a:solidFill>
                <a:latin typeface="Times New Roman" panose="02020603050405020304" pitchFamily="18" charset="0"/>
                <a:ea typeface="楷体_GB2312" pitchFamily="49" charset="-122"/>
                <a:cs typeface="Times New Roman" panose="02020603050405020304" pitchFamily="18" charset="0"/>
              </a:defRPr>
            </a:lvl2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3"/>
          <p:cNvSpPr>
            <a:spLocks noGrp="1"/>
          </p:cNvSpPr>
          <p:nvPr>
            <p:ph type="dt" sz="half" idx="2"/>
          </p:nvPr>
        </p:nvSpPr>
        <p:spPr>
          <a:xfrm>
            <a:off x="73025"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1328297-B131-4B7A-B7FC-0C233714928C}"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5330825"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353E496F-66A0-4B2D-BD18-D890ECA7316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noProof="1"/>
              <a:t>单击此处编辑母版标题样式</a:t>
            </a:r>
            <a:endParaRPr lang="en-US" noProof="1"/>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8134E50-A953-4D4D-A405-422111406691}"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6C895356-D4B3-4E13-A7C3-2C6AE0CFCF54}"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4"/>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3F02F6C-C0B6-440C-82BC-F232E4B4C369}"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5"/>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D8F9B41-9A06-46C6-BA06-B89D65D1118C}"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r>
              <a:rPr lang="zh-CN" altLang="en-US" noProof="1"/>
              <a:t>单击此处编辑母版标题样式</a:t>
            </a:r>
            <a:endParaRPr 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6"/>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C2EBB1-DDF8-4365-B197-88ECFB296CA9}"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7"/>
          <p:cNvSpPr>
            <a:spLocks noGrp="1"/>
          </p:cNvSpPr>
          <p:nvPr>
            <p:ph type="ftr" sz="quarter" idx="1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8"/>
          <p:cNvSpPr>
            <a:spLocks noGrp="1"/>
          </p:cNvSpPr>
          <p:nvPr>
            <p:ph type="sldNum" sz="quarter" idx="1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2E7E981E-0C40-4EE0-A514-57B58FA3004B}"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10" name="日期占位符 2"/>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BEEE20-862F-47A9-9DEF-5449AFFA0CC7}"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715384E5-6C1D-4E06-A8DE-433987B29176}"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内容占位符 2"/>
          <p:cNvSpPr>
            <a:spLocks noGrp="1"/>
          </p:cNvSpPr>
          <p:nvPr>
            <p:ph idx="1"/>
          </p:nvPr>
        </p:nvSpPr>
        <p:spPr/>
        <p:txBody>
          <a:bodyPr/>
          <a:lstStyle>
            <a:lvl1pPr>
              <a:buFont typeface="Wingdings" panose="05000000000000000000" pitchFamily="2" charset="2"/>
              <a:buChar char="u"/>
              <a:defRPr b="1">
                <a:solidFill>
                  <a:schemeClr val="tx1"/>
                </a:solidFill>
                <a:latin typeface="Times New Roman" panose="02020603050405020304" pitchFamily="18" charset="0"/>
                <a:ea typeface="+mj-ea"/>
                <a:cs typeface="Times New Roman" panose="02020603050405020304" pitchFamily="18" charset="0"/>
              </a:defRPr>
            </a:lvl1pPr>
            <a:lvl2pPr>
              <a:buFont typeface="Wingdings" panose="05000000000000000000" pitchFamily="2" charset="2"/>
              <a:buChar char="Ø"/>
              <a:defRPr b="1">
                <a:solidFill>
                  <a:srgbClr val="0000CC"/>
                </a:solidFill>
                <a:latin typeface="Times New Roman" panose="02020603050405020304" pitchFamily="18" charset="0"/>
                <a:ea typeface="楷体_GB2312" pitchFamily="49" charset="-122"/>
                <a:cs typeface="Times New Roman" panose="02020603050405020304" pitchFamily="18" charset="0"/>
              </a:defRPr>
            </a:lvl2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3"/>
          <p:cNvSpPr>
            <a:spLocks noGrp="1"/>
          </p:cNvSpPr>
          <p:nvPr>
            <p:ph type="dt" sz="half" idx="2"/>
          </p:nvPr>
        </p:nvSpPr>
        <p:spPr>
          <a:xfrm>
            <a:off x="73025"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1328297-B131-4B7A-B7FC-0C233714928C}"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5330825"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353E496F-66A0-4B2D-BD18-D890ECA7316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2786063" y="1054100"/>
            <a:ext cx="59039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noProof="1"/>
              <a:t>单击此处编辑母版标题样式</a:t>
            </a:r>
            <a:endParaRPr lang="en-US" noProof="1"/>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4"/>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D4E498-C29C-442B-AF6B-D0F536134E93}"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5"/>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451F8359-2A19-4C86-9B35-92074346CEBD}"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noProof="1"/>
              <a:t>单击此处编辑母版标题样式</a:t>
            </a:r>
            <a:endParaRPr lang="en-US" noProof="1"/>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B4D479F-C5E1-4F26-9509-B7365D7D6467}"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7A44EB55-5B12-4930-A885-932C1E2D3C3C}"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noProof="1"/>
              <a:t>单击此处编辑母版标题样式</a:t>
            </a:r>
            <a:endParaRPr lang="en-US" noProof="1"/>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长方形 8"/>
          <p:cNvSpPr/>
          <p:nvPr/>
        </p:nvSpPr>
        <p:spPr>
          <a:xfrm>
            <a:off x="192088" y="265113"/>
            <a:ext cx="8763000" cy="6332538"/>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连接符​ 11"/>
          <p:cNvCxnSpPr/>
          <p:nvPr/>
        </p:nvCxnSpPr>
        <p:spPr>
          <a:xfrm>
            <a:off x="454025" y="1196975"/>
            <a:ext cx="8235950"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a:xfrm>
            <a:off x="390906" y="448056"/>
            <a:ext cx="5157839" cy="640080"/>
          </a:xfrm>
        </p:spPr>
        <p:txBody>
          <a:bodyPr rtlCol="0" anchor="b">
            <a:normAutofit/>
          </a:bodyPr>
          <a:lstStyle>
            <a:lvl1pPr>
              <a:defRPr sz="21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sp>
        <p:nvSpPr>
          <p:cNvPr id="3" name="内容占位符 2"/>
          <p:cNvSpPr>
            <a:spLocks noGrp="1"/>
          </p:cNvSpPr>
          <p:nvPr>
            <p:ph sz="quarter" idx="10" hasCustomPrompt="1"/>
          </p:nvPr>
        </p:nvSpPr>
        <p:spPr>
          <a:xfrm>
            <a:off x="404622" y="1435608"/>
            <a:ext cx="3312414" cy="3977640"/>
          </a:xfrm>
        </p:spPr>
        <p:txBody>
          <a:bodyPr rtlCol="0">
            <a:normAutofit/>
          </a:bodyPr>
          <a:lstStyle>
            <a:lvl1pPr>
              <a:defRPr lang="en-US" sz="9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900" smtClean="0">
                <a:solidFill>
                  <a:schemeClr val="tx1">
                    <a:lumMod val="75000"/>
                    <a:lumOff val="25000"/>
                  </a:schemeClr>
                </a:solidFill>
                <a:latin typeface="微软雅黑" panose="020B0503020204020204" pitchFamily="34" charset="-122"/>
                <a:ea typeface="微软雅黑" panose="020B0503020204020204" pitchFamily="34" charset="-122"/>
              </a:defRPr>
            </a:lvl2pPr>
            <a:lvl3pPr>
              <a:defRPr lang="en-US" sz="900" smtClean="0">
                <a:solidFill>
                  <a:schemeClr val="tx1">
                    <a:lumMod val="75000"/>
                    <a:lumOff val="25000"/>
                  </a:schemeClr>
                </a:solidFill>
                <a:latin typeface="微软雅黑" panose="020B0503020204020204" pitchFamily="34" charset="-122"/>
                <a:ea typeface="微软雅黑" panose="020B0503020204020204" pitchFamily="34" charset="-122"/>
              </a:defRPr>
            </a:lvl3pPr>
            <a:lvl4pPr>
              <a:defRPr lang="en-US" sz="900" smtClean="0">
                <a:solidFill>
                  <a:schemeClr val="tx1">
                    <a:lumMod val="75000"/>
                    <a:lumOff val="25000"/>
                  </a:schemeClr>
                </a:solidFill>
                <a:latin typeface="微软雅黑" panose="020B0503020204020204" pitchFamily="34" charset="-122"/>
                <a:ea typeface="微软雅黑" panose="020B0503020204020204" pitchFamily="34" charset="-122"/>
              </a:defRPr>
            </a:lvl4pPr>
            <a:lvl5pPr>
              <a:defRPr lang="en-US" sz="9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日期占位符 3"/>
          <p:cNvSpPr>
            <a:spLocks noGrp="1"/>
          </p:cNvSpPr>
          <p:nvPr>
            <p:ph type="dt" sz="half" idx="2"/>
          </p:nvPr>
        </p:nvSpPr>
        <p:spPr>
          <a:xfrm>
            <a:off x="404813" y="6203950"/>
            <a:ext cx="2457450" cy="365125"/>
          </a:xfrm>
          <a:prstGeom prst="rect">
            <a:avLst/>
          </a:prstGeom>
        </p:spPr>
        <p:txBody>
          <a:bodyPr vert="horz" lIns="91440" tIns="45720" rIns="91440" bIns="45720" rtlCol="0" anchor="ctr"/>
          <a:lstStyle>
            <a:lvl1pPr algn="l">
              <a:defRPr sz="9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6646B47-A73D-4F6F-AD82-C99F4E62F746}" type="datetime2">
              <a:rPr kumimoji="0" lang="zh-CN" altLang="en-US"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2025年1月7日</a:t>
            </a:fld>
            <a:endParaRPr kumimoji="0" lang="en-US" sz="9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页脚占位符 4"/>
          <p:cNvSpPr>
            <a:spLocks noGrp="1"/>
          </p:cNvSpPr>
          <p:nvPr>
            <p:ph type="ftr" sz="quarter" idx="3"/>
          </p:nvPr>
        </p:nvSpPr>
        <p:spPr>
          <a:xfrm>
            <a:off x="3486150" y="6203950"/>
            <a:ext cx="21717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幻灯片编号占位符 5"/>
          <p:cNvSpPr>
            <a:spLocks noGrp="1"/>
          </p:cNvSpPr>
          <p:nvPr>
            <p:ph type="sldNum" sz="quarter" idx="4"/>
          </p:nvPr>
        </p:nvSpPr>
        <p:spPr>
          <a:xfrm>
            <a:off x="6278563" y="6203950"/>
            <a:ext cx="2457450" cy="365125"/>
          </a:xfrm>
          <a:prstGeom prst="rect">
            <a:avLst/>
          </a:prstGeom>
        </p:spPr>
        <p:txBody>
          <a:bodyPr vert="horz" wrap="square" lIns="91440" tIns="45720" rIns="91440" bIns="45720" numCol="1" anchor="ctr" anchorCtr="0" compatLnSpc="1"/>
          <a:lstStyle>
            <a:lvl1pPr algn="r">
              <a:defRPr sz="900" smtClean="0">
                <a:solidFill>
                  <a:srgbClr val="595959"/>
                </a:solidFill>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2924C-739B-41DF-954E-EA344843CC38}" type="slidenum">
              <a:rPr kumimoji="0" lang="en-US" altLang="zh-CN" sz="9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fld>
            <a:endParaRPr kumimoji="0" lang="en-US" altLang="zh-CN" sz="9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409575"/>
            <a:ext cx="93663" cy="550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文本占位符 28"/>
          <p:cNvSpPr>
            <a:spLocks noGrp="1"/>
          </p:cNvSpPr>
          <p:nvPr>
            <p:ph type="body" sz="quarter" idx="10" hasCustomPrompt="1"/>
          </p:nvPr>
        </p:nvSpPr>
        <p:spPr>
          <a:xfrm>
            <a:off x="162000" y="392980"/>
            <a:ext cx="4918000" cy="416571"/>
          </a:xfrm>
        </p:spPr>
        <p:txBody>
          <a:bodyPr>
            <a:normAutofit/>
          </a:bodyPr>
          <a:lstStyle>
            <a:lvl1pPr marL="0" indent="0" algn="l" defTabSz="685800" rtl="0" eaLnBrk="1" latinLnBrk="0" hangingPunct="1">
              <a:buNone/>
              <a:defRPr lang="zh-CN" altLang="en-US" sz="1800" kern="1200" dirty="0" smtClean="0">
                <a:solidFill>
                  <a:schemeClr val="accent1"/>
                </a:solidFill>
                <a:latin typeface="+mj-ea"/>
                <a:ea typeface="+mj-ea"/>
                <a:cs typeface="+mn-cs"/>
              </a:defRPr>
            </a:lvl1pPr>
          </a:lstStyle>
          <a:p>
            <a:pPr lvl="0"/>
            <a:r>
              <a:rPr lang="zh-CN" altLang="en-US"/>
              <a:t>编辑母版文本样式</a:t>
            </a:r>
          </a:p>
        </p:txBody>
      </p:sp>
      <p:sp>
        <p:nvSpPr>
          <p:cNvPr id="30" name="文本占位符 28"/>
          <p:cNvSpPr>
            <a:spLocks noGrp="1"/>
          </p:cNvSpPr>
          <p:nvPr>
            <p:ph type="body" sz="quarter" idx="11" hasCustomPrompt="1"/>
          </p:nvPr>
        </p:nvSpPr>
        <p:spPr>
          <a:xfrm>
            <a:off x="162000" y="712620"/>
            <a:ext cx="4918000" cy="323301"/>
          </a:xfrm>
        </p:spPr>
        <p:txBody>
          <a:bodyPr>
            <a:normAutofit/>
          </a:bodyPr>
          <a:lstStyle>
            <a:lvl1pPr marL="0" indent="0" algn="l" defTabSz="685800" rtl="0" eaLnBrk="1" latinLnBrk="0" hangingPunct="1">
              <a:buNone/>
              <a:defRPr lang="zh-CN" altLang="en-US" sz="1200" kern="1200" dirty="0" smtClean="0">
                <a:solidFill>
                  <a:schemeClr val="tx1">
                    <a:lumMod val="85000"/>
                    <a:lumOff val="15000"/>
                  </a:schemeClr>
                </a:solidFill>
                <a:latin typeface="+mn-ea"/>
                <a:ea typeface="+mn-ea"/>
                <a:cs typeface="+mn-cs"/>
              </a:defRPr>
            </a:lvl1pPr>
          </a:lstStyle>
          <a:p>
            <a:pPr lvl="0"/>
            <a:r>
              <a:rPr lang="zh-CN" altLang="en-US"/>
              <a:t>编辑母版文本样式</a:t>
            </a:r>
          </a:p>
        </p:txBody>
      </p:sp>
      <p:sp>
        <p:nvSpPr>
          <p:cNvPr id="2" name="日期占位符 1"/>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4"/>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noProof="1"/>
              <a:t>单击此处编辑母版标题样式</a:t>
            </a:r>
            <a:endParaRPr lang="en-US" noProof="1"/>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8134E50-A953-4D4D-A405-422111406691}"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6C895356-D4B3-4E13-A7C3-2C6AE0CFCF54}"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4"/>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3F02F6C-C0B6-440C-82BC-F232E4B4C369}"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5"/>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D8F9B41-9A06-46C6-BA06-B89D65D1118C}"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r>
              <a:rPr lang="zh-CN" altLang="en-US" noProof="1"/>
              <a:t>单击此处编辑母版标题样式</a:t>
            </a:r>
            <a:endParaRPr 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6"/>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C2EBB1-DDF8-4365-B197-88ECFB296CA9}"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7"/>
          <p:cNvSpPr>
            <a:spLocks noGrp="1"/>
          </p:cNvSpPr>
          <p:nvPr>
            <p:ph type="ftr" sz="quarter" idx="1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8"/>
          <p:cNvSpPr>
            <a:spLocks noGrp="1"/>
          </p:cNvSpPr>
          <p:nvPr>
            <p:ph type="sldNum" sz="quarter" idx="1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2E7E981E-0C40-4EE0-A514-57B58FA3004B}"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10" name="日期占位符 2"/>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BEEE20-862F-47A9-9DEF-5449AFFA0CC7}"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715384E5-6C1D-4E06-A8DE-433987B29176}"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2786063" y="1054100"/>
            <a:ext cx="59039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noProof="1"/>
              <a:t>单击此处编辑母版标题样式</a:t>
            </a:r>
            <a:endParaRPr lang="en-US" noProof="1"/>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4"/>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D4E498-C29C-442B-AF6B-D0F536134E93}"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5"/>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451F8359-2A19-4C86-9B35-92074346CEBD}"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noProof="1"/>
              <a:t>单击此处编辑母版标题样式</a:t>
            </a:r>
            <a:endParaRPr lang="en-US" noProof="1"/>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7"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1028" name="文本占位符 2"/>
          <p:cNvSpPr>
            <a:spLocks noGrp="1"/>
          </p:cNvSpPr>
          <p:nvPr>
            <p:ph type="body"/>
          </p:nvPr>
        </p:nvSpPr>
        <p:spPr>
          <a:xfrm>
            <a:off x="457200" y="1600200"/>
            <a:ext cx="8229600" cy="46863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buFontTx/>
              <a:buNone/>
              <a:defRPr kumimoji="0" sz="1100">
                <a:solidFill>
                  <a:schemeClr val="tx2">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buFontTx/>
              <a:buNone/>
              <a:defRPr kumimoji="0" sz="1100">
                <a:solidFill>
                  <a:schemeClr val="tx2">
                    <a:lumMod val="75000"/>
                    <a:lumOff val="2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wrap="square" lIns="45720" tIns="45720" rIns="45720" bIns="45720" numCol="1" anchor="ctr" anchorCtr="0" compatLnSpc="1"/>
          <a:lstStyle>
            <a:lvl1pPr algn="ctr" eaLnBrk="1" hangingPunct="1">
              <a:buFont typeface="Arial" panose="020B0604020202020204" pitchFamily="34" charset="0"/>
              <a:buNone/>
              <a:defRPr sz="1100" smtClean="0">
                <a:solidFill>
                  <a:srgbClr val="896855"/>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7"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1028" name="文本占位符 2"/>
          <p:cNvSpPr>
            <a:spLocks noGrp="1"/>
          </p:cNvSpPr>
          <p:nvPr>
            <p:ph type="body"/>
          </p:nvPr>
        </p:nvSpPr>
        <p:spPr>
          <a:xfrm>
            <a:off x="457200" y="1600200"/>
            <a:ext cx="8229600" cy="46863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buFontTx/>
              <a:buNone/>
              <a:defRPr kumimoji="0" sz="1100">
                <a:solidFill>
                  <a:schemeClr val="tx2">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8B906-CEED-4893-8EE7-FD265A10736B}"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t>2025/1/7</a:t>
            </a:fld>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buFontTx/>
              <a:buNone/>
              <a:defRPr kumimoji="0" sz="1100">
                <a:solidFill>
                  <a:schemeClr val="tx2">
                    <a:lumMod val="75000"/>
                    <a:lumOff val="2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wrap="square" lIns="45720" tIns="45720" rIns="45720" bIns="45720" numCol="1" anchor="ctr" anchorCtr="0" compatLnSpc="1"/>
          <a:lstStyle>
            <a:lvl1pPr algn="ctr" eaLnBrk="1" hangingPunct="1">
              <a:buFont typeface="Arial" panose="020B0604020202020204" pitchFamily="34" charset="0"/>
              <a:buNone/>
              <a:defRPr sz="1100" smtClean="0">
                <a:solidFill>
                  <a:srgbClr val="896855"/>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A91CE1D-BB60-4FF3-B5B8-49B91A038EE0}" type="slidenum">
              <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rPr>
              <a:t>‹#›</a:t>
            </a:fld>
            <a:endParaRPr kumimoji="0" lang="zh-CN" altLang="en-US" sz="1100" b="0" i="0" u="none" strike="noStrike" kern="1200" cap="none" spc="0" normalizeH="0" baseline="0" noProof="0">
              <a:ln>
                <a:noFill/>
              </a:ln>
              <a:solidFill>
                <a:srgbClr val="896855"/>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2.wmf"/><Relationship Id="rId5" Type="http://schemas.openxmlformats.org/officeDocument/2006/relationships/oleObject" Target="../embeddings/oleObject1.bin"/><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Visio_Drawing.vsdx"/><Relationship Id="rId7"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emf"/></Relationships>
</file>

<file path=ppt/slides/_rels/slide5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package" Target="../embeddings/Microsoft_Visio_Drawing1.vsdx"/><Relationship Id="rId7"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emf"/><Relationship Id="rId9"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45.xml"/><Relationship Id="rId7" Type="http://schemas.openxmlformats.org/officeDocument/2006/relationships/image" Target="../media/image9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100.png"/></Relationships>
</file>

<file path=ppt/slides/_rels/slide6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3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03.png"/><Relationship Id="rId4" Type="http://schemas.openxmlformats.org/officeDocument/2006/relationships/image" Target="../media/image102.png"/></Relationships>
</file>

<file path=ppt/slides/_rels/slide6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1.png"/><Relationship Id="rId4" Type="http://schemas.openxmlformats.org/officeDocument/2006/relationships/image" Target="../media/image250.png"/></Relationships>
</file>

<file path=ppt/slides/_rels/slide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5.wmf"/><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35.png"/><Relationship Id="rId7" Type="http://schemas.openxmlformats.org/officeDocument/2006/relationships/image" Target="../media/image28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10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ctrTitle"/>
          </p:nvPr>
        </p:nvSpPr>
        <p:spPr>
          <a:xfrm>
            <a:off x="250826" y="1124744"/>
            <a:ext cx="8642350" cy="1538287"/>
          </a:xfrm>
        </p:spPr>
        <p:txBody>
          <a:bodyPr vert="horz" wrap="square" lIns="91440" tIns="45720" rIns="91440" bIns="45720" anchor="b" anchorCtr="0"/>
          <a:lstStyle/>
          <a:p>
            <a:pPr eaLnBrk="1" hangingPunct="1">
              <a:buClrTx/>
              <a:buSzTx/>
              <a:buFontTx/>
              <a:buNone/>
            </a:pPr>
            <a:r>
              <a:rPr lang="zh-CN" altLang="en-US" sz="4000" b="1" dirty="0">
                <a:solidFill>
                  <a:srgbClr val="FF0000"/>
                </a:solidFill>
                <a:ea typeface="楷体_GB2312" pitchFamily="49" charset="-122"/>
              </a:rPr>
              <a:t>演化博弈中的互惠性机制及其新进展</a:t>
            </a:r>
          </a:p>
        </p:txBody>
      </p:sp>
      <p:sp>
        <p:nvSpPr>
          <p:cNvPr id="3" name="副标题 2"/>
          <p:cNvSpPr>
            <a:spLocks noGrp="1"/>
          </p:cNvSpPr>
          <p:nvPr>
            <p:ph type="subTitle" idx="1"/>
          </p:nvPr>
        </p:nvSpPr>
        <p:spPr>
          <a:xfrm>
            <a:off x="575468" y="2663031"/>
            <a:ext cx="7993063" cy="3011488"/>
          </a:xfrm>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None/>
              <a:defRPr/>
            </a:pPr>
            <a:endParaRPr kumimoji="0" lang="en-US" altLang="zh-CN"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None/>
              <a:defRPr/>
            </a:pPr>
            <a:r>
              <a:rPr kumimoji="0" lang="zh-CN" altLang="en-US" sz="3200" b="1" i="0" u="none" strike="noStrike" kern="1200" cap="none" spc="0" normalizeH="0" baseline="0" noProof="0" dirty="0">
                <a:ln>
                  <a:noFill/>
                </a:ln>
                <a:solidFill>
                  <a:schemeClr val="tx1"/>
                </a:solidFill>
                <a:effectLst/>
                <a:uLnTx/>
                <a:uFillTx/>
                <a:latin typeface="+mn-lt"/>
                <a:ea typeface="+mn-ea"/>
                <a:cs typeface="+mn-cs"/>
              </a:rPr>
              <a:t>夏承遗</a:t>
            </a:r>
            <a:endParaRPr kumimoji="0"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None/>
              <a:defRPr/>
            </a:pPr>
            <a:endParaRPr lang="en-US" altLang="zh-CN" dirty="0">
              <a:solidFill>
                <a:srgbClr val="0000FF"/>
              </a:solidFill>
            </a:endParaRPr>
          </a:p>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None/>
              <a:defRPr/>
            </a:pPr>
            <a:r>
              <a:rPr lang="zh-CN" altLang="en-US" sz="2400" dirty="0">
                <a:solidFill>
                  <a:schemeClr val="tx1"/>
                </a:solidFill>
              </a:rPr>
              <a:t>天津工业大学 人工智能学院</a:t>
            </a:r>
            <a:endParaRPr lang="en-US" altLang="zh-CN" sz="2400" dirty="0">
              <a:solidFill>
                <a:schemeClr val="tx1"/>
              </a:solidFill>
            </a:endParaRPr>
          </a:p>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None/>
              <a:defRPr/>
            </a:pPr>
            <a:r>
              <a:rPr lang="en-US" altLang="zh-CN" sz="2400" b="1" dirty="0">
                <a:solidFill>
                  <a:srgbClr val="0000FF"/>
                </a:solidFill>
              </a:rPr>
              <a:t>2025.01.08 </a:t>
            </a:r>
            <a:r>
              <a:rPr lang="zh-CN" altLang="en-US" sz="2400" b="1" dirty="0">
                <a:solidFill>
                  <a:srgbClr val="0000FF"/>
                </a:solidFill>
              </a:rPr>
              <a:t> 昆明柴石滩水库</a:t>
            </a:r>
            <a:endParaRPr lang="en-US" altLang="zh-CN" sz="2400" b="1" dirty="0">
              <a:solidFill>
                <a:srgbClr val="0000FF"/>
              </a:solidFill>
            </a:endParaRPr>
          </a:p>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None/>
              <a:defRPr/>
            </a:pPr>
            <a:endParaRPr kumimoji="0" lang="en-US" altLang="zh-CN" sz="3200" b="0" i="0" u="none" strike="noStrike" kern="1200" cap="none" spc="0" normalizeH="0" baseline="0" noProof="0" dirty="0">
              <a:ln>
                <a:noFill/>
              </a:ln>
              <a:solidFill>
                <a:srgbClr val="0000FF"/>
              </a:solidFill>
              <a:effectLst/>
              <a:uLnTx/>
              <a:uFillTx/>
              <a:latin typeface="+mn-lt"/>
              <a:ea typeface="+mn-ea"/>
              <a:cs typeface="+mn-cs"/>
            </a:endParaRPr>
          </a:p>
        </p:txBody>
      </p:sp>
      <p:sp>
        <p:nvSpPr>
          <p:cNvPr id="14340"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4" name="文本框 3">
            <a:extLst>
              <a:ext uri="{FF2B5EF4-FFF2-40B4-BE49-F238E27FC236}">
                <a16:creationId xmlns:a16="http://schemas.microsoft.com/office/drawing/2014/main" id="{636A9FD3-7301-3E77-0FB6-C517CCB38DB2}"/>
              </a:ext>
            </a:extLst>
          </p:cNvPr>
          <p:cNvSpPr txBox="1"/>
          <p:nvPr/>
        </p:nvSpPr>
        <p:spPr>
          <a:xfrm>
            <a:off x="0" y="263714"/>
            <a:ext cx="5940152"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None/>
              <a:defRPr/>
            </a:pPr>
            <a:r>
              <a:rPr kumimoji="0" lang="en-US" altLang="zh-CN" sz="2800" b="1" i="0" u="none" strike="noStrike" kern="1200" cap="none" spc="0" normalizeH="0" baseline="0" noProof="0" dirty="0">
                <a:ln>
                  <a:noFill/>
                </a:ln>
                <a:solidFill>
                  <a:srgbClr val="0000FF"/>
                </a:solidFill>
                <a:effectLst/>
                <a:uLnTx/>
                <a:uFillTx/>
                <a:latin typeface="+mn-lt"/>
                <a:ea typeface="+mn-ea"/>
                <a:cs typeface="+mn-cs"/>
              </a:rPr>
              <a:t>2025</a:t>
            </a:r>
            <a:r>
              <a:rPr kumimoji="0" lang="zh-CN" altLang="en-US" sz="2800" b="1" i="0" u="none" strike="noStrike" kern="1200" cap="none" spc="0" normalizeH="0" baseline="0" noProof="0" dirty="0">
                <a:ln>
                  <a:noFill/>
                </a:ln>
                <a:solidFill>
                  <a:srgbClr val="0000FF"/>
                </a:solidFill>
                <a:effectLst/>
                <a:uLnTx/>
                <a:uFillTx/>
                <a:latin typeface="+mn-lt"/>
                <a:ea typeface="+mn-ea"/>
                <a:cs typeface="+mn-cs"/>
              </a:rPr>
              <a:t>矩阵半张量积及其应用研讨会</a:t>
            </a:r>
            <a:endParaRPr kumimoji="0" lang="en-US" altLang="zh-CN" sz="2800" b="1" i="0" u="none" strike="noStrike" kern="1200" cap="none" spc="0" normalizeH="0" baseline="0" noProof="0" dirty="0">
              <a:ln>
                <a:noFill/>
              </a:ln>
              <a:solidFill>
                <a:srgbClr val="0000FF"/>
              </a:solidFill>
              <a:effectLst/>
              <a:uLnTx/>
              <a:uFillTx/>
              <a:latin typeface="+mn-lt"/>
              <a:ea typeface="+mn-ea"/>
              <a:cs typeface="+mn-cs"/>
            </a:endParaRPr>
          </a:p>
        </p:txBody>
      </p:sp>
      <p:pic>
        <p:nvPicPr>
          <p:cNvPr id="5" name="图片 4">
            <a:extLst>
              <a:ext uri="{FF2B5EF4-FFF2-40B4-BE49-F238E27FC236}">
                <a16:creationId xmlns:a16="http://schemas.microsoft.com/office/drawing/2014/main" id="{DC0C96DF-13C0-4366-188A-811DC46444E4}"/>
              </a:ext>
            </a:extLst>
          </p:cNvPr>
          <p:cNvPicPr>
            <a:picLocks noChangeAspect="1"/>
          </p:cNvPicPr>
          <p:nvPr/>
        </p:nvPicPr>
        <p:blipFill>
          <a:blip r:embed="rId3"/>
          <a:stretch>
            <a:fillRect/>
          </a:stretch>
        </p:blipFill>
        <p:spPr>
          <a:xfrm>
            <a:off x="2539286" y="5304609"/>
            <a:ext cx="4127712" cy="8572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页脚占位符 4"/>
          <p:cNvSpPr txBox="1">
            <a:spLocks noGrp="1"/>
          </p:cNvSpPr>
          <p:nvPr>
            <p:ph type="ftr" sz="quarter" idx="3"/>
          </p:nvPr>
        </p:nvSpPr>
        <p:spPr>
          <a:xfrm>
            <a:off x="4114800" y="6400800"/>
            <a:ext cx="914400" cy="284163"/>
          </a:xfrm>
          <a:noFill/>
          <a:ln>
            <a:noFill/>
          </a:ln>
        </p:spPr>
        <p:txBody>
          <a:bodyPr lIns="45720" rIns="45720" anchor="ctr" anchorCtr="0"/>
          <a:lstStyle/>
          <a:p>
            <a:pPr marL="0" indent="0" algn="ctr" eaLnBrk="1" hangingPunct="1">
              <a:spcBef>
                <a:spcPct val="0"/>
              </a:spcBef>
              <a:buClrTx/>
              <a:buSzTx/>
              <a:buFont typeface="Wingdings" panose="05000000000000000000" pitchFamily="2" charset="2"/>
              <a:buNone/>
            </a:pPr>
            <a:r>
              <a:rPr lang="en-US" altLang="zh-CN" sz="1100" kern="1200" dirty="0">
                <a:solidFill>
                  <a:srgbClr val="896855"/>
                </a:solidFill>
                <a:latin typeface="Arial" panose="020B0604020202020204" pitchFamily="34" charset="0"/>
                <a:ea typeface="宋体" panose="02010600030101010101" pitchFamily="2" charset="-122"/>
                <a:cs typeface="+mn-cs"/>
              </a:rPr>
              <a:t>1</a:t>
            </a:r>
          </a:p>
        </p:txBody>
      </p:sp>
      <p:sp>
        <p:nvSpPr>
          <p:cNvPr id="28675" name="Text Box 4"/>
          <p:cNvSpPr txBox="1"/>
          <p:nvPr/>
        </p:nvSpPr>
        <p:spPr>
          <a:xfrm>
            <a:off x="6324600" y="2514600"/>
            <a:ext cx="1154113"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None/>
            </a:pPr>
            <a:r>
              <a:rPr lang="en-US" altLang="zh-CN" sz="1800" dirty="0">
                <a:solidFill>
                  <a:schemeClr val="bg1"/>
                </a:solidFill>
                <a:latin typeface="Verdana" panose="020B0604030504040204" pitchFamily="34" charset="0"/>
                <a:ea typeface="宋体" panose="02010600030101010101" pitchFamily="2" charset="-122"/>
              </a:rPr>
              <a:t>Military</a:t>
            </a:r>
          </a:p>
        </p:txBody>
      </p:sp>
      <p:pic>
        <p:nvPicPr>
          <p:cNvPr id="28676" name="Picture 5" descr="junshi"/>
          <p:cNvPicPr>
            <a:picLocks noChangeAspect="1"/>
          </p:cNvPicPr>
          <p:nvPr/>
        </p:nvPicPr>
        <p:blipFill>
          <a:blip r:embed="rId3"/>
          <a:stretch>
            <a:fillRect/>
          </a:stretch>
        </p:blipFill>
        <p:spPr>
          <a:xfrm>
            <a:off x="323850" y="476250"/>
            <a:ext cx="4627563" cy="3016250"/>
          </a:xfrm>
          <a:prstGeom prst="rect">
            <a:avLst/>
          </a:prstGeom>
          <a:noFill/>
          <a:ln w="9525">
            <a:noFill/>
          </a:ln>
        </p:spPr>
      </p:pic>
      <p:pic>
        <p:nvPicPr>
          <p:cNvPr id="28677" name="Picture 6" descr="10052_1254505860R71M"/>
          <p:cNvPicPr>
            <a:picLocks noChangeAspect="1"/>
          </p:cNvPicPr>
          <p:nvPr/>
        </p:nvPicPr>
        <p:blipFill>
          <a:blip r:embed="rId4"/>
          <a:stretch>
            <a:fillRect/>
          </a:stretch>
        </p:blipFill>
        <p:spPr>
          <a:xfrm>
            <a:off x="3995738" y="3500438"/>
            <a:ext cx="4708525" cy="3097212"/>
          </a:xfrm>
          <a:prstGeom prst="rect">
            <a:avLst/>
          </a:prstGeom>
          <a:noFill/>
          <a:ln w="9525">
            <a:noFill/>
          </a:ln>
        </p:spPr>
      </p:pic>
      <p:sp>
        <p:nvSpPr>
          <p:cNvPr id="28678" name="Line 7"/>
          <p:cNvSpPr/>
          <p:nvPr/>
        </p:nvSpPr>
        <p:spPr>
          <a:xfrm flipV="1">
            <a:off x="5003800" y="1844675"/>
            <a:ext cx="1368425" cy="0"/>
          </a:xfrm>
          <a:prstGeom prst="line">
            <a:avLst/>
          </a:prstGeom>
          <a:ln w="25400" cap="flat" cmpd="sng">
            <a:solidFill>
              <a:srgbClr val="FF0000"/>
            </a:solidFill>
            <a:prstDash val="solid"/>
            <a:headEnd type="none" w="med" len="med"/>
            <a:tailEnd type="none" w="med" len="med"/>
          </a:ln>
        </p:spPr>
        <p:txBody>
          <a:bodyPr/>
          <a:lstStyle/>
          <a:p>
            <a:endParaRPr lang="zh-CN" altLang="en-US"/>
          </a:p>
        </p:txBody>
      </p:sp>
      <p:sp>
        <p:nvSpPr>
          <p:cNvPr id="28679" name="Line 8"/>
          <p:cNvSpPr/>
          <p:nvPr/>
        </p:nvSpPr>
        <p:spPr>
          <a:xfrm flipV="1">
            <a:off x="6877050" y="2420938"/>
            <a:ext cx="0" cy="1079500"/>
          </a:xfrm>
          <a:prstGeom prst="line">
            <a:avLst/>
          </a:prstGeom>
          <a:ln w="25400" cap="flat" cmpd="sng">
            <a:solidFill>
              <a:srgbClr val="FF0000"/>
            </a:solidFill>
            <a:prstDash val="solid"/>
            <a:headEnd type="none" w="med" len="med"/>
            <a:tailEnd type="none" w="med" len="med"/>
          </a:ln>
        </p:spPr>
        <p:txBody>
          <a:bodyPr/>
          <a:lstStyle/>
          <a:p>
            <a:endParaRPr lang="zh-CN" altLang="en-US"/>
          </a:p>
        </p:txBody>
      </p:sp>
      <p:sp>
        <p:nvSpPr>
          <p:cNvPr id="28680" name="Text Box 9"/>
          <p:cNvSpPr txBox="1"/>
          <p:nvPr/>
        </p:nvSpPr>
        <p:spPr>
          <a:xfrm>
            <a:off x="990600" y="4191000"/>
            <a:ext cx="26670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50000"/>
              </a:spcBef>
              <a:buClrTx/>
              <a:buSzTx/>
              <a:buNone/>
            </a:pPr>
            <a:r>
              <a:rPr lang="en-US" altLang="zh-CN" sz="2000" dirty="0">
                <a:latin typeface="Arial" panose="020B0604020202020204" pitchFamily="34" charset="0"/>
                <a:ea typeface="宋体" panose="02010600030101010101" pitchFamily="2" charset="-122"/>
              </a:rPr>
              <a:t>Coordination combat </a:t>
            </a:r>
          </a:p>
        </p:txBody>
      </p:sp>
      <p:sp>
        <p:nvSpPr>
          <p:cNvPr id="28681" name="Text Box 10"/>
          <p:cNvSpPr txBox="1"/>
          <p:nvPr/>
        </p:nvSpPr>
        <p:spPr>
          <a:xfrm>
            <a:off x="1828800" y="6019800"/>
            <a:ext cx="23622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50000"/>
              </a:spcBef>
              <a:buClrTx/>
              <a:buSzTx/>
              <a:buNone/>
            </a:pPr>
            <a:r>
              <a:rPr lang="en-US" altLang="zh-CN" sz="2000" dirty="0">
                <a:latin typeface="Arial" panose="020B0604020202020204" pitchFamily="34" charset="0"/>
                <a:ea typeface="宋体" panose="02010600030101010101" pitchFamily="2" charset="-122"/>
              </a:rPr>
              <a:t>F</a:t>
            </a:r>
            <a:r>
              <a:rPr lang="en-US" altLang="en-US" sz="2000" dirty="0">
                <a:latin typeface="Arial" panose="020B0604020202020204" pitchFamily="34" charset="0"/>
                <a:ea typeface="宋体" panose="02010600030101010101" pitchFamily="2" charset="-122"/>
              </a:rPr>
              <a:t>ormation flight</a:t>
            </a:r>
            <a:endParaRPr lang="en-US" altLang="zh-CN" sz="2000" dirty="0">
              <a:latin typeface="Arial" panose="020B0604020202020204" pitchFamily="34" charset="0"/>
              <a:ea typeface="宋体" panose="02010600030101010101" pitchFamily="2" charset="-122"/>
            </a:endParaRPr>
          </a:p>
        </p:txBody>
      </p:sp>
      <p:grpSp>
        <p:nvGrpSpPr>
          <p:cNvPr id="28682" name="Group 12"/>
          <p:cNvGrpSpPr/>
          <p:nvPr/>
        </p:nvGrpSpPr>
        <p:grpSpPr>
          <a:xfrm>
            <a:off x="6300788" y="1125538"/>
            <a:ext cx="1446212" cy="1322387"/>
            <a:chOff x="2976" y="2544"/>
            <a:chExt cx="911" cy="833"/>
          </a:xfrm>
        </p:grpSpPr>
        <p:sp>
          <p:nvSpPr>
            <p:cNvPr id="2227213" name="Oval 13"/>
            <p:cNvSpPr>
              <a:spLocks noChangeArrowheads="1"/>
            </p:cNvSpPr>
            <p:nvPr/>
          </p:nvSpPr>
          <p:spPr bwMode="gray">
            <a:xfrm>
              <a:off x="3024" y="2544"/>
              <a:ext cx="863" cy="83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84" name="Text Box 14"/>
            <p:cNvSpPr txBox="1"/>
            <p:nvPr/>
          </p:nvSpPr>
          <p:spPr>
            <a:xfrm>
              <a:off x="2976" y="2832"/>
              <a:ext cx="825" cy="23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None/>
              </a:pPr>
              <a:r>
                <a:rPr lang="en-US" altLang="zh-CN" sz="1800" dirty="0">
                  <a:solidFill>
                    <a:schemeClr val="bg1"/>
                  </a:solidFill>
                  <a:latin typeface="Verdana" panose="020B0604030504040204" pitchFamily="34" charset="0"/>
                  <a:ea typeface="宋体" panose="02010600030101010101" pitchFamily="2" charset="-122"/>
                </a:rPr>
                <a:t>  Military</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a:blip r:embed="rId2"/>
          <a:stretch>
            <a:fillRect/>
          </a:stretch>
        </p:blipFill>
        <p:spPr>
          <a:xfrm>
            <a:off x="57150" y="1340768"/>
            <a:ext cx="9029700" cy="44862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vert="horz" wrap="square" lIns="91440" tIns="45720" rIns="91440" bIns="45720" anchor="ctr" anchorCtr="0"/>
          <a:lstStyle/>
          <a:p>
            <a:pPr eaLnBrk="1" hangingPunct="1"/>
            <a:r>
              <a:rPr lang="en-US" altLang="zh-CN" dirty="0"/>
              <a:t> Game theory </a:t>
            </a:r>
            <a:endParaRPr lang="zh-CN" altLang="en-US" dirty="0"/>
          </a:p>
        </p:txBody>
      </p:sp>
      <p:sp>
        <p:nvSpPr>
          <p:cNvPr id="11267" name="内容占位符 2"/>
          <p:cNvSpPr>
            <a:spLocks noGrp="1"/>
          </p:cNvSpPr>
          <p:nvPr>
            <p:ph idx="1"/>
          </p:nvPr>
        </p:nvSpPr>
        <p:spPr>
          <a:xfrm>
            <a:off x="142875" y="1571625"/>
            <a:ext cx="8786813" cy="4929188"/>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Times New Roman" panose="02020603050405020304" pitchFamily="18" charset="0"/>
              </a:rPr>
              <a:t>Decision</a:t>
            </a:r>
            <a:r>
              <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Times New Roman" panose="02020603050405020304" pitchFamily="18" charset="0"/>
              </a:rPr>
              <a:t> </a:t>
            </a:r>
            <a:r>
              <a:rPr kumimoji="0" lang="en-US" altLang="zh-CN" sz="32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Times New Roman" panose="02020603050405020304" pitchFamily="18" charset="0"/>
              </a:rPr>
              <a:t>theory, </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proposed and created </a:t>
            </a:r>
            <a:r>
              <a:rPr kumimoji="0" lang="en-US" altLang="zh-CN" sz="32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byVon</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-Neumann and Morgenstern to address the strategy choices under the conflict of benefits among parties</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John Von Neumann and Oskar Morgenstern. Theory of games and economic behavior.  Princeton University Press, 1944. </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endPar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31748"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12</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vert="horz" wrap="square" lIns="91440" tIns="45720" rIns="91440" bIns="45720" anchor="ctr" anchorCtr="0"/>
          <a:lstStyle/>
          <a:p>
            <a:pPr eaLnBrk="1" hangingPunct="1"/>
            <a:r>
              <a:rPr lang="en-US" altLang="zh-CN" dirty="0"/>
              <a:t> Game theory</a:t>
            </a:r>
            <a:endParaRPr lang="zh-CN" altLang="en-US" dirty="0"/>
          </a:p>
        </p:txBody>
      </p:sp>
      <p:sp>
        <p:nvSpPr>
          <p:cNvPr id="12291" name="内容占位符 2"/>
          <p:cNvSpPr>
            <a:spLocks noGrp="1"/>
          </p:cNvSpPr>
          <p:nvPr>
            <p:ph idx="1"/>
          </p:nvPr>
        </p:nvSpPr>
        <p:spPr>
          <a:xfrm>
            <a:off x="71438" y="1357313"/>
            <a:ext cx="9001125" cy="5143500"/>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 wide range of applications, such as in biology, economics, politics, computer science and military strategy</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Understand and predict some results in evolution.</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Analyze the economic systems.</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In particular, in 1994,</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John </a:t>
            </a:r>
            <a:r>
              <a:rPr kumimoji="0" lang="en-US" altLang="zh-CN" sz="32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Harsanyi</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John Nash, and Reinhard </a:t>
            </a:r>
            <a:r>
              <a:rPr kumimoji="0" lang="en-US" altLang="zh-CN" sz="32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Selten</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won </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the Nobel prize </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in economics for </a:t>
            </a:r>
            <a:r>
              <a:rPr kumimoji="0" lang="en-US" altLang="zh-CN" sz="3200" b="1" i="0" u="none" strike="noStrike" kern="1200" cap="none" spc="0" normalizeH="0" baseline="0" noProof="0" dirty="0">
                <a:ln>
                  <a:noFill/>
                </a:ln>
                <a:solidFill>
                  <a:srgbClr val="0033CC"/>
                </a:solidFill>
                <a:effectLst/>
                <a:uLnTx/>
                <a:uFillTx/>
                <a:latin typeface="Times New Roman" panose="02020603050405020304" pitchFamily="18" charset="0"/>
                <a:ea typeface="+mj-ea"/>
                <a:cs typeface="Times New Roman" panose="02020603050405020304" pitchFamily="18" charset="0"/>
              </a:rPr>
              <a:t>their contribution to the non-cooperative game and equilibrium analysis</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p>
        </p:txBody>
      </p:sp>
      <p:sp>
        <p:nvSpPr>
          <p:cNvPr id="33796"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13</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vert="horz" wrap="square" lIns="91440" tIns="45720" rIns="91440" bIns="45720" anchor="ctr" anchorCtr="0"/>
          <a:lstStyle/>
          <a:p>
            <a:pPr eaLnBrk="1" hangingPunct="1"/>
            <a:r>
              <a:rPr lang="en-US" altLang="zh-CN" dirty="0"/>
              <a:t>Evolutionary game theory</a:t>
            </a:r>
            <a:endParaRPr lang="zh-CN" altLang="en-US" dirty="0"/>
          </a:p>
        </p:txBody>
      </p:sp>
      <p:sp>
        <p:nvSpPr>
          <p:cNvPr id="13315" name="内容占位符 2"/>
          <p:cNvSpPr>
            <a:spLocks noGrp="1"/>
          </p:cNvSpPr>
          <p:nvPr>
            <p:ph idx="1"/>
          </p:nvPr>
        </p:nvSpPr>
        <p:spPr>
          <a:xfrm>
            <a:off x="-12721" y="1443333"/>
            <a:ext cx="9144000" cy="5257800"/>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Evolutionary game theory assumes that the gaming equilibrium is arrived at after some repeated error trials, </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assuming that human agents are not totally rational</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which will be impacted by many realistic factors, such as history, institution and strategy choices.</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endPar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1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J. M. Smith</a:t>
            </a:r>
            <a:r>
              <a:rPr lang="en-US" altLang="zh-CN" sz="1800" dirty="0">
                <a:solidFill>
                  <a:srgbClr val="FF0000"/>
                </a:solidFill>
                <a:ea typeface="微软雅黑" panose="020B0503020204020204" pitchFamily="34" charset="-122"/>
              </a:rPr>
              <a:t>, G. R. Price </a:t>
            </a:r>
            <a:r>
              <a:rPr lang="en-US" altLang="zh-CN" sz="1800" dirty="0">
                <a:ea typeface="微软雅黑" panose="020B0503020204020204" pitchFamily="34" charset="-122"/>
              </a:rPr>
              <a:t>(1973)</a:t>
            </a:r>
            <a:r>
              <a:rPr lang="en-US" altLang="zh-CN" sz="1800" dirty="0">
                <a:solidFill>
                  <a:srgbClr val="FF0000"/>
                </a:solidFill>
                <a:ea typeface="微软雅黑" panose="020B0503020204020204" pitchFamily="34" charset="-122"/>
              </a:rPr>
              <a:t> </a:t>
            </a:r>
            <a:r>
              <a:rPr lang="en-US" altLang="zh-CN" sz="1800" dirty="0">
                <a:ea typeface="微软雅黑" panose="020B0503020204020204" pitchFamily="34" charset="-122"/>
              </a:rPr>
              <a:t>The Logic of Animal Conflict.  Nature 246 (5427): 15–18.</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1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J. W. Weibull (1995) </a:t>
            </a:r>
            <a:r>
              <a:rPr kumimoji="0" lang="en-US" altLang="zh-CN" sz="1800" b="1" i="1"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Evolutionary game theory</a:t>
            </a:r>
            <a:r>
              <a:rPr kumimoji="0" lang="en-US" altLang="zh-CN" sz="1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MIT </a:t>
            </a:r>
            <a:r>
              <a:rPr lang="en-US" altLang="zh-CN" sz="1800" dirty="0">
                <a:ea typeface="微软雅黑" panose="020B0503020204020204" pitchFamily="34" charset="-122"/>
              </a:rPr>
              <a:t>Press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1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J</a:t>
            </a:r>
            <a:r>
              <a:rPr lang="en-US" altLang="zh-CN" sz="1800" dirty="0">
                <a:solidFill>
                  <a:srgbClr val="FF0000"/>
                </a:solidFill>
                <a:ea typeface="微软雅黑" panose="020B0503020204020204" pitchFamily="34" charset="-122"/>
              </a:rPr>
              <a:t>.</a:t>
            </a:r>
            <a:r>
              <a:rPr lang="zh-CN" altLang="en-US" sz="1800" dirty="0">
                <a:solidFill>
                  <a:srgbClr val="FF0000"/>
                </a:solidFill>
                <a:ea typeface="微软雅黑" panose="020B0503020204020204" pitchFamily="34" charset="-122"/>
              </a:rPr>
              <a:t> </a:t>
            </a:r>
            <a:r>
              <a:rPr kumimoji="0" lang="en-US" altLang="zh-CN" sz="1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 Smith </a:t>
            </a:r>
            <a:r>
              <a:rPr kumimoji="0" lang="en-US" altLang="zh-CN" sz="1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(1982) Evolution and the Theory of Games", Cambridge University Press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1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 Axelrod (2006) </a:t>
            </a:r>
            <a:r>
              <a:rPr kumimoji="0" lang="en-US" altLang="zh-CN" sz="1800" b="1" i="1"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Evolution of Cooperation</a:t>
            </a:r>
            <a:r>
              <a:rPr kumimoji="0" lang="en-US" altLang="zh-CN" sz="1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Basic Books, New York.</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844"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14</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vert="horz" wrap="square" lIns="91440" tIns="45720" rIns="91440" bIns="45720" anchor="ctr" anchorCtr="0"/>
          <a:lstStyle/>
          <a:p>
            <a:pPr eaLnBrk="1" hangingPunct="1"/>
            <a:r>
              <a:rPr lang="en-US" altLang="zh-CN" dirty="0"/>
              <a:t>Evolutionary gaming systems</a:t>
            </a:r>
            <a:endParaRPr lang="zh-CN" altLang="en-US" dirty="0"/>
          </a:p>
        </p:txBody>
      </p:sp>
      <p:pic>
        <p:nvPicPr>
          <p:cNvPr id="37891" name="Picture 2"/>
          <p:cNvPicPr>
            <a:picLocks noGrp="1" noChangeAspect="1"/>
          </p:cNvPicPr>
          <p:nvPr>
            <p:ph idx="1"/>
          </p:nvPr>
        </p:nvPicPr>
        <p:blipFill>
          <a:blip r:embed="rId3"/>
          <a:srcRect/>
          <a:stretch>
            <a:fillRect/>
          </a:stretch>
        </p:blipFill>
        <p:spPr>
          <a:xfrm>
            <a:off x="3100388" y="1857375"/>
            <a:ext cx="5829300" cy="4429125"/>
          </a:xfrm>
        </p:spPr>
      </p:pic>
      <p:sp>
        <p:nvSpPr>
          <p:cNvPr id="37892" name="TextBox 4"/>
          <p:cNvSpPr txBox="1"/>
          <p:nvPr/>
        </p:nvSpPr>
        <p:spPr>
          <a:xfrm>
            <a:off x="0" y="1500188"/>
            <a:ext cx="3681413" cy="16319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None/>
            </a:pPr>
            <a:r>
              <a:rPr lang="en-US" altLang="zh-CN" sz="2800" b="1" dirty="0">
                <a:latin typeface="Arial" panose="020B0604020202020204" pitchFamily="34" charset="0"/>
                <a:ea typeface="宋体" panose="02010600030101010101" pitchFamily="2" charset="-122"/>
              </a:rPr>
              <a:t>Three Components: </a:t>
            </a:r>
          </a:p>
          <a:p>
            <a:pPr marL="0" lvl="0" indent="0" eaLnBrk="1" hangingPunct="1">
              <a:spcBef>
                <a:spcPct val="0"/>
              </a:spcBef>
              <a:buClrTx/>
              <a:buSzTx/>
              <a:buNone/>
            </a:pPr>
            <a:r>
              <a:rPr lang="en-US" altLang="zh-CN" sz="2400" b="1" dirty="0">
                <a:solidFill>
                  <a:srgbClr val="FF0000"/>
                </a:solidFill>
                <a:latin typeface="Arial" panose="020B0604020202020204" pitchFamily="34" charset="0"/>
                <a:ea typeface="宋体" panose="02010600030101010101" pitchFamily="2" charset="-122"/>
              </a:rPr>
              <a:t>Population</a:t>
            </a:r>
          </a:p>
          <a:p>
            <a:pPr marL="0" lvl="0" indent="0" eaLnBrk="1" hangingPunct="1">
              <a:spcBef>
                <a:spcPct val="0"/>
              </a:spcBef>
              <a:buClrTx/>
              <a:buSzTx/>
              <a:buNone/>
            </a:pPr>
            <a:r>
              <a:rPr lang="en-US" altLang="zh-CN" sz="2400" b="1" dirty="0">
                <a:solidFill>
                  <a:srgbClr val="FF0000"/>
                </a:solidFill>
                <a:latin typeface="Arial" panose="020B0604020202020204" pitchFamily="34" charset="0"/>
                <a:ea typeface="宋体" panose="02010600030101010101" pitchFamily="2" charset="-122"/>
              </a:rPr>
              <a:t>Game Rules</a:t>
            </a:r>
          </a:p>
          <a:p>
            <a:pPr marL="0" lvl="0" indent="0" eaLnBrk="1" hangingPunct="1">
              <a:spcBef>
                <a:spcPct val="0"/>
              </a:spcBef>
              <a:buClrTx/>
              <a:buSzTx/>
              <a:buNone/>
            </a:pPr>
            <a:r>
              <a:rPr lang="en-US" altLang="zh-CN" sz="2400" b="1" dirty="0">
                <a:solidFill>
                  <a:srgbClr val="FF0000"/>
                </a:solidFill>
                <a:latin typeface="Arial" panose="020B0604020202020204" pitchFamily="34" charset="0"/>
                <a:ea typeface="宋体" panose="02010600030101010101" pitchFamily="2" charset="-122"/>
              </a:rPr>
              <a:t>Replicator dynamics </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37893" name="灯片编号占位符 4"/>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15</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vert="horz" wrap="square" lIns="91440" tIns="45720" rIns="91440" bIns="45720" anchor="ctr" anchorCtr="0"/>
          <a:lstStyle/>
          <a:p>
            <a:pPr eaLnBrk="1" hangingPunct="1"/>
            <a:r>
              <a:rPr lang="en-US" altLang="zh-CN" dirty="0"/>
              <a:t>Evolutionary gaming models</a:t>
            </a:r>
            <a:endParaRPr lang="zh-CN" altLang="en-US" dirty="0"/>
          </a:p>
        </p:txBody>
      </p:sp>
      <p:sp>
        <p:nvSpPr>
          <p:cNvPr id="15363" name="内容占位符 2"/>
          <p:cNvSpPr>
            <a:spLocks noGrp="1"/>
          </p:cNvSpPr>
          <p:nvPr>
            <p:ph idx="1"/>
          </p:nvPr>
        </p:nvSpPr>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Game rule</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Pairwise contests with others produces the payoff or fitness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Payoff matrix </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Game model</a:t>
            </a: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Replicator Dynamics</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strategy update rule</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Replicator, UI</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Fermi, Moran(PI)</a:t>
            </a:r>
          </a:p>
        </p:txBody>
      </p:sp>
      <p:pic>
        <p:nvPicPr>
          <p:cNvPr id="39940" name="Picture 5"/>
          <p:cNvPicPr>
            <a:picLocks noChangeAspect="1"/>
          </p:cNvPicPr>
          <p:nvPr/>
        </p:nvPicPr>
        <p:blipFill>
          <a:blip r:embed="rId2"/>
          <a:stretch>
            <a:fillRect/>
          </a:stretch>
        </p:blipFill>
        <p:spPr>
          <a:xfrm>
            <a:off x="5715000" y="2717800"/>
            <a:ext cx="1676400" cy="1639888"/>
          </a:xfrm>
          <a:prstGeom prst="rect">
            <a:avLst/>
          </a:prstGeom>
          <a:noFill/>
          <a:ln w="9525">
            <a:noFill/>
          </a:ln>
        </p:spPr>
      </p:pic>
      <p:sp>
        <p:nvSpPr>
          <p:cNvPr id="39941" name="灯片编号占位符 4"/>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16</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vert="horz" wrap="square" lIns="91440" tIns="45720" rIns="91440" bIns="45720" anchor="ctr" anchorCtr="0"/>
          <a:lstStyle/>
          <a:p>
            <a:pPr eaLnBrk="1" hangingPunct="1"/>
            <a:r>
              <a:rPr lang="en-US" altLang="zh-CN" dirty="0"/>
              <a:t>PDG</a:t>
            </a:r>
            <a:endParaRPr lang="zh-CN" altLang="en-US" dirty="0"/>
          </a:p>
        </p:txBody>
      </p:sp>
      <p:sp>
        <p:nvSpPr>
          <p:cNvPr id="16387" name="内容占位符 2"/>
          <p:cNvSpPr>
            <a:spLocks noGrp="1"/>
          </p:cNvSpPr>
          <p:nvPr>
            <p:ph idx="1"/>
          </p:nvPr>
        </p:nvSpPr>
        <p:spPr>
          <a:xfrm>
            <a:off x="457200" y="1428750"/>
            <a:ext cx="8229600" cy="4857750"/>
          </a:xfrm>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Prisoner’s dilemma game: </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0964" name="Picture 7"/>
          <p:cNvPicPr>
            <a:picLocks noChangeAspect="1"/>
          </p:cNvPicPr>
          <p:nvPr/>
        </p:nvPicPr>
        <p:blipFill>
          <a:blip r:embed="rId3"/>
          <a:stretch>
            <a:fillRect/>
          </a:stretch>
        </p:blipFill>
        <p:spPr>
          <a:xfrm>
            <a:off x="5111750" y="2020888"/>
            <a:ext cx="3810000" cy="3194050"/>
          </a:xfrm>
          <a:prstGeom prst="rect">
            <a:avLst/>
          </a:prstGeom>
          <a:noFill/>
          <a:ln w="9525">
            <a:noFill/>
          </a:ln>
        </p:spPr>
      </p:pic>
      <p:grpSp>
        <p:nvGrpSpPr>
          <p:cNvPr id="2" name="组合 10"/>
          <p:cNvGrpSpPr/>
          <p:nvPr/>
        </p:nvGrpSpPr>
        <p:grpSpPr>
          <a:xfrm>
            <a:off x="0" y="2428875"/>
            <a:ext cx="4943475" cy="2605088"/>
            <a:chOff x="0" y="2428868"/>
            <a:chExt cx="4943475" cy="2605095"/>
          </a:xfrm>
        </p:grpSpPr>
        <p:pic>
          <p:nvPicPr>
            <p:cNvPr id="41004" name="Picture 5"/>
            <p:cNvPicPr>
              <a:picLocks noChangeAspect="1"/>
            </p:cNvPicPr>
            <p:nvPr/>
          </p:nvPicPr>
          <p:blipFill>
            <a:blip r:embed="rId4"/>
            <a:stretch>
              <a:fillRect/>
            </a:stretch>
          </p:blipFill>
          <p:spPr>
            <a:xfrm>
              <a:off x="1643063" y="2428868"/>
              <a:ext cx="1676400" cy="1639887"/>
            </a:xfrm>
            <a:prstGeom prst="rect">
              <a:avLst/>
            </a:prstGeom>
            <a:noFill/>
            <a:ln w="9525">
              <a:noFill/>
            </a:ln>
          </p:spPr>
        </p:pic>
        <p:sp>
          <p:nvSpPr>
            <p:cNvPr id="41005" name="Text Box 6"/>
            <p:cNvSpPr txBox="1"/>
            <p:nvPr/>
          </p:nvSpPr>
          <p:spPr>
            <a:xfrm>
              <a:off x="0" y="4572000"/>
              <a:ext cx="4943475"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None/>
              </a:pPr>
              <a:r>
                <a:rPr lang="en-US" altLang="zh-CN" sz="2400" dirty="0">
                  <a:latin typeface="Times New Roman" panose="02020603050405020304" pitchFamily="18" charset="0"/>
                  <a:ea typeface="宋体" panose="02010600030101010101" pitchFamily="2" charset="-122"/>
                </a:rPr>
                <a:t>Prisoner’s Dilemma Game</a:t>
              </a:r>
              <a:r>
                <a:rPr lang="en-US" altLang="zh-CN" sz="2400" b="1" dirty="0">
                  <a:solidFill>
                    <a:srgbClr val="0000CC"/>
                  </a:solidFill>
                  <a:latin typeface="Times New Roman" panose="02020603050405020304" pitchFamily="18" charset="0"/>
                  <a:ea typeface="宋体" panose="02010600030101010101" pitchFamily="2" charset="-122"/>
                </a:rPr>
                <a:t>: T&gt;R&gt;P&gt;S</a:t>
              </a:r>
            </a:p>
          </p:txBody>
        </p:sp>
      </p:grpSp>
      <p:graphicFrame>
        <p:nvGraphicFramePr>
          <p:cNvPr id="12" name="表格 11"/>
          <p:cNvGraphicFramePr>
            <a:graphicFrameLocks noGrp="1"/>
          </p:cNvGraphicFramePr>
          <p:nvPr/>
        </p:nvGraphicFramePr>
        <p:xfrm>
          <a:off x="4572000" y="5357813"/>
          <a:ext cx="4286250" cy="1189038"/>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tblGrid>
              <a:tr h="365858">
                <a:tc>
                  <a:txBody>
                    <a:bodyPr/>
                    <a:lstStyle/>
                    <a:p>
                      <a:endParaRPr lang="zh-CN" altLang="en-US" sz="1800" b="1" dirty="0">
                        <a:solidFill>
                          <a:srgbClr val="FF0000"/>
                        </a:solidFill>
                      </a:endParaRPr>
                    </a:p>
                  </a:txBody>
                  <a:tcPr marT="45732" marB="45732"/>
                </a:tc>
                <a:tc>
                  <a:txBody>
                    <a:bodyPr/>
                    <a:lstStyle/>
                    <a:p>
                      <a:r>
                        <a:rPr lang="en-US" altLang="zh-CN" sz="1800" b="1" dirty="0">
                          <a:solidFill>
                            <a:srgbClr val="FF0000"/>
                          </a:solidFill>
                        </a:rPr>
                        <a:t>C </a:t>
                      </a:r>
                      <a:r>
                        <a:rPr lang="en-US" altLang="zh-CN" sz="1800" b="1" dirty="0">
                          <a:solidFill>
                            <a:srgbClr val="0000CC"/>
                          </a:solidFill>
                        </a:rPr>
                        <a:t>(Silent)</a:t>
                      </a:r>
                    </a:p>
                  </a:txBody>
                  <a:tcPr marT="45732" marB="45732"/>
                </a:tc>
                <a:tc>
                  <a:txBody>
                    <a:bodyPr/>
                    <a:lstStyle/>
                    <a:p>
                      <a:r>
                        <a:rPr lang="en-US" altLang="zh-CN" sz="1800" b="1" dirty="0">
                          <a:solidFill>
                            <a:srgbClr val="FF0000"/>
                          </a:solidFill>
                        </a:rPr>
                        <a:t>D (</a:t>
                      </a:r>
                      <a:r>
                        <a:rPr lang="en-US" altLang="zh-CN" sz="1800" b="1" dirty="0">
                          <a:solidFill>
                            <a:srgbClr val="0000CC"/>
                          </a:solidFill>
                        </a:rPr>
                        <a:t>Confess</a:t>
                      </a:r>
                      <a:r>
                        <a:rPr lang="en-US" altLang="zh-CN" sz="1800" b="1" dirty="0">
                          <a:solidFill>
                            <a:srgbClr val="FF0000"/>
                          </a:solidFill>
                        </a:rPr>
                        <a:t>)</a:t>
                      </a:r>
                      <a:endParaRPr lang="zh-CN" altLang="en-US" sz="1800" b="1" dirty="0">
                        <a:solidFill>
                          <a:srgbClr val="FF0000"/>
                        </a:solidFill>
                      </a:endParaRPr>
                    </a:p>
                  </a:txBody>
                  <a:tcPr marT="45732" marB="45732"/>
                </a:tc>
                <a:extLst>
                  <a:ext uri="{0D108BD9-81ED-4DB2-BD59-A6C34878D82A}">
                    <a16:rowId xmlns:a16="http://schemas.microsoft.com/office/drawing/2014/main" val="10000"/>
                  </a:ext>
                </a:extLst>
              </a:tr>
              <a:tr h="457322">
                <a:tc>
                  <a:txBody>
                    <a:bodyPr/>
                    <a:lstStyle/>
                    <a:p>
                      <a:r>
                        <a:rPr lang="en-US" altLang="zh-CN" sz="2400" b="1" dirty="0">
                          <a:solidFill>
                            <a:srgbClr val="FF0000"/>
                          </a:solidFill>
                        </a:rPr>
                        <a:t>C</a:t>
                      </a:r>
                      <a:endParaRPr lang="zh-CN" altLang="en-US" sz="2400" b="1" dirty="0">
                        <a:solidFill>
                          <a:srgbClr val="FF0000"/>
                        </a:solidFill>
                      </a:endParaRPr>
                    </a:p>
                  </a:txBody>
                  <a:tcPr marT="45732" marB="45732"/>
                </a:tc>
                <a:tc>
                  <a:txBody>
                    <a:bodyPr/>
                    <a:lstStyle/>
                    <a:p>
                      <a:r>
                        <a:rPr lang="en-US" altLang="zh-CN" sz="1800" b="1" dirty="0">
                          <a:solidFill>
                            <a:srgbClr val="FF0000"/>
                          </a:solidFill>
                        </a:rPr>
                        <a:t>-1,-1</a:t>
                      </a:r>
                      <a:endParaRPr lang="zh-CN" altLang="en-US" sz="1800" b="1" dirty="0">
                        <a:solidFill>
                          <a:srgbClr val="FF0000"/>
                        </a:solidFill>
                      </a:endParaRPr>
                    </a:p>
                  </a:txBody>
                  <a:tcPr marT="45732" marB="45732"/>
                </a:tc>
                <a:tc>
                  <a:txBody>
                    <a:bodyPr/>
                    <a:lstStyle/>
                    <a:p>
                      <a:r>
                        <a:rPr lang="en-US" altLang="zh-CN" sz="1800" b="1" dirty="0">
                          <a:solidFill>
                            <a:srgbClr val="FF0000"/>
                          </a:solidFill>
                        </a:rPr>
                        <a:t>-5, 0</a:t>
                      </a:r>
                      <a:endParaRPr lang="zh-CN" altLang="en-US" sz="1800" b="1" dirty="0">
                        <a:solidFill>
                          <a:srgbClr val="FF0000"/>
                        </a:solidFill>
                      </a:endParaRPr>
                    </a:p>
                  </a:txBody>
                  <a:tcPr marT="45732" marB="45732"/>
                </a:tc>
                <a:extLst>
                  <a:ext uri="{0D108BD9-81ED-4DB2-BD59-A6C34878D82A}">
                    <a16:rowId xmlns:a16="http://schemas.microsoft.com/office/drawing/2014/main" val="10001"/>
                  </a:ext>
                </a:extLst>
              </a:tr>
              <a:tr h="365858">
                <a:tc>
                  <a:txBody>
                    <a:bodyPr/>
                    <a:lstStyle/>
                    <a:p>
                      <a:r>
                        <a:rPr lang="en-US" altLang="zh-CN" sz="1800" b="1" dirty="0">
                          <a:solidFill>
                            <a:srgbClr val="FF0000"/>
                          </a:solidFill>
                        </a:rPr>
                        <a:t>D</a:t>
                      </a:r>
                      <a:endParaRPr lang="zh-CN" altLang="en-US" sz="1800" b="1" dirty="0">
                        <a:solidFill>
                          <a:srgbClr val="FF0000"/>
                        </a:solidFill>
                      </a:endParaRPr>
                    </a:p>
                  </a:txBody>
                  <a:tcPr marT="45732" marB="45732"/>
                </a:tc>
                <a:tc>
                  <a:txBody>
                    <a:bodyPr/>
                    <a:lstStyle/>
                    <a:p>
                      <a:r>
                        <a:rPr lang="en-US" altLang="zh-CN" sz="1800" b="1" dirty="0">
                          <a:solidFill>
                            <a:srgbClr val="FF0000"/>
                          </a:solidFill>
                        </a:rPr>
                        <a:t>0,</a:t>
                      </a:r>
                      <a:r>
                        <a:rPr lang="en-US" altLang="zh-CN" sz="1800" b="1" baseline="0" dirty="0">
                          <a:solidFill>
                            <a:srgbClr val="FF0000"/>
                          </a:solidFill>
                        </a:rPr>
                        <a:t> </a:t>
                      </a:r>
                      <a:r>
                        <a:rPr lang="en-US" altLang="zh-CN" sz="1800" b="1" dirty="0">
                          <a:solidFill>
                            <a:srgbClr val="FF0000"/>
                          </a:solidFill>
                        </a:rPr>
                        <a:t>-5</a:t>
                      </a:r>
                      <a:endParaRPr lang="zh-CN" altLang="en-US" sz="1800" b="1" dirty="0">
                        <a:solidFill>
                          <a:srgbClr val="FF0000"/>
                        </a:solidFill>
                      </a:endParaRPr>
                    </a:p>
                  </a:txBody>
                  <a:tcPr marT="45732" marB="45732"/>
                </a:tc>
                <a:tc>
                  <a:txBody>
                    <a:bodyPr/>
                    <a:lstStyle/>
                    <a:p>
                      <a:r>
                        <a:rPr lang="en-US" altLang="zh-CN" sz="1800" b="1" dirty="0">
                          <a:solidFill>
                            <a:srgbClr val="FF0000"/>
                          </a:solidFill>
                        </a:rPr>
                        <a:t>-2, -2</a:t>
                      </a:r>
                      <a:endParaRPr lang="zh-CN" altLang="en-US" sz="1800" b="1" dirty="0">
                        <a:solidFill>
                          <a:srgbClr val="FF0000"/>
                        </a:solidFill>
                      </a:endParaRPr>
                    </a:p>
                  </a:txBody>
                  <a:tcPr marT="45732" marB="45732"/>
                </a:tc>
                <a:extLst>
                  <a:ext uri="{0D108BD9-81ED-4DB2-BD59-A6C34878D82A}">
                    <a16:rowId xmlns:a16="http://schemas.microsoft.com/office/drawing/2014/main" val="10002"/>
                  </a:ext>
                </a:extLst>
              </a:tr>
            </a:tbl>
          </a:graphicData>
        </a:graphic>
      </p:graphicFrame>
      <p:graphicFrame>
        <p:nvGraphicFramePr>
          <p:cNvPr id="13" name="表格 12"/>
          <p:cNvGraphicFramePr>
            <a:graphicFrameLocks noGrp="1"/>
          </p:cNvGraphicFramePr>
          <p:nvPr/>
        </p:nvGraphicFramePr>
        <p:xfrm>
          <a:off x="1000125" y="5357813"/>
          <a:ext cx="2357438" cy="1189036"/>
        </p:xfrm>
        <a:graphic>
          <a:graphicData uri="http://schemas.openxmlformats.org/drawingml/2006/table">
            <a:tbl>
              <a:tblPr/>
              <a:tblGrid>
                <a:gridCol w="785813">
                  <a:extLst>
                    <a:ext uri="{9D8B030D-6E8A-4147-A177-3AD203B41FA5}">
                      <a16:colId xmlns:a16="http://schemas.microsoft.com/office/drawing/2014/main" val="20000"/>
                    </a:ext>
                  </a:extLst>
                </a:gridCol>
                <a:gridCol w="785812">
                  <a:extLst>
                    <a:ext uri="{9D8B030D-6E8A-4147-A177-3AD203B41FA5}">
                      <a16:colId xmlns:a16="http://schemas.microsoft.com/office/drawing/2014/main" val="20001"/>
                    </a:ext>
                  </a:extLst>
                </a:gridCol>
                <a:gridCol w="785813">
                  <a:extLst>
                    <a:ext uri="{9D8B030D-6E8A-4147-A177-3AD203B41FA5}">
                      <a16:colId xmlns:a16="http://schemas.microsoft.com/office/drawing/2014/main" val="20002"/>
                    </a:ext>
                  </a:extLst>
                </a:gridCol>
              </a:tblGrid>
              <a:tr h="365859">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FF0000"/>
                        </a:solidFill>
                        <a:effectLst/>
                        <a:latin typeface="Franklin Gothic Book" panose="020B0503020102020204" charset="0"/>
                        <a:ea typeface="黑体" panose="02010609060101010101" charset="-122"/>
                      </a:endParaRP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Franklin Gothic Book" panose="020B0503020102020204" charset="0"/>
                          <a:ea typeface="黑体" panose="02010609060101010101" charset="-122"/>
                        </a:rPr>
                        <a:t>C</a:t>
                      </a: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FF0000"/>
                          </a:solidFill>
                          <a:effectLst/>
                          <a:latin typeface="Franklin Gothic Book" panose="020B0503020102020204" charset="0"/>
                          <a:ea typeface="黑体" panose="02010609060101010101" charset="-122"/>
                        </a:rPr>
                        <a:t>D</a:t>
                      </a:r>
                      <a:endParaRPr kumimoji="0" lang="zh-CN" altLang="en-US" sz="1800" b="1" i="0" u="none" strike="noStrike" cap="none" normalizeH="0" baseline="0" dirty="0">
                        <a:ln>
                          <a:noFill/>
                        </a:ln>
                        <a:solidFill>
                          <a:srgbClr val="FF0000"/>
                        </a:solidFill>
                        <a:effectLst/>
                        <a:latin typeface="Franklin Gothic Book" panose="020B0503020102020204" charset="0"/>
                        <a:ea typeface="黑体" panose="02010609060101010101" charset="-122"/>
                      </a:endParaRP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318">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FF0000"/>
                          </a:solidFill>
                          <a:effectLst/>
                          <a:latin typeface="Franklin Gothic Book" panose="020B0503020102020204" charset="0"/>
                          <a:ea typeface="黑体" panose="02010609060101010101" charset="-122"/>
                        </a:rPr>
                        <a:t>C</a:t>
                      </a:r>
                      <a:endParaRPr kumimoji="0" lang="zh-CN" altLang="en-US" sz="2400" b="1" i="0" u="none" strike="noStrike" cap="none" normalizeH="0" baseline="0">
                        <a:ln>
                          <a:noFill/>
                        </a:ln>
                        <a:solidFill>
                          <a:srgbClr val="FF0000"/>
                        </a:solidFill>
                        <a:effectLst/>
                        <a:latin typeface="Franklin Gothic Book" panose="020B0503020102020204" charset="0"/>
                        <a:ea typeface="黑体" panose="02010609060101010101" charset="-122"/>
                      </a:endParaRP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Franklin Gothic Book" panose="020B0503020102020204" charset="0"/>
                          <a:ea typeface="黑体" panose="02010609060101010101" charset="-122"/>
                        </a:rPr>
                        <a:t>-1</a:t>
                      </a:r>
                      <a:endParaRPr kumimoji="0" lang="zh-CN" altLang="en-US" sz="1800" b="1" i="0" u="none" strike="noStrike" cap="none" normalizeH="0" baseline="0">
                        <a:ln>
                          <a:noFill/>
                        </a:ln>
                        <a:solidFill>
                          <a:srgbClr val="FF0000"/>
                        </a:solidFill>
                        <a:effectLst/>
                        <a:latin typeface="Franklin Gothic Book" panose="020B0503020102020204" charset="0"/>
                        <a:ea typeface="黑体" panose="02010609060101010101" charset="-122"/>
                      </a:endParaRP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FF0000"/>
                          </a:solidFill>
                          <a:effectLst/>
                          <a:latin typeface="Franklin Gothic Book" panose="020B0503020102020204" charset="0"/>
                          <a:ea typeface="黑体" panose="02010609060101010101" charset="-122"/>
                        </a:rPr>
                        <a:t>-5</a:t>
                      </a:r>
                      <a:endParaRPr kumimoji="0" lang="zh-CN" altLang="en-US" sz="1800" b="1" i="0" u="none" strike="noStrike" cap="none" normalizeH="0" baseline="0" dirty="0">
                        <a:ln>
                          <a:noFill/>
                        </a:ln>
                        <a:solidFill>
                          <a:srgbClr val="FF0000"/>
                        </a:solidFill>
                        <a:effectLst/>
                        <a:latin typeface="Franklin Gothic Book" panose="020B0503020102020204" charset="0"/>
                        <a:ea typeface="黑体" panose="02010609060101010101" charset="-122"/>
                      </a:endParaRP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1"/>
                  </a:ext>
                </a:extLst>
              </a:tr>
              <a:tr h="365859">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Franklin Gothic Book" panose="020B0503020102020204" charset="0"/>
                          <a:ea typeface="黑体" panose="02010609060101010101" charset="-122"/>
                        </a:rPr>
                        <a:t>D</a:t>
                      </a:r>
                      <a:endParaRPr kumimoji="0" lang="zh-CN" altLang="en-US" sz="1800" b="1" i="0" u="none" strike="noStrike" cap="none" normalizeH="0" baseline="0">
                        <a:ln>
                          <a:noFill/>
                        </a:ln>
                        <a:solidFill>
                          <a:srgbClr val="FF0000"/>
                        </a:solidFill>
                        <a:effectLst/>
                        <a:latin typeface="Franklin Gothic Book" panose="020B0503020102020204" charset="0"/>
                        <a:ea typeface="黑体" panose="02010609060101010101" charset="-122"/>
                      </a:endParaRP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Franklin Gothic Book" panose="020B0503020102020204" charset="0"/>
                          <a:ea typeface="黑体" panose="02010609060101010101" charset="-122"/>
                        </a:rPr>
                        <a:t>0</a:t>
                      </a:r>
                      <a:endParaRPr kumimoji="0" lang="zh-CN" altLang="en-US" sz="1800" b="1" i="0" u="none" strike="noStrike" cap="none" normalizeH="0" baseline="0">
                        <a:ln>
                          <a:noFill/>
                        </a:ln>
                        <a:solidFill>
                          <a:srgbClr val="FF0000"/>
                        </a:solidFill>
                        <a:effectLst/>
                        <a:latin typeface="Franklin Gothic Book" panose="020B0503020102020204" charset="0"/>
                        <a:ea typeface="黑体" panose="02010609060101010101" charset="-122"/>
                      </a:endParaRP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lvl1pPr eaLnBrk="0" hangingPunct="0">
                        <a:spcBef>
                          <a:spcPct val="20000"/>
                        </a:spcBef>
                        <a:buClr>
                          <a:schemeClr val="tx2"/>
                        </a:buClr>
                        <a:buSzPct val="50000"/>
                        <a:buFont typeface="Wingdings" panose="05000000000000000000" pitchFamily="2" charset="2"/>
                        <a:defRPr sz="2800">
                          <a:solidFill>
                            <a:schemeClr val="tx1"/>
                          </a:solidFill>
                          <a:latin typeface="Franklin Gothic Book" panose="020B0503020102020204" charset="0"/>
                          <a:ea typeface="黑体" panose="02010609060101010101" charset="-122"/>
                        </a:defRPr>
                      </a:lvl1pPr>
                      <a:lvl2pPr marL="742950" indent="-285750" eaLnBrk="0" hangingPunct="0">
                        <a:spcBef>
                          <a:spcPct val="20000"/>
                        </a:spcBef>
                        <a:buClr>
                          <a:schemeClr val="tx2"/>
                        </a:buClr>
                        <a:buSzPct val="50000"/>
                        <a:buFont typeface="Wingdings" panose="05000000000000000000" pitchFamily="2" charset="2"/>
                        <a:defRPr sz="2400" b="1">
                          <a:solidFill>
                            <a:srgbClr val="0033CC"/>
                          </a:solidFill>
                          <a:latin typeface="楷体_GB2312" pitchFamily="49" charset="-122"/>
                          <a:ea typeface="楷体_GB2312"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charset="0"/>
                          <a:ea typeface="黑体" panose="02010609060101010101"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charset="0"/>
                          <a:ea typeface="黑体" panose="02010609060101010101"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rgbClr val="FF0000"/>
                          </a:solidFill>
                          <a:effectLst/>
                          <a:latin typeface="Franklin Gothic Book" panose="020B0503020102020204" charset="0"/>
                          <a:ea typeface="黑体" panose="02010609060101010101" charset="-122"/>
                        </a:rPr>
                        <a:t>-2</a:t>
                      </a:r>
                      <a:endParaRPr kumimoji="0" lang="zh-CN" altLang="en-US" sz="1800" b="1" i="0" u="none" strike="noStrike" cap="none" normalizeH="0" baseline="0" dirty="0">
                        <a:ln>
                          <a:noFill/>
                        </a:ln>
                        <a:solidFill>
                          <a:srgbClr val="FF0000"/>
                        </a:solidFill>
                        <a:effectLst/>
                        <a:latin typeface="Franklin Gothic Book" panose="020B0503020102020204" charset="0"/>
                        <a:ea typeface="黑体" panose="02010609060101010101" charset="-122"/>
                      </a:endParaRPr>
                    </a:p>
                  </a:txBody>
                  <a:tcPr marT="45741" marB="45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val="10002"/>
                  </a:ext>
                </a:extLst>
              </a:tr>
            </a:tbl>
          </a:graphicData>
        </a:graphic>
      </p:graphicFrame>
      <p:sp>
        <p:nvSpPr>
          <p:cNvPr id="41002" name="TextBox 13"/>
          <p:cNvSpPr txBox="1"/>
          <p:nvPr/>
        </p:nvSpPr>
        <p:spPr>
          <a:xfrm>
            <a:off x="3571875" y="5500688"/>
            <a:ext cx="62230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None/>
            </a:pPr>
            <a:r>
              <a:rPr lang="en-US" altLang="zh-CN" dirty="0">
                <a:latin typeface="Arial" panose="020B0604020202020204" pitchFamily="34" charset="0"/>
                <a:ea typeface="宋体" panose="02010600030101010101" pitchFamily="2" charset="-122"/>
                <a:sym typeface="Wingdings" panose="05000000000000000000" pitchFamily="2" charset="2"/>
              </a:rPr>
              <a:t></a:t>
            </a:r>
            <a:endParaRPr lang="zh-CN" altLang="en-US" dirty="0">
              <a:latin typeface="Arial" panose="020B0604020202020204" pitchFamily="34" charset="0"/>
              <a:ea typeface="宋体" panose="02010600030101010101" pitchFamily="2" charset="-122"/>
            </a:endParaRPr>
          </a:p>
        </p:txBody>
      </p:sp>
      <p:sp>
        <p:nvSpPr>
          <p:cNvPr id="41003" name="灯片编号占位符 9"/>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17</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vert="horz" wrap="square" lIns="91440" tIns="45720" rIns="91440" bIns="45720" anchor="ctr" anchorCtr="0"/>
          <a:lstStyle/>
          <a:p>
            <a:pPr eaLnBrk="1" hangingPunct="1"/>
            <a:r>
              <a:rPr lang="en-US" altLang="zh-CN" dirty="0"/>
              <a:t>SGD</a:t>
            </a:r>
            <a:endParaRPr lang="zh-CN" altLang="en-US" dirty="0"/>
          </a:p>
        </p:txBody>
      </p:sp>
      <p:sp>
        <p:nvSpPr>
          <p:cNvPr id="17411" name="内容占位符 2"/>
          <p:cNvSpPr>
            <a:spLocks noGrp="1"/>
          </p:cNvSpPr>
          <p:nvPr>
            <p:ph idx="1"/>
          </p:nvPr>
        </p:nvSpPr>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Snowdrift game</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3012" name="Picture 5"/>
          <p:cNvPicPr>
            <a:picLocks noChangeAspect="1"/>
          </p:cNvPicPr>
          <p:nvPr/>
        </p:nvPicPr>
        <p:blipFill>
          <a:blip r:embed="rId2"/>
          <a:stretch>
            <a:fillRect/>
          </a:stretch>
        </p:blipFill>
        <p:spPr>
          <a:xfrm>
            <a:off x="1428750" y="2357438"/>
            <a:ext cx="1676400" cy="1639887"/>
          </a:xfrm>
          <a:prstGeom prst="rect">
            <a:avLst/>
          </a:prstGeom>
          <a:noFill/>
          <a:ln w="9525">
            <a:noFill/>
          </a:ln>
        </p:spPr>
      </p:pic>
      <p:sp>
        <p:nvSpPr>
          <p:cNvPr id="43013" name="Text Box 6"/>
          <p:cNvSpPr txBox="1"/>
          <p:nvPr/>
        </p:nvSpPr>
        <p:spPr>
          <a:xfrm>
            <a:off x="433388" y="4572000"/>
            <a:ext cx="3700462"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None/>
            </a:pPr>
            <a:r>
              <a:rPr lang="en-US" altLang="zh-CN" sz="2400" dirty="0">
                <a:latin typeface="Times New Roman" panose="02020603050405020304" pitchFamily="18" charset="0"/>
                <a:ea typeface="宋体" panose="02010600030101010101" pitchFamily="2" charset="-122"/>
              </a:rPr>
              <a:t>Snowdrift Game: </a:t>
            </a:r>
            <a:r>
              <a:rPr lang="en-US" altLang="zh-CN" sz="2400" b="1" dirty="0">
                <a:solidFill>
                  <a:srgbClr val="0000CC"/>
                </a:solidFill>
                <a:latin typeface="Times New Roman" panose="02020603050405020304" pitchFamily="18" charset="0"/>
                <a:ea typeface="宋体" panose="02010600030101010101" pitchFamily="2" charset="-122"/>
              </a:rPr>
              <a:t>T&gt;R&gt;S&gt;P</a:t>
            </a:r>
          </a:p>
        </p:txBody>
      </p:sp>
      <p:sp>
        <p:nvSpPr>
          <p:cNvPr id="43014" name="TextBox 8"/>
          <p:cNvSpPr txBox="1"/>
          <p:nvPr/>
        </p:nvSpPr>
        <p:spPr>
          <a:xfrm>
            <a:off x="3857625" y="2857500"/>
            <a:ext cx="62230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None/>
            </a:pPr>
            <a:r>
              <a:rPr lang="en-US" altLang="zh-CN" b="1" dirty="0">
                <a:solidFill>
                  <a:srgbClr val="00B050"/>
                </a:solidFill>
                <a:latin typeface="Arial" panose="020B0604020202020204" pitchFamily="34" charset="0"/>
                <a:ea typeface="宋体" panose="02010600030101010101" pitchFamily="2" charset="-122"/>
                <a:sym typeface="Wingdings" panose="05000000000000000000" pitchFamily="2" charset="2"/>
              </a:rPr>
              <a:t></a:t>
            </a:r>
            <a:endParaRPr lang="zh-CN" altLang="en-US" b="1" dirty="0">
              <a:solidFill>
                <a:srgbClr val="00B050"/>
              </a:solidFill>
              <a:latin typeface="Arial" panose="020B0604020202020204" pitchFamily="34" charset="0"/>
              <a:ea typeface="宋体" panose="02010600030101010101" pitchFamily="2" charset="-122"/>
            </a:endParaRPr>
          </a:p>
        </p:txBody>
      </p:sp>
      <p:grpSp>
        <p:nvGrpSpPr>
          <p:cNvPr id="2" name="组合 12"/>
          <p:cNvGrpSpPr/>
          <p:nvPr/>
        </p:nvGrpSpPr>
        <p:grpSpPr>
          <a:xfrm>
            <a:off x="4786313" y="2425700"/>
            <a:ext cx="3048000" cy="4156075"/>
            <a:chOff x="4786313" y="2425700"/>
            <a:chExt cx="3048000" cy="4156075"/>
          </a:xfrm>
        </p:grpSpPr>
        <p:pic>
          <p:nvPicPr>
            <p:cNvPr id="43017" name="Picture 2"/>
            <p:cNvPicPr>
              <a:picLocks noChangeAspect="1"/>
            </p:cNvPicPr>
            <p:nvPr/>
          </p:nvPicPr>
          <p:blipFill>
            <a:blip r:embed="rId3"/>
            <a:stretch>
              <a:fillRect/>
            </a:stretch>
          </p:blipFill>
          <p:spPr>
            <a:xfrm>
              <a:off x="4786313" y="2425700"/>
              <a:ext cx="3043237" cy="1322388"/>
            </a:xfrm>
            <a:prstGeom prst="rect">
              <a:avLst/>
            </a:prstGeom>
            <a:noFill/>
            <a:ln w="9525">
              <a:noFill/>
            </a:ln>
          </p:spPr>
        </p:pic>
        <p:pic>
          <p:nvPicPr>
            <p:cNvPr id="43018" name="Picture 3"/>
            <p:cNvPicPr>
              <a:picLocks noChangeAspect="1"/>
            </p:cNvPicPr>
            <p:nvPr/>
          </p:nvPicPr>
          <p:blipFill>
            <a:blip r:embed="rId4"/>
            <a:stretch>
              <a:fillRect/>
            </a:stretch>
          </p:blipFill>
          <p:spPr>
            <a:xfrm>
              <a:off x="4857750" y="4484688"/>
              <a:ext cx="2976563" cy="1373187"/>
            </a:xfrm>
            <a:prstGeom prst="rect">
              <a:avLst/>
            </a:prstGeom>
            <a:noFill/>
            <a:ln w="9525">
              <a:noFill/>
            </a:ln>
          </p:spPr>
        </p:pic>
        <p:cxnSp>
          <p:nvCxnSpPr>
            <p:cNvPr id="11" name="直接箭头连接符 10"/>
            <p:cNvCxnSpPr/>
            <p:nvPr/>
          </p:nvCxnSpPr>
          <p:spPr>
            <a:xfrm rot="5400000">
              <a:off x="6215857" y="4142582"/>
              <a:ext cx="571500" cy="15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43020" name="Picture 5"/>
            <p:cNvPicPr>
              <a:picLocks noChangeAspect="1"/>
            </p:cNvPicPr>
            <p:nvPr/>
          </p:nvPicPr>
          <p:blipFill>
            <a:blip r:embed="rId5"/>
            <a:stretch>
              <a:fillRect/>
            </a:stretch>
          </p:blipFill>
          <p:spPr>
            <a:xfrm>
              <a:off x="5429250" y="6000750"/>
              <a:ext cx="1779588" cy="581025"/>
            </a:xfrm>
            <a:prstGeom prst="rect">
              <a:avLst/>
            </a:prstGeom>
            <a:noFill/>
            <a:ln w="9525">
              <a:noFill/>
            </a:ln>
          </p:spPr>
        </p:pic>
      </p:grpSp>
      <p:sp>
        <p:nvSpPr>
          <p:cNvPr id="43016" name="灯片编号占位符 11"/>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18</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vert="horz" wrap="square" lIns="91440" tIns="45720" rIns="91440" bIns="45720" anchor="ctr" anchorCtr="0"/>
          <a:lstStyle/>
          <a:p>
            <a:pPr eaLnBrk="1" hangingPunct="1"/>
            <a:r>
              <a:rPr lang="en-US" altLang="zh-CN" dirty="0"/>
              <a:t>PGG</a:t>
            </a:r>
            <a:endParaRPr lang="zh-CN" altLang="en-US" dirty="0"/>
          </a:p>
        </p:txBody>
      </p:sp>
      <p:sp>
        <p:nvSpPr>
          <p:cNvPr id="18435" name="内容占位符 2"/>
          <p:cNvSpPr>
            <a:spLocks noGrp="1"/>
          </p:cNvSpPr>
          <p:nvPr>
            <p:ph idx="1"/>
          </p:nvPr>
        </p:nvSpPr>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Public goods game</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4036" name="Picture 2" descr="E:\基金申请\2014nsfc申请\fig2.bmp"/>
          <p:cNvPicPr>
            <a:picLocks noChangeAspect="1"/>
          </p:cNvPicPr>
          <p:nvPr/>
        </p:nvPicPr>
        <p:blipFill>
          <a:blip r:embed="rId3"/>
          <a:stretch>
            <a:fillRect/>
          </a:stretch>
        </p:blipFill>
        <p:spPr>
          <a:xfrm>
            <a:off x="500063" y="2357438"/>
            <a:ext cx="4657725" cy="3619500"/>
          </a:xfrm>
          <a:prstGeom prst="rect">
            <a:avLst/>
          </a:prstGeom>
          <a:noFill/>
          <a:ln w="9525">
            <a:noFill/>
          </a:ln>
        </p:spPr>
      </p:pic>
      <p:pic>
        <p:nvPicPr>
          <p:cNvPr id="44037" name="Picture 3"/>
          <p:cNvPicPr>
            <a:picLocks noChangeAspect="1"/>
          </p:cNvPicPr>
          <p:nvPr/>
        </p:nvPicPr>
        <p:blipFill>
          <a:blip r:embed="rId4"/>
          <a:stretch>
            <a:fillRect/>
          </a:stretch>
        </p:blipFill>
        <p:spPr>
          <a:xfrm>
            <a:off x="5143500" y="2857500"/>
            <a:ext cx="3252788" cy="1143000"/>
          </a:xfrm>
          <a:prstGeom prst="rect">
            <a:avLst/>
          </a:prstGeom>
          <a:noFill/>
          <a:ln w="9525">
            <a:noFill/>
          </a:ln>
        </p:spPr>
      </p:pic>
      <p:pic>
        <p:nvPicPr>
          <p:cNvPr id="44038" name="Picture 4"/>
          <p:cNvPicPr>
            <a:picLocks noChangeAspect="1"/>
          </p:cNvPicPr>
          <p:nvPr/>
        </p:nvPicPr>
        <p:blipFill>
          <a:blip r:embed="rId5"/>
          <a:stretch>
            <a:fillRect/>
          </a:stretch>
        </p:blipFill>
        <p:spPr>
          <a:xfrm>
            <a:off x="5357813" y="4429125"/>
            <a:ext cx="1989137" cy="857250"/>
          </a:xfrm>
          <a:prstGeom prst="rect">
            <a:avLst/>
          </a:prstGeom>
          <a:noFill/>
          <a:ln w="9525">
            <a:noFill/>
          </a:ln>
        </p:spPr>
      </p:pic>
      <p:sp>
        <p:nvSpPr>
          <p:cNvPr id="44039" name="灯片编号占位符 6"/>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19</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vert="horz" wrap="square" lIns="91440" tIns="45720" rIns="91440" bIns="45720" anchor="ctr" anchorCtr="0"/>
          <a:lstStyle/>
          <a:p>
            <a:pPr eaLnBrk="1" hangingPunct="1"/>
            <a:r>
              <a:rPr lang="zh-CN" altLang="en-US" dirty="0"/>
              <a:t>主要合作者</a:t>
            </a:r>
          </a:p>
        </p:txBody>
      </p:sp>
      <p:sp>
        <p:nvSpPr>
          <p:cNvPr id="4099" name="内容占位符 2"/>
          <p:cNvSpPr>
            <a:spLocks noGrp="1"/>
          </p:cNvSpPr>
          <p:nvPr>
            <p:ph idx="1"/>
          </p:nvPr>
        </p:nvSpPr>
        <p:spPr>
          <a:xfrm>
            <a:off x="406400" y="1417638"/>
            <a:ext cx="8329613" cy="4972050"/>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zh-CN" altLang="en-US" sz="32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毕业生</a:t>
            </a:r>
            <a:endParaRPr kumimoji="0" lang="en-US" altLang="zh-CN" sz="32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王成江、陈美欢、</a:t>
            </a:r>
            <a:r>
              <a:rPr kumimoji="0" lang="zh-CN"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李晓鹏（贵州财经大学）</a:t>
            </a:r>
            <a:endPar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天津工业大学</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楷体_GB2312" pitchFamily="49" charset="-122"/>
              <a:cs typeface="Times New Roman" panose="02020603050405020304" pitchFamily="18" charset="0"/>
            </a:endParaRPr>
          </a:p>
          <a:p>
            <a:pPr lvl="1" eaLnBrk="1" hangingPunct="1">
              <a:defRPr/>
            </a:pPr>
            <a:r>
              <a:rPr lang="zh-CN" altLang="en-US" dirty="0">
                <a:ea typeface="微软雅黑" panose="020B0503020204020204" pitchFamily="34" charset="-122"/>
              </a:rPr>
              <a:t>张志鹏副</a:t>
            </a:r>
            <a:r>
              <a:rPr kumimoji="0" lang="zh-CN" altLang="en-US"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教授、朱昱莹副教授</a:t>
            </a:r>
            <a:endParaRPr kumimoji="0" lang="en-US" altLang="zh-CN"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zh-CN" altLang="en-US" sz="32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西北工业大学</a:t>
            </a:r>
            <a:endParaRPr kumimoji="0" lang="en-US" altLang="zh-CN" sz="32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王震教授</a:t>
            </a: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endParaRPr>
          </a:p>
        </p:txBody>
      </p:sp>
      <p:sp>
        <p:nvSpPr>
          <p:cNvPr id="16388"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2</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4"/>
          <p:cNvSpPr>
            <a:spLocks noGrp="1"/>
          </p:cNvSpPr>
          <p:nvPr>
            <p:ph type="title"/>
          </p:nvPr>
        </p:nvSpPr>
        <p:spPr/>
        <p:txBody>
          <a:bodyPr vert="horz" wrap="square" lIns="91440" tIns="45720" rIns="91440" bIns="45720" anchor="ctr" anchorCtr="0"/>
          <a:lstStyle/>
          <a:p>
            <a:pPr eaLnBrk="1" hangingPunct="1"/>
            <a:r>
              <a:rPr lang="en-US" altLang="zh-CN" dirty="0"/>
              <a:t>Main mechanisms</a:t>
            </a:r>
            <a:endParaRPr lang="zh-CN" altLang="en-US" dirty="0"/>
          </a:p>
        </p:txBody>
      </p:sp>
      <p:sp>
        <p:nvSpPr>
          <p:cNvPr id="19459" name="内容占位符 5"/>
          <p:cNvSpPr>
            <a:spLocks noGrp="1"/>
          </p:cNvSpPr>
          <p:nvPr>
            <p:ph idx="1"/>
          </p:nvPr>
        </p:nvSpPr>
        <p:spPr>
          <a:xfrm>
            <a:off x="107504" y="1874837"/>
            <a:ext cx="9144000" cy="4525963"/>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Kin Selection</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Direct reciprocity</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0000CC"/>
                </a:solidFill>
                <a:effectLst/>
                <a:uLnTx/>
                <a:uFillTx/>
                <a:latin typeface="Times New Roman" panose="02020603050405020304" pitchFamily="18" charset="0"/>
                <a:ea typeface="+mj-ea"/>
                <a:cs typeface="Times New Roman" panose="02020603050405020304" pitchFamily="18" charset="0"/>
              </a:rPr>
              <a:t>Indirect reciprocity---implemented by reputation</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Group Selection</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Spatial or network reciprocity</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None/>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 A. Nowak, Five rules for the evolution of cooperation. </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Science</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314, 1560 (2006).</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084"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20</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271463" y="428625"/>
            <a:ext cx="8764587" cy="1143000"/>
          </a:xfrm>
        </p:spPr>
        <p:txBody>
          <a:bodyPr vert="horz" wrap="square" lIns="91440" tIns="45720" rIns="91440" bIns="45720" anchor="ctr" anchorCtr="0"/>
          <a:lstStyle/>
          <a:p>
            <a:pPr eaLnBrk="1" hangingPunct="1"/>
            <a:r>
              <a:rPr lang="en-US" altLang="zh-CN" dirty="0"/>
              <a:t>Indirect</a:t>
            </a:r>
            <a:r>
              <a:rPr lang="zh-CN" altLang="en-US" dirty="0"/>
              <a:t> </a:t>
            </a:r>
            <a:r>
              <a:rPr lang="en-US" altLang="zh-CN" dirty="0"/>
              <a:t>reciprocity</a:t>
            </a:r>
            <a:r>
              <a:rPr lang="zh-CN" altLang="en-US" dirty="0"/>
              <a:t> </a:t>
            </a:r>
            <a:r>
              <a:rPr lang="en-US" altLang="zh-CN" dirty="0"/>
              <a:t>and</a:t>
            </a:r>
            <a:r>
              <a:rPr lang="zh-CN" altLang="en-US" dirty="0"/>
              <a:t> </a:t>
            </a:r>
            <a:r>
              <a:rPr lang="en-US" altLang="zh-CN" dirty="0"/>
              <a:t>reputation</a:t>
            </a:r>
            <a:endParaRPr lang="zh-CN" altLang="en-US" dirty="0"/>
          </a:p>
        </p:txBody>
      </p:sp>
      <p:sp>
        <p:nvSpPr>
          <p:cNvPr id="48131"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21</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pic>
        <p:nvPicPr>
          <p:cNvPr id="48132" name="内容占位符 2"/>
          <p:cNvPicPr>
            <a:picLocks noGrp="1" noChangeAspect="1"/>
          </p:cNvPicPr>
          <p:nvPr>
            <p:ph idx="1"/>
          </p:nvPr>
        </p:nvPicPr>
        <p:blipFill>
          <a:blip r:embed="rId3"/>
          <a:srcRect/>
          <a:stretch>
            <a:fillRect/>
          </a:stretch>
        </p:blipFill>
        <p:spPr>
          <a:xfrm>
            <a:off x="539750" y="1600200"/>
            <a:ext cx="8064500" cy="4686300"/>
          </a:xfrm>
        </p:spPr>
      </p:pic>
      <p:sp>
        <p:nvSpPr>
          <p:cNvPr id="48133" name="文本框 3"/>
          <p:cNvSpPr txBox="1"/>
          <p:nvPr/>
        </p:nvSpPr>
        <p:spPr>
          <a:xfrm>
            <a:off x="4716463" y="3581400"/>
            <a:ext cx="3527425" cy="2736850"/>
          </a:xfrm>
          <a:prstGeom prst="rect">
            <a:avLst/>
          </a:prstGeom>
          <a:noFill/>
          <a:ln w="25400" cap="flat" cmpd="sng">
            <a:solidFill>
              <a:srgbClr val="FF33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 typeface="Arial" panose="020B0604020202020204" pitchFamily="34" charset="0"/>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57200" y="44450"/>
            <a:ext cx="8229600" cy="1143000"/>
          </a:xfrm>
        </p:spPr>
        <p:txBody>
          <a:bodyPr vert="horz" wrap="square" lIns="91440" tIns="45720" rIns="91440" bIns="45720" anchor="ctr" anchorCtr="0"/>
          <a:lstStyle/>
          <a:p>
            <a:r>
              <a:rPr lang="en-US" altLang="zh-CN" dirty="0"/>
              <a:t>Building reputations</a:t>
            </a:r>
            <a:endParaRPr lang="zh-CN" altLang="en-US" dirty="0"/>
          </a:p>
        </p:txBody>
      </p:sp>
      <p:pic>
        <p:nvPicPr>
          <p:cNvPr id="50179" name="内容占位符 3"/>
          <p:cNvPicPr>
            <a:picLocks noGrp="1" noChangeAspect="1"/>
          </p:cNvPicPr>
          <p:nvPr>
            <p:ph idx="1"/>
          </p:nvPr>
        </p:nvPicPr>
        <p:blipFill>
          <a:blip r:embed="rId3"/>
          <a:srcRect/>
          <a:stretch>
            <a:fillRect/>
          </a:stretch>
        </p:blipFill>
        <p:spPr>
          <a:xfrm>
            <a:off x="1835150" y="981075"/>
            <a:ext cx="5832475" cy="573881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p:txBody>
          <a:bodyPr vert="horz" wrap="square" lIns="91440" tIns="45720" rIns="91440" bIns="45720" anchor="ctr" anchorCtr="0"/>
          <a:lstStyle/>
          <a:p>
            <a:r>
              <a:rPr lang="en-US" altLang="zh-CN" dirty="0"/>
              <a:t>Building reputations---Dilemmas</a:t>
            </a:r>
            <a:endParaRPr lang="zh-CN" altLang="en-US" dirty="0"/>
          </a:p>
        </p:txBody>
      </p:sp>
      <p:pic>
        <p:nvPicPr>
          <p:cNvPr id="52227" name="内容占位符 4"/>
          <p:cNvPicPr>
            <a:picLocks noGrp="1" noChangeAspect="1"/>
          </p:cNvPicPr>
          <p:nvPr>
            <p:ph idx="1"/>
          </p:nvPr>
        </p:nvPicPr>
        <p:blipFill>
          <a:blip r:embed="rId3"/>
          <a:srcRect/>
          <a:stretch>
            <a:fillRect/>
          </a:stretch>
        </p:blipFill>
        <p:spPr>
          <a:xfrm>
            <a:off x="1619250" y="1417638"/>
            <a:ext cx="4071938" cy="4686300"/>
          </a:xfrm>
        </p:spPr>
      </p:pic>
      <p:sp>
        <p:nvSpPr>
          <p:cNvPr id="52228" name="文本框 5"/>
          <p:cNvSpPr txBox="1"/>
          <p:nvPr/>
        </p:nvSpPr>
        <p:spPr>
          <a:xfrm>
            <a:off x="5989638" y="2489200"/>
            <a:ext cx="2697162" cy="2554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 typeface="Arial" panose="020B0604020202020204" pitchFamily="34" charset="0"/>
              <a:buNone/>
            </a:pPr>
            <a:r>
              <a:rPr lang="en-US" altLang="zh-CN" dirty="0">
                <a:solidFill>
                  <a:srgbClr val="0000CC"/>
                </a:solidFill>
                <a:latin typeface="Arial" panose="020B0604020202020204" pitchFamily="34" charset="0"/>
                <a:ea typeface="宋体" panose="02010600030101010101" pitchFamily="2" charset="-122"/>
              </a:rPr>
              <a:t>A specific </a:t>
            </a:r>
            <a:r>
              <a:rPr lang="en-US" altLang="zh-CN" dirty="0">
                <a:solidFill>
                  <a:srgbClr val="FF0000"/>
                </a:solidFill>
                <a:latin typeface="Arial" panose="020B0604020202020204" pitchFamily="34" charset="0"/>
                <a:ea typeface="宋体" panose="02010600030101010101" pitchFamily="2" charset="-122"/>
              </a:rPr>
              <a:t>strategy</a:t>
            </a:r>
            <a:r>
              <a:rPr lang="en-US" altLang="zh-CN" dirty="0">
                <a:solidFill>
                  <a:srgbClr val="0000CC"/>
                </a:solidFill>
                <a:latin typeface="Arial" panose="020B0604020202020204" pitchFamily="34" charset="0"/>
                <a:ea typeface="宋体" panose="02010600030101010101" pitchFamily="2" charset="-122"/>
              </a:rPr>
              <a:t> or</a:t>
            </a:r>
          </a:p>
          <a:p>
            <a:pPr marL="0" lvl="0" indent="0" eaLnBrk="1" hangingPunct="1">
              <a:spcBef>
                <a:spcPct val="0"/>
              </a:spcBef>
              <a:buClrTx/>
              <a:buSzTx/>
              <a:buFont typeface="Arial" panose="020B0604020202020204" pitchFamily="34" charset="0"/>
              <a:buNone/>
            </a:pPr>
            <a:r>
              <a:rPr lang="en-US" altLang="zh-CN" dirty="0">
                <a:solidFill>
                  <a:srgbClr val="FF33CC"/>
                </a:solidFill>
                <a:latin typeface="Arial" panose="020B0604020202020204" pitchFamily="34" charset="0"/>
                <a:ea typeface="宋体" panose="02010600030101010101" pitchFamily="2" charset="-122"/>
              </a:rPr>
              <a:t>assessment rule</a:t>
            </a:r>
            <a:r>
              <a:rPr lang="en-US" altLang="zh-CN" dirty="0">
                <a:solidFill>
                  <a:srgbClr val="0000CC"/>
                </a:solidFill>
                <a:latin typeface="Arial" panose="020B0604020202020204" pitchFamily="34" charset="0"/>
                <a:ea typeface="宋体" panose="02010600030101010101" pitchFamily="2" charset="-122"/>
              </a:rPr>
              <a:t> is needed here  </a:t>
            </a:r>
            <a:endParaRPr lang="zh-CN" altLang="en-US"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vert="horz" wrap="square" lIns="91440" tIns="45720" rIns="91440" bIns="45720" anchor="ctr" anchorCtr="0"/>
          <a:lstStyle/>
          <a:p>
            <a:r>
              <a:rPr lang="zh-CN" altLang="en-US" dirty="0"/>
              <a:t> </a:t>
            </a:r>
            <a:r>
              <a:rPr lang="en-US" altLang="zh-CN" dirty="0"/>
              <a:t>Image Score</a:t>
            </a:r>
            <a:endParaRPr lang="zh-CN" altLang="en-US" dirty="0"/>
          </a:p>
        </p:txBody>
      </p:sp>
      <p:sp>
        <p:nvSpPr>
          <p:cNvPr id="3" name="内容占位符 2"/>
          <p:cNvSpPr>
            <a:spLocks noGrp="1"/>
          </p:cNvSpPr>
          <p:nvPr>
            <p:ph idx="1"/>
          </p:nvPr>
        </p:nvSpPr>
        <p:spPr>
          <a:xfrm>
            <a:off x="457200" y="1600200"/>
            <a:ext cx="8686800" cy="43497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Image Score</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742950" marR="0" lvl="1" indent="-28575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++reputation</a:t>
            </a:r>
          </a:p>
          <a:p>
            <a:pPr marL="742950" marR="0" lvl="1" indent="-28575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reputation</a:t>
            </a:r>
          </a:p>
          <a:p>
            <a:pPr marL="742950" marR="0" lvl="1" indent="-28575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Ø"/>
              <a:defRPr/>
            </a:pP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Strategy or Assessment Rule:</a:t>
            </a:r>
          </a:p>
          <a:p>
            <a:pPr marL="742950" marR="0" lvl="1" indent="-28575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33CC"/>
                </a:solidFill>
                <a:effectLst/>
                <a:uLnTx/>
                <a:uFillTx/>
                <a:latin typeface="UnicaSB-Light"/>
                <a:ea typeface="楷体_GB2312" pitchFamily="49" charset="-122"/>
                <a:cs typeface="Times New Roman" panose="02020603050405020304" pitchFamily="18" charset="0"/>
              </a:rPr>
              <a:t>Initially, R=0</a:t>
            </a:r>
            <a:r>
              <a:rPr kumimoji="0" lang="zh-CN" altLang="en-US" sz="2800" b="1" i="0" u="none" strike="noStrike" kern="1200" cap="none" spc="0" normalizeH="0" baseline="0" noProof="0" dirty="0">
                <a:ln>
                  <a:noFill/>
                </a:ln>
                <a:solidFill>
                  <a:srgbClr val="0033CC"/>
                </a:solidFill>
                <a:effectLst/>
                <a:uLnTx/>
                <a:uFillTx/>
                <a:latin typeface="UnicaSB-Light"/>
                <a:ea typeface="楷体_GB2312" pitchFamily="49" charset="-122"/>
                <a:cs typeface="Times New Roman" panose="02020603050405020304" pitchFamily="18" charset="0"/>
              </a:rPr>
              <a:t>；</a:t>
            </a:r>
            <a:r>
              <a:rPr kumimoji="0" lang="en-US" altLang="zh-CN" sz="2800" b="1" i="0" u="none" strike="noStrike" kern="1200" cap="none" spc="0" normalizeH="0" baseline="0" noProof="0" dirty="0">
                <a:ln>
                  <a:noFill/>
                </a:ln>
                <a:solidFill>
                  <a:srgbClr val="0033CC"/>
                </a:solidFill>
                <a:effectLst/>
                <a:uLnTx/>
                <a:uFillTx/>
                <a:latin typeface="Times New Roman" panose="02020603050405020304" pitchFamily="18" charset="0"/>
                <a:ea typeface="楷体_GB2312" pitchFamily="49" charset="-122"/>
                <a:cs typeface="Times New Roman" panose="02020603050405020304" pitchFamily="18" charset="0"/>
              </a:rPr>
              <a:t> </a:t>
            </a:r>
          </a:p>
          <a:p>
            <a:pPr marL="742950" marR="0" lvl="1" indent="-28575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33CC"/>
                </a:solidFill>
                <a:effectLst/>
                <a:uLnTx/>
                <a:uFillTx/>
                <a:latin typeface="Times New Roman" panose="02020603050405020304" pitchFamily="18" charset="0"/>
                <a:ea typeface="楷体_GB2312" pitchFamily="49" charset="-122"/>
                <a:cs typeface="Times New Roman" panose="02020603050405020304" pitchFamily="18" charset="0"/>
              </a:rPr>
              <a:t>A donor cooperates if and only if the image of a recipient</a:t>
            </a:r>
            <a:r>
              <a:rPr kumimoji="0" lang="zh-CN" alt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楷体_GB2312" pitchFamily="49" charset="-122"/>
                <a:cs typeface="Times New Roman" panose="02020603050405020304" pitchFamily="18" charset="0"/>
              </a:rPr>
              <a:t> </a:t>
            </a:r>
            <a:r>
              <a:rPr kumimoji="0" lang="en-US" altLang="zh-CN" sz="2800" b="1" i="0" u="none" strike="noStrike" kern="1200" cap="none" spc="0" normalizeH="0" baseline="0" noProof="0" dirty="0">
                <a:ln>
                  <a:noFill/>
                </a:ln>
                <a:solidFill>
                  <a:srgbClr val="0033CC"/>
                </a:solidFill>
                <a:effectLst/>
                <a:uLnTx/>
                <a:uFillTx/>
                <a:latin typeface="Times New Roman" panose="02020603050405020304" pitchFamily="18" charset="0"/>
                <a:ea typeface="楷体_GB2312" pitchFamily="49" charset="-122"/>
                <a:cs typeface="Times New Roman" panose="02020603050405020304" pitchFamily="18" charset="0"/>
              </a:rPr>
              <a:t>is higher than k.</a:t>
            </a:r>
            <a:b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b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endParaRPr>
          </a:p>
          <a:p>
            <a:pPr marL="742950" marR="0" lvl="1" indent="-28575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None/>
              <a:defRPr/>
            </a:pPr>
            <a:endPar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endParaRPr>
          </a:p>
        </p:txBody>
      </p:sp>
      <p:sp>
        <p:nvSpPr>
          <p:cNvPr id="54276" name="文本框 3"/>
          <p:cNvSpPr txBox="1"/>
          <p:nvPr/>
        </p:nvSpPr>
        <p:spPr>
          <a:xfrm>
            <a:off x="457200" y="5949950"/>
            <a:ext cx="8229600" cy="9223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 typeface="Arial" panose="020B0604020202020204" pitchFamily="34" charset="0"/>
              <a:buNone/>
            </a:pPr>
            <a:r>
              <a:rPr lang="en-US" altLang="zh-CN" sz="1800" dirty="0">
                <a:solidFill>
                  <a:srgbClr val="FF0000"/>
                </a:solidFill>
                <a:latin typeface="Arial" panose="020B0604020202020204" pitchFamily="34" charset="0"/>
                <a:ea typeface="宋体" panose="02010600030101010101" pitchFamily="2" charset="-122"/>
              </a:rPr>
              <a:t>Nowak &amp; Sigmund.</a:t>
            </a:r>
            <a:r>
              <a:rPr lang="zh-CN" altLang="en-US" sz="1800" dirty="0">
                <a:solidFill>
                  <a:srgbClr val="FF0000"/>
                </a:solidFill>
                <a:latin typeface="Arial" panose="020B0604020202020204" pitchFamily="34" charset="0"/>
                <a:ea typeface="宋体" panose="02010600030101010101" pitchFamily="2" charset="-122"/>
              </a:rPr>
              <a:t> </a:t>
            </a:r>
            <a:r>
              <a:rPr lang="en-US" altLang="zh-CN" sz="1800" b="1" dirty="0">
                <a:solidFill>
                  <a:srgbClr val="FF0000"/>
                </a:solidFill>
                <a:latin typeface="UnicaSB-Bold"/>
                <a:ea typeface="宋体" panose="02010600030101010101" pitchFamily="2" charset="-122"/>
              </a:rPr>
              <a:t>Evolution of indirect   reciprocity by image scoring. Nature, 1998, 393: 573-577</a:t>
            </a:r>
            <a:br>
              <a:rPr lang="en-US" altLang="zh-CN" sz="1800" dirty="0">
                <a:latin typeface="Arial" panose="020B0604020202020204" pitchFamily="34" charset="0"/>
                <a:ea typeface="宋体" panose="02010600030101010101" pitchFamily="2" charset="-122"/>
              </a:rPr>
            </a:b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3"/>
          <p:cNvPicPr>
            <a:picLocks noChangeAspect="1"/>
          </p:cNvPicPr>
          <p:nvPr/>
        </p:nvPicPr>
        <p:blipFill>
          <a:blip r:embed="rId3"/>
          <a:stretch>
            <a:fillRect/>
          </a:stretch>
        </p:blipFill>
        <p:spPr>
          <a:xfrm>
            <a:off x="1063625" y="0"/>
            <a:ext cx="7016750" cy="68580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457200" y="274638"/>
            <a:ext cx="8229600" cy="850900"/>
          </a:xfrm>
        </p:spPr>
        <p:txBody>
          <a:bodyPr vert="horz" wrap="square" lIns="91440" tIns="45720" rIns="91440" bIns="45720" anchor="ctr" anchorCtr="0"/>
          <a:lstStyle/>
          <a:p>
            <a:r>
              <a:rPr lang="en-US" altLang="zh-CN" dirty="0"/>
              <a:t>Second-order evaluation</a:t>
            </a:r>
            <a:endParaRPr lang="zh-CN" altLang="en-US" dirty="0"/>
          </a:p>
        </p:txBody>
      </p:sp>
      <p:pic>
        <p:nvPicPr>
          <p:cNvPr id="60419" name="内容占位符 3"/>
          <p:cNvPicPr>
            <a:picLocks noGrp="1" noChangeAspect="1"/>
          </p:cNvPicPr>
          <p:nvPr>
            <p:ph idx="1"/>
          </p:nvPr>
        </p:nvPicPr>
        <p:blipFill>
          <a:blip r:embed="rId2"/>
          <a:srcRect/>
          <a:stretch>
            <a:fillRect/>
          </a:stretch>
        </p:blipFill>
        <p:spPr>
          <a:xfrm>
            <a:off x="1584325" y="1131888"/>
            <a:ext cx="5975350" cy="514508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p:txBody>
          <a:bodyPr vert="horz" wrap="square" lIns="91440" tIns="45720" rIns="91440" bIns="45720" anchor="ctr" anchorCtr="0"/>
          <a:lstStyle/>
          <a:p>
            <a:r>
              <a:rPr lang="en-US" altLang="zh-CN" dirty="0"/>
              <a:t>The leading eight rules</a:t>
            </a:r>
            <a:endParaRPr lang="zh-CN" altLang="en-US" dirty="0"/>
          </a:p>
        </p:txBody>
      </p:sp>
      <p:pic>
        <p:nvPicPr>
          <p:cNvPr id="61443" name="内容占位符 3"/>
          <p:cNvPicPr>
            <a:picLocks noGrp="1" noChangeAspect="1"/>
          </p:cNvPicPr>
          <p:nvPr>
            <p:ph idx="1"/>
          </p:nvPr>
        </p:nvPicPr>
        <p:blipFill>
          <a:blip r:embed="rId3"/>
          <a:srcRect/>
          <a:stretch>
            <a:fillRect/>
          </a:stretch>
        </p:blipFill>
        <p:spPr>
          <a:xfrm>
            <a:off x="755650" y="1417638"/>
            <a:ext cx="7632700" cy="4810125"/>
          </a:xfrm>
        </p:spPr>
      </p:pic>
      <p:sp>
        <p:nvSpPr>
          <p:cNvPr id="61444" name="文本框 4"/>
          <p:cNvSpPr txBox="1"/>
          <p:nvPr/>
        </p:nvSpPr>
        <p:spPr>
          <a:xfrm>
            <a:off x="250825" y="6121400"/>
            <a:ext cx="8893175" cy="9239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 typeface="Arial" panose="020B0604020202020204" pitchFamily="34" charset="0"/>
              <a:buNone/>
            </a:pPr>
            <a:r>
              <a:rPr lang="en-US" altLang="zh-CN" sz="1800" dirty="0">
                <a:solidFill>
                  <a:srgbClr val="FF0000"/>
                </a:solidFill>
                <a:latin typeface="Arial" panose="020B0604020202020204" pitchFamily="34" charset="0"/>
                <a:ea typeface="宋体" panose="02010600030101010101" pitchFamily="2" charset="-122"/>
              </a:rPr>
              <a:t>Ohtsuki &amp;Iwasa.</a:t>
            </a:r>
            <a:r>
              <a:rPr lang="zh-CN" altLang="en-US" sz="1800" dirty="0">
                <a:solidFill>
                  <a:srgbClr val="FF0000"/>
                </a:solidFill>
                <a:latin typeface="Arial" panose="020B0604020202020204" pitchFamily="34" charset="0"/>
                <a:ea typeface="宋体" panose="02010600030101010101" pitchFamily="2" charset="-122"/>
              </a:rPr>
              <a:t> </a:t>
            </a:r>
            <a:r>
              <a:rPr lang="en-US" altLang="zh-CN" sz="1800" b="1" dirty="0">
                <a:solidFill>
                  <a:srgbClr val="FF0000"/>
                </a:solidFill>
                <a:latin typeface="UnicaSB-Bold"/>
                <a:ea typeface="宋体" panose="02010600030101010101" pitchFamily="2" charset="-122"/>
              </a:rPr>
              <a:t>How should we define goodness? Reputation dynamics in indirect reciprocity. J Theor Biol, 2004, 231: 107-120.</a:t>
            </a:r>
            <a:br>
              <a:rPr lang="en-US" altLang="zh-CN" sz="1800" dirty="0">
                <a:latin typeface="Arial" panose="020B0604020202020204" pitchFamily="34" charset="0"/>
                <a:ea typeface="宋体" panose="02010600030101010101" pitchFamily="2" charset="-122"/>
              </a:rPr>
            </a:b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vert="horz" wrap="square" lIns="91440" tIns="45720" rIns="91440" bIns="45720" anchor="ctr" anchorCtr="0"/>
          <a:lstStyle/>
          <a:p>
            <a:pPr eaLnBrk="1" hangingPunct="1"/>
            <a:r>
              <a:rPr lang="en-US" altLang="zh-CN" sz="3600" b="1" dirty="0"/>
              <a:t>Modeling and Analysis of Reputation</a:t>
            </a:r>
            <a:endParaRPr lang="zh-CN" altLang="en-US" sz="3600" b="1" dirty="0"/>
          </a:p>
        </p:txBody>
      </p:sp>
      <p:sp>
        <p:nvSpPr>
          <p:cNvPr id="25603" name="内容占位符 2"/>
          <p:cNvSpPr>
            <a:spLocks noGrp="1"/>
          </p:cNvSpPr>
          <p:nvPr>
            <p:ph idx="1"/>
          </p:nvPr>
        </p:nvSpPr>
        <p:spPr>
          <a:xfrm>
            <a:off x="457200" y="1700213"/>
            <a:ext cx="8401050" cy="4843463"/>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Our</a:t>
            </a:r>
            <a:r>
              <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works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4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Reputation inferring;</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Reputation assortment;</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4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Utility weighting based on the reputation;</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Coupling between the memory and reputation.</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4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Recent progresses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endPar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endParaRPr>
          </a:p>
        </p:txBody>
      </p:sp>
      <p:sp>
        <p:nvSpPr>
          <p:cNvPr id="6349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28</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107504" y="274638"/>
            <a:ext cx="8928992" cy="1143000"/>
          </a:xfrm>
        </p:spPr>
        <p:txBody>
          <a:bodyPr vert="horz" wrap="square" lIns="91440" tIns="45720" rIns="91440" bIns="45720" anchor="ctr" anchorCtr="0"/>
          <a:lstStyle/>
          <a:p>
            <a:pPr eaLnBrk="1" hangingPunct="1"/>
            <a:r>
              <a:rPr lang="en-US" altLang="zh-CN" sz="3200" b="1" dirty="0">
                <a:solidFill>
                  <a:srgbClr val="00B050"/>
                </a:solidFill>
              </a:rPr>
              <a:t>I. Game cooperation based on reputation inferring</a:t>
            </a:r>
            <a:endParaRPr lang="zh-CN" altLang="en-US" sz="3200" dirty="0">
              <a:solidFill>
                <a:srgbClr val="00B050"/>
              </a:solidFill>
            </a:endParaRPr>
          </a:p>
        </p:txBody>
      </p:sp>
      <p:sp>
        <p:nvSpPr>
          <p:cNvPr id="38915" name="内容占位符 2"/>
          <p:cNvSpPr>
            <a:spLocks noGrp="1"/>
          </p:cNvSpPr>
          <p:nvPr>
            <p:ph idx="1"/>
          </p:nvPr>
        </p:nvSpPr>
        <p:spPr>
          <a:xfrm>
            <a:off x="457200" y="1600200"/>
            <a:ext cx="8329613" cy="4972050"/>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Backgrounds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Individuals with good reputation may impact their peers;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Any individual may own the limited perception or transfer errors, and the accurate reputation may not be experienced or obtained.</a:t>
            </a:r>
            <a:r>
              <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Model</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lang="en-US" altLang="zh-CN" dirty="0"/>
              <a:t>p</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 denoting the ability of reputation inferring</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a:t>
            </a: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endParaRPr>
          </a:p>
        </p:txBody>
      </p:sp>
      <p:sp>
        <p:nvSpPr>
          <p:cNvPr id="65540"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29</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vert="horz" wrap="square" lIns="91440" tIns="45720" rIns="91440" bIns="45720" anchor="ctr" anchorCtr="0"/>
          <a:lstStyle/>
          <a:p>
            <a:pPr eaLnBrk="1" hangingPunct="1"/>
            <a:r>
              <a:rPr lang="en-US" altLang="zh-CN" dirty="0"/>
              <a:t>Outline</a:t>
            </a:r>
            <a:endParaRPr lang="zh-CN" altLang="en-US" dirty="0"/>
          </a:p>
        </p:txBody>
      </p:sp>
      <p:sp>
        <p:nvSpPr>
          <p:cNvPr id="5123" name="内容占位符 2"/>
          <p:cNvSpPr>
            <a:spLocks noGrp="1"/>
          </p:cNvSpPr>
          <p:nvPr>
            <p:ph idx="1"/>
          </p:nvPr>
        </p:nvSpPr>
        <p:spPr/>
        <p:txBody>
          <a:bodyPr vert="horz" wrap="square" lIns="91440" tIns="45720" rIns="91440" bIns="45720" numCol="1" anchor="t" anchorCtr="0" compatLnSpc="1">
            <a:normAutofit lnSpcReduction="10000"/>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Introduction</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Some progresses in EGT</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Game</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models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Networked EGT</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Our works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Reputation referring, </a:t>
            </a: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楷体_GB2312" pitchFamily="49" charset="-122"/>
                <a:cs typeface="Times New Roman" panose="02020603050405020304" pitchFamily="18" charset="0"/>
              </a:rPr>
              <a:t>assortment</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 weighting, </a:t>
            </a: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楷体_GB2312" pitchFamily="49" charset="-122"/>
                <a:cs typeface="Times New Roman" panose="02020603050405020304" pitchFamily="18" charset="0"/>
              </a:rPr>
              <a:t>second-order evaluation</a:t>
            </a:r>
            <a:r>
              <a:rPr lang="en-US" altLang="zh-CN" dirty="0">
                <a:solidFill>
                  <a:srgbClr val="0000FF"/>
                </a:solidFill>
              </a:rPr>
              <a:t>,</a:t>
            </a:r>
            <a:r>
              <a:rPr lang="zh-CN" altLang="en-US" dirty="0">
                <a:solidFill>
                  <a:srgbClr val="0000FF"/>
                </a:solidFill>
              </a:rPr>
              <a:t> </a:t>
            </a:r>
            <a:r>
              <a:rPr lang="en-US" altLang="zh-CN" dirty="0">
                <a:solidFill>
                  <a:srgbClr val="0000FF"/>
                </a:solidFill>
              </a:rPr>
              <a:t>multiplex and higher-order networks</a:t>
            </a: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楷体_GB2312" pitchFamily="49" charset="-122"/>
                <a:cs typeface="Times New Roman" panose="02020603050405020304" pitchFamily="18" charset="0"/>
              </a:rPr>
              <a:t>  </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and  </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楷体_GB2312" pitchFamily="49" charset="-122"/>
                <a:cs typeface="Times New Roman" panose="02020603050405020304" pitchFamily="18" charset="0"/>
              </a:rPr>
              <a:t>STP</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Conclusions</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and</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Outlooks</a:t>
            </a:r>
            <a:endPar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18436"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3</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a:xfrm>
            <a:off x="428625" y="0"/>
            <a:ext cx="8229600" cy="1143000"/>
          </a:xfrm>
        </p:spPr>
        <p:txBody>
          <a:bodyPr vert="horz" wrap="square" lIns="91440" tIns="45720" rIns="91440" bIns="45720" anchor="ctr" anchorCtr="0"/>
          <a:lstStyle/>
          <a:p>
            <a:pPr eaLnBrk="1" hangingPunct="1"/>
            <a:r>
              <a:rPr lang="en-US" altLang="zh-CN" dirty="0"/>
              <a:t>Game model</a:t>
            </a:r>
            <a:endParaRPr lang="zh-CN" altLang="en-US" dirty="0"/>
          </a:p>
        </p:txBody>
      </p:sp>
      <p:sp>
        <p:nvSpPr>
          <p:cNvPr id="39939" name="内容占位符 2"/>
          <p:cNvSpPr>
            <a:spLocks noGrp="1"/>
          </p:cNvSpPr>
          <p:nvPr>
            <p:ph idx="1"/>
          </p:nvPr>
        </p:nvSpPr>
        <p:spPr>
          <a:xfrm>
            <a:off x="457200" y="928688"/>
            <a:ext cx="8229600" cy="5500688"/>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Reputation definition:</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Iteration:</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Topology</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Lattice, WS, RRG</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Initialization</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：策略，声誉推测能力</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Strategy update</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143000" marR="0" lvl="2" indent="-228600" algn="l" defTabSz="914400" rtl="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计算博弈收益和声誉值</a:t>
            </a:r>
            <a:endParaRPr kumimoji="0" lang="en-US" altLang="zh-CN" sz="24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a:p>
            <a:pPr marL="1143000" marR="0" lvl="2" indent="-228600" algn="l" defTabSz="914400" rtl="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选择学习对象：考虑声誉推测能力</a:t>
            </a:r>
            <a:endParaRPr kumimoji="0" lang="en-US" altLang="zh-CN" sz="24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a:p>
            <a:pPr marL="1143000" marR="0" lvl="2" indent="-228600" algn="l" defTabSz="914400" rtl="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决定是否学习：</a:t>
            </a:r>
            <a:r>
              <a:rPr kumimoji="0" lang="en-US" altLang="zh-CN" sz="24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Fermi</a:t>
            </a:r>
            <a:r>
              <a:rPr kumimoji="0" lang="zh-CN" altLang="en-US" sz="24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规则</a:t>
            </a:r>
          </a:p>
        </p:txBody>
      </p:sp>
      <p:pic>
        <p:nvPicPr>
          <p:cNvPr id="67588" name="Picture 2"/>
          <p:cNvPicPr>
            <a:picLocks noChangeAspect="1"/>
          </p:cNvPicPr>
          <p:nvPr/>
        </p:nvPicPr>
        <p:blipFill>
          <a:blip r:embed="rId3"/>
          <a:stretch>
            <a:fillRect/>
          </a:stretch>
        </p:blipFill>
        <p:spPr>
          <a:xfrm>
            <a:off x="2700338" y="1412875"/>
            <a:ext cx="3946525" cy="823913"/>
          </a:xfrm>
          <a:prstGeom prst="rect">
            <a:avLst/>
          </a:prstGeom>
          <a:noFill/>
          <a:ln w="9525">
            <a:noFill/>
          </a:ln>
        </p:spPr>
      </p:pic>
      <p:pic>
        <p:nvPicPr>
          <p:cNvPr id="39941" name="Picture 3"/>
          <p:cNvPicPr>
            <a:picLocks noChangeAspect="1"/>
          </p:cNvPicPr>
          <p:nvPr/>
        </p:nvPicPr>
        <p:blipFill>
          <a:blip r:embed="rId4"/>
          <a:stretch>
            <a:fillRect/>
          </a:stretch>
        </p:blipFill>
        <p:spPr>
          <a:xfrm>
            <a:off x="5000625" y="5643563"/>
            <a:ext cx="4000500" cy="947737"/>
          </a:xfrm>
          <a:prstGeom prst="rect">
            <a:avLst/>
          </a:prstGeom>
          <a:noFill/>
          <a:ln w="9525">
            <a:noFill/>
          </a:ln>
        </p:spPr>
      </p:pic>
      <p:sp>
        <p:nvSpPr>
          <p:cNvPr id="67590" name="灯片编号占位符 5"/>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30</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ppt_x"/>
                                          </p:val>
                                        </p:tav>
                                        <p:tav tm="100000">
                                          <p:val>
                                            <p:strVal val="#ppt_x"/>
                                          </p:val>
                                        </p:tav>
                                      </p:tavLst>
                                    </p:anim>
                                    <p:anim calcmode="lin" valueType="num">
                                      <p:cBhvr additive="base">
                                        <p:cTn id="8"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p:txBody>
          <a:bodyPr vert="horz" wrap="square" lIns="91440" tIns="45720" rIns="91440" bIns="45720" anchor="ctr" anchorCtr="0"/>
          <a:lstStyle/>
          <a:p>
            <a:pPr eaLnBrk="1" hangingPunct="1"/>
            <a:r>
              <a:rPr lang="en-US" altLang="zh-CN" dirty="0"/>
              <a:t>PDG</a:t>
            </a:r>
            <a:r>
              <a:rPr lang="zh-CN" altLang="en-US" dirty="0"/>
              <a:t>仿真结果 </a:t>
            </a:r>
            <a:r>
              <a:rPr lang="en-US" altLang="zh-CN" dirty="0"/>
              <a:t>L=300 K=0.5</a:t>
            </a:r>
            <a:endParaRPr lang="zh-CN" altLang="en-US" dirty="0"/>
          </a:p>
        </p:txBody>
      </p:sp>
      <p:pic>
        <p:nvPicPr>
          <p:cNvPr id="69635" name="Picture 2"/>
          <p:cNvPicPr>
            <a:picLocks noGrp="1" noChangeAspect="1"/>
          </p:cNvPicPr>
          <p:nvPr>
            <p:ph idx="1"/>
          </p:nvPr>
        </p:nvPicPr>
        <p:blipFill>
          <a:blip r:embed="rId3"/>
          <a:srcRect/>
          <a:stretch>
            <a:fillRect/>
          </a:stretch>
        </p:blipFill>
        <p:spPr>
          <a:xfrm>
            <a:off x="457200" y="1665288"/>
            <a:ext cx="8229600" cy="4556125"/>
          </a:xfrm>
        </p:spPr>
      </p:pic>
      <p:sp>
        <p:nvSpPr>
          <p:cNvPr id="69636"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31</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p:txBody>
          <a:bodyPr vert="horz" wrap="square" lIns="91440" tIns="45720" rIns="91440" bIns="45720" anchor="ctr" anchorCtr="0"/>
          <a:lstStyle/>
          <a:p>
            <a:pPr eaLnBrk="1" hangingPunct="1"/>
            <a:r>
              <a:rPr lang="en-US" altLang="zh-CN" dirty="0"/>
              <a:t>SDG</a:t>
            </a:r>
            <a:r>
              <a:rPr lang="zh-CN" altLang="en-US" dirty="0"/>
              <a:t>仿真结果 </a:t>
            </a:r>
            <a:r>
              <a:rPr lang="en-US" altLang="zh-CN" dirty="0"/>
              <a:t>L=300 K=0.5</a:t>
            </a:r>
            <a:endParaRPr lang="zh-CN" altLang="en-US" dirty="0"/>
          </a:p>
        </p:txBody>
      </p:sp>
      <p:pic>
        <p:nvPicPr>
          <p:cNvPr id="71683" name="Picture 3"/>
          <p:cNvPicPr>
            <a:picLocks noGrp="1" noChangeAspect="1"/>
          </p:cNvPicPr>
          <p:nvPr>
            <p:ph idx="1"/>
          </p:nvPr>
        </p:nvPicPr>
        <p:blipFill>
          <a:blip r:embed="rId3"/>
          <a:srcRect/>
          <a:stretch>
            <a:fillRect/>
          </a:stretch>
        </p:blipFill>
        <p:spPr>
          <a:xfrm>
            <a:off x="0" y="1214438"/>
            <a:ext cx="6275388" cy="5249862"/>
          </a:xfrm>
        </p:spPr>
      </p:pic>
      <p:pic>
        <p:nvPicPr>
          <p:cNvPr id="71684" name="Picture 2"/>
          <p:cNvPicPr>
            <a:picLocks noChangeAspect="1"/>
          </p:cNvPicPr>
          <p:nvPr/>
        </p:nvPicPr>
        <p:blipFill>
          <a:blip r:embed="rId4"/>
          <a:stretch>
            <a:fillRect/>
          </a:stretch>
        </p:blipFill>
        <p:spPr>
          <a:xfrm>
            <a:off x="5245100" y="1916113"/>
            <a:ext cx="3898900" cy="1776412"/>
          </a:xfrm>
          <a:prstGeom prst="rect">
            <a:avLst/>
          </a:prstGeom>
          <a:noFill/>
          <a:ln w="9525">
            <a:noFill/>
          </a:ln>
        </p:spPr>
      </p:pic>
      <p:sp>
        <p:nvSpPr>
          <p:cNvPr id="71685" name="灯片编号占位符 5"/>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32</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3DFD05DE-2B40-55D7-E5C6-07C2D5AFF859}"/>
              </a:ext>
            </a:extLst>
          </p:cNvPr>
          <p:cNvSpPr txBox="1"/>
          <p:nvPr/>
        </p:nvSpPr>
        <p:spPr>
          <a:xfrm>
            <a:off x="5878733" y="6361797"/>
            <a:ext cx="3204723" cy="646331"/>
          </a:xfrm>
          <a:prstGeom prst="rect">
            <a:avLst/>
          </a:prstGeom>
          <a:noFill/>
        </p:spPr>
        <p:txBody>
          <a:bodyPr wrap="none" rtlCol="0">
            <a:spAutoFit/>
          </a:bodyPr>
          <a:lstStyle/>
          <a:p>
            <a:r>
              <a:rPr kumimoji="0" lang="en-US" altLang="zh-CN" sz="1800" b="1" i="1"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PLoS</a:t>
            </a:r>
            <a:r>
              <a:rPr kumimoji="0" lang="en-US" altLang="zh-CN" sz="1800" b="1" i="1"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ONE</a:t>
            </a:r>
            <a:r>
              <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2012, 7(7): e40218.</a:t>
            </a:r>
          </a:p>
          <a:p>
            <a:endParaRPr lang="zh-CN" altLang="en-US" dirty="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p:txBody>
          <a:bodyPr vert="horz" wrap="square" lIns="91440" tIns="45720" rIns="91440" bIns="45720" anchor="ctr" anchorCtr="0"/>
          <a:lstStyle/>
          <a:p>
            <a:r>
              <a:rPr lang="en-US" altLang="zh-CN" b="1" dirty="0">
                <a:solidFill>
                  <a:srgbClr val="00B050"/>
                </a:solidFill>
              </a:rPr>
              <a:t>II. Reputation assortment</a:t>
            </a:r>
            <a:endParaRPr lang="zh-CN" altLang="en-US" b="1" dirty="0">
              <a:solidFill>
                <a:srgbClr val="00B050"/>
              </a:solidFill>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Backgrounds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Strategy transfer ability is divided into two classes: </a:t>
            </a: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influential </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and </a:t>
            </a:r>
            <a:r>
              <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non-influential</a:t>
            </a: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Model</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endPar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pic>
        <p:nvPicPr>
          <p:cNvPr id="75782" name="图片 1"/>
          <p:cNvPicPr>
            <a:picLocks noChangeAspect="1"/>
          </p:cNvPicPr>
          <p:nvPr/>
        </p:nvPicPr>
        <p:blipFill>
          <a:blip r:embed="rId3"/>
          <a:stretch>
            <a:fillRect/>
          </a:stretch>
        </p:blipFill>
        <p:spPr>
          <a:xfrm>
            <a:off x="2555776" y="3197213"/>
            <a:ext cx="3421509" cy="3412369"/>
          </a:xfrm>
          <a:prstGeom prst="rect">
            <a:avLst/>
          </a:prstGeom>
          <a:noFill/>
          <a:ln w="9525">
            <a:noFill/>
          </a:ln>
        </p:spPr>
      </p:pic>
      <p:sp>
        <p:nvSpPr>
          <p:cNvPr id="2" name="文本框 1">
            <a:extLst>
              <a:ext uri="{FF2B5EF4-FFF2-40B4-BE49-F238E27FC236}">
                <a16:creationId xmlns:a16="http://schemas.microsoft.com/office/drawing/2014/main" id="{169CC934-9611-C7ED-6DB8-F9F0877AF86A}"/>
              </a:ext>
            </a:extLst>
          </p:cNvPr>
          <p:cNvSpPr txBox="1"/>
          <p:nvPr/>
        </p:nvSpPr>
        <p:spPr>
          <a:xfrm>
            <a:off x="6300192" y="4534065"/>
            <a:ext cx="2377574" cy="369332"/>
          </a:xfrm>
          <a:prstGeom prst="rect">
            <a:avLst/>
          </a:prstGeom>
          <a:noFill/>
        </p:spPr>
        <p:txBody>
          <a:bodyPr wrap="none" rtlCol="0">
            <a:spAutoFit/>
          </a:bodyPr>
          <a:lstStyle/>
          <a:p>
            <a:r>
              <a:rPr lang="en-US" altLang="zh-CN" b="1" dirty="0"/>
              <a:t>Public Goods Game</a:t>
            </a:r>
            <a:endParaRPr lang="zh-CN" alt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41613" y="998538"/>
            <a:ext cx="4445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7827" name="图片 1"/>
          <p:cNvPicPr>
            <a:picLocks noChangeAspect="1"/>
          </p:cNvPicPr>
          <p:nvPr/>
        </p:nvPicPr>
        <p:blipFill>
          <a:blip r:embed="rId3"/>
          <a:stretch>
            <a:fillRect/>
          </a:stretch>
        </p:blipFill>
        <p:spPr>
          <a:xfrm>
            <a:off x="0" y="998538"/>
            <a:ext cx="8274050" cy="41275"/>
          </a:xfrm>
          <a:prstGeom prst="rect">
            <a:avLst/>
          </a:prstGeom>
          <a:noFill/>
          <a:ln w="9525">
            <a:noFill/>
          </a:ln>
        </p:spPr>
      </p:pic>
      <p:sp>
        <p:nvSpPr>
          <p:cNvPr id="77828" name="矩形 1"/>
          <p:cNvSpPr/>
          <p:nvPr/>
        </p:nvSpPr>
        <p:spPr>
          <a:xfrm>
            <a:off x="68263" y="388938"/>
            <a:ext cx="7546975" cy="646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 typeface="Arial" panose="020B0604020202020204" pitchFamily="34" charset="0"/>
              <a:buNone/>
            </a:pPr>
            <a:r>
              <a:rPr lang="en-US" altLang="zh-CN" sz="4000" b="1" dirty="0">
                <a:latin typeface="Calibri" panose="020F0502020204030204" pitchFamily="34" charset="0"/>
                <a:ea typeface="宋体" panose="02010600030101010101" pitchFamily="2" charset="-122"/>
              </a:rPr>
              <a:t>Model</a:t>
            </a:r>
            <a:endParaRPr lang="en-US" altLang="zh-CN" sz="4000" b="1" dirty="0">
              <a:latin typeface="Times New Roman" panose="02020603050405020304" pitchFamily="18" charset="0"/>
              <a:ea typeface="微软雅黑" panose="020B0503020204020204" pitchFamily="34" charset="-122"/>
            </a:endParaRPr>
          </a:p>
        </p:txBody>
      </p:sp>
      <p:sp>
        <p:nvSpPr>
          <p:cNvPr id="77829" name="文本框 18"/>
          <p:cNvSpPr txBox="1"/>
          <p:nvPr/>
        </p:nvSpPr>
        <p:spPr>
          <a:xfrm>
            <a:off x="19050" y="3522663"/>
            <a:ext cx="9009063" cy="708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285750" lvl="0" indent="-285750">
              <a:spcBef>
                <a:spcPct val="0"/>
              </a:spcBef>
              <a:buClrTx/>
              <a:buSzTx/>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The payoff that a cooperator or a defector will obtain can be written as follows,</a:t>
            </a:r>
            <a:endParaRPr lang="zh-CN" altLang="en-US" sz="2000" b="1" dirty="0">
              <a:latin typeface="Times New Roman" panose="02020603050405020304" pitchFamily="18" charset="0"/>
              <a:ea typeface="宋体" panose="02010600030101010101" pitchFamily="2" charset="-122"/>
            </a:endParaRPr>
          </a:p>
        </p:txBody>
      </p:sp>
      <p:sp>
        <p:nvSpPr>
          <p:cNvPr id="77830" name="文本框 12"/>
          <p:cNvSpPr txBox="1"/>
          <p:nvPr/>
        </p:nvSpPr>
        <p:spPr>
          <a:xfrm>
            <a:off x="0" y="1201738"/>
            <a:ext cx="8964613" cy="4000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285750" lvl="0" indent="-285750">
              <a:spcBef>
                <a:spcPct val="0"/>
              </a:spcBef>
              <a:buClrTx/>
              <a:buSzTx/>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Initially: s</a:t>
            </a:r>
            <a:r>
              <a:rPr lang="en-US" altLang="zh-CN" sz="2000" b="1" i="1" dirty="0">
                <a:latin typeface="Times New Roman" panose="02020603050405020304" pitchFamily="18" charset="0"/>
                <a:ea typeface="宋体" panose="02010600030101010101" pitchFamily="2" charset="-122"/>
              </a:rPr>
              <a:t>x</a:t>
            </a:r>
            <a:r>
              <a:rPr lang="en-US" altLang="zh-CN" sz="2000" b="1" dirty="0">
                <a:latin typeface="Times New Roman" panose="02020603050405020304" pitchFamily="18" charset="0"/>
                <a:ea typeface="宋体" panose="02010600030101010101" pitchFamily="2" charset="-122"/>
              </a:rPr>
              <a:t> represents the strategy value of a player x </a:t>
            </a:r>
            <a:endParaRPr lang="zh-CN" altLang="en-US" sz="2000" b="1" dirty="0">
              <a:latin typeface="Times New Roman" panose="02020603050405020304" pitchFamily="18" charset="0"/>
              <a:ea typeface="宋体" panose="02010600030101010101" pitchFamily="2" charset="-122"/>
            </a:endParaRPr>
          </a:p>
        </p:txBody>
      </p:sp>
      <p:pic>
        <p:nvPicPr>
          <p:cNvPr id="77831" name="图片 3"/>
          <p:cNvPicPr>
            <a:picLocks noChangeAspect="1"/>
          </p:cNvPicPr>
          <p:nvPr/>
        </p:nvPicPr>
        <p:blipFill>
          <a:blip r:embed="rId4"/>
          <a:stretch>
            <a:fillRect/>
          </a:stretch>
        </p:blipFill>
        <p:spPr>
          <a:xfrm>
            <a:off x="2741613" y="4211638"/>
            <a:ext cx="2841625" cy="982662"/>
          </a:xfrm>
          <a:prstGeom prst="rect">
            <a:avLst/>
          </a:prstGeom>
          <a:noFill/>
          <a:ln w="9525">
            <a:noFill/>
          </a:ln>
        </p:spPr>
      </p:pic>
      <p:sp>
        <p:nvSpPr>
          <p:cNvPr id="77832" name="文本框 14"/>
          <p:cNvSpPr txBox="1"/>
          <p:nvPr/>
        </p:nvSpPr>
        <p:spPr>
          <a:xfrm>
            <a:off x="115888" y="5429250"/>
            <a:ext cx="8912225" cy="708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2000" b="1" dirty="0">
                <a:latin typeface="Times New Roman" panose="02020603050405020304" pitchFamily="18" charset="0"/>
                <a:ea typeface="宋体" panose="02010600030101010101" pitchFamily="2" charset="-122"/>
              </a:rPr>
              <a:t>where</a:t>
            </a:r>
            <a:r>
              <a:rPr lang="en-US" altLang="zh-CN" sz="2000" b="1" i="1" dirty="0">
                <a:latin typeface="Times New Roman" panose="02020603050405020304" pitchFamily="18" charset="0"/>
                <a:ea typeface="宋体" panose="02010600030101010101" pitchFamily="2" charset="-122"/>
              </a:rPr>
              <a:t> r</a:t>
            </a:r>
            <a:r>
              <a:rPr lang="en-US" altLang="zh-CN" sz="2000" b="1" dirty="0">
                <a:latin typeface="Times New Roman" panose="02020603050405020304" pitchFamily="18" charset="0"/>
                <a:ea typeface="宋体" panose="02010600030101010101" pitchFamily="2" charset="-122"/>
              </a:rPr>
              <a:t> &gt;1  is the synergy factor, meanwhile,</a:t>
            </a:r>
            <a:r>
              <a:rPr lang="zh-CN" altLang="en-US" sz="2000" b="1" dirty="0">
                <a:latin typeface="Times New Roman" panose="02020603050405020304" pitchFamily="18" charset="0"/>
                <a:ea typeface="宋体" panose="02010600030101010101" pitchFamily="2" charset="-122"/>
              </a:rPr>
              <a:t> </a:t>
            </a:r>
            <a:r>
              <a:rPr lang="en-US" altLang="zh-CN" sz="2000" b="1" dirty="0">
                <a:latin typeface="Times New Roman" panose="02020603050405020304" pitchFamily="18" charset="0"/>
                <a:ea typeface="宋体" panose="02010600030101010101" pitchFamily="2" charset="-122"/>
              </a:rPr>
              <a:t>PD and PC denote the payoff of a defector and a cooperator, respectively. </a:t>
            </a:r>
          </a:p>
        </p:txBody>
      </p:sp>
      <p:graphicFrame>
        <p:nvGraphicFramePr>
          <p:cNvPr id="77833" name="对象 7"/>
          <p:cNvGraphicFramePr>
            <a:graphicFrameLocks noChangeAspect="1"/>
          </p:cNvGraphicFramePr>
          <p:nvPr/>
        </p:nvGraphicFramePr>
        <p:xfrm>
          <a:off x="2273300" y="1858963"/>
          <a:ext cx="3727450" cy="733425"/>
        </p:xfrm>
        <a:graphic>
          <a:graphicData uri="http://schemas.openxmlformats.org/presentationml/2006/ole">
            <mc:AlternateContent xmlns:mc="http://schemas.openxmlformats.org/markup-compatibility/2006">
              <mc:Choice xmlns:v="urn:schemas-microsoft-com:vml" Requires="v">
                <p:oleObj r:id="rId5" imgW="2787650" imgH="545465" progId="Equation.AxMath">
                  <p:embed/>
                </p:oleObj>
              </mc:Choice>
              <mc:Fallback>
                <p:oleObj r:id="rId5" imgW="2787650" imgH="545465" progId="Equation.AxMath">
                  <p:embed/>
                  <p:pic>
                    <p:nvPicPr>
                      <p:cNvPr id="0" name="图片 3080"/>
                      <p:cNvPicPr/>
                      <p:nvPr/>
                    </p:nvPicPr>
                    <p:blipFill>
                      <a:blip r:embed="rId6"/>
                      <a:stretch>
                        <a:fillRect/>
                      </a:stretch>
                    </p:blipFill>
                    <p:spPr>
                      <a:xfrm>
                        <a:off x="2273300" y="1858963"/>
                        <a:ext cx="3727450" cy="733425"/>
                      </a:xfrm>
                      <a:prstGeom prst="rect">
                        <a:avLst/>
                      </a:prstGeom>
                      <a:noFill/>
                      <a:ln w="38100">
                        <a:noFill/>
                        <a:miter/>
                      </a:ln>
                    </p:spPr>
                  </p:pic>
                </p:oleObj>
              </mc:Fallback>
            </mc:AlternateContent>
          </a:graphicData>
        </a:graphic>
      </p:graphicFrame>
      <p:sp>
        <p:nvSpPr>
          <p:cNvPr id="77834" name="文本框 21"/>
          <p:cNvSpPr txBox="1"/>
          <p:nvPr/>
        </p:nvSpPr>
        <p:spPr>
          <a:xfrm>
            <a:off x="0" y="2795588"/>
            <a:ext cx="4656138" cy="4000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285750" lvl="0" indent="-285750">
              <a:spcBef>
                <a:spcPct val="0"/>
              </a:spcBef>
              <a:buClrTx/>
              <a:buSzTx/>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Individual reputation value Rx :</a:t>
            </a:r>
            <a:endParaRPr lang="zh-CN" altLang="en-US" sz="2000" b="1" dirty="0">
              <a:latin typeface="Times New Roman" panose="02020603050405020304" pitchFamily="18" charset="0"/>
              <a:ea typeface="宋体" panose="02010600030101010101" pitchFamily="2" charset="-122"/>
            </a:endParaRPr>
          </a:p>
        </p:txBody>
      </p:sp>
      <p:sp>
        <p:nvSpPr>
          <p:cNvPr id="15" name="文本框 21"/>
          <p:cNvSpPr txBox="1">
            <a:spLocks noRot="1" noChangeAspect="1" noMove="1" noResize="1" noEditPoints="1" noAdjustHandles="1" noChangeArrowheads="1" noChangeShapeType="1" noTextEdit="1"/>
          </p:cNvSpPr>
          <p:nvPr/>
        </p:nvSpPr>
        <p:spPr bwMode="auto">
          <a:xfrm>
            <a:off x="4406901" y="2827864"/>
            <a:ext cx="2781299" cy="491066"/>
          </a:xfrm>
          <a:prstGeom prst="rect">
            <a:avLst/>
          </a:prstGeom>
          <a:blipFill>
            <a:blip r:embed="rId7"/>
            <a:stretch>
              <a:fillRect t="-13333" b="-23333"/>
            </a:stretch>
          </a:blipFill>
          <a:ln>
            <a:noFill/>
          </a:ln>
        </p:spPr>
        <p:txBody>
          <a:bodyPr/>
          <a:lstStyle/>
          <a:p>
            <a:pPr marR="0" defTabSz="914400">
              <a:buClrTx/>
              <a:buSzTx/>
              <a:buFontTx/>
              <a:buNone/>
              <a:defRPr/>
            </a:pPr>
            <a:r>
              <a:rPr kumimoji="0" lang="zh-CN" altLang="en-US" kern="1200" cap="none" spc="0" normalizeH="0" baseline="0" noProof="0">
                <a:noFill/>
                <a:latin typeface="Arial" panose="020B0604020202020204" pitchFamily="34" charset="0"/>
                <a:ea typeface="宋体" panose="02010600030101010101" pitchFamily="2" charset="-122"/>
                <a:cs typeface="+mn-cs"/>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41613" y="998538"/>
            <a:ext cx="4445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9875" name="图片 1"/>
          <p:cNvPicPr>
            <a:picLocks noChangeAspect="1"/>
          </p:cNvPicPr>
          <p:nvPr/>
        </p:nvPicPr>
        <p:blipFill>
          <a:blip r:embed="rId3"/>
          <a:stretch>
            <a:fillRect/>
          </a:stretch>
        </p:blipFill>
        <p:spPr>
          <a:xfrm>
            <a:off x="0" y="998538"/>
            <a:ext cx="8274050" cy="41275"/>
          </a:xfrm>
          <a:prstGeom prst="rect">
            <a:avLst/>
          </a:prstGeom>
          <a:noFill/>
          <a:ln w="9525">
            <a:noFill/>
          </a:ln>
        </p:spPr>
      </p:pic>
      <p:sp>
        <p:nvSpPr>
          <p:cNvPr id="79876" name="文本框 18"/>
          <p:cNvSpPr txBox="1"/>
          <p:nvPr/>
        </p:nvSpPr>
        <p:spPr>
          <a:xfrm>
            <a:off x="0" y="3117850"/>
            <a:ext cx="8634413" cy="708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285750" lvl="0" indent="-285750" algn="just" defTabSz="1217930" eaLnBrk="1" hangingPunct="1">
              <a:spcBef>
                <a:spcPct val="0"/>
              </a:spcBef>
              <a:buClrTx/>
              <a:buSzTx/>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At last, the focal player x will asynchronously update the strategy according to the Fermi-like rule</a:t>
            </a:r>
            <a:endParaRPr lang="zh-CN" altLang="en-US" sz="2000" b="1" dirty="0">
              <a:latin typeface="Times New Roman" panose="02020603050405020304" pitchFamily="18" charset="0"/>
              <a:ea typeface="宋体" panose="02010600030101010101" pitchFamily="2" charset="-122"/>
            </a:endParaRPr>
          </a:p>
        </p:txBody>
      </p:sp>
      <p:pic>
        <p:nvPicPr>
          <p:cNvPr id="79877" name="图片 2"/>
          <p:cNvPicPr>
            <a:picLocks noChangeAspect="1"/>
          </p:cNvPicPr>
          <p:nvPr/>
        </p:nvPicPr>
        <p:blipFill>
          <a:blip r:embed="rId4"/>
          <a:stretch>
            <a:fillRect/>
          </a:stretch>
        </p:blipFill>
        <p:spPr>
          <a:xfrm>
            <a:off x="1547813" y="3951288"/>
            <a:ext cx="3929062" cy="998537"/>
          </a:xfrm>
          <a:prstGeom prst="rect">
            <a:avLst/>
          </a:prstGeom>
          <a:noFill/>
          <a:ln w="9525">
            <a:noFill/>
          </a:ln>
        </p:spPr>
      </p:pic>
      <p:sp>
        <p:nvSpPr>
          <p:cNvPr id="79878" name="文本框 14"/>
          <p:cNvSpPr txBox="1"/>
          <p:nvPr/>
        </p:nvSpPr>
        <p:spPr>
          <a:xfrm>
            <a:off x="0" y="4978400"/>
            <a:ext cx="8910638"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just">
              <a:spcBef>
                <a:spcPct val="0"/>
              </a:spcBef>
              <a:buClrTx/>
              <a:buSzTx/>
              <a:buFontTx/>
              <a:buNone/>
            </a:pPr>
            <a:r>
              <a:rPr lang="en-US" altLang="zh-CN" sz="2000" b="1" dirty="0">
                <a:latin typeface="Times New Roman" panose="02020603050405020304" pitchFamily="18" charset="0"/>
                <a:ea typeface="宋体" panose="02010600030101010101" pitchFamily="2" charset="-122"/>
              </a:rPr>
              <a:t>where </a:t>
            </a:r>
            <a:r>
              <a:rPr lang="en-US" altLang="zh-CN" sz="2000" b="1" i="1" dirty="0">
                <a:latin typeface="Times New Roman" panose="02020603050405020304" pitchFamily="18" charset="0"/>
                <a:ea typeface="宋体" panose="02010600030101010101" pitchFamily="2" charset="-122"/>
              </a:rPr>
              <a:t>K</a:t>
            </a:r>
            <a:r>
              <a:rPr lang="en-US" altLang="zh-CN" sz="2000" b="1" dirty="0">
                <a:latin typeface="Times New Roman" panose="02020603050405020304" pitchFamily="18" charset="0"/>
                <a:ea typeface="宋体" panose="02010600030101010101" pitchFamily="2" charset="-122"/>
              </a:rPr>
              <a:t> represents the amplitude of noise or its reverse denotes the so-called strength of strategy selection, K=0.1, and wy is a multiplicative factor that depends on the reputation of player y.</a:t>
            </a:r>
            <a:endParaRPr lang="zh-CN" altLang="en-US" sz="2000" b="1" dirty="0">
              <a:latin typeface="Times New Roman" panose="02020603050405020304" pitchFamily="18" charset="0"/>
              <a:ea typeface="宋体" panose="02010600030101010101" pitchFamily="2" charset="-122"/>
            </a:endParaRPr>
          </a:p>
        </p:txBody>
      </p:sp>
      <p:sp>
        <p:nvSpPr>
          <p:cNvPr id="79879" name="文本框 18"/>
          <p:cNvSpPr txBox="1"/>
          <p:nvPr/>
        </p:nvSpPr>
        <p:spPr>
          <a:xfrm>
            <a:off x="-31750" y="1176338"/>
            <a:ext cx="8634413" cy="4000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285750" lvl="0" indent="-285750" algn="just" defTabSz="1217930" eaLnBrk="1" hangingPunct="1">
              <a:spcBef>
                <a:spcPct val="0"/>
              </a:spcBef>
              <a:buClrTx/>
              <a:buSzTx/>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Thus, the focal player x will gain the accumulated payoff as his fitness,</a:t>
            </a:r>
            <a:endParaRPr lang="zh-CN" altLang="en-US" sz="2000" b="1" dirty="0">
              <a:latin typeface="Times New Roman" panose="02020603050405020304" pitchFamily="18" charset="0"/>
              <a:ea typeface="宋体" panose="02010600030101010101" pitchFamily="2" charset="-122"/>
            </a:endParaRPr>
          </a:p>
        </p:txBody>
      </p:sp>
      <p:pic>
        <p:nvPicPr>
          <p:cNvPr id="79880" name="图片 2"/>
          <p:cNvPicPr>
            <a:picLocks noChangeAspect="1"/>
          </p:cNvPicPr>
          <p:nvPr/>
        </p:nvPicPr>
        <p:blipFill>
          <a:blip r:embed="rId5"/>
          <a:stretch>
            <a:fillRect/>
          </a:stretch>
        </p:blipFill>
        <p:spPr>
          <a:xfrm>
            <a:off x="1403350" y="1993900"/>
            <a:ext cx="1543050" cy="735013"/>
          </a:xfrm>
          <a:prstGeom prst="rect">
            <a:avLst/>
          </a:prstGeom>
          <a:noFill/>
          <a:ln w="9525">
            <a:noFill/>
          </a:ln>
        </p:spPr>
      </p:pic>
      <p:sp>
        <p:nvSpPr>
          <p:cNvPr id="79881" name="矩形 1"/>
          <p:cNvSpPr/>
          <p:nvPr/>
        </p:nvSpPr>
        <p:spPr>
          <a:xfrm>
            <a:off x="68263" y="388938"/>
            <a:ext cx="7546975" cy="646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 typeface="Arial" panose="020B0604020202020204" pitchFamily="34" charset="0"/>
              <a:buNone/>
            </a:pPr>
            <a:r>
              <a:rPr lang="en-US" altLang="zh-CN" sz="4000" b="1" dirty="0">
                <a:latin typeface="Calibri" panose="020F0502020204030204" pitchFamily="34" charset="0"/>
                <a:ea typeface="宋体" panose="02010600030101010101" pitchFamily="2" charset="-122"/>
              </a:rPr>
              <a:t>Model</a:t>
            </a:r>
            <a:endParaRPr lang="en-US" altLang="zh-CN" sz="4000" b="1" dirty="0">
              <a:latin typeface="Times New Roman" panose="02020603050405020304" pitchFamily="18" charset="0"/>
              <a:ea typeface="微软雅黑" panose="020B0503020204020204" pitchFamily="34" charset="-122"/>
            </a:endParaRPr>
          </a:p>
        </p:txBody>
      </p:sp>
      <p:sp>
        <p:nvSpPr>
          <p:cNvPr id="79882" name="文本框 1"/>
          <p:cNvSpPr txBox="1"/>
          <p:nvPr/>
        </p:nvSpPr>
        <p:spPr>
          <a:xfrm>
            <a:off x="3511550" y="4149725"/>
            <a:ext cx="412750" cy="574675"/>
          </a:xfrm>
          <a:prstGeom prst="rect">
            <a:avLst/>
          </a:prstGeom>
          <a:noFill/>
          <a:ln w="2857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41613" y="998538"/>
            <a:ext cx="4445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1923" name="图片 1"/>
          <p:cNvPicPr>
            <a:picLocks noChangeAspect="1"/>
          </p:cNvPicPr>
          <p:nvPr/>
        </p:nvPicPr>
        <p:blipFill>
          <a:blip r:embed="rId3"/>
          <a:stretch>
            <a:fillRect/>
          </a:stretch>
        </p:blipFill>
        <p:spPr>
          <a:xfrm>
            <a:off x="0" y="998538"/>
            <a:ext cx="8274050" cy="41275"/>
          </a:xfrm>
          <a:prstGeom prst="rect">
            <a:avLst/>
          </a:prstGeom>
          <a:noFill/>
          <a:ln w="9525">
            <a:noFill/>
          </a:ln>
        </p:spPr>
      </p:pic>
      <p:sp>
        <p:nvSpPr>
          <p:cNvPr id="13318" name="文本框 18"/>
          <p:cNvSpPr txBox="1">
            <a:spLocks noChangeArrowheads="1"/>
          </p:cNvSpPr>
          <p:nvPr/>
        </p:nvSpPr>
        <p:spPr bwMode="auto">
          <a:xfrm>
            <a:off x="0" y="2919413"/>
            <a:ext cx="8634413" cy="1754188"/>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marR="0" lvl="0" indent="-285750" algn="l" defTabSz="12192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en-US" altLang="zh-CN" sz="20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We will set a reputation threshold RC , which will divide the population into two types of individuals:  </a:t>
            </a:r>
          </a:p>
          <a:p>
            <a:pPr marL="0" marR="0" lvl="0" indent="0" algn="l" defTabSz="12192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srgbClr val="0033CC"/>
                </a:solidFill>
                <a:effectLst/>
                <a:uLnTx/>
                <a:uFillTx/>
                <a:latin typeface="Calibri" panose="020F0502020204030204" pitchFamily="34" charset="0"/>
                <a:ea typeface="宋体" panose="02010600030101010101" pitchFamily="2" charset="-122"/>
                <a:cs typeface="Times New Roman" panose="02020603050405020304" pitchFamily="18" charset="0"/>
              </a:rPr>
              <a:t>A-type (influential and high-reputation agents): if R</a:t>
            </a:r>
            <a:r>
              <a:rPr kumimoji="0" lang="en-US" altLang="zh-CN" sz="2000" b="1" i="0" u="none" strike="noStrike" kern="1200" cap="none" spc="0" normalizeH="0" baseline="0" noProof="0" dirty="0">
                <a:ln>
                  <a:noFill/>
                </a:ln>
                <a:solidFill>
                  <a:srgbClr val="0033CC"/>
                </a:solidFill>
                <a:effectLst/>
                <a:uLnTx/>
                <a:uFillTx/>
                <a:latin typeface="Calibri" panose="020F0502020204030204" pitchFamily="34" charset="0"/>
                <a:ea typeface="宋体" panose="02010600030101010101" pitchFamily="2" charset="-122"/>
                <a:cs typeface="Times New Roman" panose="02020603050405020304" pitchFamily="18" charset="0"/>
              </a:rPr>
              <a:t>X</a:t>
            </a:r>
            <a:r>
              <a:rPr kumimoji="0" lang="en-US" altLang="zh-CN" sz="2400" b="1" i="0" u="none" strike="noStrike" kern="1200" cap="none" spc="0" normalizeH="0" baseline="0" noProof="0" dirty="0">
                <a:ln>
                  <a:noFill/>
                </a:ln>
                <a:solidFill>
                  <a:srgbClr val="0033CC"/>
                </a:solidFill>
                <a:effectLst/>
                <a:uLnTx/>
                <a:uFillTx/>
                <a:latin typeface="Calibri" panose="020F0502020204030204" pitchFamily="34" charset="0"/>
                <a:ea typeface="宋体" panose="02010600030101010101" pitchFamily="2" charset="-122"/>
                <a:cs typeface="Times New Roman" panose="02020603050405020304" pitchFamily="18" charset="0"/>
              </a:rPr>
              <a:t>&gt;R</a:t>
            </a:r>
            <a:r>
              <a:rPr kumimoji="0" lang="en-US" altLang="zh-CN" sz="2000" b="1" i="0" u="none" strike="noStrike" kern="1200" cap="none" spc="0" normalizeH="0" baseline="0" noProof="0" dirty="0">
                <a:ln>
                  <a:noFill/>
                </a:ln>
                <a:solidFill>
                  <a:srgbClr val="0033CC"/>
                </a:solidFill>
                <a:effectLst/>
                <a:uLnTx/>
                <a:uFillTx/>
                <a:latin typeface="Calibri" panose="020F0502020204030204" pitchFamily="34" charset="0"/>
                <a:ea typeface="宋体" panose="02010600030101010101" pitchFamily="2" charset="-122"/>
                <a:cs typeface="Times New Roman" panose="02020603050405020304" pitchFamily="18" charset="0"/>
              </a:rPr>
              <a:t>C</a:t>
            </a:r>
            <a:endParaRPr kumimoji="0" lang="en-US" altLang="zh-CN" sz="2400" b="1" i="0" u="none" strike="noStrike" kern="1200" cap="none" spc="0" normalizeH="0" baseline="0" noProof="0" dirty="0">
              <a:ln>
                <a:noFill/>
              </a:ln>
              <a:solidFill>
                <a:srgbClr val="0033CC"/>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srgbClr val="FF33CC"/>
                </a:solidFill>
                <a:effectLst/>
                <a:uLnTx/>
                <a:uFillTx/>
                <a:latin typeface="Calibri" panose="020F0502020204030204" pitchFamily="34" charset="0"/>
                <a:ea typeface="宋体" panose="02010600030101010101" pitchFamily="2" charset="-122"/>
                <a:cs typeface="Times New Roman" panose="02020603050405020304" pitchFamily="18" charset="0"/>
              </a:rPr>
              <a:t>B-type (non-influential and low-reputation ones): if Rx&lt;</a:t>
            </a:r>
            <a:r>
              <a:rPr kumimoji="0" lang="en-US" altLang="zh-CN" sz="2400" b="1" i="0" u="none" strike="noStrike" kern="1200" cap="none" spc="0" normalizeH="0" baseline="0" noProof="0" dirty="0" err="1">
                <a:ln>
                  <a:noFill/>
                </a:ln>
                <a:solidFill>
                  <a:srgbClr val="FF33CC"/>
                </a:solidFill>
                <a:effectLst/>
                <a:uLnTx/>
                <a:uFillTx/>
                <a:latin typeface="Calibri" panose="020F0502020204030204" pitchFamily="34" charset="0"/>
                <a:ea typeface="宋体" panose="02010600030101010101" pitchFamily="2" charset="-122"/>
                <a:cs typeface="Times New Roman" panose="02020603050405020304" pitchFamily="18" charset="0"/>
              </a:rPr>
              <a:t>Rc</a:t>
            </a:r>
            <a:br>
              <a:rPr kumimoji="0" lang="en-US" altLang="zh-CN" sz="20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b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1925" name="文本框 18"/>
          <p:cNvSpPr txBox="1"/>
          <p:nvPr/>
        </p:nvSpPr>
        <p:spPr>
          <a:xfrm>
            <a:off x="0" y="1219200"/>
            <a:ext cx="8907463" cy="708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285750" lvl="0" indent="-285750" defTabSz="1217930" eaLnBrk="1" hangingPunct="1">
              <a:spcBef>
                <a:spcPct val="0"/>
              </a:spcBef>
              <a:buClrTx/>
              <a:buSzTx/>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his reputation value will increase or decrease 1 if he adopts the cooperation or defection strategy.  </a:t>
            </a:r>
            <a:endParaRPr lang="zh-CN" altLang="en-US" sz="2000" b="1" dirty="0">
              <a:latin typeface="Times New Roman" panose="02020603050405020304" pitchFamily="18" charset="0"/>
              <a:ea typeface="宋体" panose="02010600030101010101" pitchFamily="2" charset="-122"/>
            </a:endParaRPr>
          </a:p>
        </p:txBody>
      </p:sp>
      <p:graphicFrame>
        <p:nvGraphicFramePr>
          <p:cNvPr id="81926" name="对象 9"/>
          <p:cNvGraphicFramePr>
            <a:graphicFrameLocks noChangeAspect="1"/>
          </p:cNvGraphicFramePr>
          <p:nvPr/>
        </p:nvGraphicFramePr>
        <p:xfrm>
          <a:off x="2741613" y="2020888"/>
          <a:ext cx="3184525" cy="779462"/>
        </p:xfrm>
        <a:graphic>
          <a:graphicData uri="http://schemas.openxmlformats.org/presentationml/2006/ole">
            <mc:AlternateContent xmlns:mc="http://schemas.openxmlformats.org/markup-compatibility/2006">
              <mc:Choice xmlns:v="urn:schemas-microsoft-com:vml" Requires="v">
                <p:oleObj r:id="rId4" imgW="2192020" imgH="532765" progId="Equation.AxMath">
                  <p:embed/>
                </p:oleObj>
              </mc:Choice>
              <mc:Fallback>
                <p:oleObj r:id="rId4" imgW="2192020" imgH="532765" progId="Equation.AxMath">
                  <p:embed/>
                  <p:pic>
                    <p:nvPicPr>
                      <p:cNvPr id="0" name="图片 3079"/>
                      <p:cNvPicPr/>
                      <p:nvPr/>
                    </p:nvPicPr>
                    <p:blipFill>
                      <a:blip r:embed="rId5"/>
                      <a:stretch>
                        <a:fillRect/>
                      </a:stretch>
                    </p:blipFill>
                    <p:spPr>
                      <a:xfrm>
                        <a:off x="2741613" y="2020888"/>
                        <a:ext cx="3184525" cy="779462"/>
                      </a:xfrm>
                      <a:prstGeom prst="rect">
                        <a:avLst/>
                      </a:prstGeom>
                      <a:noFill/>
                      <a:ln w="38100">
                        <a:noFill/>
                        <a:miter/>
                      </a:ln>
                    </p:spPr>
                  </p:pic>
                </p:oleObj>
              </mc:Fallback>
            </mc:AlternateContent>
          </a:graphicData>
        </a:graphic>
      </p:graphicFrame>
      <p:pic>
        <p:nvPicPr>
          <p:cNvPr id="81927" name="图片 1"/>
          <p:cNvPicPr>
            <a:picLocks noChangeAspect="1"/>
          </p:cNvPicPr>
          <p:nvPr/>
        </p:nvPicPr>
        <p:blipFill>
          <a:blip r:embed="rId6"/>
          <a:stretch>
            <a:fillRect/>
          </a:stretch>
        </p:blipFill>
        <p:spPr>
          <a:xfrm>
            <a:off x="2578100" y="4711700"/>
            <a:ext cx="3509963" cy="808038"/>
          </a:xfrm>
          <a:prstGeom prst="rect">
            <a:avLst/>
          </a:prstGeom>
          <a:noFill/>
          <a:ln w="9525">
            <a:noFill/>
          </a:ln>
        </p:spPr>
      </p:pic>
      <p:sp>
        <p:nvSpPr>
          <p:cNvPr id="81928" name="矩形 1"/>
          <p:cNvSpPr/>
          <p:nvPr/>
        </p:nvSpPr>
        <p:spPr>
          <a:xfrm>
            <a:off x="68263" y="388938"/>
            <a:ext cx="7546975" cy="646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 typeface="Arial" panose="020B0604020202020204" pitchFamily="34" charset="0"/>
              <a:buNone/>
            </a:pPr>
            <a:r>
              <a:rPr lang="en-US" altLang="zh-CN" sz="4000" b="1" dirty="0">
                <a:latin typeface="Calibri" panose="020F0502020204030204" pitchFamily="34" charset="0"/>
                <a:ea typeface="宋体" panose="02010600030101010101" pitchFamily="2" charset="-122"/>
              </a:rPr>
              <a:t>Model-reputation assortment</a:t>
            </a:r>
            <a:endParaRPr lang="en-US" altLang="zh-CN" sz="4000" b="1" dirty="0">
              <a:latin typeface="Times New Roman" panose="02020603050405020304" pitchFamily="18"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41613" y="998538"/>
            <a:ext cx="4445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3971" name="图片 1"/>
          <p:cNvPicPr>
            <a:picLocks noChangeAspect="1"/>
          </p:cNvPicPr>
          <p:nvPr/>
        </p:nvPicPr>
        <p:blipFill>
          <a:blip r:embed="rId3"/>
          <a:stretch>
            <a:fillRect/>
          </a:stretch>
        </p:blipFill>
        <p:spPr>
          <a:xfrm>
            <a:off x="0" y="998538"/>
            <a:ext cx="8274050" cy="41275"/>
          </a:xfrm>
          <a:prstGeom prst="rect">
            <a:avLst/>
          </a:prstGeom>
          <a:noFill/>
          <a:ln w="9525">
            <a:noFill/>
          </a:ln>
        </p:spPr>
      </p:pic>
      <p:pic>
        <p:nvPicPr>
          <p:cNvPr id="83973" name="图片 1"/>
          <p:cNvPicPr>
            <a:picLocks noChangeAspect="1"/>
          </p:cNvPicPr>
          <p:nvPr/>
        </p:nvPicPr>
        <p:blipFill>
          <a:blip r:embed="rId4"/>
          <a:stretch>
            <a:fillRect/>
          </a:stretch>
        </p:blipFill>
        <p:spPr>
          <a:xfrm>
            <a:off x="1475656" y="1462019"/>
            <a:ext cx="5616624" cy="4257797"/>
          </a:xfrm>
          <a:prstGeom prst="rect">
            <a:avLst/>
          </a:prstGeom>
          <a:noFill/>
          <a:ln w="9525">
            <a:noFill/>
          </a:ln>
        </p:spPr>
      </p:pic>
      <p:sp>
        <p:nvSpPr>
          <p:cNvPr id="83974" name="矩形 1"/>
          <p:cNvSpPr/>
          <p:nvPr/>
        </p:nvSpPr>
        <p:spPr>
          <a:xfrm>
            <a:off x="68263" y="388938"/>
            <a:ext cx="7546975" cy="646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 typeface="Arial" panose="020B0604020202020204" pitchFamily="34" charset="0"/>
              <a:buNone/>
            </a:pPr>
            <a:r>
              <a:rPr lang="en-US" altLang="zh-CN" sz="4000" b="1" dirty="0">
                <a:latin typeface="Calibri" panose="020F0502020204030204" pitchFamily="34" charset="0"/>
                <a:ea typeface="宋体" panose="02010600030101010101" pitchFamily="2" charset="-122"/>
              </a:rPr>
              <a:t>Model-reputation assortment</a:t>
            </a:r>
            <a:endParaRPr lang="en-US" altLang="zh-CN" sz="4000" b="1" dirty="0">
              <a:latin typeface="Times New Roman" panose="02020603050405020304" pitchFamily="18" charset="0"/>
              <a:ea typeface="微软雅黑" panose="020B0503020204020204" pitchFamily="34" charset="-122"/>
            </a:endParaRPr>
          </a:p>
        </p:txBody>
      </p:sp>
      <p:sp>
        <p:nvSpPr>
          <p:cNvPr id="2" name="文本框 1">
            <a:extLst>
              <a:ext uri="{FF2B5EF4-FFF2-40B4-BE49-F238E27FC236}">
                <a16:creationId xmlns:a16="http://schemas.microsoft.com/office/drawing/2014/main" id="{C231B0CF-2421-D0BC-DD75-03F52B253237}"/>
              </a:ext>
            </a:extLst>
          </p:cNvPr>
          <p:cNvSpPr txBox="1"/>
          <p:nvPr/>
        </p:nvSpPr>
        <p:spPr>
          <a:xfrm>
            <a:off x="2267744" y="6129979"/>
            <a:ext cx="3587264" cy="369332"/>
          </a:xfrm>
          <a:prstGeom prst="rect">
            <a:avLst/>
          </a:prstGeom>
          <a:noFill/>
        </p:spPr>
        <p:txBody>
          <a:bodyPr wrap="none" rtlCol="0">
            <a:spAutoFit/>
          </a:bodyPr>
          <a:lstStyle/>
          <a:p>
            <a:pPr marR="0" lvl="0" algn="l" defTabSz="914400" rtl="0" eaLnBrk="0" fontAlgn="base" latinLnBrk="0" hangingPunct="0">
              <a:lnSpc>
                <a:spcPct val="100000"/>
              </a:lnSpc>
              <a:spcBef>
                <a:spcPct val="20000"/>
              </a:spcBef>
              <a:spcAft>
                <a:spcPct val="0"/>
              </a:spcAft>
              <a:buClr>
                <a:schemeClr val="tx2"/>
              </a:buClr>
              <a:buSzPct val="50000"/>
              <a:defRPr/>
            </a:pPr>
            <a:r>
              <a:rPr kumimoji="0" lang="en-US" altLang="zh-CN" sz="1800" b="1" i="1"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Physics Letters A</a:t>
            </a:r>
            <a:r>
              <a:rPr kumimoji="0" lang="en-US"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2016,380: 40-47. </a:t>
            </a: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41613" y="998538"/>
            <a:ext cx="4445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0115" name="图片 1"/>
          <p:cNvPicPr>
            <a:picLocks noChangeAspect="1"/>
          </p:cNvPicPr>
          <p:nvPr/>
        </p:nvPicPr>
        <p:blipFill>
          <a:blip r:embed="rId3"/>
          <a:stretch>
            <a:fillRect/>
          </a:stretch>
        </p:blipFill>
        <p:spPr>
          <a:xfrm>
            <a:off x="0" y="998538"/>
            <a:ext cx="8274050" cy="41275"/>
          </a:xfrm>
          <a:prstGeom prst="rect">
            <a:avLst/>
          </a:prstGeom>
          <a:noFill/>
          <a:ln w="9525">
            <a:noFill/>
          </a:ln>
        </p:spPr>
      </p:pic>
      <p:sp>
        <p:nvSpPr>
          <p:cNvPr id="90116" name="矩形 1"/>
          <p:cNvSpPr/>
          <p:nvPr/>
        </p:nvSpPr>
        <p:spPr>
          <a:xfrm>
            <a:off x="44450" y="414338"/>
            <a:ext cx="8415982" cy="5909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 typeface="Arial" panose="020B0604020202020204" pitchFamily="34" charset="0"/>
              <a:buNone/>
            </a:pPr>
            <a:r>
              <a:rPr lang="en-US" altLang="zh-CN" sz="3600" b="1" dirty="0">
                <a:solidFill>
                  <a:srgbClr val="00B050"/>
                </a:solidFill>
                <a:latin typeface="Calibri" panose="020F0502020204030204" pitchFamily="34" charset="0"/>
                <a:ea typeface="微软雅黑" panose="020B0503020204020204" pitchFamily="34" charset="-122"/>
              </a:rPr>
              <a:t>III.</a:t>
            </a:r>
            <a:r>
              <a:rPr lang="zh-CN" altLang="en-US" sz="3600" b="1" dirty="0">
                <a:solidFill>
                  <a:srgbClr val="00B050"/>
                </a:solidFill>
                <a:latin typeface="Calibri" panose="020F0502020204030204" pitchFamily="34" charset="0"/>
                <a:ea typeface="微软雅黑" panose="020B0503020204020204" pitchFamily="34" charset="-122"/>
              </a:rPr>
              <a:t> </a:t>
            </a:r>
            <a:r>
              <a:rPr lang="en-US" altLang="zh-CN" sz="3600" b="1" dirty="0">
                <a:solidFill>
                  <a:srgbClr val="00B050"/>
                </a:solidFill>
                <a:latin typeface="Calibri" panose="020F0502020204030204" pitchFamily="34" charset="0"/>
                <a:ea typeface="微软雅黑" panose="020B0503020204020204" pitchFamily="34" charset="-122"/>
              </a:rPr>
              <a:t>Utility weight based on the reputation</a:t>
            </a:r>
            <a:endParaRPr lang="en-US" altLang="zh-CN" sz="3600" b="1" dirty="0">
              <a:solidFill>
                <a:srgbClr val="00B050"/>
              </a:solidFill>
              <a:latin typeface="Times New Roman" panose="02020603050405020304" pitchFamily="18" charset="0"/>
              <a:ea typeface="微软雅黑" panose="020B0503020204020204" pitchFamily="34" charset="-122"/>
            </a:endParaRPr>
          </a:p>
        </p:txBody>
      </p:sp>
      <p:sp>
        <p:nvSpPr>
          <p:cNvPr id="90117" name="文本框 18"/>
          <p:cNvSpPr txBox="1"/>
          <p:nvPr/>
        </p:nvSpPr>
        <p:spPr>
          <a:xfrm>
            <a:off x="-49212" y="1192213"/>
            <a:ext cx="9009062" cy="113877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285750" lvl="0" indent="-285750" algn="just">
              <a:spcBef>
                <a:spcPct val="0"/>
              </a:spcBef>
              <a:buClrTx/>
              <a:buSzTx/>
              <a:buFont typeface="Wingdings" panose="05000000000000000000" pitchFamily="2" charset="2"/>
              <a:buChar char="l"/>
            </a:pPr>
            <a:r>
              <a:rPr lang="en-US" altLang="zh-CN" sz="3600" b="1" dirty="0">
                <a:latin typeface="Calibri" panose="020F0502020204030204" pitchFamily="34" charset="0"/>
                <a:ea typeface="微软雅黑" panose="020B0503020204020204" pitchFamily="34" charset="-122"/>
              </a:rPr>
              <a:t>Background:   Utility = Payoff ?</a:t>
            </a:r>
          </a:p>
          <a:p>
            <a:pPr marL="685800" lvl="1" algn="just">
              <a:spcBef>
                <a:spcPct val="0"/>
              </a:spcBef>
              <a:buClrTx/>
              <a:buSzTx/>
              <a:buFont typeface="Wingdings" panose="05000000000000000000" pitchFamily="2" charset="2"/>
              <a:buChar char="l"/>
            </a:pPr>
            <a:r>
              <a:rPr lang="en-US" altLang="zh-CN" sz="3200" b="1" dirty="0">
                <a:latin typeface="Calibri" panose="020F0502020204030204" pitchFamily="34" charset="0"/>
                <a:ea typeface="微软雅黑" panose="020B0503020204020204" pitchFamily="34" charset="-122"/>
              </a:rPr>
              <a:t>Utility</a:t>
            </a:r>
            <a:r>
              <a:rPr lang="en-US" altLang="zh-CN" sz="3200" b="1" dirty="0">
                <a:latin typeface="Times New Roman" panose="02020603050405020304" pitchFamily="18" charset="0"/>
                <a:ea typeface="宋体" panose="02010600030101010101" pitchFamily="2" charset="-122"/>
              </a:rPr>
              <a:t> weighting</a:t>
            </a:r>
            <a:endParaRPr lang="zh-CN" altLang="en-US" sz="3200" b="1" dirty="0">
              <a:latin typeface="Times New Roman" panose="02020603050405020304" pitchFamily="18" charset="0"/>
              <a:ea typeface="宋体" panose="02010600030101010101" pitchFamily="2" charset="-122"/>
            </a:endParaRPr>
          </a:p>
        </p:txBody>
      </p:sp>
      <p:sp>
        <p:nvSpPr>
          <p:cNvPr id="3" name="文本框 2"/>
          <p:cNvSpPr txBox="1">
            <a:spLocks noRot="1" noChangeAspect="1" noMove="1" noResize="1" noEditPoints="1" noAdjustHandles="1" noChangeArrowheads="1" noChangeShapeType="1" noTextEdit="1"/>
          </p:cNvSpPr>
          <p:nvPr/>
        </p:nvSpPr>
        <p:spPr>
          <a:xfrm>
            <a:off x="2732616" y="2735788"/>
            <a:ext cx="3445933" cy="693181"/>
          </a:xfrm>
          <a:prstGeom prst="rect">
            <a:avLst/>
          </a:prstGeom>
          <a:blipFill>
            <a:blip r:embed="rId4"/>
            <a:stretch>
              <a:fillRect b="-1176"/>
            </a:stretch>
          </a:blipFill>
        </p:spPr>
        <p:txBody>
          <a:bodyPr/>
          <a:lstStyle/>
          <a:p>
            <a:pPr marR="0" defTabSz="914400">
              <a:buClrTx/>
              <a:buSzTx/>
              <a:buFontTx/>
              <a:buNone/>
              <a:defRPr/>
            </a:pPr>
            <a:r>
              <a:rPr kumimoji="0" lang="zh-CN" altLang="en-US" kern="1200" cap="none" spc="0" normalizeH="0" baseline="0" noProof="0">
                <a:noFill/>
                <a:latin typeface="Arial" panose="020B0604020202020204" pitchFamily="34" charset="0"/>
                <a:ea typeface="宋体" panose="02010600030101010101" pitchFamily="2" charset="-122"/>
                <a:cs typeface="+mn-cs"/>
              </a:rPr>
              <a:t> </a:t>
            </a:r>
          </a:p>
        </p:txBody>
      </p:sp>
      <p:sp>
        <p:nvSpPr>
          <p:cNvPr id="90120" name="文本框 18"/>
          <p:cNvSpPr txBox="1"/>
          <p:nvPr/>
        </p:nvSpPr>
        <p:spPr>
          <a:xfrm>
            <a:off x="-8412" y="4255988"/>
            <a:ext cx="9009062" cy="706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285750" lvl="0" indent="-285750" algn="just">
              <a:spcBef>
                <a:spcPct val="0"/>
              </a:spcBef>
              <a:buClrTx/>
              <a:buSzTx/>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In addition, the focal player x will asynchronously update the strategy according to the Fermi rule. </a:t>
            </a:r>
            <a:endParaRPr lang="zh-CN" altLang="en-US" sz="2000" b="1" dirty="0">
              <a:latin typeface="Times New Roman" panose="02020603050405020304" pitchFamily="18" charset="0"/>
              <a:ea typeface="宋体" panose="02010600030101010101" pitchFamily="2" charset="-122"/>
            </a:endParaRPr>
          </a:p>
        </p:txBody>
      </p:sp>
      <p:pic>
        <p:nvPicPr>
          <p:cNvPr id="90121" name="图片 1"/>
          <p:cNvPicPr>
            <a:picLocks noChangeAspect="1"/>
          </p:cNvPicPr>
          <p:nvPr/>
        </p:nvPicPr>
        <p:blipFill>
          <a:blip r:embed="rId5"/>
          <a:stretch>
            <a:fillRect/>
          </a:stretch>
        </p:blipFill>
        <p:spPr>
          <a:xfrm>
            <a:off x="2123728" y="5272087"/>
            <a:ext cx="5095875" cy="1171575"/>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41613" y="998538"/>
            <a:ext cx="4445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2163" name="图片 1"/>
          <p:cNvPicPr>
            <a:picLocks noChangeAspect="1"/>
          </p:cNvPicPr>
          <p:nvPr/>
        </p:nvPicPr>
        <p:blipFill>
          <a:blip r:embed="rId3"/>
          <a:stretch>
            <a:fillRect/>
          </a:stretch>
        </p:blipFill>
        <p:spPr>
          <a:xfrm>
            <a:off x="0" y="998538"/>
            <a:ext cx="8274050" cy="41275"/>
          </a:xfrm>
          <a:prstGeom prst="rect">
            <a:avLst/>
          </a:prstGeom>
          <a:noFill/>
          <a:ln w="9525">
            <a:noFill/>
          </a:ln>
        </p:spPr>
      </p:pic>
      <p:sp>
        <p:nvSpPr>
          <p:cNvPr id="35846" name="文本框 18"/>
          <p:cNvSpPr txBox="1">
            <a:spLocks noChangeArrowheads="1"/>
          </p:cNvSpPr>
          <p:nvPr/>
        </p:nvSpPr>
        <p:spPr bwMode="auto">
          <a:xfrm>
            <a:off x="239713" y="4957763"/>
            <a:ext cx="8632825" cy="7064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1219200" rtl="0" eaLnBrk="1" fontAlgn="base" latinLnBrk="0" hangingPunct="1">
              <a:lnSpc>
                <a:spcPct val="100000"/>
              </a:lnSpc>
              <a:spcBef>
                <a:spcPct val="0"/>
              </a:spcBef>
              <a:spcAft>
                <a:spcPct val="0"/>
              </a:spcAft>
              <a:buClrTx/>
              <a:buSzTx/>
              <a:buFontTx/>
              <a:buNone/>
              <a:defRPr/>
            </a:pPr>
            <a:r>
              <a:rPr kumimoji="0" lang="en-US" altLang="zh-CN" sz="1335"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Fig. 8 Fraction of cooperators (ρC) at the stationary state as a function of synergy factor r. As α increases, the role of individual reputation becomes much more obvious, and the risk or probability of defection has been overwhelmingly suppressed. The system parameters are set to be MCS = 105, L = 200, Rmax = 100, and K = 0.5.</a:t>
            </a:r>
            <a:endParaRPr kumimoji="0" lang="zh-CN" altLang="en-US" sz="1335"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2165" name="图片 1"/>
          <p:cNvPicPr>
            <a:picLocks noChangeAspect="1"/>
          </p:cNvPicPr>
          <p:nvPr/>
        </p:nvPicPr>
        <p:blipFill>
          <a:blip r:embed="rId4"/>
          <a:stretch>
            <a:fillRect/>
          </a:stretch>
        </p:blipFill>
        <p:spPr>
          <a:xfrm>
            <a:off x="2184400" y="1109663"/>
            <a:ext cx="5056188" cy="3848100"/>
          </a:xfrm>
          <a:prstGeom prst="rect">
            <a:avLst/>
          </a:prstGeom>
          <a:noFill/>
          <a:ln w="9525">
            <a:noFill/>
          </a:ln>
        </p:spPr>
      </p:pic>
      <p:sp>
        <p:nvSpPr>
          <p:cNvPr id="92166" name="矩形 1"/>
          <p:cNvSpPr/>
          <p:nvPr/>
        </p:nvSpPr>
        <p:spPr>
          <a:xfrm>
            <a:off x="44450" y="414338"/>
            <a:ext cx="8097838" cy="5365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 typeface="Arial" panose="020B0604020202020204" pitchFamily="34" charset="0"/>
              <a:buNone/>
            </a:pPr>
            <a:r>
              <a:rPr lang="en-US" altLang="zh-CN" dirty="0">
                <a:latin typeface="Calibri" panose="020F0502020204030204" pitchFamily="34" charset="0"/>
                <a:ea typeface="微软雅黑" panose="020B0503020204020204" pitchFamily="34" charset="-122"/>
              </a:rPr>
              <a:t>Utility weight based on the reputation</a:t>
            </a:r>
            <a:endParaRPr lang="en-US" altLang="zh-CN" b="1" dirty="0">
              <a:latin typeface="Times New Roman" panose="02020603050405020304" pitchFamily="18" charset="0"/>
              <a:ea typeface="微软雅黑" panose="020B0503020204020204" pitchFamily="34" charset="-122"/>
            </a:endParaRPr>
          </a:p>
        </p:txBody>
      </p:sp>
      <p:sp>
        <p:nvSpPr>
          <p:cNvPr id="2" name="文本框 1">
            <a:extLst>
              <a:ext uri="{FF2B5EF4-FFF2-40B4-BE49-F238E27FC236}">
                <a16:creationId xmlns:a16="http://schemas.microsoft.com/office/drawing/2014/main" id="{1CB133C5-F1A2-FBDD-1B12-F4828EDDD4CB}"/>
              </a:ext>
            </a:extLst>
          </p:cNvPr>
          <p:cNvSpPr txBox="1"/>
          <p:nvPr/>
        </p:nvSpPr>
        <p:spPr>
          <a:xfrm>
            <a:off x="1187624" y="6021288"/>
            <a:ext cx="5688632" cy="646331"/>
          </a:xfrm>
          <a:prstGeom prst="rect">
            <a:avLst/>
          </a:prstGeom>
          <a:noFill/>
        </p:spPr>
        <p:txBody>
          <a:bodyPr wrap="square" rtlCol="0">
            <a:spAutoFit/>
          </a:bodyPr>
          <a:lstStyle/>
          <a:p>
            <a:pPr marR="0" lvl="0" algn="l" defTabSz="914400" rtl="0" eaLnBrk="0" fontAlgn="base" latinLnBrk="0" hangingPunct="0">
              <a:lnSpc>
                <a:spcPct val="100000"/>
              </a:lnSpc>
              <a:spcBef>
                <a:spcPct val="20000"/>
              </a:spcBef>
              <a:spcAft>
                <a:spcPct val="0"/>
              </a:spcAft>
              <a:buClr>
                <a:schemeClr val="tx2"/>
              </a:buClr>
              <a:buSzPct val="50000"/>
              <a:defRPr/>
            </a:pPr>
            <a:r>
              <a:rPr kumimoji="0" lang="en-US" altLang="zh-CN" sz="1800" b="1" i="1"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IEEE Systems Journal</a:t>
            </a:r>
            <a:r>
              <a:rPr kumimoji="0" lang="en-US"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2017, 11(3):1516-1525. </a:t>
            </a:r>
            <a:endParaRPr kumimoji="0" lang="zh-CN"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solidFill>
                <a:srgbClr val="0000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vert="horz" wrap="square" lIns="91440" tIns="45720" rIns="91440" bIns="45720" anchor="ctr" anchorCtr="0"/>
          <a:lstStyle/>
          <a:p>
            <a:pPr eaLnBrk="1" hangingPunct="1"/>
            <a:r>
              <a:rPr lang="en-US" altLang="zh-CN" dirty="0"/>
              <a:t>Introduction</a:t>
            </a:r>
            <a:endParaRPr lang="zh-CN" altLang="en-US" dirty="0"/>
          </a:p>
        </p:txBody>
      </p:sp>
      <p:sp>
        <p:nvSpPr>
          <p:cNvPr id="6147" name="内容占位符 2"/>
          <p:cNvSpPr>
            <a:spLocks noGrp="1"/>
          </p:cNvSpPr>
          <p:nvPr>
            <p:ph idx="1"/>
          </p:nvPr>
        </p:nvSpPr>
        <p:spPr>
          <a:xfrm>
            <a:off x="457200" y="1417638"/>
            <a:ext cx="8229600" cy="4686300"/>
          </a:xfrm>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Individual competition and collective cooperation.</a:t>
            </a: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Char char="u"/>
              <a:defRPr/>
            </a:pP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In particular</a:t>
            </a:r>
            <a:r>
              <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cooperation is ubiquitous in many real-world systems, such as in the animals, human society and engineering ones.</a:t>
            </a:r>
            <a:endPar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20484"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4</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p:cNvSpPr>
          <p:nvPr>
            <p:ph type="title"/>
          </p:nvPr>
        </p:nvSpPr>
        <p:spPr>
          <a:xfrm>
            <a:off x="217488" y="373063"/>
            <a:ext cx="8709025" cy="1143000"/>
          </a:xfrm>
        </p:spPr>
        <p:txBody>
          <a:bodyPr vert="horz" wrap="square" lIns="91440" tIns="45720" rIns="91440" bIns="45720" anchor="ctr" anchorCtr="0"/>
          <a:lstStyle/>
          <a:p>
            <a:r>
              <a:rPr lang="en-US" altLang="zh-CN" sz="4000" b="1" dirty="0">
                <a:solidFill>
                  <a:srgbClr val="00B050"/>
                </a:solidFill>
              </a:rPr>
              <a:t>IV. Reputation and memory</a:t>
            </a:r>
            <a:endParaRPr lang="zh-CN" altLang="en-US" sz="4000" b="1" dirty="0">
              <a:solidFill>
                <a:srgbClr val="00B050"/>
              </a:solidFill>
            </a:endParaRPr>
          </a:p>
        </p:txBody>
      </p:sp>
      <p:sp>
        <p:nvSpPr>
          <p:cNvPr id="3" name="内容占位符 17"/>
          <p:cNvSpPr txBox="1"/>
          <p:nvPr/>
        </p:nvSpPr>
        <p:spPr>
          <a:xfrm>
            <a:off x="192088" y="1557338"/>
            <a:ext cx="8974138" cy="3463925"/>
          </a:xfrm>
          <a:prstGeom prst="rect">
            <a:avLst/>
          </a:prstGeom>
        </p:spPr>
        <p:txBody>
          <a:bodyPr lIns="68580" tIns="34290" rIns="68580" bIns="3429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Idea:</a:t>
            </a: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model combines the second-order rules of reputation assessment with the memory effect for a given game.</a:t>
            </a: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endParaRPr kumimoji="0" lang="en-US" altLang="zh-CN" sz="96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Donation Game</a:t>
            </a: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9600" b="1" i="0" u="none" strike="noStrike" kern="1200" cap="none" spc="0" normalizeH="0" baseline="0" noProof="0" dirty="0">
                <a:ln>
                  <a:noFill/>
                </a:ln>
                <a:solidFill>
                  <a:srgbClr val="FF33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donor</a:t>
            </a:r>
            <a:r>
              <a:rPr kumimoji="0" lang="en-US" altLang="zh-CN" sz="96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 	</a:t>
            </a: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rgbClr val="FFC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9600" b="1" i="0" u="none" strike="noStrike" kern="1200" cap="none" spc="0" normalizeH="0" baseline="0" noProof="0" dirty="0">
                <a:ln>
                  <a:noFill/>
                </a:ln>
                <a:solidFill>
                  <a:srgbClr val="FF33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recipient</a:t>
            </a:r>
            <a:r>
              <a:rPr kumimoji="0" lang="en-US" altLang="zh-CN" sz="96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b (b&gt;c)</a:t>
            </a: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endParaRPr kumimoji="0" lang="en-US" altLang="zh-CN" sz="96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Memory: </a:t>
            </a:r>
            <a:r>
              <a:rPr kumimoji="0" lang="en-US" altLang="zh-CN" sz="96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record the recent actions for #M recent steps</a:t>
            </a: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endParaRPr kumimoji="0" lang="en-US" altLang="zh-CN" sz="96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endParaRPr kumimoji="0" lang="en-US" altLang="zh-CN" sz="9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Second-order assessment rules:</a:t>
            </a: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84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en-US" altLang="zh-CN" sz="840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endParaRPr kumimoji="0" lang="en-US" altLang="zh-CN" sz="84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r>
              <a:rPr kumimoji="0" lang="en-US" altLang="zh-CN" sz="9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Segoe UI" panose="020B0502040204020203" pitchFamily="34" charset="0"/>
              </a:rPr>
              <a:t>	</a:t>
            </a: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endParaRPr kumimoji="0" lang="en-US" sz="9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endParaRPr kumimoji="0" lang="en-US" sz="9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914400" rtl="0" eaLnBrk="1" fontAlgn="base" latinLnBrk="0" hangingPunct="1">
              <a:lnSpc>
                <a:spcPts val="1800"/>
              </a:lnSpc>
              <a:spcBef>
                <a:spcPts val="1000"/>
              </a:spcBef>
              <a:spcAft>
                <a:spcPts val="450"/>
              </a:spcAft>
              <a:buClrTx/>
              <a:buSzTx/>
              <a:buFont typeface="Arial" panose="020B0604020202020204" pitchFamily="34" charset="0"/>
              <a:buNone/>
              <a:defRPr/>
            </a:pPr>
            <a:endParaRPr kumimoji="0" lang="en-US" sz="9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94212" name="图片 8"/>
          <p:cNvPicPr>
            <a:picLocks noChangeAspect="1"/>
          </p:cNvPicPr>
          <p:nvPr/>
        </p:nvPicPr>
        <p:blipFill>
          <a:blip r:embed="rId3"/>
          <a:stretch>
            <a:fillRect/>
          </a:stretch>
        </p:blipFill>
        <p:spPr>
          <a:xfrm>
            <a:off x="3851275" y="2708275"/>
            <a:ext cx="4105275" cy="1762125"/>
          </a:xfrm>
          <a:prstGeom prst="rect">
            <a:avLst/>
          </a:prstGeom>
          <a:noFill/>
          <a:ln w="9525">
            <a:noFill/>
          </a:ln>
        </p:spPr>
      </p:pic>
      <p:pic>
        <p:nvPicPr>
          <p:cNvPr id="94213" name="图片 9"/>
          <p:cNvPicPr>
            <a:picLocks noChangeAspect="1"/>
          </p:cNvPicPr>
          <p:nvPr/>
        </p:nvPicPr>
        <p:blipFill>
          <a:blip r:embed="rId4"/>
          <a:stretch>
            <a:fillRect/>
          </a:stretch>
        </p:blipFill>
        <p:spPr>
          <a:xfrm>
            <a:off x="4284663" y="5103813"/>
            <a:ext cx="3876675" cy="542925"/>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p:cNvSpPr>
          <p:nvPr>
            <p:ph type="title"/>
          </p:nvPr>
        </p:nvSpPr>
        <p:spPr>
          <a:xfrm>
            <a:off x="390525" y="447675"/>
            <a:ext cx="7446963" cy="639763"/>
          </a:xfrm>
        </p:spPr>
        <p:txBody>
          <a:bodyPr vert="horz" wrap="square" lIns="91440" tIns="45720" rIns="91440" bIns="45720" anchor="b" anchorCtr="0"/>
          <a:lstStyle/>
          <a:p>
            <a:r>
              <a:rPr lang="en-US" altLang="zh-CN" sz="3200" b="1" kern="1200" dirty="0">
                <a:solidFill>
                  <a:srgbClr val="C00000"/>
                </a:solidFill>
                <a:latin typeface="微软雅黑" panose="020B0503020204020204" pitchFamily="34" charset="-122"/>
                <a:ea typeface="+mj-ea"/>
                <a:cs typeface="+mj-cs"/>
              </a:rPr>
              <a:t>Second-order assessment rules</a:t>
            </a:r>
            <a:endParaRPr lang="zh-CN" altLang="en-US" sz="3200" b="1" kern="1200" dirty="0">
              <a:solidFill>
                <a:srgbClr val="C00000"/>
              </a:solidFill>
              <a:latin typeface="微软雅黑" panose="020B0503020204020204" pitchFamily="34" charset="-122"/>
              <a:ea typeface="+mj-ea"/>
              <a:cs typeface="+mj-cs"/>
            </a:endParaRPr>
          </a:p>
        </p:txBody>
      </p:sp>
      <p:graphicFrame>
        <p:nvGraphicFramePr>
          <p:cNvPr id="4" name="表格 3"/>
          <p:cNvGraphicFramePr>
            <a:graphicFrameLocks noGrp="1"/>
          </p:cNvGraphicFramePr>
          <p:nvPr/>
        </p:nvGraphicFramePr>
        <p:xfrm>
          <a:off x="1042988" y="1577975"/>
          <a:ext cx="7237413" cy="2606676"/>
        </p:xfrm>
        <a:graphic>
          <a:graphicData uri="http://schemas.openxmlformats.org/drawingml/2006/table">
            <a:tbl>
              <a:tblPr firstRow="1" bandRow="1">
                <a:tableStyleId>{5C22544A-7EE6-4342-B048-85BDC9FD1C3A}</a:tableStyleId>
              </a:tblPr>
              <a:tblGrid>
                <a:gridCol w="2304222">
                  <a:extLst>
                    <a:ext uri="{9D8B030D-6E8A-4147-A177-3AD203B41FA5}">
                      <a16:colId xmlns:a16="http://schemas.microsoft.com/office/drawing/2014/main" val="20000"/>
                    </a:ext>
                  </a:extLst>
                </a:gridCol>
                <a:gridCol w="1152111">
                  <a:extLst>
                    <a:ext uri="{9D8B030D-6E8A-4147-A177-3AD203B41FA5}">
                      <a16:colId xmlns:a16="http://schemas.microsoft.com/office/drawing/2014/main" val="20001"/>
                    </a:ext>
                  </a:extLst>
                </a:gridCol>
                <a:gridCol w="1224118">
                  <a:extLst>
                    <a:ext uri="{9D8B030D-6E8A-4147-A177-3AD203B41FA5}">
                      <a16:colId xmlns:a16="http://schemas.microsoft.com/office/drawing/2014/main" val="20002"/>
                    </a:ext>
                  </a:extLst>
                </a:gridCol>
                <a:gridCol w="1296125">
                  <a:extLst>
                    <a:ext uri="{9D8B030D-6E8A-4147-A177-3AD203B41FA5}">
                      <a16:colId xmlns:a16="http://schemas.microsoft.com/office/drawing/2014/main" val="20003"/>
                    </a:ext>
                  </a:extLst>
                </a:gridCol>
                <a:gridCol w="1260837">
                  <a:extLst>
                    <a:ext uri="{9D8B030D-6E8A-4147-A177-3AD203B41FA5}">
                      <a16:colId xmlns:a16="http://schemas.microsoft.com/office/drawing/2014/main" val="20004"/>
                    </a:ext>
                  </a:extLst>
                </a:gridCol>
              </a:tblGrid>
              <a:tr h="434446">
                <a:tc>
                  <a:txBody>
                    <a:bodyPr/>
                    <a:lstStyle/>
                    <a:p>
                      <a:r>
                        <a:rPr lang="en-US" altLang="zh-CN" sz="2400" b="1" dirty="0">
                          <a:solidFill>
                            <a:srgbClr val="0033CC"/>
                          </a:solidFill>
                        </a:rPr>
                        <a:t>Recipient status</a:t>
                      </a:r>
                      <a:endParaRPr lang="zh-CN" altLang="en-US" sz="2400" b="1" dirty="0">
                        <a:solidFill>
                          <a:srgbClr val="0033CC"/>
                        </a:solidFill>
                      </a:endParaRPr>
                    </a:p>
                  </a:txBody>
                  <a:tcPr marL="68579" marR="68579" marT="34287" marB="34287">
                    <a:solidFill>
                      <a:schemeClr val="bg2">
                        <a:lumMod val="75000"/>
                      </a:schemeClr>
                    </a:solidFill>
                  </a:tcPr>
                </a:tc>
                <a:tc>
                  <a:txBody>
                    <a:bodyPr/>
                    <a:lstStyle/>
                    <a:p>
                      <a:pPr algn="ctr"/>
                      <a:r>
                        <a:rPr lang="en-US" altLang="zh-CN" sz="2400" b="1" dirty="0">
                          <a:solidFill>
                            <a:srgbClr val="0033CC"/>
                          </a:solidFill>
                        </a:rPr>
                        <a:t>C-Good</a:t>
                      </a:r>
                      <a:endParaRPr lang="zh-CN" altLang="en-US" sz="2400" b="1" dirty="0">
                        <a:solidFill>
                          <a:srgbClr val="0033CC"/>
                        </a:solidFill>
                      </a:endParaRPr>
                    </a:p>
                  </a:txBody>
                  <a:tcPr marL="68579" marR="68579" marT="34287" marB="34287">
                    <a:solidFill>
                      <a:schemeClr val="bg2">
                        <a:lumMod val="75000"/>
                      </a:schemeClr>
                    </a:solidFill>
                  </a:tcPr>
                </a:tc>
                <a:tc>
                  <a:txBody>
                    <a:bodyPr/>
                    <a:lstStyle/>
                    <a:p>
                      <a:pPr algn="ctr"/>
                      <a:r>
                        <a:rPr lang="en-US" altLang="zh-CN" sz="2400" b="1" dirty="0">
                          <a:solidFill>
                            <a:srgbClr val="0033CC"/>
                          </a:solidFill>
                        </a:rPr>
                        <a:t>C-Good</a:t>
                      </a:r>
                      <a:endParaRPr lang="zh-CN" altLang="en-US" sz="2400" b="1" dirty="0">
                        <a:solidFill>
                          <a:srgbClr val="0033CC"/>
                        </a:solidFill>
                      </a:endParaRPr>
                    </a:p>
                  </a:txBody>
                  <a:tcPr marL="68579" marR="68579" marT="34287" marB="34287">
                    <a:solidFill>
                      <a:schemeClr val="bg2">
                        <a:lumMod val="75000"/>
                      </a:schemeClr>
                    </a:solidFill>
                  </a:tcPr>
                </a:tc>
                <a:tc>
                  <a:txBody>
                    <a:bodyPr/>
                    <a:lstStyle/>
                    <a:p>
                      <a:pPr algn="ctr"/>
                      <a:r>
                        <a:rPr lang="en-US" altLang="zh-CN" sz="2400" b="1" dirty="0">
                          <a:solidFill>
                            <a:srgbClr val="0033CC"/>
                          </a:solidFill>
                        </a:rPr>
                        <a:t>D-Bad</a:t>
                      </a:r>
                      <a:endParaRPr lang="zh-CN" altLang="en-US" sz="2400" b="1" dirty="0">
                        <a:solidFill>
                          <a:srgbClr val="0033CC"/>
                        </a:solidFill>
                      </a:endParaRPr>
                    </a:p>
                  </a:txBody>
                  <a:tcPr marL="68579" marR="68579" marT="34287" marB="34287">
                    <a:solidFill>
                      <a:schemeClr val="bg2">
                        <a:lumMod val="75000"/>
                      </a:schemeClr>
                    </a:solidFill>
                  </a:tcPr>
                </a:tc>
                <a:tc>
                  <a:txBody>
                    <a:bodyPr/>
                    <a:lstStyle/>
                    <a:p>
                      <a:pPr algn="ctr"/>
                      <a:r>
                        <a:rPr lang="en-US" altLang="zh-CN" sz="2400" b="1" dirty="0">
                          <a:solidFill>
                            <a:srgbClr val="0033CC"/>
                          </a:solidFill>
                        </a:rPr>
                        <a:t>D-Bad</a:t>
                      </a:r>
                      <a:endParaRPr lang="zh-CN" altLang="en-US" sz="2400" b="1" dirty="0">
                        <a:solidFill>
                          <a:srgbClr val="0033CC"/>
                        </a:solidFill>
                      </a:endParaRPr>
                    </a:p>
                  </a:txBody>
                  <a:tcPr marL="68579" marR="68579" marT="34287" marB="34287">
                    <a:solidFill>
                      <a:schemeClr val="bg2">
                        <a:lumMod val="75000"/>
                      </a:schemeClr>
                    </a:solidFill>
                  </a:tcPr>
                </a:tc>
                <a:extLst>
                  <a:ext uri="{0D108BD9-81ED-4DB2-BD59-A6C34878D82A}">
                    <a16:rowId xmlns:a16="http://schemas.microsoft.com/office/drawing/2014/main" val="10000"/>
                  </a:ext>
                </a:extLst>
              </a:tr>
              <a:tr h="434446">
                <a:tc>
                  <a:txBody>
                    <a:bodyPr/>
                    <a:lstStyle/>
                    <a:p>
                      <a:r>
                        <a:rPr lang="en-US" altLang="zh-CN" sz="2400" b="1" dirty="0"/>
                        <a:t>Donor’ action</a:t>
                      </a:r>
                      <a:endParaRPr lang="zh-CN" altLang="en-US" sz="2400" b="1" dirty="0"/>
                    </a:p>
                  </a:txBody>
                  <a:tcPr marL="68579" marR="68579" marT="34287" marB="34287">
                    <a:solidFill>
                      <a:schemeClr val="bg2">
                        <a:lumMod val="75000"/>
                      </a:schemeClr>
                    </a:solidFill>
                  </a:tcPr>
                </a:tc>
                <a:tc>
                  <a:txBody>
                    <a:bodyPr/>
                    <a:lstStyle/>
                    <a:p>
                      <a:pPr algn="ctr"/>
                      <a:r>
                        <a:rPr lang="en-US" altLang="zh-CN" sz="2400" b="1" dirty="0"/>
                        <a:t>C</a:t>
                      </a:r>
                      <a:endParaRPr lang="zh-CN" altLang="en-US" sz="2400" b="1" dirty="0"/>
                    </a:p>
                  </a:txBody>
                  <a:tcPr marL="68579" marR="68579" marT="34287" marB="34287">
                    <a:solidFill>
                      <a:schemeClr val="bg2">
                        <a:lumMod val="75000"/>
                      </a:schemeClr>
                    </a:solidFill>
                  </a:tcPr>
                </a:tc>
                <a:tc>
                  <a:txBody>
                    <a:bodyPr/>
                    <a:lstStyle/>
                    <a:p>
                      <a:pPr algn="ctr"/>
                      <a:r>
                        <a:rPr lang="en-US" altLang="zh-CN" sz="2400" b="1" dirty="0"/>
                        <a:t>D</a:t>
                      </a:r>
                      <a:endParaRPr lang="zh-CN" altLang="en-US" sz="2400" b="1" dirty="0"/>
                    </a:p>
                  </a:txBody>
                  <a:tcPr marL="68579" marR="68579" marT="34287" marB="34287">
                    <a:solidFill>
                      <a:schemeClr val="bg2">
                        <a:lumMod val="75000"/>
                      </a:schemeClr>
                    </a:solidFill>
                  </a:tcPr>
                </a:tc>
                <a:tc>
                  <a:txBody>
                    <a:bodyPr/>
                    <a:lstStyle/>
                    <a:p>
                      <a:pPr algn="ctr"/>
                      <a:r>
                        <a:rPr lang="en-US" altLang="zh-CN" sz="2400" b="1" dirty="0"/>
                        <a:t>C</a:t>
                      </a:r>
                      <a:endParaRPr lang="zh-CN" altLang="en-US" sz="2400" b="1" dirty="0"/>
                    </a:p>
                  </a:txBody>
                  <a:tcPr marL="68579" marR="68579" marT="34287" marB="34287">
                    <a:solidFill>
                      <a:schemeClr val="bg2">
                        <a:lumMod val="75000"/>
                      </a:schemeClr>
                    </a:solidFill>
                  </a:tcPr>
                </a:tc>
                <a:tc>
                  <a:txBody>
                    <a:bodyPr/>
                    <a:lstStyle/>
                    <a:p>
                      <a:pPr algn="ctr"/>
                      <a:r>
                        <a:rPr lang="en-US" altLang="zh-CN" sz="2400" b="1" dirty="0"/>
                        <a:t>D</a:t>
                      </a:r>
                      <a:endParaRPr lang="zh-CN" altLang="en-US" sz="2400" b="1" dirty="0"/>
                    </a:p>
                  </a:txBody>
                  <a:tcPr marL="68579" marR="68579" marT="34287" marB="34287">
                    <a:solidFill>
                      <a:schemeClr val="bg2">
                        <a:lumMod val="75000"/>
                      </a:schemeClr>
                    </a:solidFill>
                  </a:tcPr>
                </a:tc>
                <a:extLst>
                  <a:ext uri="{0D108BD9-81ED-4DB2-BD59-A6C34878D82A}">
                    <a16:rowId xmlns:a16="http://schemas.microsoft.com/office/drawing/2014/main" val="10001"/>
                  </a:ext>
                </a:extLst>
              </a:tr>
              <a:tr h="434446">
                <a:tc>
                  <a:txBody>
                    <a:bodyPr/>
                    <a:lstStyle/>
                    <a:p>
                      <a:pPr algn="ctr"/>
                      <a:r>
                        <a:rPr lang="en-US" altLang="zh-CN" sz="2400" b="1" dirty="0"/>
                        <a:t>Shunning</a:t>
                      </a:r>
                      <a:endParaRPr lang="zh-CN" altLang="en-US" sz="2400" b="1" dirty="0"/>
                    </a:p>
                  </a:txBody>
                  <a:tcPr marL="68579" marR="68579" marT="34287" marB="34287">
                    <a:solidFill>
                      <a:schemeClr val="bg1">
                        <a:lumMod val="85000"/>
                      </a:schemeClr>
                    </a:solidFill>
                  </a:tcPr>
                </a:tc>
                <a:tc>
                  <a:txBody>
                    <a:bodyPr/>
                    <a:lstStyle/>
                    <a:p>
                      <a:pPr algn="ctr"/>
                      <a:r>
                        <a:rPr lang="en-US" altLang="zh-CN" sz="2400" b="1" dirty="0">
                          <a:solidFill>
                            <a:srgbClr val="00FF00"/>
                          </a:solidFill>
                        </a:rPr>
                        <a:t>G</a:t>
                      </a:r>
                      <a:endParaRPr lang="zh-CN" altLang="en-US" sz="2400" b="1" dirty="0">
                        <a:solidFill>
                          <a:srgbClr val="00FF00"/>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FF00FF"/>
                          </a:solidFill>
                        </a:rPr>
                        <a:t>B</a:t>
                      </a:r>
                      <a:endParaRPr lang="zh-CN" altLang="en-US" sz="2400" b="1" dirty="0">
                        <a:solidFill>
                          <a:srgbClr val="FF00FF"/>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FF00FF"/>
                          </a:solidFill>
                        </a:rPr>
                        <a:t>B</a:t>
                      </a:r>
                      <a:endParaRPr lang="zh-CN" altLang="en-US" sz="2400" b="1" dirty="0">
                        <a:solidFill>
                          <a:srgbClr val="FF00FF"/>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FF00FF"/>
                          </a:solidFill>
                        </a:rPr>
                        <a:t>B</a:t>
                      </a:r>
                      <a:endParaRPr lang="zh-CN" altLang="en-US" sz="2400" b="1" dirty="0">
                        <a:solidFill>
                          <a:srgbClr val="FF00FF"/>
                        </a:solidFill>
                      </a:endParaRPr>
                    </a:p>
                  </a:txBody>
                  <a:tcPr marL="68579" marR="68579" marT="34287" marB="34287">
                    <a:solidFill>
                      <a:schemeClr val="accent2">
                        <a:lumMod val="60000"/>
                        <a:lumOff val="40000"/>
                      </a:schemeClr>
                    </a:solidFill>
                  </a:tcPr>
                </a:tc>
                <a:extLst>
                  <a:ext uri="{0D108BD9-81ED-4DB2-BD59-A6C34878D82A}">
                    <a16:rowId xmlns:a16="http://schemas.microsoft.com/office/drawing/2014/main" val="10002"/>
                  </a:ext>
                </a:extLst>
              </a:tr>
              <a:tr h="434446">
                <a:tc>
                  <a:txBody>
                    <a:bodyPr/>
                    <a:lstStyle/>
                    <a:p>
                      <a:pPr algn="ctr"/>
                      <a:r>
                        <a:rPr lang="en-US" altLang="zh-CN" sz="2400" b="1" dirty="0"/>
                        <a:t>Stern Judging</a:t>
                      </a:r>
                      <a:endParaRPr lang="zh-CN" altLang="en-US" sz="2400" b="1" dirty="0"/>
                    </a:p>
                  </a:txBody>
                  <a:tcPr marL="68579" marR="68579" marT="34287" marB="34287">
                    <a:solidFill>
                      <a:schemeClr val="bg1">
                        <a:lumMod val="85000"/>
                      </a:schemeClr>
                    </a:solidFill>
                  </a:tcPr>
                </a:tc>
                <a:tc>
                  <a:txBody>
                    <a:bodyPr/>
                    <a:lstStyle/>
                    <a:p>
                      <a:pPr algn="ctr"/>
                      <a:r>
                        <a:rPr lang="en-US" altLang="zh-CN" sz="2400" b="1" dirty="0">
                          <a:solidFill>
                            <a:srgbClr val="00FF00"/>
                          </a:solidFill>
                        </a:rPr>
                        <a:t>G</a:t>
                      </a:r>
                      <a:endParaRPr lang="zh-CN" altLang="en-US" sz="2400" b="1" dirty="0">
                        <a:solidFill>
                          <a:srgbClr val="00FF00"/>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FF00FF"/>
                          </a:solidFill>
                        </a:rPr>
                        <a:t>B</a:t>
                      </a:r>
                      <a:endParaRPr lang="zh-CN" altLang="en-US" sz="2400" b="1" dirty="0">
                        <a:solidFill>
                          <a:srgbClr val="FF00FF"/>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FF00FF"/>
                          </a:solidFill>
                        </a:rPr>
                        <a:t>B</a:t>
                      </a:r>
                      <a:endParaRPr lang="zh-CN" altLang="en-US" sz="2400" b="1" dirty="0">
                        <a:solidFill>
                          <a:srgbClr val="FF00FF"/>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00FF00"/>
                          </a:solidFill>
                        </a:rPr>
                        <a:t>G</a:t>
                      </a:r>
                      <a:endParaRPr lang="zh-CN" altLang="en-US" sz="2400" b="1" dirty="0">
                        <a:solidFill>
                          <a:srgbClr val="00FF00"/>
                        </a:solidFill>
                      </a:endParaRPr>
                    </a:p>
                  </a:txBody>
                  <a:tcPr marL="68579" marR="68579" marT="34287" marB="34287">
                    <a:solidFill>
                      <a:schemeClr val="accent2">
                        <a:lumMod val="60000"/>
                        <a:lumOff val="40000"/>
                      </a:schemeClr>
                    </a:solidFill>
                  </a:tcPr>
                </a:tc>
                <a:extLst>
                  <a:ext uri="{0D108BD9-81ED-4DB2-BD59-A6C34878D82A}">
                    <a16:rowId xmlns:a16="http://schemas.microsoft.com/office/drawing/2014/main" val="10003"/>
                  </a:ext>
                </a:extLst>
              </a:tr>
              <a:tr h="434446">
                <a:tc>
                  <a:txBody>
                    <a:bodyPr/>
                    <a:lstStyle/>
                    <a:p>
                      <a:pPr algn="ctr"/>
                      <a:r>
                        <a:rPr lang="en-US" altLang="zh-CN" sz="2400" b="1" dirty="0"/>
                        <a:t>Image Scoring</a:t>
                      </a:r>
                      <a:endParaRPr lang="zh-CN" altLang="en-US" sz="2400" b="1" dirty="0"/>
                    </a:p>
                  </a:txBody>
                  <a:tcPr marL="68579" marR="68579" marT="34287" marB="34287">
                    <a:solidFill>
                      <a:schemeClr val="bg1">
                        <a:lumMod val="85000"/>
                      </a:schemeClr>
                    </a:solidFill>
                  </a:tcPr>
                </a:tc>
                <a:tc>
                  <a:txBody>
                    <a:bodyPr/>
                    <a:lstStyle/>
                    <a:p>
                      <a:pPr algn="ctr"/>
                      <a:r>
                        <a:rPr lang="en-US" altLang="zh-CN" sz="2400" b="1" dirty="0">
                          <a:solidFill>
                            <a:srgbClr val="00FF00"/>
                          </a:solidFill>
                        </a:rPr>
                        <a:t>G</a:t>
                      </a:r>
                      <a:endParaRPr lang="zh-CN" altLang="en-US" sz="2400" b="1" dirty="0">
                        <a:solidFill>
                          <a:srgbClr val="00FF00"/>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FF00FF"/>
                          </a:solidFill>
                        </a:rPr>
                        <a:t>B</a:t>
                      </a:r>
                      <a:endParaRPr lang="zh-CN" altLang="en-US" sz="2400" b="1" dirty="0">
                        <a:solidFill>
                          <a:srgbClr val="FF00FF"/>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00FF00"/>
                          </a:solidFill>
                        </a:rPr>
                        <a:t>G</a:t>
                      </a:r>
                      <a:endParaRPr lang="zh-CN" altLang="en-US" sz="2400" b="1" dirty="0">
                        <a:solidFill>
                          <a:srgbClr val="00FF00"/>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FF00FF"/>
                          </a:solidFill>
                        </a:rPr>
                        <a:t>B</a:t>
                      </a:r>
                      <a:endParaRPr lang="zh-CN" altLang="en-US" sz="2400" b="1" dirty="0">
                        <a:solidFill>
                          <a:srgbClr val="FF00FF"/>
                        </a:solidFill>
                      </a:endParaRPr>
                    </a:p>
                  </a:txBody>
                  <a:tcPr marL="68579" marR="68579" marT="34287" marB="34287">
                    <a:solidFill>
                      <a:schemeClr val="accent2">
                        <a:lumMod val="60000"/>
                        <a:lumOff val="40000"/>
                      </a:schemeClr>
                    </a:solidFill>
                  </a:tcPr>
                </a:tc>
                <a:extLst>
                  <a:ext uri="{0D108BD9-81ED-4DB2-BD59-A6C34878D82A}">
                    <a16:rowId xmlns:a16="http://schemas.microsoft.com/office/drawing/2014/main" val="10004"/>
                  </a:ext>
                </a:extLst>
              </a:tr>
              <a:tr h="434446">
                <a:tc>
                  <a:txBody>
                    <a:bodyPr/>
                    <a:lstStyle/>
                    <a:p>
                      <a:pPr algn="ctr"/>
                      <a:r>
                        <a:rPr lang="en-US" altLang="zh-CN" sz="2400" b="1" dirty="0"/>
                        <a:t>Simple Standing</a:t>
                      </a:r>
                      <a:endParaRPr lang="zh-CN" altLang="en-US" sz="2400" b="1" dirty="0"/>
                    </a:p>
                  </a:txBody>
                  <a:tcPr marL="68579" marR="68579" marT="34287" marB="34287">
                    <a:solidFill>
                      <a:schemeClr val="bg1">
                        <a:lumMod val="85000"/>
                      </a:schemeClr>
                    </a:solidFill>
                  </a:tcPr>
                </a:tc>
                <a:tc>
                  <a:txBody>
                    <a:bodyPr/>
                    <a:lstStyle/>
                    <a:p>
                      <a:pPr algn="ctr"/>
                      <a:r>
                        <a:rPr lang="en-US" altLang="zh-CN" sz="2400" b="1" dirty="0">
                          <a:solidFill>
                            <a:srgbClr val="00FF00"/>
                          </a:solidFill>
                        </a:rPr>
                        <a:t>G</a:t>
                      </a:r>
                      <a:endParaRPr lang="zh-CN" altLang="en-US" sz="2400" b="1" dirty="0">
                        <a:solidFill>
                          <a:srgbClr val="00FF00"/>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FF00FF"/>
                          </a:solidFill>
                        </a:rPr>
                        <a:t>B</a:t>
                      </a:r>
                      <a:endParaRPr lang="zh-CN" altLang="en-US" sz="2400" b="1" dirty="0">
                        <a:solidFill>
                          <a:srgbClr val="FF00FF"/>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00FF00"/>
                          </a:solidFill>
                        </a:rPr>
                        <a:t>G</a:t>
                      </a:r>
                      <a:endParaRPr lang="zh-CN" altLang="en-US" sz="2400" b="1" dirty="0">
                        <a:solidFill>
                          <a:srgbClr val="00FF00"/>
                        </a:solidFill>
                      </a:endParaRPr>
                    </a:p>
                  </a:txBody>
                  <a:tcPr marL="68579" marR="68579" marT="34287" marB="34287">
                    <a:solidFill>
                      <a:schemeClr val="accent2">
                        <a:lumMod val="60000"/>
                        <a:lumOff val="40000"/>
                      </a:schemeClr>
                    </a:solidFill>
                  </a:tcPr>
                </a:tc>
                <a:tc>
                  <a:txBody>
                    <a:bodyPr/>
                    <a:lstStyle/>
                    <a:p>
                      <a:pPr algn="ctr"/>
                      <a:r>
                        <a:rPr lang="en-US" altLang="zh-CN" sz="2400" b="1" dirty="0">
                          <a:solidFill>
                            <a:srgbClr val="00FF00"/>
                          </a:solidFill>
                        </a:rPr>
                        <a:t>G</a:t>
                      </a:r>
                      <a:endParaRPr lang="zh-CN" altLang="en-US" sz="2400" b="1" dirty="0">
                        <a:solidFill>
                          <a:srgbClr val="00FF00"/>
                        </a:solidFill>
                      </a:endParaRPr>
                    </a:p>
                  </a:txBody>
                  <a:tcPr marL="68579" marR="68579" marT="34287" marB="34287">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5" name="箭头: 下 4"/>
          <p:cNvSpPr/>
          <p:nvPr/>
        </p:nvSpPr>
        <p:spPr>
          <a:xfrm flipV="1">
            <a:off x="1608138" y="4286250"/>
            <a:ext cx="385763" cy="617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箭头: 下 5"/>
          <p:cNvSpPr/>
          <p:nvPr/>
        </p:nvSpPr>
        <p:spPr>
          <a:xfrm flipV="1">
            <a:off x="5553075" y="4252913"/>
            <a:ext cx="385763" cy="617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6305" name="文本框 6"/>
          <p:cNvSpPr txBox="1"/>
          <p:nvPr/>
        </p:nvSpPr>
        <p:spPr>
          <a:xfrm>
            <a:off x="1414463" y="4949825"/>
            <a:ext cx="774700"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800" dirty="0">
                <a:solidFill>
                  <a:srgbClr val="FF0000"/>
                </a:solidFill>
                <a:latin typeface="Arial" panose="020B0604020202020204" pitchFamily="34" charset="0"/>
                <a:ea typeface="宋体" panose="02010600030101010101" pitchFamily="2" charset="-122"/>
              </a:rPr>
              <a:t>Rules</a:t>
            </a:r>
            <a:endParaRPr lang="zh-CN" altLang="en-US" sz="1800" dirty="0">
              <a:solidFill>
                <a:srgbClr val="FF0000"/>
              </a:solidFill>
              <a:latin typeface="Arial" panose="020B0604020202020204" pitchFamily="34" charset="0"/>
              <a:ea typeface="宋体" panose="02010600030101010101" pitchFamily="2" charset="-122"/>
            </a:endParaRPr>
          </a:p>
        </p:txBody>
      </p:sp>
      <p:sp>
        <p:nvSpPr>
          <p:cNvPr id="96306" name="文本框 7"/>
          <p:cNvSpPr txBox="1"/>
          <p:nvPr/>
        </p:nvSpPr>
        <p:spPr>
          <a:xfrm>
            <a:off x="4229100" y="4940300"/>
            <a:ext cx="3608388"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800" dirty="0">
                <a:solidFill>
                  <a:srgbClr val="FF0000"/>
                </a:solidFill>
                <a:latin typeface="Arial" panose="020B0604020202020204" pitchFamily="34" charset="0"/>
                <a:ea typeface="宋体" panose="02010600030101010101" pitchFamily="2" charset="-122"/>
              </a:rPr>
              <a:t>Donor</a:t>
            </a:r>
            <a:r>
              <a:rPr lang="zh-CN" altLang="en-US" sz="1800" dirty="0">
                <a:solidFill>
                  <a:srgbClr val="FF0000"/>
                </a:solidFill>
                <a:latin typeface="Arial" panose="020B0604020202020204" pitchFamily="34" charset="0"/>
                <a:ea typeface="宋体" panose="02010600030101010101" pitchFamily="2" charset="-122"/>
              </a:rPr>
              <a:t>’</a:t>
            </a:r>
            <a:r>
              <a:rPr lang="en-US" altLang="zh-CN" sz="1800" dirty="0">
                <a:solidFill>
                  <a:srgbClr val="FF0000"/>
                </a:solidFill>
                <a:latin typeface="Arial" panose="020B0604020202020204" pitchFamily="34" charset="0"/>
                <a:ea typeface="宋体" panose="02010600030101010101" pitchFamily="2" charset="-122"/>
              </a:rPr>
              <a:t>s Status after its decision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p:cNvSpPr>
          <p:nvPr>
            <p:ph type="title"/>
          </p:nvPr>
        </p:nvSpPr>
        <p:spPr/>
        <p:txBody>
          <a:bodyPr vert="horz" wrap="square" lIns="91440" tIns="45720" rIns="91440" bIns="45720" anchor="ctr" anchorCtr="0"/>
          <a:lstStyle/>
          <a:p>
            <a:pPr algn="l"/>
            <a:r>
              <a:rPr lang="en-US" altLang="zh-CN" sz="4000" b="1" dirty="0"/>
              <a:t>Model</a:t>
            </a:r>
            <a:endParaRPr lang="zh-CN" altLang="en-US" sz="4000" b="1" dirty="0"/>
          </a:p>
        </p:txBody>
      </p:sp>
      <p:pic>
        <p:nvPicPr>
          <p:cNvPr id="97283" name="内容占位符 3"/>
          <p:cNvPicPr>
            <a:picLocks noGrp="1" noChangeAspect="1"/>
          </p:cNvPicPr>
          <p:nvPr>
            <p:ph sz="half" idx="1"/>
          </p:nvPr>
        </p:nvPicPr>
        <p:blipFill>
          <a:blip r:embed="rId2"/>
          <a:srcRect/>
          <a:stretch>
            <a:fillRect/>
          </a:stretch>
        </p:blipFill>
        <p:spPr>
          <a:xfrm>
            <a:off x="4284663" y="274638"/>
            <a:ext cx="4859337" cy="6373812"/>
          </a:xfrm>
        </p:spPr>
      </p:pic>
      <p:sp>
        <p:nvSpPr>
          <p:cNvPr id="97284" name="内容占位符 4"/>
          <p:cNvSpPr>
            <a:spLocks noGrp="1"/>
          </p:cNvSpPr>
          <p:nvPr>
            <p:ph sz="half" idx="2"/>
          </p:nvPr>
        </p:nvSpPr>
        <p:spPr>
          <a:xfrm>
            <a:off x="241300" y="1441450"/>
            <a:ext cx="4038600" cy="4525963"/>
          </a:xfrm>
        </p:spPr>
        <p:txBody>
          <a:bodyPr vert="horz" wrap="square" lIns="91440" tIns="45720" rIns="91440" bIns="45720" anchor="t" anchorCtr="0"/>
          <a:lstStyle/>
          <a:p>
            <a:pPr>
              <a:buSzPct val="50000"/>
            </a:pPr>
            <a:r>
              <a:rPr lang="en-US" altLang="zh-CN" sz="3600" kern="1200" dirty="0">
                <a:latin typeface="+mn-lt"/>
                <a:ea typeface="+mn-ea"/>
                <a:cs typeface="+mn-cs"/>
              </a:rPr>
              <a:t>Reputation</a:t>
            </a:r>
            <a:r>
              <a:rPr lang="zh-CN" altLang="en-US" sz="3600" kern="1200" dirty="0">
                <a:latin typeface="+mn-lt"/>
                <a:ea typeface="+mn-ea"/>
                <a:cs typeface="+mn-cs"/>
              </a:rPr>
              <a:t> </a:t>
            </a:r>
            <a:r>
              <a:rPr lang="en-US" altLang="zh-CN" sz="3600" kern="1200" dirty="0">
                <a:latin typeface="+mn-lt"/>
                <a:ea typeface="+mn-ea"/>
                <a:cs typeface="+mn-cs"/>
              </a:rPr>
              <a:t>evaluation</a:t>
            </a:r>
          </a:p>
          <a:p>
            <a:pPr>
              <a:buSzPct val="50000"/>
            </a:pPr>
            <a:r>
              <a:rPr lang="en-US" altLang="zh-CN" sz="3600" kern="1200" dirty="0">
                <a:latin typeface="+mn-lt"/>
                <a:ea typeface="+mn-ea"/>
                <a:cs typeface="+mn-cs"/>
              </a:rPr>
              <a:t>Payoff weight</a:t>
            </a:r>
            <a:r>
              <a:rPr lang="zh-CN" altLang="en-US" sz="3600" kern="1200" dirty="0">
                <a:latin typeface="+mn-lt"/>
                <a:ea typeface="+mn-ea"/>
                <a:cs typeface="+mn-cs"/>
              </a:rPr>
              <a:t> </a:t>
            </a:r>
            <a:r>
              <a:rPr lang="en-US" altLang="zh-CN" sz="3600" kern="1200" dirty="0">
                <a:latin typeface="+mn-lt"/>
                <a:ea typeface="+mn-ea"/>
                <a:cs typeface="+mn-cs"/>
              </a:rPr>
              <a:t>based</a:t>
            </a:r>
            <a:r>
              <a:rPr lang="zh-CN" altLang="en-US" sz="3600" kern="1200" dirty="0">
                <a:latin typeface="+mn-lt"/>
                <a:ea typeface="+mn-ea"/>
                <a:cs typeface="+mn-cs"/>
              </a:rPr>
              <a:t> </a:t>
            </a:r>
            <a:r>
              <a:rPr lang="en-US" altLang="zh-CN" sz="3600" kern="1200" dirty="0">
                <a:latin typeface="+mn-lt"/>
                <a:ea typeface="+mn-ea"/>
                <a:cs typeface="+mn-cs"/>
              </a:rPr>
              <a:t>on</a:t>
            </a:r>
            <a:r>
              <a:rPr lang="zh-CN" altLang="en-US" sz="3600" kern="1200" dirty="0">
                <a:latin typeface="+mn-lt"/>
                <a:ea typeface="+mn-ea"/>
                <a:cs typeface="+mn-cs"/>
              </a:rPr>
              <a:t> </a:t>
            </a:r>
            <a:r>
              <a:rPr lang="en-US" altLang="zh-CN" sz="3600" kern="1200" dirty="0">
                <a:latin typeface="+mn-lt"/>
                <a:ea typeface="+mn-ea"/>
                <a:cs typeface="+mn-cs"/>
              </a:rPr>
              <a:t>memory</a:t>
            </a:r>
          </a:p>
          <a:p>
            <a:pPr>
              <a:buSzPct val="50000"/>
            </a:pPr>
            <a:r>
              <a:rPr lang="en-US" altLang="zh-CN" sz="3600" kern="1200" dirty="0">
                <a:latin typeface="+mn-lt"/>
                <a:ea typeface="+mn-ea"/>
                <a:cs typeface="+mn-cs"/>
              </a:rPr>
              <a:t>Action’s</a:t>
            </a:r>
            <a:r>
              <a:rPr lang="zh-CN" altLang="en-US" sz="3600" kern="1200" dirty="0">
                <a:latin typeface="+mn-lt"/>
                <a:ea typeface="+mn-ea"/>
                <a:cs typeface="+mn-cs"/>
              </a:rPr>
              <a:t> </a:t>
            </a:r>
            <a:r>
              <a:rPr lang="en-US" altLang="zh-CN" sz="3600" kern="1200" dirty="0">
                <a:latin typeface="+mn-lt"/>
                <a:ea typeface="+mn-ea"/>
                <a:cs typeface="+mn-cs"/>
              </a:rPr>
              <a:t>strategy</a:t>
            </a:r>
            <a:endParaRPr lang="zh-CN" altLang="en-US" sz="3600" kern="1200" dirty="0">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41613" y="998538"/>
            <a:ext cx="4445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8307" name="图片 1"/>
          <p:cNvPicPr>
            <a:picLocks noChangeAspect="1"/>
          </p:cNvPicPr>
          <p:nvPr/>
        </p:nvPicPr>
        <p:blipFill>
          <a:blip r:embed="rId3"/>
          <a:stretch>
            <a:fillRect/>
          </a:stretch>
        </p:blipFill>
        <p:spPr>
          <a:xfrm>
            <a:off x="0" y="998538"/>
            <a:ext cx="8274050" cy="41275"/>
          </a:xfrm>
          <a:prstGeom prst="rect">
            <a:avLst/>
          </a:prstGeom>
          <a:noFill/>
          <a:ln w="9525">
            <a:noFill/>
          </a:ln>
        </p:spPr>
      </p:pic>
      <p:sp>
        <p:nvSpPr>
          <p:cNvPr id="98308" name="标题 1"/>
          <p:cNvSpPr>
            <a:spLocks noGrp="1"/>
          </p:cNvSpPr>
          <p:nvPr>
            <p:ph type="title"/>
          </p:nvPr>
        </p:nvSpPr>
        <p:spPr>
          <a:xfrm>
            <a:off x="280988" y="76201"/>
            <a:ext cx="8863012" cy="971124"/>
          </a:xfrm>
        </p:spPr>
        <p:txBody>
          <a:bodyPr vert="horz" wrap="square" lIns="91440" tIns="45720" rIns="91440" bIns="45720" anchor="ctr" anchorCtr="0"/>
          <a:lstStyle/>
          <a:p>
            <a:pPr algn="l"/>
            <a:r>
              <a:rPr lang="en-US" altLang="zh-CN" sz="4000" dirty="0"/>
              <a:t>Simulation Results</a:t>
            </a:r>
            <a:endParaRPr lang="zh-CN" altLang="en-US" sz="4000" dirty="0"/>
          </a:p>
        </p:txBody>
      </p:sp>
      <p:pic>
        <p:nvPicPr>
          <p:cNvPr id="98309" name="图片 1"/>
          <p:cNvPicPr>
            <a:picLocks noChangeAspect="1"/>
          </p:cNvPicPr>
          <p:nvPr/>
        </p:nvPicPr>
        <p:blipFill>
          <a:blip r:embed="rId4"/>
          <a:stretch>
            <a:fillRect/>
          </a:stretch>
        </p:blipFill>
        <p:spPr>
          <a:xfrm>
            <a:off x="432717" y="1401936"/>
            <a:ext cx="6659563" cy="5091112"/>
          </a:xfrm>
          <a:prstGeom prst="rect">
            <a:avLst/>
          </a:prstGeom>
          <a:noFill/>
          <a:ln w="9525">
            <a:noFill/>
          </a:ln>
        </p:spPr>
      </p:pic>
      <p:sp>
        <p:nvSpPr>
          <p:cNvPr id="2" name="文本框 1">
            <a:extLst>
              <a:ext uri="{FF2B5EF4-FFF2-40B4-BE49-F238E27FC236}">
                <a16:creationId xmlns:a16="http://schemas.microsoft.com/office/drawing/2014/main" id="{04795DFF-0CFA-B5B3-A079-36B12AC751EB}"/>
              </a:ext>
            </a:extLst>
          </p:cNvPr>
          <p:cNvSpPr txBox="1"/>
          <p:nvPr/>
        </p:nvSpPr>
        <p:spPr>
          <a:xfrm>
            <a:off x="1304572" y="1055172"/>
            <a:ext cx="1249060" cy="369332"/>
          </a:xfrm>
          <a:prstGeom prst="rect">
            <a:avLst/>
          </a:prstGeom>
          <a:noFill/>
        </p:spPr>
        <p:txBody>
          <a:bodyPr wrap="none" rtlCol="0">
            <a:spAutoFit/>
          </a:bodyPr>
          <a:lstStyle/>
          <a:p>
            <a:r>
              <a:rPr lang="en-US" altLang="zh-CN" b="1" dirty="0"/>
              <a:t>Shunning</a:t>
            </a:r>
            <a:endParaRPr lang="zh-CN" altLang="en-US" b="1" dirty="0"/>
          </a:p>
        </p:txBody>
      </p:sp>
      <p:sp>
        <p:nvSpPr>
          <p:cNvPr id="3" name="文本框 2">
            <a:extLst>
              <a:ext uri="{FF2B5EF4-FFF2-40B4-BE49-F238E27FC236}">
                <a16:creationId xmlns:a16="http://schemas.microsoft.com/office/drawing/2014/main" id="{3C45E197-8B20-CB7E-8DEF-12575F83D71B}"/>
              </a:ext>
            </a:extLst>
          </p:cNvPr>
          <p:cNvSpPr txBox="1"/>
          <p:nvPr/>
        </p:nvSpPr>
        <p:spPr>
          <a:xfrm>
            <a:off x="3988245" y="1047324"/>
            <a:ext cx="1736373" cy="369332"/>
          </a:xfrm>
          <a:prstGeom prst="rect">
            <a:avLst/>
          </a:prstGeom>
          <a:noFill/>
        </p:spPr>
        <p:txBody>
          <a:bodyPr wrap="none" rtlCol="0">
            <a:spAutoFit/>
          </a:bodyPr>
          <a:lstStyle/>
          <a:p>
            <a:r>
              <a:rPr lang="en-US" altLang="zh-CN" b="1" dirty="0"/>
              <a:t>Stern Judging</a:t>
            </a:r>
            <a:endParaRPr lang="zh-CN" altLang="en-US" b="1" dirty="0"/>
          </a:p>
        </p:txBody>
      </p:sp>
      <p:sp>
        <p:nvSpPr>
          <p:cNvPr id="4" name="文本框 3">
            <a:extLst>
              <a:ext uri="{FF2B5EF4-FFF2-40B4-BE49-F238E27FC236}">
                <a16:creationId xmlns:a16="http://schemas.microsoft.com/office/drawing/2014/main" id="{FAA553ED-BABD-6A1F-E213-79006E1031C3}"/>
              </a:ext>
            </a:extLst>
          </p:cNvPr>
          <p:cNvSpPr txBox="1"/>
          <p:nvPr/>
        </p:nvSpPr>
        <p:spPr>
          <a:xfrm>
            <a:off x="1152798" y="6412468"/>
            <a:ext cx="2744062" cy="369332"/>
          </a:xfrm>
          <a:prstGeom prst="rect">
            <a:avLst/>
          </a:prstGeom>
          <a:noFill/>
        </p:spPr>
        <p:txBody>
          <a:bodyPr wrap="square" rtlCol="0">
            <a:spAutoFit/>
          </a:bodyPr>
          <a:lstStyle/>
          <a:p>
            <a:r>
              <a:rPr lang="en-US" altLang="zh-CN" b="1" dirty="0"/>
              <a:t>Image Scoring</a:t>
            </a:r>
            <a:endParaRPr lang="zh-CN" altLang="en-US" b="1" dirty="0"/>
          </a:p>
        </p:txBody>
      </p:sp>
      <p:sp>
        <p:nvSpPr>
          <p:cNvPr id="5" name="文本框 4">
            <a:extLst>
              <a:ext uri="{FF2B5EF4-FFF2-40B4-BE49-F238E27FC236}">
                <a16:creationId xmlns:a16="http://schemas.microsoft.com/office/drawing/2014/main" id="{1ACD175A-F055-C370-DF76-F0B1BF4403B7}"/>
              </a:ext>
            </a:extLst>
          </p:cNvPr>
          <p:cNvSpPr txBox="1"/>
          <p:nvPr/>
        </p:nvSpPr>
        <p:spPr>
          <a:xfrm>
            <a:off x="4021973" y="6412468"/>
            <a:ext cx="1992853" cy="369332"/>
          </a:xfrm>
          <a:prstGeom prst="rect">
            <a:avLst/>
          </a:prstGeom>
          <a:noFill/>
        </p:spPr>
        <p:txBody>
          <a:bodyPr wrap="none" rtlCol="0">
            <a:spAutoFit/>
          </a:bodyPr>
          <a:lstStyle/>
          <a:p>
            <a:r>
              <a:rPr lang="en-US" altLang="zh-CN" b="1" dirty="0"/>
              <a:t>Simple Standing</a:t>
            </a:r>
            <a:endParaRPr lang="zh-CN" altLang="en-US" b="1" dirty="0"/>
          </a:p>
        </p:txBody>
      </p:sp>
      <p:sp>
        <p:nvSpPr>
          <p:cNvPr id="6" name="文本框 5">
            <a:extLst>
              <a:ext uri="{FF2B5EF4-FFF2-40B4-BE49-F238E27FC236}">
                <a16:creationId xmlns:a16="http://schemas.microsoft.com/office/drawing/2014/main" id="{A8DA750F-B02F-3AA6-DD95-FD6B2E599839}"/>
              </a:ext>
            </a:extLst>
          </p:cNvPr>
          <p:cNvSpPr txBox="1"/>
          <p:nvPr/>
        </p:nvSpPr>
        <p:spPr>
          <a:xfrm>
            <a:off x="6588224" y="6412468"/>
            <a:ext cx="2653290" cy="646331"/>
          </a:xfrm>
          <a:prstGeom prst="rect">
            <a:avLst/>
          </a:prstGeom>
          <a:noFill/>
        </p:spPr>
        <p:txBody>
          <a:bodyPr wrap="none" rtlCol="0">
            <a:spAutoFit/>
          </a:bodyPr>
          <a:lstStyle/>
          <a:p>
            <a:r>
              <a:rPr kumimoji="0" lang="en-US" altLang="zh-CN" sz="1800" b="1" i="1"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Chaos</a:t>
            </a:r>
            <a:r>
              <a:rPr kumimoji="0" lang="en-US"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2020, 30: .063122.</a:t>
            </a:r>
          </a:p>
          <a:p>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文本框 4"/>
          <p:cNvSpPr txBox="1">
            <a:spLocks noChangeArrowheads="1"/>
          </p:cNvSpPr>
          <p:nvPr/>
        </p:nvSpPr>
        <p:spPr bwMode="auto">
          <a:xfrm>
            <a:off x="814271" y="1598577"/>
            <a:ext cx="77129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FF0000"/>
                </a:solidFill>
                <a:latin typeface="Arial" panose="020B0604020202020204" pitchFamily="34" charset="0"/>
                <a:ea typeface="宋体" panose="02010600030101010101" pitchFamily="2" charset="-122"/>
              </a:defRPr>
            </a:lvl1pPr>
            <a:lvl2pPr marL="742950" indent="-285750">
              <a:defRPr sz="3200" b="1">
                <a:solidFill>
                  <a:srgbClr val="FF0000"/>
                </a:solidFill>
                <a:latin typeface="Arial" panose="020B0604020202020204" pitchFamily="34" charset="0"/>
                <a:ea typeface="宋体" panose="02010600030101010101" pitchFamily="2" charset="-122"/>
              </a:defRPr>
            </a:lvl2pPr>
            <a:lvl3pPr marL="1143000" indent="-228600">
              <a:defRPr sz="3200" b="1">
                <a:solidFill>
                  <a:srgbClr val="FF0000"/>
                </a:solidFill>
                <a:latin typeface="Arial" panose="020B0604020202020204" pitchFamily="34" charset="0"/>
                <a:ea typeface="宋体" panose="02010600030101010101" pitchFamily="2" charset="-122"/>
              </a:defRPr>
            </a:lvl3pPr>
            <a:lvl4pPr marL="1600200" indent="-228600">
              <a:defRPr sz="3200" b="1">
                <a:solidFill>
                  <a:srgbClr val="FF0000"/>
                </a:solidFill>
                <a:latin typeface="Arial" panose="020B0604020202020204" pitchFamily="34" charset="0"/>
                <a:ea typeface="宋体" panose="02010600030101010101" pitchFamily="2" charset="-122"/>
              </a:defRPr>
            </a:lvl4pPr>
            <a:lvl5pPr marL="2057400" indent="-228600">
              <a:defRPr sz="3200"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b="1">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dirty="0">
                <a:solidFill>
                  <a:srgbClr val="404040"/>
                </a:solidFill>
                <a:latin typeface="Times New Roman" panose="02020603050405020304" pitchFamily="18" charset="0"/>
                <a:cs typeface="Times New Roman" panose="02020603050405020304" pitchFamily="18" charset="0"/>
              </a:rPr>
              <a:t>In reality, systems often do not exist in isolation, but there are often inextricable links between different systems.</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pic>
        <p:nvPicPr>
          <p:cNvPr id="48132" name="Picture 7" descr="https://www.cise.ufl.edu/research/OptimaNetSci/images/inter_vu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2824334"/>
            <a:ext cx="4104456" cy="2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3538E498-CDF5-30E0-7CE2-64E2A34CAEB6}"/>
              </a:ext>
            </a:extLst>
          </p:cNvPr>
          <p:cNvSpPr txBox="1"/>
          <p:nvPr/>
        </p:nvSpPr>
        <p:spPr>
          <a:xfrm>
            <a:off x="495300" y="5784750"/>
            <a:ext cx="1828800" cy="253916"/>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严谨    严格    求实    求是</a:t>
            </a:r>
          </a:p>
        </p:txBody>
      </p:sp>
      <p:cxnSp>
        <p:nvCxnSpPr>
          <p:cNvPr id="5" name="直接连接符 4">
            <a:extLst>
              <a:ext uri="{FF2B5EF4-FFF2-40B4-BE49-F238E27FC236}">
                <a16:creationId xmlns:a16="http://schemas.microsoft.com/office/drawing/2014/main" id="{72D5517F-EBBD-DB07-52E0-C3F1E474EB61}"/>
              </a:ext>
            </a:extLst>
          </p:cNvPr>
          <p:cNvCxnSpPr>
            <a:cxnSpLocks/>
          </p:cNvCxnSpPr>
          <p:nvPr/>
        </p:nvCxnSpPr>
        <p:spPr>
          <a:xfrm>
            <a:off x="383374" y="1124744"/>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AFE66CCC-7E12-DBD3-D28F-B64D0F7C98FE}"/>
              </a:ext>
            </a:extLst>
          </p:cNvPr>
          <p:cNvSpPr txBox="1"/>
          <p:nvPr/>
        </p:nvSpPr>
        <p:spPr>
          <a:xfrm>
            <a:off x="6977013" y="5774490"/>
            <a:ext cx="1827801" cy="253916"/>
          </a:xfrm>
          <a:prstGeom prst="rect">
            <a:avLst/>
          </a:prstGeom>
          <a:no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TIANGONG UNIVERSITY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7" name="标题 6">
            <a:extLst>
              <a:ext uri="{FF2B5EF4-FFF2-40B4-BE49-F238E27FC236}">
                <a16:creationId xmlns:a16="http://schemas.microsoft.com/office/drawing/2014/main" id="{344A2D24-5DD1-CAFB-381C-37F0139F3B4A}"/>
              </a:ext>
            </a:extLst>
          </p:cNvPr>
          <p:cNvSpPr>
            <a:spLocks noGrp="1"/>
          </p:cNvSpPr>
          <p:nvPr>
            <p:ph type="title"/>
          </p:nvPr>
        </p:nvSpPr>
        <p:spPr/>
        <p:txBody>
          <a:bodyPr/>
          <a:lstStyle/>
          <a:p>
            <a:r>
              <a:rPr lang="en-US" altLang="zh-CN" sz="2800" b="1" dirty="0">
                <a:solidFill>
                  <a:srgbClr val="00B050"/>
                </a:solidFill>
                <a:latin typeface="Times New Roman" panose="02020603050405020304" pitchFamily="18" charset="0"/>
                <a:cs typeface="Times New Roman" panose="02020603050405020304" pitchFamily="18" charset="0"/>
              </a:rPr>
              <a:t>V. Multiplayer/Multiplex/Interdependent  networks</a:t>
            </a:r>
            <a:br>
              <a:rPr lang="en-US" altLang="zh-CN" sz="2800" b="1" dirty="0">
                <a:solidFill>
                  <a:srgbClr val="00B050"/>
                </a:solidFill>
                <a:latin typeface="Times New Roman" panose="02020603050405020304" pitchFamily="18" charset="0"/>
                <a:cs typeface="Times New Roman" panose="02020603050405020304" pitchFamily="18" charset="0"/>
              </a:rPr>
            </a:br>
            <a:endParaRPr lang="zh-CN" altLang="en-US" sz="2800" dirty="0">
              <a:solidFill>
                <a:srgbClr val="00B050"/>
              </a:solidFill>
            </a:endParaRPr>
          </a:p>
        </p:txBody>
      </p:sp>
      <p:sp>
        <p:nvSpPr>
          <p:cNvPr id="2" name="文本框 1">
            <a:extLst>
              <a:ext uri="{FF2B5EF4-FFF2-40B4-BE49-F238E27FC236}">
                <a16:creationId xmlns:a16="http://schemas.microsoft.com/office/drawing/2014/main" id="{ADB98488-981A-62C1-4952-FD0CAF10E6F4}"/>
              </a:ext>
            </a:extLst>
          </p:cNvPr>
          <p:cNvSpPr txBox="1"/>
          <p:nvPr/>
        </p:nvSpPr>
        <p:spPr>
          <a:xfrm>
            <a:off x="-14027" y="6214030"/>
            <a:ext cx="9145452" cy="369332"/>
          </a:xfrm>
          <a:prstGeom prst="rect">
            <a:avLst/>
          </a:prstGeom>
          <a:noFill/>
        </p:spPr>
        <p:txBody>
          <a:bodyPr wrap="none" rtlCol="0">
            <a:spAutoFit/>
          </a:bodyPr>
          <a:lstStyle/>
          <a:p>
            <a:r>
              <a:rPr lang="en-US" altLang="zh-CN" sz="1800" dirty="0">
                <a:effectLst/>
                <a:latin typeface="等线" panose="02010600030101010101" pitchFamily="2" charset="-122"/>
                <a:cs typeface="Times New Roman" panose="02020603050405020304" pitchFamily="18" charset="0"/>
              </a:rPr>
              <a:t>Evolutionary games on multilayer networks: a colloquium. </a:t>
            </a:r>
            <a:r>
              <a:rPr lang="en-US" altLang="zh-CN" sz="1800" b="1" i="1" dirty="0">
                <a:effectLst/>
                <a:latin typeface="等线" panose="02010600030101010101" pitchFamily="2" charset="-122"/>
                <a:cs typeface="Times New Roman" panose="02020603050405020304" pitchFamily="18" charset="0"/>
              </a:rPr>
              <a:t>Eur. Phys. J. B</a:t>
            </a:r>
            <a:r>
              <a:rPr lang="en-US" altLang="zh-CN" sz="1800" b="1" dirty="0">
                <a:effectLst/>
                <a:latin typeface="等线" panose="02010600030101010101" pitchFamily="2" charset="-122"/>
                <a:cs typeface="Times New Roman" panose="02020603050405020304" pitchFamily="18" charset="0"/>
              </a:rPr>
              <a:t>, 2015, 88 (5): 12</a:t>
            </a:r>
            <a:r>
              <a:rPr lang="en-US" altLang="zh-CN" sz="1800" dirty="0">
                <a:effectLst/>
                <a:latin typeface="等线"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798495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0538B-C466-6C12-7348-959C9527A6A7}"/>
              </a:ext>
            </a:extLst>
          </p:cNvPr>
          <p:cNvSpPr>
            <a:spLocks noGrp="1"/>
          </p:cNvSpPr>
          <p:nvPr>
            <p:ph type="title"/>
          </p:nvPr>
        </p:nvSpPr>
        <p:spPr/>
        <p:txBody>
          <a:bodyPr/>
          <a:lstStyle/>
          <a:p>
            <a:r>
              <a:rPr lang="en-US" altLang="zh-CN" sz="2400" b="1" dirty="0">
                <a:solidFill>
                  <a:srgbClr val="000000"/>
                </a:solidFill>
                <a:effectLst/>
                <a:latin typeface="AdvOTf5828f90"/>
              </a:rPr>
              <a:t>Doubly effects of information sharing on interdependent network reciprocity</a:t>
            </a:r>
            <a:endParaRPr lang="zh-CN" altLang="en-US" sz="4000" b="1" dirty="0"/>
          </a:p>
        </p:txBody>
      </p:sp>
      <p:pic>
        <p:nvPicPr>
          <p:cNvPr id="4" name="图片 3">
            <a:extLst>
              <a:ext uri="{FF2B5EF4-FFF2-40B4-BE49-F238E27FC236}">
                <a16:creationId xmlns:a16="http://schemas.microsoft.com/office/drawing/2014/main" id="{9A773979-1CB3-A5BB-1374-1CAFB26CA887}"/>
              </a:ext>
            </a:extLst>
          </p:cNvPr>
          <p:cNvPicPr>
            <a:picLocks noChangeAspect="1"/>
          </p:cNvPicPr>
          <p:nvPr/>
        </p:nvPicPr>
        <p:blipFill>
          <a:blip r:embed="rId3"/>
          <a:stretch>
            <a:fillRect/>
          </a:stretch>
        </p:blipFill>
        <p:spPr>
          <a:xfrm>
            <a:off x="251520" y="1628800"/>
            <a:ext cx="5562600" cy="4762500"/>
          </a:xfrm>
          <a:prstGeom prst="rect">
            <a:avLst/>
          </a:prstGeom>
        </p:spPr>
      </p:pic>
      <p:pic>
        <p:nvPicPr>
          <p:cNvPr id="6" name="图片 5">
            <a:extLst>
              <a:ext uri="{FF2B5EF4-FFF2-40B4-BE49-F238E27FC236}">
                <a16:creationId xmlns:a16="http://schemas.microsoft.com/office/drawing/2014/main" id="{09F87635-E100-9C97-106B-65CC1064320E}"/>
              </a:ext>
            </a:extLst>
          </p:cNvPr>
          <p:cNvPicPr>
            <a:picLocks noChangeAspect="1"/>
          </p:cNvPicPr>
          <p:nvPr/>
        </p:nvPicPr>
        <p:blipFill>
          <a:blip r:embed="rId4"/>
          <a:stretch>
            <a:fillRect/>
          </a:stretch>
        </p:blipFill>
        <p:spPr>
          <a:xfrm>
            <a:off x="5899578" y="1844824"/>
            <a:ext cx="2743200" cy="1381125"/>
          </a:xfrm>
          <a:prstGeom prst="rect">
            <a:avLst/>
          </a:prstGeom>
        </p:spPr>
      </p:pic>
      <p:pic>
        <p:nvPicPr>
          <p:cNvPr id="8" name="图片 7">
            <a:extLst>
              <a:ext uri="{FF2B5EF4-FFF2-40B4-BE49-F238E27FC236}">
                <a16:creationId xmlns:a16="http://schemas.microsoft.com/office/drawing/2014/main" id="{893C9B59-5E9B-FAD4-11FD-851D97277709}"/>
              </a:ext>
            </a:extLst>
          </p:cNvPr>
          <p:cNvPicPr>
            <a:picLocks noChangeAspect="1"/>
          </p:cNvPicPr>
          <p:nvPr/>
        </p:nvPicPr>
        <p:blipFill>
          <a:blip r:embed="rId5"/>
          <a:stretch>
            <a:fillRect/>
          </a:stretch>
        </p:blipFill>
        <p:spPr>
          <a:xfrm>
            <a:off x="5985303" y="4797152"/>
            <a:ext cx="2571750" cy="1295400"/>
          </a:xfrm>
          <a:prstGeom prst="rect">
            <a:avLst/>
          </a:prstGeom>
        </p:spPr>
      </p:pic>
    </p:spTree>
    <p:extLst>
      <p:ext uri="{BB962C8B-B14F-4D97-AF65-F5344CB8AC3E}">
        <p14:creationId xmlns:p14="http://schemas.microsoft.com/office/powerpoint/2010/main" val="1046810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6FB182-56C8-6E2F-0765-29FFCC6A2F53}"/>
              </a:ext>
            </a:extLst>
          </p:cNvPr>
          <p:cNvSpPr>
            <a:spLocks noGrp="1"/>
          </p:cNvSpPr>
          <p:nvPr>
            <p:ph type="title"/>
          </p:nvPr>
        </p:nvSpPr>
        <p:spPr>
          <a:xfrm>
            <a:off x="457200" y="274638"/>
            <a:ext cx="2530624" cy="1143000"/>
          </a:xfrm>
        </p:spPr>
        <p:txBody>
          <a:bodyPr/>
          <a:lstStyle/>
          <a:p>
            <a:r>
              <a:rPr lang="zh-CN" altLang="en-US" dirty="0"/>
              <a:t>仿真结果</a:t>
            </a:r>
          </a:p>
        </p:txBody>
      </p:sp>
      <p:pic>
        <p:nvPicPr>
          <p:cNvPr id="5" name="图片 4">
            <a:extLst>
              <a:ext uri="{FF2B5EF4-FFF2-40B4-BE49-F238E27FC236}">
                <a16:creationId xmlns:a16="http://schemas.microsoft.com/office/drawing/2014/main" id="{C6CD4D2E-83D3-9D2B-5A03-5FB10178F43D}"/>
              </a:ext>
            </a:extLst>
          </p:cNvPr>
          <p:cNvPicPr>
            <a:picLocks noChangeAspect="1"/>
          </p:cNvPicPr>
          <p:nvPr/>
        </p:nvPicPr>
        <p:blipFill>
          <a:blip r:embed="rId2"/>
          <a:stretch>
            <a:fillRect/>
          </a:stretch>
        </p:blipFill>
        <p:spPr>
          <a:xfrm>
            <a:off x="3419872" y="111777"/>
            <a:ext cx="4595911" cy="3312368"/>
          </a:xfrm>
          <a:prstGeom prst="rect">
            <a:avLst/>
          </a:prstGeom>
        </p:spPr>
      </p:pic>
      <p:pic>
        <p:nvPicPr>
          <p:cNvPr id="7" name="图片 6">
            <a:extLst>
              <a:ext uri="{FF2B5EF4-FFF2-40B4-BE49-F238E27FC236}">
                <a16:creationId xmlns:a16="http://schemas.microsoft.com/office/drawing/2014/main" id="{8FD64FD8-985B-ED4F-EFD7-9681FE85D00C}"/>
              </a:ext>
            </a:extLst>
          </p:cNvPr>
          <p:cNvPicPr>
            <a:picLocks noChangeAspect="1"/>
          </p:cNvPicPr>
          <p:nvPr/>
        </p:nvPicPr>
        <p:blipFill>
          <a:blip r:embed="rId3"/>
          <a:stretch>
            <a:fillRect/>
          </a:stretch>
        </p:blipFill>
        <p:spPr>
          <a:xfrm>
            <a:off x="3441565" y="3462600"/>
            <a:ext cx="4574218" cy="3307181"/>
          </a:xfrm>
          <a:prstGeom prst="rect">
            <a:avLst/>
          </a:prstGeom>
        </p:spPr>
      </p:pic>
      <p:sp>
        <p:nvSpPr>
          <p:cNvPr id="8" name="文本框 7">
            <a:extLst>
              <a:ext uri="{FF2B5EF4-FFF2-40B4-BE49-F238E27FC236}">
                <a16:creationId xmlns:a16="http://schemas.microsoft.com/office/drawing/2014/main" id="{5A3A3966-0989-7719-8E54-7A64003C02AD}"/>
              </a:ext>
            </a:extLst>
          </p:cNvPr>
          <p:cNvSpPr txBox="1"/>
          <p:nvPr/>
        </p:nvSpPr>
        <p:spPr>
          <a:xfrm>
            <a:off x="1691680" y="1916832"/>
            <a:ext cx="1512168" cy="400110"/>
          </a:xfrm>
          <a:prstGeom prst="rect">
            <a:avLst/>
          </a:prstGeom>
          <a:noFill/>
        </p:spPr>
        <p:txBody>
          <a:bodyPr wrap="square" rtlCol="0">
            <a:spAutoFit/>
          </a:bodyPr>
          <a:lstStyle/>
          <a:p>
            <a:r>
              <a:rPr lang="zh-CN" altLang="en-US" sz="2000" b="1" dirty="0"/>
              <a:t>上层：</a:t>
            </a:r>
            <a:r>
              <a:rPr lang="en-US" altLang="zh-CN" sz="2000" b="1" dirty="0"/>
              <a:t>SDG</a:t>
            </a:r>
            <a:endParaRPr lang="zh-CN" altLang="en-US" sz="2000" b="1" dirty="0"/>
          </a:p>
        </p:txBody>
      </p:sp>
      <p:sp>
        <p:nvSpPr>
          <p:cNvPr id="9" name="文本框 8">
            <a:extLst>
              <a:ext uri="{FF2B5EF4-FFF2-40B4-BE49-F238E27FC236}">
                <a16:creationId xmlns:a16="http://schemas.microsoft.com/office/drawing/2014/main" id="{362F0706-1D11-36D2-6089-2DAE1814D145}"/>
              </a:ext>
            </a:extLst>
          </p:cNvPr>
          <p:cNvSpPr txBox="1"/>
          <p:nvPr/>
        </p:nvSpPr>
        <p:spPr>
          <a:xfrm>
            <a:off x="1726591" y="4716080"/>
            <a:ext cx="1512168" cy="400110"/>
          </a:xfrm>
          <a:prstGeom prst="rect">
            <a:avLst/>
          </a:prstGeom>
          <a:noFill/>
        </p:spPr>
        <p:txBody>
          <a:bodyPr wrap="square" rtlCol="0">
            <a:spAutoFit/>
          </a:bodyPr>
          <a:lstStyle/>
          <a:p>
            <a:r>
              <a:rPr lang="zh-CN" altLang="en-US" sz="2000" b="1" dirty="0"/>
              <a:t>下层：</a:t>
            </a:r>
            <a:r>
              <a:rPr lang="en-US" altLang="zh-CN" sz="2000" b="1" dirty="0"/>
              <a:t>PDG</a:t>
            </a:r>
            <a:endParaRPr lang="zh-CN" altLang="en-US" sz="2000" b="1" dirty="0"/>
          </a:p>
        </p:txBody>
      </p:sp>
      <p:sp>
        <p:nvSpPr>
          <p:cNvPr id="10" name="文本框 9">
            <a:extLst>
              <a:ext uri="{FF2B5EF4-FFF2-40B4-BE49-F238E27FC236}">
                <a16:creationId xmlns:a16="http://schemas.microsoft.com/office/drawing/2014/main" id="{41BC7B67-1AA2-514F-4DAC-33BF620E5416}"/>
              </a:ext>
            </a:extLst>
          </p:cNvPr>
          <p:cNvSpPr txBox="1"/>
          <p:nvPr/>
        </p:nvSpPr>
        <p:spPr>
          <a:xfrm>
            <a:off x="171810" y="6165304"/>
            <a:ext cx="3168352" cy="369332"/>
          </a:xfrm>
          <a:prstGeom prst="rect">
            <a:avLst/>
          </a:prstGeom>
          <a:noFill/>
        </p:spPr>
        <p:txBody>
          <a:bodyPr wrap="square" rtlCol="0">
            <a:spAutoFit/>
          </a:bodyPr>
          <a:lstStyle/>
          <a:p>
            <a:r>
              <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New J Phys., 2018, 20: 075005</a:t>
            </a:r>
            <a:endParaRPr lang="zh-CN" altLang="en-US" dirty="0"/>
          </a:p>
        </p:txBody>
      </p:sp>
    </p:spTree>
    <p:extLst>
      <p:ext uri="{BB962C8B-B14F-4D97-AF65-F5344CB8AC3E}">
        <p14:creationId xmlns:p14="http://schemas.microsoft.com/office/powerpoint/2010/main" val="3445688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95300" y="1500188"/>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8" name="标题 1"/>
          <p:cNvSpPr>
            <a:spLocks noGrp="1"/>
          </p:cNvSpPr>
          <p:nvPr>
            <p:ph type="title"/>
          </p:nvPr>
        </p:nvSpPr>
        <p:spPr>
          <a:xfrm>
            <a:off x="107504" y="611534"/>
            <a:ext cx="9036496" cy="776894"/>
          </a:xfrm>
        </p:spPr>
        <p:txBody>
          <a:bodyPr>
            <a:normAutofit fontScale="90000"/>
          </a:bodyPr>
          <a:lstStyle/>
          <a:p>
            <a:r>
              <a:rPr lang="en-US" altLang="zh-CN" sz="2800" b="1" spc="225" dirty="0">
                <a:solidFill>
                  <a:srgbClr val="00B050"/>
                </a:solidFill>
                <a:latin typeface="微软雅黑" panose="020B0503020204020204" pitchFamily="34" charset="-122"/>
                <a:ea typeface="微软雅黑" panose="020B0503020204020204" pitchFamily="34" charset="-122"/>
              </a:rPr>
              <a:t>VI. Higher-order networks and Hypernetworks</a:t>
            </a:r>
            <a:endParaRPr lang="zh-CN" altLang="en-US" sz="2800" b="1" spc="225" dirty="0">
              <a:solidFill>
                <a:srgbClr val="00B050"/>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977013" y="5774490"/>
            <a:ext cx="1827801" cy="253916"/>
          </a:xfrm>
          <a:prstGeom prst="rect">
            <a:avLst/>
          </a:prstGeom>
          <a:no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TIANGONG UNIVERSITY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153851" y="4329517"/>
            <a:ext cx="1214208" cy="728533"/>
          </a:xfrm>
          <a:prstGeom prst="rect">
            <a:avLst/>
          </a:prstGeom>
        </p:spPr>
        <p:txBody>
          <a:bodyPr wrap="square">
            <a:spAutoFit/>
            <a:scene3d>
              <a:camera prst="orthographicFront"/>
              <a:lightRig rig="threePt" dir="t"/>
            </a:scene3d>
            <a:sp3d contourW="12700"/>
          </a:bodyPr>
          <a:lstStyle/>
          <a:p>
            <a:pPr algn="ctr" defTabSz="685800" eaLnBrk="1" fontAlgn="auto" hangingPunct="1">
              <a:lnSpc>
                <a:spcPct val="120000"/>
              </a:lnSpc>
              <a:spcBef>
                <a:spcPts val="0"/>
              </a:spcBef>
              <a:spcAft>
                <a:spcPts val="0"/>
              </a:spcAft>
              <a:defRPr/>
            </a:pPr>
            <a:r>
              <a:rPr lang="zh-CN" altLang="en-US" dirty="0">
                <a:latin typeface="Arial" panose="020B0604020202020204"/>
                <a:ea typeface="微软雅黑" panose="020B0503020204020204" pitchFamily="34" charset="-122"/>
              </a:rPr>
              <a:t>鱼群群体迁徙</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55" y="2798083"/>
            <a:ext cx="2160000" cy="1395184"/>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8049" y="2798083"/>
            <a:ext cx="2160000" cy="1394743"/>
          </a:xfrm>
          <a:prstGeom prst="rect">
            <a:avLst/>
          </a:prstGeom>
          <a:ln>
            <a:noFill/>
          </a:ln>
          <a:effectLst>
            <a:outerShdw blurRad="190500" algn="tl" rotWithShape="0">
              <a:srgbClr val="000000">
                <a:alpha val="70000"/>
              </a:srgbClr>
            </a:outerShdw>
          </a:effec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115144" y="2798083"/>
            <a:ext cx="2160000" cy="1394743"/>
          </a:xfrm>
          <a:prstGeom prst="rect">
            <a:avLst/>
          </a:prstGeom>
          <a:ln>
            <a:noFill/>
          </a:ln>
          <a:effectLst>
            <a:outerShdw blurRad="190500" algn="tl" rotWithShape="0">
              <a:srgbClr val="000000">
                <a:alpha val="70000"/>
              </a:srgbClr>
            </a:outerShdw>
          </a:effectLst>
        </p:spPr>
      </p:pic>
      <p:sp>
        <p:nvSpPr>
          <p:cNvPr id="12" name="矩形 11"/>
          <p:cNvSpPr/>
          <p:nvPr/>
        </p:nvSpPr>
        <p:spPr>
          <a:xfrm>
            <a:off x="3797684" y="4329517"/>
            <a:ext cx="1360730" cy="728533"/>
          </a:xfrm>
          <a:prstGeom prst="rect">
            <a:avLst/>
          </a:prstGeom>
        </p:spPr>
        <p:txBody>
          <a:bodyPr wrap="square">
            <a:spAutoFit/>
            <a:scene3d>
              <a:camera prst="orthographicFront"/>
              <a:lightRig rig="threePt" dir="t"/>
            </a:scene3d>
            <a:sp3d contourW="12700"/>
          </a:bodyPr>
          <a:lstStyle/>
          <a:p>
            <a:pPr algn="ctr" defTabSz="685800" eaLnBrk="1" fontAlgn="auto" hangingPunct="1">
              <a:lnSpc>
                <a:spcPct val="120000"/>
              </a:lnSpc>
              <a:spcBef>
                <a:spcPts val="0"/>
              </a:spcBef>
              <a:spcAft>
                <a:spcPts val="0"/>
              </a:spcAft>
              <a:defRPr/>
            </a:pPr>
            <a:r>
              <a:rPr lang="zh-CN" altLang="en-US" dirty="0">
                <a:latin typeface="Arial" panose="020B0604020202020204"/>
                <a:ea typeface="微软雅黑" panose="020B0503020204020204" pitchFamily="34" charset="-122"/>
              </a:rPr>
              <a:t>无人机编队飞行</a:t>
            </a:r>
          </a:p>
        </p:txBody>
      </p:sp>
      <p:sp>
        <p:nvSpPr>
          <p:cNvPr id="15" name="矩形 14"/>
          <p:cNvSpPr/>
          <p:nvPr/>
        </p:nvSpPr>
        <p:spPr>
          <a:xfrm>
            <a:off x="6591563" y="4329517"/>
            <a:ext cx="1214208" cy="728533"/>
          </a:xfrm>
          <a:prstGeom prst="rect">
            <a:avLst/>
          </a:prstGeom>
        </p:spPr>
        <p:txBody>
          <a:bodyPr wrap="square">
            <a:spAutoFit/>
            <a:scene3d>
              <a:camera prst="orthographicFront"/>
              <a:lightRig rig="threePt" dir="t"/>
            </a:scene3d>
            <a:sp3d contourW="12700"/>
          </a:bodyPr>
          <a:lstStyle/>
          <a:p>
            <a:pPr algn="ctr" defTabSz="685800" eaLnBrk="1" fontAlgn="auto" hangingPunct="1">
              <a:lnSpc>
                <a:spcPct val="120000"/>
              </a:lnSpc>
              <a:spcBef>
                <a:spcPts val="0"/>
              </a:spcBef>
              <a:spcAft>
                <a:spcPts val="0"/>
              </a:spcAft>
              <a:defRPr/>
            </a:pPr>
            <a:r>
              <a:rPr lang="zh-CN" altLang="en-US" dirty="0">
                <a:latin typeface="Arial" panose="020B0604020202020204"/>
                <a:ea typeface="微软雅黑" panose="020B0503020204020204" pitchFamily="34" charset="-122"/>
              </a:rPr>
              <a:t>论文合作关系</a:t>
            </a:r>
          </a:p>
        </p:txBody>
      </p:sp>
      <p:sp>
        <p:nvSpPr>
          <p:cNvPr id="26" name="文本框 25"/>
          <p:cNvSpPr txBox="1"/>
          <p:nvPr/>
        </p:nvSpPr>
        <p:spPr>
          <a:xfrm>
            <a:off x="575538" y="5193240"/>
            <a:ext cx="5539605" cy="400110"/>
          </a:xfrm>
          <a:prstGeom prst="rect">
            <a:avLst/>
          </a:prstGeom>
          <a:noFill/>
        </p:spPr>
        <p:txBody>
          <a:bodyPr wrap="square">
            <a:spAutoFit/>
          </a:bodyPr>
          <a:lstStyle/>
          <a:p>
            <a:r>
              <a:rPr lang="zh-CN" altLang="en-US" sz="20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研究</a:t>
            </a:r>
            <a:r>
              <a:rPr lang="zh-CN" altLang="zh-CN" sz="20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群体交互中的合作演化</a:t>
            </a:r>
            <a:r>
              <a:rPr lang="zh-CN" altLang="en-US" sz="20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具有</a:t>
            </a:r>
            <a:r>
              <a:rPr lang="zh-CN" altLang="zh-CN" sz="20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现实意义。</a:t>
            </a:r>
          </a:p>
        </p:txBody>
      </p:sp>
      <p:sp>
        <p:nvSpPr>
          <p:cNvPr id="27" name="文本框 26"/>
          <p:cNvSpPr txBox="1"/>
          <p:nvPr/>
        </p:nvSpPr>
        <p:spPr>
          <a:xfrm>
            <a:off x="544533" y="1960730"/>
            <a:ext cx="8260281" cy="400110"/>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在现实世界</a:t>
            </a:r>
            <a:r>
              <a:rPr lang="zh-CN" altLang="zh-CN" sz="2000" b="1" dirty="0">
                <a:latin typeface="微软雅黑" panose="020B0503020204020204" pitchFamily="34" charset="-122"/>
                <a:ea typeface="微软雅黑" panose="020B0503020204020204" pitchFamily="34" charset="-122"/>
                <a:cs typeface="Times New Roman" panose="02020603050405020304" pitchFamily="18" charset="0"/>
              </a:rPr>
              <a:t>中</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latin typeface="微软雅黑" panose="020B0503020204020204" pitchFamily="34" charset="-122"/>
                <a:ea typeface="微软雅黑" panose="020B0503020204020204" pitchFamily="34" charset="-122"/>
                <a:cs typeface="Times New Roman" panose="02020603050405020304" pitchFamily="18" charset="0"/>
              </a:rPr>
              <a:t>个体</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间</a:t>
            </a:r>
            <a:r>
              <a:rPr lang="zh-CN" altLang="zh-CN" sz="2000" b="1" dirty="0">
                <a:latin typeface="微软雅黑" panose="020B0503020204020204" pitchFamily="34" charset="-122"/>
                <a:ea typeface="微软雅黑" panose="020B0503020204020204" pitchFamily="34" charset="-122"/>
                <a:cs typeface="Times New Roman" panose="02020603050405020304" pitchFamily="18" charset="0"/>
              </a:rPr>
              <a:t>不仅存在</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着</a:t>
            </a:r>
            <a:r>
              <a:rPr lang="zh-CN" altLang="zh-CN" sz="2000" b="1" dirty="0">
                <a:latin typeface="微软雅黑" panose="020B0503020204020204" pitchFamily="34" charset="-122"/>
                <a:ea typeface="微软雅黑" panose="020B0503020204020204" pitchFamily="34" charset="-122"/>
                <a:cs typeface="Times New Roman" panose="02020603050405020304" pitchFamily="18" charset="0"/>
              </a:rPr>
              <a:t>二元交互，也广泛存在</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着群体交互</a:t>
            </a:r>
            <a:r>
              <a:rPr lang="zh-CN" altLang="zh-CN" sz="2000" b="1"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784750"/>
            <a:ext cx="9144000" cy="216000"/>
          </a:xfrm>
          <a:prstGeom prst="rect">
            <a:avLst/>
          </a:prstGeom>
          <a:solidFill>
            <a:srgbClr val="6C2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495300" y="5784750"/>
            <a:ext cx="1828800" cy="253916"/>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严谨    严格    求实    求是</a:t>
            </a:r>
          </a:p>
        </p:txBody>
      </p:sp>
      <p:cxnSp>
        <p:nvCxnSpPr>
          <p:cNvPr id="11" name="直接连接符 10"/>
          <p:cNvCxnSpPr/>
          <p:nvPr/>
        </p:nvCxnSpPr>
        <p:spPr>
          <a:xfrm>
            <a:off x="495300" y="1500188"/>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977013" y="5774490"/>
            <a:ext cx="1827801" cy="253916"/>
          </a:xfrm>
          <a:prstGeom prst="rect">
            <a:avLst/>
          </a:prstGeom>
          <a:no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TIANGONG UNIVERSITY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44994" y="1680508"/>
            <a:ext cx="7111382"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rPr>
              <a:t>高阶网络的两种表示方式：</a:t>
            </a:r>
            <a:r>
              <a:rPr lang="zh-CN" altLang="en-US" sz="2400" dirty="0">
                <a:solidFill>
                  <a:srgbClr val="0000FF"/>
                </a:solidFill>
                <a:latin typeface="微软雅黑" panose="020B0503020204020204" pitchFamily="34" charset="-122"/>
                <a:ea typeface="微软雅黑" panose="020B0503020204020204" pitchFamily="34" charset="-122"/>
              </a:rPr>
              <a:t>超图和单纯复形网络</a:t>
            </a:r>
            <a:r>
              <a:rPr lang="zh-CN" altLang="en-US" sz="2400" dirty="0">
                <a:latin typeface="微软雅黑" panose="020B0503020204020204" pitchFamily="34" charset="-122"/>
                <a:ea typeface="微软雅黑" panose="020B0503020204020204" pitchFamily="34" charset="-122"/>
              </a:rPr>
              <a:t>。</a:t>
            </a:r>
          </a:p>
        </p:txBody>
      </p:sp>
      <p:grpSp>
        <p:nvGrpSpPr>
          <p:cNvPr id="9" name="组合 8"/>
          <p:cNvGrpSpPr/>
          <p:nvPr/>
        </p:nvGrpSpPr>
        <p:grpSpPr>
          <a:xfrm>
            <a:off x="1187624" y="2829700"/>
            <a:ext cx="6015852" cy="2138258"/>
            <a:chOff x="839834" y="2508069"/>
            <a:chExt cx="10512332" cy="3611025"/>
          </a:xfrm>
        </p:grpSpPr>
        <p:sp>
          <p:nvSpPr>
            <p:cNvPr id="10" name="矩形 9"/>
            <p:cNvSpPr/>
            <p:nvPr/>
          </p:nvSpPr>
          <p:spPr>
            <a:xfrm>
              <a:off x="1538469" y="4888770"/>
              <a:ext cx="1946390" cy="1229674"/>
            </a:xfrm>
            <a:prstGeom prst="rect">
              <a:avLst/>
            </a:prstGeom>
          </p:spPr>
          <p:txBody>
            <a:bodyPr wrap="square">
              <a:spAutoFit/>
              <a:scene3d>
                <a:camera prst="orthographicFront"/>
                <a:lightRig rig="threePt" dir="t"/>
              </a:scene3d>
              <a:sp3d contourW="12700"/>
            </a:bodyPr>
            <a:lstStyle/>
            <a:p>
              <a:pPr algn="ctr" defTabSz="685800" eaLnBrk="1" fontAlgn="auto" hangingPunct="1">
                <a:lnSpc>
                  <a:spcPct val="120000"/>
                </a:lnSpc>
                <a:spcBef>
                  <a:spcPts val="0"/>
                </a:spcBef>
                <a:spcAft>
                  <a:spcPts val="0"/>
                </a:spcAft>
                <a:defRP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pairwise</a:t>
              </a:r>
            </a:p>
          </p:txBody>
        </p:sp>
        <p:sp>
          <p:nvSpPr>
            <p:cNvPr id="12" name="矩形 11"/>
            <p:cNvSpPr/>
            <p:nvPr/>
          </p:nvSpPr>
          <p:spPr>
            <a:xfrm>
              <a:off x="5063578" y="4888770"/>
              <a:ext cx="1814308" cy="668979"/>
            </a:xfrm>
            <a:prstGeom prst="rect">
              <a:avLst/>
            </a:prstGeom>
          </p:spPr>
          <p:txBody>
            <a:bodyPr wrap="square">
              <a:spAutoFit/>
              <a:scene3d>
                <a:camera prst="orthographicFront"/>
                <a:lightRig rig="threePt" dir="t"/>
              </a:scene3d>
              <a:sp3d contourW="12700"/>
            </a:bodyPr>
            <a:lstStyle/>
            <a:p>
              <a:pPr algn="ctr" defTabSz="685800" eaLnBrk="1" fontAlgn="auto" hangingPunct="1">
                <a:lnSpc>
                  <a:spcPct val="120000"/>
                </a:lnSpc>
                <a:spcBef>
                  <a:spcPts val="0"/>
                </a:spcBef>
                <a:spcAft>
                  <a:spcPts val="0"/>
                </a:spcAft>
                <a:defRP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Arial" panose="020B0604020202020204"/>
                  <a:ea typeface="微软雅黑" panose="020B0503020204020204" pitchFamily="34" charset="-122"/>
                </a:rPr>
                <a:t>超图</a:t>
              </a:r>
            </a:p>
          </p:txBody>
        </p:sp>
        <p:sp>
          <p:nvSpPr>
            <p:cNvPr id="15" name="矩形 14"/>
            <p:cNvSpPr/>
            <p:nvPr/>
          </p:nvSpPr>
          <p:spPr>
            <a:xfrm>
              <a:off x="8412108" y="4888770"/>
              <a:ext cx="2733903" cy="1230324"/>
            </a:xfrm>
            <a:prstGeom prst="rect">
              <a:avLst/>
            </a:prstGeom>
          </p:spPr>
          <p:txBody>
            <a:bodyPr wrap="square">
              <a:spAutoFit/>
              <a:scene3d>
                <a:camera prst="orthographicFront"/>
                <a:lightRig rig="threePt" dir="t"/>
              </a:scene3d>
              <a:sp3d contourW="12700"/>
            </a:bodyPr>
            <a:lstStyle/>
            <a:p>
              <a:pPr algn="ctr" defTabSz="685800" eaLnBrk="1" fontAlgn="auto" hangingPunct="1">
                <a:lnSpc>
                  <a:spcPct val="120000"/>
                </a:lnSpc>
                <a:spcBef>
                  <a:spcPts val="0"/>
                </a:spcBef>
                <a:spcAft>
                  <a:spcPts val="0"/>
                </a:spcAft>
                <a:defRP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Arial" panose="020B0604020202020204"/>
                  <a:ea typeface="微软雅黑" panose="020B0503020204020204" pitchFamily="34" charset="-122"/>
                </a:rPr>
                <a:t>单纯复形网络</a:t>
              </a:r>
            </a:p>
          </p:txBody>
        </p:sp>
        <p:pic>
          <p:nvPicPr>
            <p:cNvPr id="26" name="图片 25"/>
            <p:cNvPicPr>
              <a:picLocks noChangeAspect="1"/>
            </p:cNvPicPr>
            <p:nvPr/>
          </p:nvPicPr>
          <p:blipFill rotWithShape="1">
            <a:blip r:embed="rId3"/>
            <a:srcRect t="16724"/>
            <a:stretch>
              <a:fillRect/>
            </a:stretch>
          </p:blipFill>
          <p:spPr>
            <a:xfrm>
              <a:off x="839834" y="2508069"/>
              <a:ext cx="10512332" cy="2398159"/>
            </a:xfrm>
            <a:prstGeom prst="rect">
              <a:avLst/>
            </a:prstGeom>
          </p:spPr>
        </p:pic>
      </p:grpSp>
      <p:sp>
        <p:nvSpPr>
          <p:cNvPr id="14" name="标题 13">
            <a:extLst>
              <a:ext uri="{FF2B5EF4-FFF2-40B4-BE49-F238E27FC236}">
                <a16:creationId xmlns:a16="http://schemas.microsoft.com/office/drawing/2014/main" id="{2D277495-094F-2F00-CF1F-2630BF2C9909}"/>
              </a:ext>
            </a:extLst>
          </p:cNvPr>
          <p:cNvSpPr>
            <a:spLocks noGrp="1"/>
          </p:cNvSpPr>
          <p:nvPr>
            <p:ph type="title"/>
          </p:nvPr>
        </p:nvSpPr>
        <p:spPr/>
        <p:txBody>
          <a:bodyPr/>
          <a:lstStyle/>
          <a:p>
            <a:r>
              <a:rPr lang="en-US" altLang="zh-CN" dirty="0">
                <a:solidFill>
                  <a:srgbClr val="00B050"/>
                </a:solidFill>
              </a:rPr>
              <a:t>Higher-order networks</a:t>
            </a:r>
            <a:endParaRPr lang="zh-CN" altLang="en-US" dirty="0">
              <a:solidFill>
                <a:srgbClr val="00B05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94474FE6-2F68-427B-6F44-62B29F0FBD4E}"/>
              </a:ext>
            </a:extLst>
          </p:cNvPr>
          <p:cNvSpPr txBox="1"/>
          <p:nvPr/>
        </p:nvSpPr>
        <p:spPr>
          <a:xfrm>
            <a:off x="495300" y="5784750"/>
            <a:ext cx="1828800" cy="253916"/>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严谨    严格    求实    求是</a:t>
            </a:r>
          </a:p>
        </p:txBody>
      </p:sp>
      <p:cxnSp>
        <p:nvCxnSpPr>
          <p:cNvPr id="6" name="直接连接符 5">
            <a:extLst>
              <a:ext uri="{FF2B5EF4-FFF2-40B4-BE49-F238E27FC236}">
                <a16:creationId xmlns:a16="http://schemas.microsoft.com/office/drawing/2014/main" id="{7FA912E1-748A-5441-4D9D-BFEAF1BEC676}"/>
              </a:ext>
            </a:extLst>
          </p:cNvPr>
          <p:cNvCxnSpPr>
            <a:cxnSpLocks/>
          </p:cNvCxnSpPr>
          <p:nvPr/>
        </p:nvCxnSpPr>
        <p:spPr>
          <a:xfrm>
            <a:off x="500063" y="1500188"/>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0093EE16-360C-259D-D1E9-915F06F6904C}"/>
              </a:ext>
            </a:extLst>
          </p:cNvPr>
          <p:cNvSpPr txBox="1"/>
          <p:nvPr/>
        </p:nvSpPr>
        <p:spPr>
          <a:xfrm>
            <a:off x="6977013" y="5774490"/>
            <a:ext cx="1827801" cy="253916"/>
          </a:xfrm>
          <a:prstGeom prst="rect">
            <a:avLst/>
          </a:prstGeom>
          <a:no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TIANGONG UNIVERSITY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1" name="内容占位符 2">
            <a:extLst>
              <a:ext uri="{FF2B5EF4-FFF2-40B4-BE49-F238E27FC236}">
                <a16:creationId xmlns:a16="http://schemas.microsoft.com/office/drawing/2014/main" id="{82C887EC-34C3-D5A5-43BD-C7DE003D48A3}"/>
              </a:ext>
            </a:extLst>
          </p:cNvPr>
          <p:cNvSpPr txBox="1">
            <a:spLocks/>
          </p:cNvSpPr>
          <p:nvPr/>
        </p:nvSpPr>
        <p:spPr>
          <a:xfrm>
            <a:off x="5076057" y="1904449"/>
            <a:ext cx="3354898" cy="339349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b="1" dirty="0">
                <a:latin typeface="Times New Roman" panose="02020603050405020304" pitchFamily="18" charset="0"/>
                <a:ea typeface="微软雅黑" panose="020B0503020204020204" pitchFamily="34" charset="-122"/>
                <a:cs typeface="Times New Roman" panose="02020603050405020304" pitchFamily="18" charset="0"/>
              </a:rPr>
              <a:t>北大王龙老师团队提出了一个在任意高阶网络上关于策略演化的数学模型。</a:t>
            </a:r>
            <a:endParaRPr lang="en-US" altLang="zh-CN" sz="1500" b="1"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15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15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基于公共物品博弈模型，他们考虑了空间异质性，发现与传统成对作用网络相比较，高阶网络在促进合作演化方面具有优势。</a:t>
            </a:r>
            <a:endParaRPr lang="en-US" altLang="zh-CN" sz="15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15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1500" b="1" dirty="0">
                <a:latin typeface="Times New Roman" panose="02020603050405020304" pitchFamily="18" charset="0"/>
                <a:ea typeface="微软雅黑" panose="020B0503020204020204" pitchFamily="34" charset="-122"/>
                <a:cs typeface="Times New Roman" panose="02020603050405020304" pitchFamily="18" charset="0"/>
              </a:rPr>
              <a:t>通过</a:t>
            </a:r>
            <a:r>
              <a:rPr lang="en-US" altLang="zh-CN" sz="15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500" b="1" dirty="0">
                <a:latin typeface="Times New Roman" panose="02020603050405020304" pitchFamily="18" charset="0"/>
                <a:ea typeface="微软雅黑" panose="020B0503020204020204" pitchFamily="34" charset="-122"/>
                <a:cs typeface="Times New Roman" panose="02020603050405020304" pitchFamily="18" charset="0"/>
              </a:rPr>
              <a:t>个真实网络，揭示了高阶交互何时以及如何影响结构化群体中亲社会行为的传播。</a:t>
            </a:r>
            <a:endParaRPr lang="en-US" altLang="zh-CN" sz="15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标题 1">
            <a:extLst>
              <a:ext uri="{FF2B5EF4-FFF2-40B4-BE49-F238E27FC236}">
                <a16:creationId xmlns:a16="http://schemas.microsoft.com/office/drawing/2014/main" id="{9E1E04E1-AAD1-1D65-E830-9530DBAF3937}"/>
              </a:ext>
            </a:extLst>
          </p:cNvPr>
          <p:cNvSpPr>
            <a:spLocks noGrp="1"/>
          </p:cNvSpPr>
          <p:nvPr>
            <p:ph type="title"/>
          </p:nvPr>
        </p:nvSpPr>
        <p:spPr/>
        <p:txBody>
          <a:bodyPr/>
          <a:lstStyle/>
          <a:p>
            <a:r>
              <a:rPr lang="zh-CN" altLang="en-US" sz="4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高阶网络上的策略演化</a:t>
            </a:r>
            <a:endParaRPr lang="zh-CN" altLang="en-US" dirty="0">
              <a:solidFill>
                <a:schemeClr val="tx1"/>
              </a:solidFill>
            </a:endParaRPr>
          </a:p>
        </p:txBody>
      </p:sp>
      <p:pic>
        <p:nvPicPr>
          <p:cNvPr id="14" name="内容占位符 13"/>
          <p:cNvPicPr>
            <a:picLocks noGrp="1" noChangeAspect="1"/>
          </p:cNvPicPr>
          <p:nvPr>
            <p:ph idx="4294967295"/>
          </p:nvPr>
        </p:nvPicPr>
        <p:blipFill>
          <a:blip r:embed="rId2"/>
          <a:stretch>
            <a:fillRect/>
          </a:stretch>
        </p:blipFill>
        <p:spPr>
          <a:xfrm>
            <a:off x="323528" y="1904449"/>
            <a:ext cx="4316413" cy="3263900"/>
          </a:xfrm>
          <a:prstGeom prst="rect">
            <a:avLst/>
          </a:prstGeom>
        </p:spPr>
      </p:pic>
    </p:spTree>
    <p:extLst>
      <p:ext uri="{BB962C8B-B14F-4D97-AF65-F5344CB8AC3E}">
        <p14:creationId xmlns:p14="http://schemas.microsoft.com/office/powerpoint/2010/main" val="138157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1"/>
          <p:cNvSpPr txBox="1">
            <a:spLocks noGrp="1"/>
          </p:cNvSpPr>
          <p:nvPr>
            <p:ph type="sldNum" sz="quarter" idx="12"/>
          </p:nvPr>
        </p:nvSpPr>
        <p:spPr>
          <a:xfrm>
            <a:off x="3124200" y="6356350"/>
            <a:ext cx="2895600" cy="365125"/>
          </a:xfrm>
          <a:ln>
            <a:noFill/>
          </a:ln>
        </p:spPr>
        <p:txBody>
          <a:bodyPr lIns="45720" rIns="45720" anchor="ctr" anchorCtr="0"/>
          <a:lstStyle/>
          <a:p>
            <a:pPr marL="0" indent="0" algn="ctr" eaLnBrk="1" hangingPunct="1">
              <a:spcBef>
                <a:spcPct val="0"/>
              </a:spcBef>
              <a:buClrTx/>
              <a:buSzTx/>
              <a:buFont typeface="Arial" panose="020B0604020202020204" pitchFamily="34" charset="0"/>
              <a:buNone/>
            </a:pPr>
            <a:fld id="{9A0DB2DC-4C9A-4742-B13C-FB6460FD3503}" type="slidenum">
              <a:rPr lang="zh-CN" altLang="en-US" sz="1100" dirty="0">
                <a:solidFill>
                  <a:srgbClr val="896855"/>
                </a:solidFill>
                <a:latin typeface="Arial" panose="020B0604020202020204" pitchFamily="34" charset="0"/>
                <a:ea typeface="宋体" panose="02010600030101010101" pitchFamily="2" charset="-122"/>
              </a:rPr>
              <a:t>5</a:t>
            </a:fld>
            <a:endParaRPr lang="zh-CN" altLang="en-US" sz="1100" dirty="0">
              <a:solidFill>
                <a:srgbClr val="896855"/>
              </a:solidFill>
              <a:latin typeface="Arial" panose="020B0604020202020204" pitchFamily="34" charset="0"/>
              <a:ea typeface="宋体" panose="02010600030101010101" pitchFamily="2" charset="-122"/>
            </a:endParaRPr>
          </a:p>
        </p:txBody>
      </p:sp>
      <p:pic>
        <p:nvPicPr>
          <p:cNvPr id="22531" name="Picture 5"/>
          <p:cNvPicPr>
            <a:picLocks noChangeAspect="1"/>
          </p:cNvPicPr>
          <p:nvPr/>
        </p:nvPicPr>
        <p:blipFill>
          <a:blip r:embed="rId2"/>
          <a:stretch>
            <a:fillRect/>
          </a:stretch>
        </p:blipFill>
        <p:spPr>
          <a:xfrm>
            <a:off x="-3175" y="19050"/>
            <a:ext cx="9105900" cy="3194050"/>
          </a:xfrm>
          <a:prstGeom prst="rect">
            <a:avLst/>
          </a:prstGeom>
          <a:noFill/>
          <a:ln w="9525">
            <a:noFill/>
          </a:ln>
        </p:spPr>
      </p:pic>
      <p:pic>
        <p:nvPicPr>
          <p:cNvPr id="22532" name="Picture 6"/>
          <p:cNvPicPr>
            <a:picLocks noChangeAspect="1"/>
          </p:cNvPicPr>
          <p:nvPr/>
        </p:nvPicPr>
        <p:blipFill>
          <a:blip r:embed="rId3"/>
          <a:stretch>
            <a:fillRect/>
          </a:stretch>
        </p:blipFill>
        <p:spPr>
          <a:xfrm>
            <a:off x="46038" y="2924175"/>
            <a:ext cx="9105900" cy="3571875"/>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8304840-52C6-41E7-BEFA-E4235654E0E5}"/>
              </a:ext>
            </a:extLst>
          </p:cNvPr>
          <p:cNvSpPr txBox="1"/>
          <p:nvPr/>
        </p:nvSpPr>
        <p:spPr>
          <a:xfrm>
            <a:off x="495300" y="5784750"/>
            <a:ext cx="1828800" cy="253916"/>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严谨    严格    求实    求是</a:t>
            </a:r>
          </a:p>
        </p:txBody>
      </p:sp>
      <p:cxnSp>
        <p:nvCxnSpPr>
          <p:cNvPr id="11" name="直接连接符 10">
            <a:extLst>
              <a:ext uri="{FF2B5EF4-FFF2-40B4-BE49-F238E27FC236}">
                <a16:creationId xmlns:a16="http://schemas.microsoft.com/office/drawing/2014/main" id="{BA73CCB3-D43D-491F-A4D6-B757DFD3D81F}"/>
              </a:ext>
            </a:extLst>
          </p:cNvPr>
          <p:cNvCxnSpPr>
            <a:cxnSpLocks/>
          </p:cNvCxnSpPr>
          <p:nvPr/>
        </p:nvCxnSpPr>
        <p:spPr>
          <a:xfrm>
            <a:off x="500063" y="1500188"/>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8F8C0E2A-EADB-4811-82F4-1F46BBC4CC7E}"/>
              </a:ext>
            </a:extLst>
          </p:cNvPr>
          <p:cNvSpPr txBox="1"/>
          <p:nvPr/>
        </p:nvSpPr>
        <p:spPr>
          <a:xfrm>
            <a:off x="6977013" y="5774490"/>
            <a:ext cx="1827801" cy="253916"/>
          </a:xfrm>
          <a:prstGeom prst="rect">
            <a:avLst/>
          </a:prstGeom>
          <a:no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TIANGONG UNIVERSITY </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5C1320E7-1E99-82B3-EF3B-CD77DE3B6674}"/>
              </a:ext>
            </a:extLst>
          </p:cNvPr>
          <p:cNvSpPr txBox="1"/>
          <p:nvPr/>
        </p:nvSpPr>
        <p:spPr>
          <a:xfrm>
            <a:off x="666371" y="2005772"/>
            <a:ext cx="5280237" cy="397096"/>
          </a:xfrm>
          <a:prstGeom prst="rect">
            <a:avLst/>
          </a:prstGeom>
          <a:noFill/>
        </p:spPr>
        <p:txBody>
          <a:bodyPr wrap="square">
            <a:spAutoFit/>
          </a:bodyPr>
          <a:lstStyle/>
          <a:p>
            <a:pPr>
              <a:lnSpc>
                <a:spcPct val="150000"/>
              </a:lnSpc>
            </a:pPr>
            <a:r>
              <a:rPr lang="en-US" altLang="zh-CN" sz="1500" dirty="0">
                <a:latin typeface="Times New Roman" panose="02020603050405020304" pitchFamily="18" charset="0"/>
                <a:ea typeface="微软雅黑" panose="020B0503020204020204" pitchFamily="34" charset="-122"/>
                <a:cs typeface="Times New Roman" panose="02020603050405020304" pitchFamily="18" charset="0"/>
              </a:rPr>
              <a:t>Multi-player Snowdrift Game</a:t>
            </a:r>
          </a:p>
        </p:txBody>
      </p:sp>
      <p:sp>
        <p:nvSpPr>
          <p:cNvPr id="14" name="文本框 13">
            <a:extLst>
              <a:ext uri="{FF2B5EF4-FFF2-40B4-BE49-F238E27FC236}">
                <a16:creationId xmlns:a16="http://schemas.microsoft.com/office/drawing/2014/main" id="{F7ECCE30-8A9B-3E7D-4E89-4E7400416E98}"/>
              </a:ext>
            </a:extLst>
          </p:cNvPr>
          <p:cNvSpPr txBox="1"/>
          <p:nvPr/>
        </p:nvSpPr>
        <p:spPr>
          <a:xfrm>
            <a:off x="666372" y="3813293"/>
            <a:ext cx="2028982" cy="307777"/>
          </a:xfrm>
          <a:prstGeom prst="rect">
            <a:avLst/>
          </a:prstGeom>
          <a:noFill/>
        </p:spPr>
        <p:txBody>
          <a:bodyPr wrap="square">
            <a:spAutoFit/>
          </a:bodyPr>
          <a:lstStyle/>
          <a:p>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合作者</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参与铲雪</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922C3E2D-9A5E-4D71-87F2-DE926D162F5B}"/>
              </a:ext>
            </a:extLst>
          </p:cNvPr>
          <p:cNvSpPr txBox="1"/>
          <p:nvPr/>
        </p:nvSpPr>
        <p:spPr>
          <a:xfrm>
            <a:off x="666372" y="4608662"/>
            <a:ext cx="2683208" cy="307777"/>
          </a:xfrm>
          <a:prstGeom prst="rect">
            <a:avLst/>
          </a:prstGeom>
          <a:noFill/>
        </p:spPr>
        <p:txBody>
          <a:bodyPr wrap="square">
            <a:spAutoFit/>
          </a:bodyPr>
          <a:lstStyle/>
          <a:p>
            <a:r>
              <a:rPr lang="zh-CN" altLang="zh-CN" sz="1350" dirty="0">
                <a:latin typeface="微软雅黑" panose="020B0503020204020204" pitchFamily="34" charset="-122"/>
                <a:ea typeface="微软雅黑" panose="020B0503020204020204" pitchFamily="34" charset="-122"/>
                <a:cs typeface="Times New Roman" panose="02020603050405020304" pitchFamily="18" charset="0"/>
              </a:rPr>
              <a:t>铲雪成本</a:t>
            </a:r>
            <a:r>
              <a:rPr lang="en-US" altLang="zh-CN" sz="135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350" i="1" dirty="0">
                <a:latin typeface="Times New Roman" panose="02020603050405020304" pitchFamily="18" charset="0"/>
                <a:ea typeface="微软雅黑" panose="020B0503020204020204" pitchFamily="34" charset="-122"/>
                <a:cs typeface="Times New Roman" panose="02020603050405020304" pitchFamily="18" charset="0"/>
              </a:rPr>
              <a:t>c </a:t>
            </a:r>
            <a:r>
              <a:rPr lang="zh-CN" altLang="zh-CN" sz="1350" dirty="0">
                <a:latin typeface="微软雅黑" panose="020B0503020204020204" pitchFamily="34" charset="-122"/>
                <a:ea typeface="微软雅黑" panose="020B0503020204020204" pitchFamily="34" charset="-122"/>
                <a:cs typeface="Times New Roman" panose="02020603050405020304" pitchFamily="18" charset="0"/>
              </a:rPr>
              <a:t>由</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合作者</a:t>
            </a:r>
            <a:r>
              <a:rPr lang="zh-CN" altLang="en-US" sz="1350" dirty="0">
                <a:latin typeface="微软雅黑" panose="020B0503020204020204" pitchFamily="34" charset="-122"/>
                <a:ea typeface="微软雅黑" panose="020B0503020204020204" pitchFamily="34" charset="-122"/>
                <a:cs typeface="Times New Roman" panose="02020603050405020304" pitchFamily="18" charset="0"/>
              </a:rPr>
              <a:t>平均</a:t>
            </a:r>
            <a:r>
              <a:rPr lang="zh-CN" altLang="zh-CN" sz="1350" dirty="0">
                <a:latin typeface="微软雅黑" panose="020B0503020204020204" pitchFamily="34" charset="-122"/>
                <a:ea typeface="微软雅黑" panose="020B0503020204020204" pitchFamily="34" charset="-122"/>
                <a:cs typeface="Times New Roman" panose="02020603050405020304" pitchFamily="18" charset="0"/>
              </a:rPr>
              <a:t>分担</a:t>
            </a:r>
            <a:endParaRPr lang="zh-CN" altLang="en-US" dirty="0"/>
          </a:p>
        </p:txBody>
      </p:sp>
      <p:sp>
        <p:nvSpPr>
          <p:cNvPr id="16" name="文本框 15">
            <a:extLst>
              <a:ext uri="{FF2B5EF4-FFF2-40B4-BE49-F238E27FC236}">
                <a16:creationId xmlns:a16="http://schemas.microsoft.com/office/drawing/2014/main" id="{EBFEB855-7606-8385-F783-47664062DAD3}"/>
              </a:ext>
            </a:extLst>
          </p:cNvPr>
          <p:cNvSpPr txBox="1"/>
          <p:nvPr/>
        </p:nvSpPr>
        <p:spPr>
          <a:xfrm>
            <a:off x="666372" y="4210978"/>
            <a:ext cx="2096771" cy="300082"/>
          </a:xfrm>
          <a:prstGeom prst="rect">
            <a:avLst/>
          </a:prstGeom>
          <a:noFill/>
        </p:spPr>
        <p:txBody>
          <a:bodyPr wrap="square">
            <a:spAutoFit/>
          </a:bodyPr>
          <a:lstStyle/>
          <a:p>
            <a:r>
              <a:rPr lang="zh-CN" altLang="zh-CN" sz="1350" dirty="0">
                <a:latin typeface="微软雅黑" panose="020B0503020204020204" pitchFamily="34" charset="-122"/>
                <a:ea typeface="微软雅黑" panose="020B0503020204020204" pitchFamily="34" charset="-122"/>
                <a:cs typeface="Times New Roman" panose="02020603050405020304" pitchFamily="18" charset="0"/>
              </a:rPr>
              <a:t>背叛者</a:t>
            </a:r>
            <a:r>
              <a:rPr lang="zh-CN" altLang="en-US" sz="135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350" dirty="0">
                <a:latin typeface="微软雅黑" panose="020B0503020204020204" pitchFamily="34" charset="-122"/>
                <a:ea typeface="微软雅黑" panose="020B0503020204020204" pitchFamily="34" charset="-122"/>
                <a:cs typeface="Times New Roman" panose="02020603050405020304" pitchFamily="18" charset="0"/>
              </a:rPr>
              <a:t>不参与铲雪</a:t>
            </a:r>
            <a:endParaRPr lang="zh-CN" altLang="en-US"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78B8FC80-CFC5-FD93-C42F-741F166F089F}"/>
              </a:ext>
            </a:extLst>
          </p:cNvPr>
          <p:cNvSpPr txBox="1"/>
          <p:nvPr/>
        </p:nvSpPr>
        <p:spPr>
          <a:xfrm>
            <a:off x="4412053" y="4032038"/>
            <a:ext cx="1107996" cy="369332"/>
          </a:xfrm>
          <a:prstGeom prst="rect">
            <a:avLst/>
          </a:prstGeom>
          <a:noFill/>
        </p:spPr>
        <p:txBody>
          <a:bodyPr wrap="none" rtlCol="0">
            <a:spAutoFit/>
          </a:bodyPr>
          <a:lstStyle/>
          <a:p>
            <a:r>
              <a:rPr lang="zh-CN" altLang="en-US"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合作者：</a:t>
            </a:r>
          </a:p>
        </p:txBody>
      </p:sp>
      <p:sp>
        <p:nvSpPr>
          <p:cNvPr id="18" name="文本框 17">
            <a:extLst>
              <a:ext uri="{FF2B5EF4-FFF2-40B4-BE49-F238E27FC236}">
                <a16:creationId xmlns:a16="http://schemas.microsoft.com/office/drawing/2014/main" id="{8802D4BC-5379-1A5B-CA8F-70194A62379A}"/>
              </a:ext>
            </a:extLst>
          </p:cNvPr>
          <p:cNvSpPr txBox="1"/>
          <p:nvPr/>
        </p:nvSpPr>
        <p:spPr>
          <a:xfrm>
            <a:off x="4412053" y="4631739"/>
            <a:ext cx="1107996" cy="369332"/>
          </a:xfrm>
          <a:prstGeom prst="rect">
            <a:avLst/>
          </a:prstGeom>
          <a:noFill/>
        </p:spPr>
        <p:txBody>
          <a:bodyPr wrap="none" rtlCol="0">
            <a:spAutoFit/>
          </a:bodyPr>
          <a:lstStyle/>
          <a:p>
            <a:r>
              <a:rPr lang="zh-CN" altLang="en-US"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背叛者：</a:t>
            </a:r>
          </a:p>
        </p:txBody>
      </p:sp>
      <p:sp>
        <p:nvSpPr>
          <p:cNvPr id="19" name="文本框 18">
            <a:extLst>
              <a:ext uri="{FF2B5EF4-FFF2-40B4-BE49-F238E27FC236}">
                <a16:creationId xmlns:a16="http://schemas.microsoft.com/office/drawing/2014/main" id="{E82F9ACA-B1B5-FAAC-41A6-03E4088BEBAB}"/>
              </a:ext>
            </a:extLst>
          </p:cNvPr>
          <p:cNvSpPr txBox="1"/>
          <p:nvPr/>
        </p:nvSpPr>
        <p:spPr>
          <a:xfrm>
            <a:off x="5313928" y="5164934"/>
            <a:ext cx="2470407" cy="377283"/>
          </a:xfrm>
          <a:prstGeom prst="rect">
            <a:avLst/>
          </a:prstGeom>
          <a:noFill/>
        </p:spPr>
        <p:txBody>
          <a:bodyPr wrap="square">
            <a:spAutoFit/>
          </a:bodyPr>
          <a:lstStyle/>
          <a:p>
            <a:pPr fontAlgn="auto">
              <a:lnSpc>
                <a:spcPct val="150000"/>
              </a:lnSpc>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1400" i="1" dirty="0">
                <a:latin typeface="Times New Roman" panose="02020603050405020304" pitchFamily="18" charset="0"/>
                <a:ea typeface="微软雅黑" panose="020B0503020204020204" pitchFamily="34" charset="-122"/>
                <a:cs typeface="Times New Roman" panose="02020603050405020304" pitchFamily="18" charset="0"/>
              </a:rPr>
              <a:t>n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为合作者的数量。</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内容占位符 7">
            <a:extLst>
              <a:ext uri="{FF2B5EF4-FFF2-40B4-BE49-F238E27FC236}">
                <a16:creationId xmlns:a16="http://schemas.microsoft.com/office/drawing/2014/main" id="{4532D331-C730-9FBA-A207-0714007EDE8D}"/>
              </a:ext>
            </a:extLst>
          </p:cNvPr>
          <p:cNvSpPr txBox="1"/>
          <p:nvPr/>
        </p:nvSpPr>
        <p:spPr>
          <a:xfrm>
            <a:off x="495300" y="3616372"/>
            <a:ext cx="3192412" cy="1983302"/>
          </a:xfrm>
          <a:prstGeom prst="rect">
            <a:avLst/>
          </a:prstGeom>
          <a:ln w="12700">
            <a:solidFill>
              <a:schemeClr val="tx1"/>
            </a:solidFill>
            <a:prstDash val="sysDot"/>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buNone/>
            </a:pPr>
            <a:endParaRPr lang="en-US" altLang="zh-CN" sz="18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fontAlgn="auto">
              <a:lnSpc>
                <a:spcPct val="150000"/>
              </a:lnSpc>
              <a:buNone/>
            </a:pP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内容占位符 8">
            <a:extLst>
              <a:ext uri="{FF2B5EF4-FFF2-40B4-BE49-F238E27FC236}">
                <a16:creationId xmlns:a16="http://schemas.microsoft.com/office/drawing/2014/main" id="{C2863F86-C4C1-EA42-A81F-62B4F17CC039}"/>
              </a:ext>
            </a:extLst>
          </p:cNvPr>
          <p:cNvSpPr txBox="1"/>
          <p:nvPr/>
        </p:nvSpPr>
        <p:spPr>
          <a:xfrm>
            <a:off x="3687714" y="3612698"/>
            <a:ext cx="4951462" cy="1983302"/>
          </a:xfrm>
          <a:prstGeom prst="rect">
            <a:avLst/>
          </a:prstGeom>
          <a:ln w="12700">
            <a:solidFill>
              <a:schemeClr val="tx1"/>
            </a:solidFill>
            <a:prstDash val="sysDot"/>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zh-CN" sz="2100" dirty="0">
                <a:latin typeface="Times New Roman" panose="02020603050405020304" pitchFamily="18" charset="0"/>
                <a:ea typeface="微软雅黑" panose="020B0503020204020204" pitchFamily="34" charset="-122"/>
                <a:cs typeface="Times New Roman" panose="02020603050405020304" pitchFamily="18" charset="0"/>
              </a:rPr>
              <a:t> </a:t>
            </a:r>
          </a:p>
          <a:p>
            <a:pPr marL="0" indent="0">
              <a:lnSpc>
                <a:spcPct val="150000"/>
              </a:lnSpc>
              <a:buNone/>
            </a:pPr>
            <a:endParaRPr lang="en-US" altLang="zh-CN" sz="2100" i="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en-US" altLang="zh-CN" sz="2100"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a:extLst>
              <a:ext uri="{FF2B5EF4-FFF2-40B4-BE49-F238E27FC236}">
                <a16:creationId xmlns:a16="http://schemas.microsoft.com/office/drawing/2014/main" id="{F7D4890F-4C76-B4E6-BE9C-8ADB9ACE9C45}"/>
              </a:ext>
            </a:extLst>
          </p:cNvPr>
          <p:cNvSpPr txBox="1"/>
          <p:nvPr/>
        </p:nvSpPr>
        <p:spPr>
          <a:xfrm>
            <a:off x="3727950" y="3674656"/>
            <a:ext cx="1204090" cy="338554"/>
          </a:xfrm>
          <a:prstGeom prst="rect">
            <a:avLst/>
          </a:prstGeom>
          <a:noFill/>
        </p:spPr>
        <p:txBody>
          <a:bodyPr wrap="square">
            <a:spAutoFit/>
          </a:bodyPr>
          <a:lstStyle/>
          <a:p>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收益计算 </a:t>
            </a:r>
            <a:endParaRPr lang="zh-CN" altLang="en-US" sz="2400" b="1" dirty="0"/>
          </a:p>
        </p:txBody>
      </p:sp>
      <p:sp>
        <p:nvSpPr>
          <p:cNvPr id="23" name="文本框 22">
            <a:extLst>
              <a:ext uri="{FF2B5EF4-FFF2-40B4-BE49-F238E27FC236}">
                <a16:creationId xmlns:a16="http://schemas.microsoft.com/office/drawing/2014/main" id="{6172FD94-426F-655D-D009-4CC82922A49F}"/>
              </a:ext>
            </a:extLst>
          </p:cNvPr>
          <p:cNvSpPr txBox="1"/>
          <p:nvPr/>
        </p:nvSpPr>
        <p:spPr>
          <a:xfrm>
            <a:off x="666371" y="5006346"/>
            <a:ext cx="2683207" cy="369332"/>
          </a:xfrm>
          <a:prstGeom prst="rect">
            <a:avLst/>
          </a:prstGeom>
          <a:noFill/>
        </p:spPr>
        <p:txBody>
          <a:bodyPr wrap="square" rtlCol="0">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为简化，令 </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r = </a:t>
            </a:r>
            <a:r>
              <a:rPr lang="en-US" altLang="zh-CN" sz="1350" i="1" dirty="0">
                <a:latin typeface="Times New Roman" panose="02020603050405020304" pitchFamily="18" charset="0"/>
                <a:ea typeface="黑体" panose="02010609060101010101" pitchFamily="49" charset="-122"/>
              </a:rPr>
              <a:t>c</a:t>
            </a:r>
            <a:r>
              <a:rPr lang="en-US" altLang="zh-CN" sz="1350" dirty="0">
                <a:latin typeface="Times New Roman" panose="02020603050405020304" pitchFamily="18" charset="0"/>
                <a:ea typeface="黑体" panose="02010609060101010101" pitchFamily="49" charset="-122"/>
              </a:rPr>
              <a:t>/</a:t>
            </a:r>
            <a:r>
              <a:rPr lang="en-US" altLang="zh-CN" sz="1350" i="1" dirty="0">
                <a:latin typeface="Times New Roman" panose="02020603050405020304" pitchFamily="18" charset="0"/>
                <a:ea typeface="黑体" panose="02010609060101010101" pitchFamily="49" charset="-122"/>
              </a:rPr>
              <a:t>b</a:t>
            </a:r>
            <a:endParaRPr lang="zh-CN" altLang="en-US" i="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0" name="组合 29">
            <a:extLst>
              <a:ext uri="{FF2B5EF4-FFF2-40B4-BE49-F238E27FC236}">
                <a16:creationId xmlns:a16="http://schemas.microsoft.com/office/drawing/2014/main" id="{7EFDE72D-FDA3-C621-A14B-5DD4603088B0}"/>
              </a:ext>
            </a:extLst>
          </p:cNvPr>
          <p:cNvGrpSpPr>
            <a:grpSpLocks noChangeAspect="1"/>
          </p:cNvGrpSpPr>
          <p:nvPr/>
        </p:nvGrpSpPr>
        <p:grpSpPr>
          <a:xfrm>
            <a:off x="2217651" y="2379917"/>
            <a:ext cx="4482000" cy="1158301"/>
            <a:chOff x="2956869" y="1963106"/>
            <a:chExt cx="6278264" cy="1622516"/>
          </a:xfrm>
        </p:grpSpPr>
        <p:pic>
          <p:nvPicPr>
            <p:cNvPr id="6" name="图片 5">
              <a:extLst>
                <a:ext uri="{FF2B5EF4-FFF2-40B4-BE49-F238E27FC236}">
                  <a16:creationId xmlns:a16="http://schemas.microsoft.com/office/drawing/2014/main" id="{BE3EB192-0134-9D0B-78E4-BF016A76A1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950" y="2134178"/>
              <a:ext cx="2326592" cy="1004988"/>
            </a:xfrm>
            <a:prstGeom prst="rect">
              <a:avLst/>
            </a:prstGeom>
          </p:spPr>
        </p:pic>
        <p:pic>
          <p:nvPicPr>
            <p:cNvPr id="7" name="图片 6">
              <a:extLst>
                <a:ext uri="{FF2B5EF4-FFF2-40B4-BE49-F238E27FC236}">
                  <a16:creationId xmlns:a16="http://schemas.microsoft.com/office/drawing/2014/main" id="{6855023B-06CA-BE0B-0BC4-0751B4117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56869" y="2026095"/>
              <a:ext cx="2127553" cy="1191229"/>
            </a:xfrm>
            <a:prstGeom prst="rect">
              <a:avLst/>
            </a:prstGeom>
          </p:spPr>
        </p:pic>
        <p:sp>
          <p:nvSpPr>
            <p:cNvPr id="9" name="文本框 8">
              <a:extLst>
                <a:ext uri="{FF2B5EF4-FFF2-40B4-BE49-F238E27FC236}">
                  <a16:creationId xmlns:a16="http://schemas.microsoft.com/office/drawing/2014/main" id="{D431D626-77F5-8D26-F72E-33C0DBAFA4F8}"/>
                </a:ext>
              </a:extLst>
            </p:cNvPr>
            <p:cNvSpPr txBox="1"/>
            <p:nvPr/>
          </p:nvSpPr>
          <p:spPr>
            <a:xfrm>
              <a:off x="5678749" y="2495598"/>
              <a:ext cx="689801" cy="776025"/>
            </a:xfrm>
            <a:prstGeom prst="rect">
              <a:avLst/>
            </a:prstGeom>
            <a:noFill/>
          </p:spPr>
          <p:txBody>
            <a:bodyPr wrap="none" rtlCol="0">
              <a:spAutoFit/>
            </a:bodyPr>
            <a:lstStyle/>
            <a:p>
              <a:pPr algn="ctr"/>
              <a:r>
                <a:rPr lang="en-US" altLang="zh-CN" i="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a:t>
              </a:r>
            </a:p>
            <a:p>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雪堆</a:t>
              </a:r>
            </a:p>
          </p:txBody>
        </p:sp>
        <p:cxnSp>
          <p:nvCxnSpPr>
            <p:cNvPr id="10" name="直接箭头连接符 9">
              <a:extLst>
                <a:ext uri="{FF2B5EF4-FFF2-40B4-BE49-F238E27FC236}">
                  <a16:creationId xmlns:a16="http://schemas.microsoft.com/office/drawing/2014/main" id="{63FDB3D5-40E5-4844-3DB3-DABD467EE110}"/>
                </a:ext>
              </a:extLst>
            </p:cNvPr>
            <p:cNvCxnSpPr>
              <a:cxnSpLocks/>
            </p:cNvCxnSpPr>
            <p:nvPr/>
          </p:nvCxnSpPr>
          <p:spPr>
            <a:xfrm>
              <a:off x="3366671" y="2282449"/>
              <a:ext cx="966894"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DA97926E-B80C-3187-E52F-FD510F33E7FA}"/>
                </a:ext>
              </a:extLst>
            </p:cNvPr>
            <p:cNvSpPr txBox="1"/>
            <p:nvPr/>
          </p:nvSpPr>
          <p:spPr>
            <a:xfrm flipH="1">
              <a:off x="3769225" y="1963106"/>
              <a:ext cx="161785" cy="517350"/>
            </a:xfrm>
            <a:prstGeom prst="rect">
              <a:avLst/>
            </a:prstGeom>
            <a:noFill/>
          </p:spPr>
          <p:txBody>
            <a:bodyPr wrap="square">
              <a:spAutoFit/>
            </a:bodyPr>
            <a:lstStyle/>
            <a:p>
              <a:pPr algn="ctr"/>
              <a:r>
                <a:rPr lang="en-US" altLang="zh-CN"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a:t>
              </a:r>
            </a:p>
          </p:txBody>
        </p:sp>
        <p:sp>
          <p:nvSpPr>
            <p:cNvPr id="24" name="文本框 23">
              <a:extLst>
                <a:ext uri="{FF2B5EF4-FFF2-40B4-BE49-F238E27FC236}">
                  <a16:creationId xmlns:a16="http://schemas.microsoft.com/office/drawing/2014/main" id="{A95DA417-82EA-992E-97D6-2A88D3DAE185}"/>
                </a:ext>
              </a:extLst>
            </p:cNvPr>
            <p:cNvSpPr txBox="1"/>
            <p:nvPr/>
          </p:nvSpPr>
          <p:spPr>
            <a:xfrm>
              <a:off x="5695600" y="3165275"/>
              <a:ext cx="899160" cy="420347"/>
            </a:xfrm>
            <a:prstGeom prst="rect">
              <a:avLst/>
            </a:prstGeom>
            <a:noFill/>
          </p:spPr>
          <p:txBody>
            <a:bodyPr wrap="square">
              <a:spAutoFit/>
            </a:bodyPr>
            <a:lstStyle/>
            <a:p>
              <a:r>
                <a:rPr lang="en-US" altLang="zh-CN" sz="1350" i="1"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135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350" i="1" dirty="0">
                  <a:latin typeface="Times New Roman" panose="02020603050405020304" pitchFamily="18" charset="0"/>
                  <a:ea typeface="微软雅黑" panose="020B0503020204020204" pitchFamily="34" charset="-122"/>
                  <a:cs typeface="Times New Roman" panose="02020603050405020304" pitchFamily="18" charset="0"/>
                </a:rPr>
                <a:t>c</a:t>
              </a:r>
              <a:endParaRPr lang="zh-CN" altLang="en-US" dirty="0"/>
            </a:p>
          </p:txBody>
        </p:sp>
        <p:pic>
          <p:nvPicPr>
            <p:cNvPr id="25" name="图片 24">
              <a:extLst>
                <a:ext uri="{FF2B5EF4-FFF2-40B4-BE49-F238E27FC236}">
                  <a16:creationId xmlns:a16="http://schemas.microsoft.com/office/drawing/2014/main" id="{7845D47A-E818-4F58-BCAF-00B218E9D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580" y="2026095"/>
              <a:ext cx="2127553" cy="1191229"/>
            </a:xfrm>
            <a:prstGeom prst="rect">
              <a:avLst/>
            </a:prstGeom>
          </p:spPr>
        </p:pic>
        <p:cxnSp>
          <p:nvCxnSpPr>
            <p:cNvPr id="26" name="直接箭头连接符 25">
              <a:extLst>
                <a:ext uri="{FF2B5EF4-FFF2-40B4-BE49-F238E27FC236}">
                  <a16:creationId xmlns:a16="http://schemas.microsoft.com/office/drawing/2014/main" id="{B2F2EA0A-D1C1-DD5E-D02B-D5DA5B4F9605}"/>
                </a:ext>
              </a:extLst>
            </p:cNvPr>
            <p:cNvCxnSpPr>
              <a:cxnSpLocks/>
            </p:cNvCxnSpPr>
            <p:nvPr/>
          </p:nvCxnSpPr>
          <p:spPr>
            <a:xfrm flipH="1">
              <a:off x="7920417" y="2282449"/>
              <a:ext cx="966894"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DEC2125C-EB8B-5FAA-E982-6F6E71E1BBD4}"/>
                </a:ext>
              </a:extLst>
            </p:cNvPr>
            <p:cNvSpPr txBox="1"/>
            <p:nvPr/>
          </p:nvSpPr>
          <p:spPr>
            <a:xfrm>
              <a:off x="8366518" y="1963106"/>
              <a:ext cx="161785" cy="517350"/>
            </a:xfrm>
            <a:prstGeom prst="rect">
              <a:avLst/>
            </a:prstGeom>
            <a:noFill/>
          </p:spPr>
          <p:txBody>
            <a:bodyPr wrap="square">
              <a:spAutoFit/>
            </a:bodyPr>
            <a:lstStyle/>
            <a:p>
              <a:pPr algn="ctr"/>
              <a:r>
                <a:rPr lang="en-US" altLang="zh-CN"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a:t>
              </a:r>
            </a:p>
          </p:txBody>
        </p:sp>
      </p:grpSp>
      <p:pic>
        <p:nvPicPr>
          <p:cNvPr id="28" name="图片 27">
            <a:extLst>
              <a:ext uri="{FF2B5EF4-FFF2-40B4-BE49-F238E27FC236}">
                <a16:creationId xmlns:a16="http://schemas.microsoft.com/office/drawing/2014/main" id="{BF7EA035-8518-BF33-194E-A67E00DCC8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4151" y="4077072"/>
            <a:ext cx="2511000" cy="359103"/>
          </a:xfrm>
          <a:prstGeom prst="rect">
            <a:avLst/>
          </a:prstGeom>
        </p:spPr>
      </p:pic>
      <p:pic>
        <p:nvPicPr>
          <p:cNvPr id="29" name="图片 28">
            <a:extLst>
              <a:ext uri="{FF2B5EF4-FFF2-40B4-BE49-F238E27FC236}">
                <a16:creationId xmlns:a16="http://schemas.microsoft.com/office/drawing/2014/main" id="{2034D3A2-8973-658F-C2F9-B59EF2F1EC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4487749"/>
            <a:ext cx="2619000" cy="550956"/>
          </a:xfrm>
          <a:prstGeom prst="rect">
            <a:avLst/>
          </a:prstGeom>
        </p:spPr>
      </p:pic>
      <p:sp>
        <p:nvSpPr>
          <p:cNvPr id="31" name="内容占位符 3">
            <a:extLst>
              <a:ext uri="{FF2B5EF4-FFF2-40B4-BE49-F238E27FC236}">
                <a16:creationId xmlns:a16="http://schemas.microsoft.com/office/drawing/2014/main" id="{867B88CD-2FD5-D042-C9CC-9E9F952A81E4}"/>
              </a:ext>
            </a:extLst>
          </p:cNvPr>
          <p:cNvSpPr txBox="1"/>
          <p:nvPr/>
        </p:nvSpPr>
        <p:spPr>
          <a:xfrm>
            <a:off x="429916" y="1729951"/>
            <a:ext cx="1477788" cy="364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u"/>
            </a:pPr>
            <a:r>
              <a:rPr lang="zh-CN" altLang="en-US" sz="1650" dirty="0">
                <a:latin typeface="Times New Roman" panose="02020603050405020304" pitchFamily="18" charset="0"/>
                <a:ea typeface="微软雅黑" panose="020B0503020204020204" pitchFamily="34" charset="-122"/>
                <a:cs typeface="Times New Roman" panose="02020603050405020304" pitchFamily="18" charset="0"/>
              </a:rPr>
              <a:t> 博弈模型</a:t>
            </a:r>
          </a:p>
        </p:txBody>
      </p:sp>
      <p:sp>
        <p:nvSpPr>
          <p:cNvPr id="2" name="标题 1">
            <a:extLst>
              <a:ext uri="{FF2B5EF4-FFF2-40B4-BE49-F238E27FC236}">
                <a16:creationId xmlns:a16="http://schemas.microsoft.com/office/drawing/2014/main" id="{B9D6F2E5-55BF-A97E-AD4B-B3AE77EE68AB}"/>
              </a:ext>
            </a:extLst>
          </p:cNvPr>
          <p:cNvSpPr>
            <a:spLocks noGrp="1"/>
          </p:cNvSpPr>
          <p:nvPr>
            <p:ph type="title"/>
          </p:nvPr>
        </p:nvSpPr>
        <p:spPr/>
        <p:txBody>
          <a:bodyPr/>
          <a:lstStyle/>
          <a:p>
            <a:r>
              <a:rPr lang="zh-CN" altLang="en-US" dirty="0">
                <a:solidFill>
                  <a:schemeClr val="tx1"/>
                </a:solidFill>
              </a:rPr>
              <a:t>静态高阶网络上的博弈合作</a:t>
            </a:r>
          </a:p>
        </p:txBody>
      </p:sp>
    </p:spTree>
    <p:extLst>
      <p:ext uri="{BB962C8B-B14F-4D97-AF65-F5344CB8AC3E}">
        <p14:creationId xmlns:p14="http://schemas.microsoft.com/office/powerpoint/2010/main" val="968272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8304840-52C6-41E7-BEFA-E4235654E0E5}"/>
              </a:ext>
            </a:extLst>
          </p:cNvPr>
          <p:cNvSpPr txBox="1"/>
          <p:nvPr/>
        </p:nvSpPr>
        <p:spPr>
          <a:xfrm>
            <a:off x="495300" y="5784750"/>
            <a:ext cx="1828800" cy="253916"/>
          </a:xfrm>
          <a:prstGeom prst="rect">
            <a:avLst/>
          </a:prstGeom>
          <a:noFill/>
        </p:spPr>
        <p:txBody>
          <a:bodyPr wrap="square" rtlCol="0">
            <a:spAutoFit/>
          </a:bodyPr>
          <a:lstStyle/>
          <a:p>
            <a:r>
              <a:rPr lang="zh-CN" altLang="en-US" sz="105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严谨    严格    求实    求是</a:t>
            </a:r>
          </a:p>
        </p:txBody>
      </p:sp>
      <p:cxnSp>
        <p:nvCxnSpPr>
          <p:cNvPr id="11" name="直接连接符 10">
            <a:extLst>
              <a:ext uri="{FF2B5EF4-FFF2-40B4-BE49-F238E27FC236}">
                <a16:creationId xmlns:a16="http://schemas.microsoft.com/office/drawing/2014/main" id="{BA73CCB3-D43D-491F-A4D6-B757DFD3D81F}"/>
              </a:ext>
            </a:extLst>
          </p:cNvPr>
          <p:cNvCxnSpPr/>
          <p:nvPr/>
        </p:nvCxnSpPr>
        <p:spPr>
          <a:xfrm>
            <a:off x="495300" y="1157865"/>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8F8C0E2A-EADB-4811-82F4-1F46BBC4CC7E}"/>
              </a:ext>
            </a:extLst>
          </p:cNvPr>
          <p:cNvSpPr txBox="1"/>
          <p:nvPr/>
        </p:nvSpPr>
        <p:spPr>
          <a:xfrm>
            <a:off x="6977013" y="5774490"/>
            <a:ext cx="1827801" cy="253916"/>
          </a:xfrm>
          <a:prstGeom prst="rect">
            <a:avLst/>
          </a:prstGeom>
          <a:noFill/>
        </p:spPr>
        <p:txBody>
          <a:bodyPr wrap="square" rtlCol="0">
            <a:spAutoFit/>
          </a:bodyPr>
          <a:lstStyle/>
          <a:p>
            <a:r>
              <a:rPr lang="en-US" altLang="zh-CN" sz="105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TIANGONG UNIVERSITY </a:t>
            </a:r>
            <a:endParaRPr lang="zh-CN" altLang="en-US" sz="105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内容占位符 3">
            <a:extLst>
              <a:ext uri="{FF2B5EF4-FFF2-40B4-BE49-F238E27FC236}">
                <a16:creationId xmlns:a16="http://schemas.microsoft.com/office/drawing/2014/main" id="{39E9659E-5101-CE3D-36ED-73FEFE4B570D}"/>
              </a:ext>
            </a:extLst>
          </p:cNvPr>
          <p:cNvSpPr txBox="1"/>
          <p:nvPr/>
        </p:nvSpPr>
        <p:spPr>
          <a:xfrm>
            <a:off x="408496" y="1627273"/>
            <a:ext cx="2158535" cy="311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u"/>
            </a:pPr>
            <a:r>
              <a:rPr lang="zh-CN" altLang="en-US" sz="1650" b="1" dirty="0">
                <a:latin typeface="Times New Roman" panose="02020603050405020304" pitchFamily="18" charset="0"/>
                <a:ea typeface="微软雅黑" panose="020B0503020204020204" pitchFamily="34" charset="-122"/>
                <a:cs typeface="Times New Roman" panose="02020603050405020304" pitchFamily="18" charset="0"/>
              </a:rPr>
              <a:t> 高阶网络构建</a:t>
            </a:r>
            <a:endParaRPr lang="en-US" altLang="zh-CN" sz="1650" b="1"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对象 5">
            <a:extLst>
              <a:ext uri="{FF2B5EF4-FFF2-40B4-BE49-F238E27FC236}">
                <a16:creationId xmlns:a16="http://schemas.microsoft.com/office/drawing/2014/main" id="{B16EAE5C-12CB-3DA4-D906-C3695BAB7FCE}"/>
              </a:ext>
            </a:extLst>
          </p:cNvPr>
          <p:cNvGraphicFramePr>
            <a:graphicFrameLocks noChangeAspect="1"/>
          </p:cNvGraphicFramePr>
          <p:nvPr/>
        </p:nvGraphicFramePr>
        <p:xfrm>
          <a:off x="6459230" y="1666980"/>
          <a:ext cx="1755000" cy="1430923"/>
        </p:xfrm>
        <a:graphic>
          <a:graphicData uri="http://schemas.openxmlformats.org/presentationml/2006/ole">
            <mc:AlternateContent xmlns:mc="http://schemas.openxmlformats.org/markup-compatibility/2006">
              <mc:Choice xmlns:v="urn:schemas-microsoft-com:vml" Requires="v">
                <p:oleObj name="Visio" r:id="rId3" imgW="3352570" imgH="2733599" progId="Visio.Drawing.15">
                  <p:embed/>
                </p:oleObj>
              </mc:Choice>
              <mc:Fallback>
                <p:oleObj name="Visio" r:id="rId3" imgW="3352570" imgH="2733599" progId="Visio.Drawing.15">
                  <p:embed/>
                  <p:pic>
                    <p:nvPicPr>
                      <p:cNvPr id="6" name="对象 5">
                        <a:extLst>
                          <a:ext uri="{FF2B5EF4-FFF2-40B4-BE49-F238E27FC236}">
                            <a16:creationId xmlns:a16="http://schemas.microsoft.com/office/drawing/2014/main" id="{B16EAE5C-12CB-3DA4-D906-C3695BAB7FCE}"/>
                          </a:ext>
                        </a:extLst>
                      </p:cNvPr>
                      <p:cNvPicPr/>
                      <p:nvPr/>
                    </p:nvPicPr>
                    <p:blipFill>
                      <a:blip r:embed="rId4"/>
                      <a:stretch>
                        <a:fillRect/>
                      </a:stretch>
                    </p:blipFill>
                    <p:spPr>
                      <a:xfrm>
                        <a:off x="6459230" y="1666980"/>
                        <a:ext cx="1755000" cy="1430923"/>
                      </a:xfrm>
                      <a:prstGeom prst="rect">
                        <a:avLst/>
                      </a:prstGeom>
                    </p:spPr>
                  </p:pic>
                </p:oleObj>
              </mc:Fallback>
            </mc:AlternateContent>
          </a:graphicData>
        </a:graphic>
      </p:graphicFrame>
      <p:pic>
        <p:nvPicPr>
          <p:cNvPr id="7" name="图片 6">
            <a:extLst>
              <a:ext uri="{FF2B5EF4-FFF2-40B4-BE49-F238E27FC236}">
                <a16:creationId xmlns:a16="http://schemas.microsoft.com/office/drawing/2014/main" id="{BF97E0EC-1977-0EC8-752B-0B4D9E7EFA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230" y="3763435"/>
            <a:ext cx="1755000" cy="1483443"/>
          </a:xfrm>
          <a:prstGeom prst="rect">
            <a:avLst/>
          </a:prstGeom>
        </p:spPr>
      </p:pic>
      <p:sp>
        <p:nvSpPr>
          <p:cNvPr id="9" name="文本框 8">
            <a:extLst>
              <a:ext uri="{FF2B5EF4-FFF2-40B4-BE49-F238E27FC236}">
                <a16:creationId xmlns:a16="http://schemas.microsoft.com/office/drawing/2014/main" id="{2C5FAD58-2BAD-7D71-468F-ED93685C80C2}"/>
              </a:ext>
            </a:extLst>
          </p:cNvPr>
          <p:cNvSpPr txBox="1"/>
          <p:nvPr/>
        </p:nvSpPr>
        <p:spPr>
          <a:xfrm>
            <a:off x="6171681" y="5288932"/>
            <a:ext cx="2661926" cy="542456"/>
          </a:xfrm>
          <a:prstGeom prst="rect">
            <a:avLst/>
          </a:prstGeom>
          <a:noFill/>
        </p:spPr>
        <p:txBody>
          <a:bodyPr wrap="square">
            <a:spAutoFit/>
          </a:bodyPr>
          <a:lstStyle/>
          <a:p>
            <a:pPr algn="ctr"/>
            <a:r>
              <a:rPr lang="en-US" altLang="zh-CN" sz="97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Figure 2. Degree distribution of the simplicial complexes networks of </a:t>
            </a:r>
            <a:r>
              <a:rPr lang="en-US" altLang="zh-CN" sz="975"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97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=2000, </a:t>
            </a:r>
            <a:r>
              <a:rPr lang="en-US" altLang="zh-CN" sz="975"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975"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97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 5, and </a:t>
            </a:r>
            <a:r>
              <a:rPr lang="en-US" altLang="zh-CN" sz="975"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 </a:t>
            </a:r>
            <a:r>
              <a:rPr lang="en-US" altLang="zh-CN" sz="97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1.</a:t>
            </a:r>
            <a:endParaRPr lang="zh-CN" altLang="en-US" sz="975"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B24B5B64-C305-EBD8-3040-5834F9782790}"/>
              </a:ext>
            </a:extLst>
          </p:cNvPr>
          <p:cNvSpPr txBox="1"/>
          <p:nvPr/>
        </p:nvSpPr>
        <p:spPr>
          <a:xfrm>
            <a:off x="664664" y="2266862"/>
            <a:ext cx="1235442" cy="323165"/>
          </a:xfrm>
          <a:prstGeom prst="rect">
            <a:avLst/>
          </a:prstGeom>
          <a:noFill/>
        </p:spPr>
        <p:txBody>
          <a:bodyPr wrap="square">
            <a:spAutoFit/>
          </a:bodyPr>
          <a:lstStyle/>
          <a:p>
            <a:r>
              <a:rPr lang="zh-CN" altLang="en-US" sz="1500" b="1" u="sng" dirty="0">
                <a:latin typeface="Times New Roman" panose="02020603050405020304" pitchFamily="18" charset="0"/>
                <a:ea typeface="微软雅黑" panose="020B0503020204020204" pitchFamily="34" charset="-122"/>
                <a:cs typeface="Times New Roman" panose="02020603050405020304" pitchFamily="18" charset="0"/>
              </a:rPr>
              <a:t>构建过程</a:t>
            </a:r>
          </a:p>
        </p:txBody>
      </p:sp>
      <p:sp>
        <p:nvSpPr>
          <p:cNvPr id="16" name="文本框 15">
            <a:extLst>
              <a:ext uri="{FF2B5EF4-FFF2-40B4-BE49-F238E27FC236}">
                <a16:creationId xmlns:a16="http://schemas.microsoft.com/office/drawing/2014/main" id="{7E376C02-FA0B-46F2-8BFD-FEDE00C98EF8}"/>
              </a:ext>
            </a:extLst>
          </p:cNvPr>
          <p:cNvSpPr txBox="1"/>
          <p:nvPr/>
        </p:nvSpPr>
        <p:spPr>
          <a:xfrm>
            <a:off x="835591" y="4794208"/>
            <a:ext cx="5219736"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重复步骤</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，直到生成具有</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个节点的网络。</a:t>
            </a:r>
          </a:p>
        </p:txBody>
      </p:sp>
      <p:sp>
        <p:nvSpPr>
          <p:cNvPr id="17" name="文本框 16">
            <a:extLst>
              <a:ext uri="{FF2B5EF4-FFF2-40B4-BE49-F238E27FC236}">
                <a16:creationId xmlns:a16="http://schemas.microsoft.com/office/drawing/2014/main" id="{B6D8EEE6-18B4-6A87-6493-472E9242459C}"/>
              </a:ext>
            </a:extLst>
          </p:cNvPr>
          <p:cNvSpPr txBox="1"/>
          <p:nvPr/>
        </p:nvSpPr>
        <p:spPr>
          <a:xfrm>
            <a:off x="877065" y="2636194"/>
            <a:ext cx="1438223"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初始化：</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文本框 17">
            <a:extLst>
              <a:ext uri="{FF2B5EF4-FFF2-40B4-BE49-F238E27FC236}">
                <a16:creationId xmlns:a16="http://schemas.microsoft.com/office/drawing/2014/main" id="{886A9ACD-D387-30C8-9F74-449858CBBE50}"/>
              </a:ext>
            </a:extLst>
          </p:cNvPr>
          <p:cNvSpPr txBox="1"/>
          <p:nvPr/>
        </p:nvSpPr>
        <p:spPr>
          <a:xfrm>
            <a:off x="864432" y="3488742"/>
            <a:ext cx="1246662"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增长：</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19">
            <a:extLst>
              <a:ext uri="{FF2B5EF4-FFF2-40B4-BE49-F238E27FC236}">
                <a16:creationId xmlns:a16="http://schemas.microsoft.com/office/drawing/2014/main" id="{6BCB930E-B491-C21C-0798-DA3DC73D9D8A}"/>
              </a:ext>
            </a:extLst>
          </p:cNvPr>
          <p:cNvSpPr txBox="1"/>
          <p:nvPr/>
        </p:nvSpPr>
        <p:spPr>
          <a:xfrm>
            <a:off x="1462126" y="2898848"/>
            <a:ext cx="4074608" cy="646331"/>
          </a:xfrm>
          <a:prstGeom prst="rect">
            <a:avLst/>
          </a:prstGeom>
          <a:noFill/>
        </p:spPr>
        <p:txBody>
          <a:bodyPr wrap="square">
            <a:spAutoFit/>
          </a:bodyPr>
          <a:lstStyle/>
          <a:p>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时，生成具有</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baseline="-25000"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&lt;&lt; </a:t>
            </a:r>
            <a:r>
              <a:rPr lang="en-US" altLang="zh-CN"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节点的完全图</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G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baseline="-25000" dirty="0">
                <a:latin typeface="Times New Roman" panose="02020603050405020304" pitchFamily="18" charset="0"/>
                <a:ea typeface="微软雅黑" panose="020B0503020204020204" pitchFamily="34" charset="-122"/>
                <a:cs typeface="Times New Roman" panose="02020603050405020304" pitchFamily="18" charset="0"/>
              </a:rPr>
              <a:t>0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1" name="文本框 20">
            <a:extLst>
              <a:ext uri="{FF2B5EF4-FFF2-40B4-BE49-F238E27FC236}">
                <a16:creationId xmlns:a16="http://schemas.microsoft.com/office/drawing/2014/main" id="{EB81FFCD-A579-DF11-A0ED-033CD5F57985}"/>
              </a:ext>
            </a:extLst>
          </p:cNvPr>
          <p:cNvSpPr txBox="1"/>
          <p:nvPr/>
        </p:nvSpPr>
        <p:spPr>
          <a:xfrm>
            <a:off x="666371" y="1911396"/>
            <a:ext cx="3749270" cy="323165"/>
          </a:xfrm>
          <a:prstGeom prst="rect">
            <a:avLst/>
          </a:prstGeom>
          <a:noFill/>
        </p:spPr>
        <p:txBody>
          <a:bodyPr wrap="square">
            <a:spAutoFit/>
          </a:bodyPr>
          <a:lstStyle/>
          <a:p>
            <a:r>
              <a:rPr lang="en-US" altLang="zh-CN" sz="15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Scale-free simplicial complexes[1]</a:t>
            </a:r>
            <a:endParaRPr lang="en-US" altLang="zh-CN" sz="15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22">
            <a:extLst>
              <a:ext uri="{FF2B5EF4-FFF2-40B4-BE49-F238E27FC236}">
                <a16:creationId xmlns:a16="http://schemas.microsoft.com/office/drawing/2014/main" id="{251A9FB7-D38E-9005-0C35-EA1D456AC2E3}"/>
              </a:ext>
            </a:extLst>
          </p:cNvPr>
          <p:cNvSpPr txBox="1"/>
          <p:nvPr/>
        </p:nvSpPr>
        <p:spPr>
          <a:xfrm>
            <a:off x="1513683" y="3768292"/>
            <a:ext cx="3508833" cy="369332"/>
          </a:xfrm>
          <a:prstGeom prst="rect">
            <a:avLst/>
          </a:prstGeom>
          <a:noFill/>
        </p:spPr>
        <p:txBody>
          <a:bodyPr wrap="square">
            <a:spAutoFit/>
          </a:bodyPr>
          <a:lstStyle/>
          <a:p>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时，向</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G</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中增加</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个节点。</a:t>
            </a:r>
          </a:p>
        </p:txBody>
      </p:sp>
      <p:sp>
        <p:nvSpPr>
          <p:cNvPr id="24" name="文本框 23">
            <a:extLst>
              <a:ext uri="{FF2B5EF4-FFF2-40B4-BE49-F238E27FC236}">
                <a16:creationId xmlns:a16="http://schemas.microsoft.com/office/drawing/2014/main" id="{B87216EF-C18C-630B-7511-9C4948157CB5}"/>
              </a:ext>
            </a:extLst>
          </p:cNvPr>
          <p:cNvSpPr txBox="1"/>
          <p:nvPr/>
        </p:nvSpPr>
        <p:spPr>
          <a:xfrm>
            <a:off x="1513683" y="4110458"/>
            <a:ext cx="4842359" cy="646331"/>
          </a:xfrm>
          <a:prstGeom prst="rect">
            <a:avLst/>
          </a:prstGeom>
          <a:noFill/>
        </p:spPr>
        <p:txBody>
          <a:bodyPr wrap="squar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新增节点与</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G</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中随机选择的</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条边的两个端点相连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i="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F33DE776-6FA4-664A-EAEA-CCB243504598}"/>
              </a:ext>
            </a:extLst>
          </p:cNvPr>
          <p:cNvSpPr txBox="1"/>
          <p:nvPr/>
        </p:nvSpPr>
        <p:spPr>
          <a:xfrm>
            <a:off x="495300" y="6378061"/>
            <a:ext cx="7821116" cy="261610"/>
          </a:xfrm>
          <a:prstGeom prst="rect">
            <a:avLst/>
          </a:prstGeom>
          <a:noFill/>
        </p:spPr>
        <p:txBody>
          <a:bodyPr wrap="square">
            <a:spAutoFit/>
          </a:bodyPr>
          <a:lstStyle/>
          <a:p>
            <a:pPr marL="333375" indent="-333375">
              <a:spcBef>
                <a:spcPts val="450"/>
              </a:spcBef>
            </a:pPr>
            <a:r>
              <a:rPr lang="en-US" altLang="zh-CN" sz="1100" b="1" dirty="0">
                <a:solidFill>
                  <a:srgbClr val="FF0000"/>
                </a:solidFill>
                <a:latin typeface="Times New Roman" panose="02020603050405020304" pitchFamily="18" charset="0"/>
              </a:rPr>
              <a:t>[1]Kovalenko K, </a:t>
            </a:r>
            <a:r>
              <a:rPr lang="en-US" altLang="zh-CN" sz="1100" b="1" dirty="0" err="1">
                <a:solidFill>
                  <a:srgbClr val="FF0000"/>
                </a:solidFill>
                <a:latin typeface="Times New Roman" panose="02020603050405020304" pitchFamily="18" charset="0"/>
              </a:rPr>
              <a:t>Sendiña</a:t>
            </a:r>
            <a:r>
              <a:rPr lang="en-US" altLang="zh-CN" sz="1100" b="1" dirty="0">
                <a:solidFill>
                  <a:srgbClr val="FF0000"/>
                </a:solidFill>
                <a:latin typeface="Times New Roman" panose="02020603050405020304" pitchFamily="18" charset="0"/>
              </a:rPr>
              <a:t>-Nadal I, Khalil N, et al. Growing scale-free simplices. Communications physics, 2021, 4: 43.</a:t>
            </a:r>
          </a:p>
        </p:txBody>
      </p:sp>
      <p:sp>
        <p:nvSpPr>
          <p:cNvPr id="29" name="文本框 28">
            <a:extLst>
              <a:ext uri="{FF2B5EF4-FFF2-40B4-BE49-F238E27FC236}">
                <a16:creationId xmlns:a16="http://schemas.microsoft.com/office/drawing/2014/main" id="{E4769688-9FB8-744C-A049-30FFA16E7513}"/>
              </a:ext>
            </a:extLst>
          </p:cNvPr>
          <p:cNvSpPr txBox="1"/>
          <p:nvPr/>
        </p:nvSpPr>
        <p:spPr>
          <a:xfrm>
            <a:off x="489737" y="5274657"/>
            <a:ext cx="1798272" cy="369332"/>
          </a:xfrm>
          <a:prstGeom prst="rect">
            <a:avLst/>
          </a:prstGeom>
          <a:noFill/>
        </p:spPr>
        <p:txBody>
          <a:bodyPr wrap="square">
            <a:spAutoFit/>
          </a:bodyPr>
          <a:lstStyle/>
          <a:p>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三角形总数：</a:t>
            </a:r>
          </a:p>
        </p:txBody>
      </p:sp>
      <p:sp>
        <p:nvSpPr>
          <p:cNvPr id="30" name="文本框 29">
            <a:extLst>
              <a:ext uri="{FF2B5EF4-FFF2-40B4-BE49-F238E27FC236}">
                <a16:creationId xmlns:a16="http://schemas.microsoft.com/office/drawing/2014/main" id="{56D07E37-33A5-B05D-812E-82C327EAAA9A}"/>
              </a:ext>
            </a:extLst>
          </p:cNvPr>
          <p:cNvSpPr txBox="1"/>
          <p:nvPr/>
        </p:nvSpPr>
        <p:spPr>
          <a:xfrm>
            <a:off x="469761" y="5793631"/>
            <a:ext cx="1826306" cy="369332"/>
          </a:xfrm>
          <a:prstGeom prst="rect">
            <a:avLst/>
          </a:prstGeom>
          <a:noFill/>
        </p:spPr>
        <p:txBody>
          <a:bodyPr wrap="square">
            <a:spAutoFit/>
          </a:bodyPr>
          <a:lstStyle/>
          <a:p>
            <a:r>
              <a:rPr lang="zh-CN" altLang="en-US"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二单形比例</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a:t>
            </a:r>
          </a:p>
        </p:txBody>
      </p:sp>
      <p:pic>
        <p:nvPicPr>
          <p:cNvPr id="31" name="图片 30">
            <a:extLst>
              <a:ext uri="{FF2B5EF4-FFF2-40B4-BE49-F238E27FC236}">
                <a16:creationId xmlns:a16="http://schemas.microsoft.com/office/drawing/2014/main" id="{B0D391DD-1548-6A88-E0A1-B7EA487722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9268" y="5317837"/>
            <a:ext cx="2685413" cy="382298"/>
          </a:xfrm>
          <a:prstGeom prst="rect">
            <a:avLst/>
          </a:prstGeom>
        </p:spPr>
      </p:pic>
      <p:pic>
        <p:nvPicPr>
          <p:cNvPr id="34" name="图片 33">
            <a:extLst>
              <a:ext uri="{FF2B5EF4-FFF2-40B4-BE49-F238E27FC236}">
                <a16:creationId xmlns:a16="http://schemas.microsoft.com/office/drawing/2014/main" id="{813ED950-6E8E-6C9E-6373-6921D5BBEA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1094" y="5748712"/>
            <a:ext cx="771520" cy="349799"/>
          </a:xfrm>
          <a:prstGeom prst="rect">
            <a:avLst/>
          </a:prstGeom>
        </p:spPr>
      </p:pic>
      <p:sp>
        <p:nvSpPr>
          <p:cNvPr id="35" name="文本框 34">
            <a:extLst>
              <a:ext uri="{FF2B5EF4-FFF2-40B4-BE49-F238E27FC236}">
                <a16:creationId xmlns:a16="http://schemas.microsoft.com/office/drawing/2014/main" id="{2E982B45-7DAC-D069-927D-B0C296831EE0}"/>
              </a:ext>
            </a:extLst>
          </p:cNvPr>
          <p:cNvSpPr txBox="1"/>
          <p:nvPr/>
        </p:nvSpPr>
        <p:spPr>
          <a:xfrm>
            <a:off x="6594504" y="3133972"/>
            <a:ext cx="1496678" cy="392415"/>
          </a:xfrm>
          <a:prstGeom prst="rect">
            <a:avLst/>
          </a:prstGeom>
          <a:noFill/>
        </p:spPr>
        <p:txBody>
          <a:bodyPr wrap="square">
            <a:spAutoFit/>
          </a:bodyPr>
          <a:lstStyle/>
          <a:p>
            <a:pPr algn="ctr"/>
            <a:r>
              <a:rPr lang="en-US" altLang="zh-CN" sz="97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Figure 1. </a:t>
            </a:r>
            <a:r>
              <a:rPr lang="zh-CN" altLang="en-US" sz="97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网络构建示意图</a:t>
            </a:r>
            <a:endParaRPr lang="zh-CN" altLang="en-US" sz="975"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标题 14">
            <a:extLst>
              <a:ext uri="{FF2B5EF4-FFF2-40B4-BE49-F238E27FC236}">
                <a16:creationId xmlns:a16="http://schemas.microsoft.com/office/drawing/2014/main" id="{2E485AA5-1E4B-BBA8-0C19-2E93A69F9CD5}"/>
              </a:ext>
            </a:extLst>
          </p:cNvPr>
          <p:cNvSpPr>
            <a:spLocks noGrp="1"/>
          </p:cNvSpPr>
          <p:nvPr>
            <p:ph type="title"/>
          </p:nvPr>
        </p:nvSpPr>
        <p:spPr>
          <a:xfrm>
            <a:off x="495300" y="44374"/>
            <a:ext cx="8229600" cy="1143000"/>
          </a:xfrm>
        </p:spPr>
        <p:txBody>
          <a:bodyPr/>
          <a:lstStyle/>
          <a:p>
            <a:r>
              <a:rPr lang="zh-CN" altLang="en-US" sz="4400" b="1" spc="225" dirty="0">
                <a:solidFill>
                  <a:schemeClr val="tx2">
                    <a:lumMod val="50000"/>
                  </a:schemeClr>
                </a:solidFill>
                <a:latin typeface="微软雅黑" panose="020B0503020204020204" pitchFamily="34" charset="-122"/>
                <a:ea typeface="微软雅黑" panose="020B0503020204020204" pitchFamily="34" charset="-122"/>
              </a:rPr>
              <a:t>模型介绍</a:t>
            </a:r>
            <a:endParaRPr lang="zh-CN" altLang="en-US" dirty="0"/>
          </a:p>
        </p:txBody>
      </p:sp>
    </p:spTree>
    <p:extLst>
      <p:ext uri="{BB962C8B-B14F-4D97-AF65-F5344CB8AC3E}">
        <p14:creationId xmlns:p14="http://schemas.microsoft.com/office/powerpoint/2010/main" val="4052079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8304840-52C6-41E7-BEFA-E4235654E0E5}"/>
              </a:ext>
            </a:extLst>
          </p:cNvPr>
          <p:cNvSpPr txBox="1"/>
          <p:nvPr/>
        </p:nvSpPr>
        <p:spPr>
          <a:xfrm>
            <a:off x="495300" y="5784750"/>
            <a:ext cx="1828800" cy="253916"/>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严谨    严格    求实    求是</a:t>
            </a:r>
          </a:p>
        </p:txBody>
      </p:sp>
      <p:cxnSp>
        <p:nvCxnSpPr>
          <p:cNvPr id="11" name="直接连接符 10">
            <a:extLst>
              <a:ext uri="{FF2B5EF4-FFF2-40B4-BE49-F238E27FC236}">
                <a16:creationId xmlns:a16="http://schemas.microsoft.com/office/drawing/2014/main" id="{BA73CCB3-D43D-491F-A4D6-B757DFD3D81F}"/>
              </a:ext>
            </a:extLst>
          </p:cNvPr>
          <p:cNvCxnSpPr/>
          <p:nvPr/>
        </p:nvCxnSpPr>
        <p:spPr>
          <a:xfrm>
            <a:off x="495300" y="1500188"/>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6" name="内容占位符 3">
            <a:extLst>
              <a:ext uri="{FF2B5EF4-FFF2-40B4-BE49-F238E27FC236}">
                <a16:creationId xmlns:a16="http://schemas.microsoft.com/office/drawing/2014/main" id="{884137EB-B3E3-F266-48A9-BB599E106256}"/>
              </a:ext>
            </a:extLst>
          </p:cNvPr>
          <p:cNvSpPr txBox="1"/>
          <p:nvPr/>
        </p:nvSpPr>
        <p:spPr>
          <a:xfrm>
            <a:off x="408494" y="1627272"/>
            <a:ext cx="2147281" cy="393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u"/>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收益计算</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5" name="组合 24">
            <a:extLst>
              <a:ext uri="{FF2B5EF4-FFF2-40B4-BE49-F238E27FC236}">
                <a16:creationId xmlns:a16="http://schemas.microsoft.com/office/drawing/2014/main" id="{555AC80B-C931-C646-CF3C-331DF475B30E}"/>
              </a:ext>
            </a:extLst>
          </p:cNvPr>
          <p:cNvGrpSpPr/>
          <p:nvPr/>
        </p:nvGrpSpPr>
        <p:grpSpPr>
          <a:xfrm>
            <a:off x="5087940" y="1769150"/>
            <a:ext cx="3250682" cy="2021185"/>
            <a:chOff x="7201374" y="1268116"/>
            <a:chExt cx="4334242" cy="2694913"/>
          </a:xfrm>
        </p:grpSpPr>
        <p:sp>
          <p:nvSpPr>
            <p:cNvPr id="3" name="文本框 2">
              <a:extLst>
                <a:ext uri="{FF2B5EF4-FFF2-40B4-BE49-F238E27FC236}">
                  <a16:creationId xmlns:a16="http://schemas.microsoft.com/office/drawing/2014/main" id="{1BAA1913-A52B-006B-EC51-912B62055489}"/>
                </a:ext>
              </a:extLst>
            </p:cNvPr>
            <p:cNvSpPr txBox="1"/>
            <p:nvPr/>
          </p:nvSpPr>
          <p:spPr>
            <a:xfrm>
              <a:off x="7319883" y="3239755"/>
              <a:ext cx="4115065" cy="723274"/>
            </a:xfrm>
            <a:prstGeom prst="rect">
              <a:avLst/>
            </a:prstGeom>
            <a:noFill/>
          </p:spPr>
          <p:txBody>
            <a:bodyPr wrap="square" rtlCol="0">
              <a:spAutoFit/>
            </a:bodyPr>
            <a:lstStyle/>
            <a:p>
              <a:pPr algn="ctr"/>
              <a:r>
                <a:rPr lang="en-US" altLang="zh-CN" sz="975" dirty="0">
                  <a:solidFill>
                    <a:srgbClr val="000000"/>
                  </a:solidFill>
                  <a:latin typeface="Times New Roman" panose="02020603050405020304" pitchFamily="18" charset="0"/>
                  <a:cs typeface="Times New Roman" panose="02020603050405020304" pitchFamily="18" charset="0"/>
                </a:rPr>
                <a:t>Figure 3. Sketches of the closure of three 1-simplices (a) and of a 2-simplex (b) created by the three nodes </a:t>
              </a:r>
              <a:r>
                <a:rPr lang="en-US" altLang="zh-CN" sz="975" i="1" dirty="0" err="1">
                  <a:solidFill>
                    <a:srgbClr val="000000"/>
                  </a:solidFill>
                  <a:latin typeface="Times New Roman" panose="02020603050405020304" pitchFamily="18" charset="0"/>
                  <a:cs typeface="Times New Roman" panose="02020603050405020304" pitchFamily="18" charset="0"/>
                </a:rPr>
                <a:t>i</a:t>
              </a:r>
              <a:r>
                <a:rPr lang="en-US" altLang="zh-CN" sz="975" dirty="0">
                  <a:solidFill>
                    <a:srgbClr val="000000"/>
                  </a:solidFill>
                  <a:latin typeface="Times New Roman" panose="02020603050405020304" pitchFamily="18" charset="0"/>
                  <a:cs typeface="Times New Roman" panose="02020603050405020304" pitchFamily="18" charset="0"/>
                </a:rPr>
                <a:t>, </a:t>
              </a:r>
              <a:r>
                <a:rPr lang="en-US" altLang="zh-CN" sz="975" i="1" dirty="0">
                  <a:solidFill>
                    <a:srgbClr val="000000"/>
                  </a:solidFill>
                  <a:latin typeface="Times New Roman" panose="02020603050405020304" pitchFamily="18" charset="0"/>
                  <a:cs typeface="Times New Roman" panose="02020603050405020304" pitchFamily="18" charset="0"/>
                </a:rPr>
                <a:t>j</a:t>
              </a:r>
              <a:r>
                <a:rPr lang="en-US" altLang="zh-CN" sz="975" dirty="0">
                  <a:solidFill>
                    <a:srgbClr val="000000"/>
                  </a:solidFill>
                  <a:latin typeface="Times New Roman" panose="02020603050405020304" pitchFamily="18" charset="0"/>
                  <a:cs typeface="Times New Roman" panose="02020603050405020304" pitchFamily="18" charset="0"/>
                </a:rPr>
                <a:t>, and </a:t>
              </a:r>
              <a:r>
                <a:rPr lang="en-US" altLang="zh-CN" sz="975" i="1" dirty="0">
                  <a:solidFill>
                    <a:srgbClr val="000000"/>
                  </a:solidFill>
                  <a:latin typeface="Times New Roman" panose="02020603050405020304" pitchFamily="18" charset="0"/>
                  <a:cs typeface="Times New Roman" panose="02020603050405020304" pitchFamily="18" charset="0"/>
                </a:rPr>
                <a:t>k</a:t>
              </a:r>
              <a:r>
                <a:rPr lang="en-US" altLang="zh-CN" sz="975" dirty="0">
                  <a:solidFill>
                    <a:srgbClr val="000000"/>
                  </a:solidFill>
                  <a:latin typeface="Times New Roman" panose="02020603050405020304" pitchFamily="18" charset="0"/>
                  <a:cs typeface="Times New Roman" panose="02020603050405020304" pitchFamily="18" charset="0"/>
                </a:rPr>
                <a:t>. </a:t>
              </a:r>
              <a:endParaRPr lang="zh-CN" altLang="en-US" sz="975" dirty="0">
                <a:latin typeface="Times New Roman" panose="02020603050405020304" pitchFamily="18" charset="0"/>
                <a:cs typeface="Times New Roman" panose="02020603050405020304" pitchFamily="18" charset="0"/>
              </a:endParaRPr>
            </a:p>
          </p:txBody>
        </p:sp>
        <p:grpSp>
          <p:nvGrpSpPr>
            <p:cNvPr id="10" name="组合 9">
              <a:extLst>
                <a:ext uri="{FF2B5EF4-FFF2-40B4-BE49-F238E27FC236}">
                  <a16:creationId xmlns:a16="http://schemas.microsoft.com/office/drawing/2014/main" id="{9E8E7359-E1EC-1D8F-EF24-B38E1BBA35CE}"/>
                </a:ext>
              </a:extLst>
            </p:cNvPr>
            <p:cNvGrpSpPr/>
            <p:nvPr/>
          </p:nvGrpSpPr>
          <p:grpSpPr>
            <a:xfrm>
              <a:off x="7201374" y="1268116"/>
              <a:ext cx="4334242" cy="1980000"/>
              <a:chOff x="7201374" y="1268116"/>
              <a:chExt cx="4334242" cy="1980000"/>
            </a:xfrm>
          </p:grpSpPr>
          <p:graphicFrame>
            <p:nvGraphicFramePr>
              <p:cNvPr id="2" name="对象 1">
                <a:extLst>
                  <a:ext uri="{FF2B5EF4-FFF2-40B4-BE49-F238E27FC236}">
                    <a16:creationId xmlns:a16="http://schemas.microsoft.com/office/drawing/2014/main" id="{88939325-F42D-145F-801C-D59F695959A2}"/>
                  </a:ext>
                </a:extLst>
              </p:cNvPr>
              <p:cNvGraphicFramePr>
                <a:graphicFrameLocks noChangeAspect="1"/>
              </p:cNvGraphicFramePr>
              <p:nvPr>
                <p:extLst>
                  <p:ext uri="{D42A27DB-BD31-4B8C-83A1-F6EECF244321}">
                    <p14:modId xmlns:p14="http://schemas.microsoft.com/office/powerpoint/2010/main" val="1172294751"/>
                  </p:ext>
                </p:extLst>
              </p:nvPr>
            </p:nvGraphicFramePr>
            <p:xfrm>
              <a:off x="7201374" y="1268116"/>
              <a:ext cx="4334242" cy="1980000"/>
            </p:xfrm>
            <a:graphic>
              <a:graphicData uri="http://schemas.openxmlformats.org/presentationml/2006/ole">
                <mc:AlternateContent xmlns:mc="http://schemas.openxmlformats.org/markup-compatibility/2006">
                  <mc:Choice xmlns:v="urn:schemas-microsoft-com:vml" Requires="v">
                    <p:oleObj name="Visio" r:id="rId3" imgW="9486641" imgH="4333570" progId="Visio.Drawing.15">
                      <p:embed/>
                    </p:oleObj>
                  </mc:Choice>
                  <mc:Fallback>
                    <p:oleObj name="Visio" r:id="rId3" imgW="9486641" imgH="4333570" progId="Visio.Drawing.15">
                      <p:embed/>
                      <p:pic>
                        <p:nvPicPr>
                          <p:cNvPr id="2" name="对象 1">
                            <a:extLst>
                              <a:ext uri="{FF2B5EF4-FFF2-40B4-BE49-F238E27FC236}">
                                <a16:creationId xmlns:a16="http://schemas.microsoft.com/office/drawing/2014/main" id="{88939325-F42D-145F-801C-D59F695959A2}"/>
                              </a:ext>
                            </a:extLst>
                          </p:cNvPr>
                          <p:cNvPicPr/>
                          <p:nvPr/>
                        </p:nvPicPr>
                        <p:blipFill>
                          <a:blip r:embed="rId4"/>
                          <a:stretch>
                            <a:fillRect/>
                          </a:stretch>
                        </p:blipFill>
                        <p:spPr>
                          <a:xfrm>
                            <a:off x="7201374" y="1268116"/>
                            <a:ext cx="4334242" cy="1980000"/>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61EC6A26-65A1-2004-65B3-7763541AB611}"/>
                  </a:ext>
                </a:extLst>
              </p:cNvPr>
              <p:cNvSpPr txBox="1"/>
              <p:nvPr/>
            </p:nvSpPr>
            <p:spPr>
              <a:xfrm>
                <a:off x="7201374" y="1459527"/>
                <a:ext cx="508233" cy="338555"/>
              </a:xfrm>
              <a:prstGeom prst="rect">
                <a:avLst/>
              </a:prstGeom>
              <a:noFill/>
            </p:spPr>
            <p:txBody>
              <a:bodyPr wrap="square" rtlCol="0">
                <a:spAutoFit/>
              </a:bodyPr>
              <a:lstStyle/>
              <a:p>
                <a:pPr algn="ctr"/>
                <a:r>
                  <a:rPr lang="en-US" altLang="zh-CN" sz="1050" dirty="0">
                    <a:latin typeface="Times New Roman" panose="02020603050405020304" pitchFamily="18" charset="0"/>
                    <a:cs typeface="Times New Roman" panose="02020603050405020304" pitchFamily="18" charset="0"/>
                  </a:rPr>
                  <a:t>(</a:t>
                </a:r>
                <a:r>
                  <a:rPr lang="en-US" altLang="zh-CN" sz="1050" i="1" dirty="0">
                    <a:latin typeface="Times New Roman" panose="02020603050405020304" pitchFamily="18" charset="0"/>
                    <a:cs typeface="Times New Roman" panose="02020603050405020304" pitchFamily="18" charset="0"/>
                  </a:rPr>
                  <a:t>a</a:t>
                </a:r>
                <a:r>
                  <a:rPr lang="en-US" altLang="zh-CN" sz="1050" dirty="0">
                    <a:latin typeface="Times New Roman" panose="02020603050405020304" pitchFamily="18" charset="0"/>
                    <a:cs typeface="Times New Roman" panose="02020603050405020304" pitchFamily="18" charset="0"/>
                  </a:rPr>
                  <a:t>)</a:t>
                </a:r>
                <a:endParaRPr lang="zh-CN" altLang="en-US" sz="105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C0F31C8-44A4-3FDF-6820-B6C312729DB8}"/>
                  </a:ext>
                </a:extLst>
              </p:cNvPr>
              <p:cNvSpPr txBox="1"/>
              <p:nvPr/>
            </p:nvSpPr>
            <p:spPr>
              <a:xfrm>
                <a:off x="9551430" y="1451137"/>
                <a:ext cx="508233" cy="338555"/>
              </a:xfrm>
              <a:prstGeom prst="rect">
                <a:avLst/>
              </a:prstGeom>
              <a:noFill/>
            </p:spPr>
            <p:txBody>
              <a:bodyPr wrap="square" rtlCol="0">
                <a:spAutoFit/>
              </a:bodyPr>
              <a:lstStyle/>
              <a:p>
                <a:pPr algn="ctr"/>
                <a:r>
                  <a:rPr lang="en-US" altLang="zh-CN" sz="1050" dirty="0">
                    <a:latin typeface="Times New Roman" panose="02020603050405020304" pitchFamily="18" charset="0"/>
                    <a:cs typeface="Times New Roman" panose="02020603050405020304" pitchFamily="18" charset="0"/>
                  </a:rPr>
                  <a:t>(</a:t>
                </a:r>
                <a:r>
                  <a:rPr lang="en-US" altLang="zh-CN" sz="1050" i="1" dirty="0">
                    <a:latin typeface="Times New Roman" panose="02020603050405020304" pitchFamily="18" charset="0"/>
                    <a:cs typeface="Times New Roman" panose="02020603050405020304" pitchFamily="18" charset="0"/>
                  </a:rPr>
                  <a:t>b</a:t>
                </a:r>
                <a:r>
                  <a:rPr lang="en-US" altLang="zh-CN" sz="1050" dirty="0">
                    <a:latin typeface="Times New Roman" panose="02020603050405020304" pitchFamily="18" charset="0"/>
                    <a:cs typeface="Times New Roman" panose="02020603050405020304" pitchFamily="18" charset="0"/>
                  </a:rPr>
                  <a:t>)</a:t>
                </a:r>
                <a:endParaRPr lang="zh-CN" altLang="en-US" sz="1050" dirty="0">
                  <a:latin typeface="Times New Roman" panose="02020603050405020304" pitchFamily="18" charset="0"/>
                  <a:cs typeface="Times New Roman" panose="02020603050405020304" pitchFamily="18" charset="0"/>
                </a:endParaRPr>
              </a:p>
            </p:txBody>
          </p:sp>
        </p:grpSp>
      </p:grpSp>
      <p:sp>
        <p:nvSpPr>
          <p:cNvPr id="12" name="文本框 11">
            <a:extLst>
              <a:ext uri="{FF2B5EF4-FFF2-40B4-BE49-F238E27FC236}">
                <a16:creationId xmlns:a16="http://schemas.microsoft.com/office/drawing/2014/main" id="{C82AF7F0-893D-FBB2-C1AD-8834DE9AF161}"/>
              </a:ext>
            </a:extLst>
          </p:cNvPr>
          <p:cNvSpPr txBox="1"/>
          <p:nvPr/>
        </p:nvSpPr>
        <p:spPr>
          <a:xfrm>
            <a:off x="779948" y="2062405"/>
            <a:ext cx="3041910" cy="369332"/>
          </a:xfrm>
          <a:prstGeom prst="rect">
            <a:avLst/>
          </a:prstGeom>
          <a:noFill/>
        </p:spPr>
        <p:txBody>
          <a:bodyPr wrap="squar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个体 </a:t>
            </a:r>
            <a:r>
              <a:rPr lang="en-US" altLang="zh-CN" i="1" dirty="0" err="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的累计收益包括：</a:t>
            </a:r>
          </a:p>
        </p:txBody>
      </p:sp>
      <p:sp>
        <p:nvSpPr>
          <p:cNvPr id="14" name="文本框 13">
            <a:extLst>
              <a:ext uri="{FF2B5EF4-FFF2-40B4-BE49-F238E27FC236}">
                <a16:creationId xmlns:a16="http://schemas.microsoft.com/office/drawing/2014/main" id="{4E27F301-D865-B114-6279-9C3D610C8537}"/>
              </a:ext>
            </a:extLst>
          </p:cNvPr>
          <p:cNvSpPr txBox="1"/>
          <p:nvPr/>
        </p:nvSpPr>
        <p:spPr>
          <a:xfrm>
            <a:off x="866393" y="2488344"/>
            <a:ext cx="3777438"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i="1" dirty="0" err="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在一单形</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边</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中获得的收益</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DBAD4C5F-559D-6B14-A14D-3925BD64AD24}"/>
              </a:ext>
            </a:extLst>
          </p:cNvPr>
          <p:cNvSpPr txBox="1"/>
          <p:nvPr/>
        </p:nvSpPr>
        <p:spPr>
          <a:xfrm>
            <a:off x="779948" y="3337784"/>
            <a:ext cx="3657306"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i="1" dirty="0" err="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在二单形中获得的收益</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a:extLst>
              <a:ext uri="{FF2B5EF4-FFF2-40B4-BE49-F238E27FC236}">
                <a16:creationId xmlns:a16="http://schemas.microsoft.com/office/drawing/2014/main" id="{312CF220-7DC4-B085-A84F-8DF54B6D8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623" y="2917960"/>
            <a:ext cx="1105045" cy="374997"/>
          </a:xfrm>
          <a:prstGeom prst="rect">
            <a:avLst/>
          </a:prstGeom>
        </p:spPr>
      </p:pic>
      <p:pic>
        <p:nvPicPr>
          <p:cNvPr id="17" name="图片 16">
            <a:extLst>
              <a:ext uri="{FF2B5EF4-FFF2-40B4-BE49-F238E27FC236}">
                <a16:creationId xmlns:a16="http://schemas.microsoft.com/office/drawing/2014/main" id="{C2AA9171-2E99-F66E-B1D2-A651EA4AD9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5663" y="3762425"/>
            <a:ext cx="1264421" cy="458663"/>
          </a:xfrm>
          <a:prstGeom prst="rect">
            <a:avLst/>
          </a:prstGeom>
        </p:spPr>
      </p:pic>
      <p:sp>
        <p:nvSpPr>
          <p:cNvPr id="19" name="文本框 18">
            <a:extLst>
              <a:ext uri="{FF2B5EF4-FFF2-40B4-BE49-F238E27FC236}">
                <a16:creationId xmlns:a16="http://schemas.microsoft.com/office/drawing/2014/main" id="{1D4EF98A-C147-25A1-36D3-6663CCCC15DB}"/>
              </a:ext>
            </a:extLst>
          </p:cNvPr>
          <p:cNvSpPr txBox="1"/>
          <p:nvPr/>
        </p:nvSpPr>
        <p:spPr>
          <a:xfrm>
            <a:off x="918884" y="4135921"/>
            <a:ext cx="2507321" cy="369332"/>
          </a:xfrm>
          <a:prstGeom prst="rect">
            <a:avLst/>
          </a:prstGeom>
          <a:noFill/>
        </p:spPr>
        <p:txBody>
          <a:bodyPr wrap="squar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个体 </a:t>
            </a:r>
            <a:r>
              <a:rPr lang="en-US" altLang="zh-CN" i="1" dirty="0" err="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的平均收益：</a:t>
            </a:r>
          </a:p>
        </p:txBody>
      </p:sp>
      <p:pic>
        <p:nvPicPr>
          <p:cNvPr id="20" name="图片 19">
            <a:extLst>
              <a:ext uri="{FF2B5EF4-FFF2-40B4-BE49-F238E27FC236}">
                <a16:creationId xmlns:a16="http://schemas.microsoft.com/office/drawing/2014/main" id="{03D03F78-9576-1D91-6FCD-E47E8F2BAF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5663" y="4570182"/>
            <a:ext cx="1708742" cy="347827"/>
          </a:xfrm>
          <a:prstGeom prst="rect">
            <a:avLst/>
          </a:prstGeom>
        </p:spPr>
      </p:pic>
      <p:sp>
        <p:nvSpPr>
          <p:cNvPr id="21" name="文本框 20">
            <a:extLst>
              <a:ext uri="{FF2B5EF4-FFF2-40B4-BE49-F238E27FC236}">
                <a16:creationId xmlns:a16="http://schemas.microsoft.com/office/drawing/2014/main" id="{1C3062EC-87A8-C848-E350-E865855BC75F}"/>
              </a:ext>
            </a:extLst>
          </p:cNvPr>
          <p:cNvSpPr txBox="1"/>
          <p:nvPr/>
        </p:nvSpPr>
        <p:spPr>
          <a:xfrm>
            <a:off x="5138415" y="4007600"/>
            <a:ext cx="3424133" cy="369332"/>
          </a:xfrm>
          <a:prstGeom prst="rect">
            <a:avLst/>
          </a:prstGeom>
          <a:noFill/>
        </p:spPr>
        <p:txBody>
          <a:bodyPr wrap="squar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个体 </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i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在图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中的累计收益</a:t>
            </a:r>
          </a:p>
        </p:txBody>
      </p:sp>
      <p:sp>
        <p:nvSpPr>
          <p:cNvPr id="22" name="文本框 21">
            <a:extLst>
              <a:ext uri="{FF2B5EF4-FFF2-40B4-BE49-F238E27FC236}">
                <a16:creationId xmlns:a16="http://schemas.microsoft.com/office/drawing/2014/main" id="{9D256F23-5C00-0A48-39F7-FCEE16C033D0}"/>
              </a:ext>
            </a:extLst>
          </p:cNvPr>
          <p:cNvSpPr txBox="1"/>
          <p:nvPr/>
        </p:nvSpPr>
        <p:spPr>
          <a:xfrm>
            <a:off x="5138415" y="4559430"/>
            <a:ext cx="3424133" cy="369332"/>
          </a:xfrm>
          <a:prstGeom prst="rect">
            <a:avLst/>
          </a:prstGeom>
          <a:noFill/>
        </p:spPr>
        <p:txBody>
          <a:bodyPr wrap="squar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个体 </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i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在图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中的累计收益</a:t>
            </a:r>
          </a:p>
        </p:txBody>
      </p:sp>
      <p:pic>
        <p:nvPicPr>
          <p:cNvPr id="23" name="图片 22">
            <a:extLst>
              <a:ext uri="{FF2B5EF4-FFF2-40B4-BE49-F238E27FC236}">
                <a16:creationId xmlns:a16="http://schemas.microsoft.com/office/drawing/2014/main" id="{35F371DA-922D-00CD-6E27-F3121DBF7A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5526" y="5111260"/>
            <a:ext cx="2322972" cy="189948"/>
          </a:xfrm>
          <a:prstGeom prst="rect">
            <a:avLst/>
          </a:prstGeom>
        </p:spPr>
      </p:pic>
      <p:pic>
        <p:nvPicPr>
          <p:cNvPr id="24" name="图片 23">
            <a:extLst>
              <a:ext uri="{FF2B5EF4-FFF2-40B4-BE49-F238E27FC236}">
                <a16:creationId xmlns:a16="http://schemas.microsoft.com/office/drawing/2014/main" id="{D5DB42B9-C48B-944E-929D-5219DF2A06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386" y="4355026"/>
            <a:ext cx="1497253" cy="167152"/>
          </a:xfrm>
          <a:prstGeom prst="rect">
            <a:avLst/>
          </a:prstGeom>
        </p:spPr>
      </p:pic>
      <p:sp>
        <p:nvSpPr>
          <p:cNvPr id="26" name="内容占位符 3">
            <a:extLst>
              <a:ext uri="{FF2B5EF4-FFF2-40B4-BE49-F238E27FC236}">
                <a16:creationId xmlns:a16="http://schemas.microsoft.com/office/drawing/2014/main" id="{011B6727-6196-BB9E-6D5D-DD324C65ED64}"/>
              </a:ext>
            </a:extLst>
          </p:cNvPr>
          <p:cNvSpPr txBox="1"/>
          <p:nvPr/>
        </p:nvSpPr>
        <p:spPr>
          <a:xfrm>
            <a:off x="408494" y="4934058"/>
            <a:ext cx="2426756" cy="404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u"/>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更新规则</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a:extLst>
              <a:ext uri="{FF2B5EF4-FFF2-40B4-BE49-F238E27FC236}">
                <a16:creationId xmlns:a16="http://schemas.microsoft.com/office/drawing/2014/main" id="{2524C5DD-66A3-9B98-988B-F0ACA51732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6859" y="5541294"/>
            <a:ext cx="1849346" cy="391367"/>
          </a:xfrm>
          <a:prstGeom prst="rect">
            <a:avLst/>
          </a:prstGeom>
        </p:spPr>
      </p:pic>
      <p:sp>
        <p:nvSpPr>
          <p:cNvPr id="18" name="标题 17">
            <a:extLst>
              <a:ext uri="{FF2B5EF4-FFF2-40B4-BE49-F238E27FC236}">
                <a16:creationId xmlns:a16="http://schemas.microsoft.com/office/drawing/2014/main" id="{84135D22-275C-B561-4F0B-6DFC041798E8}"/>
              </a:ext>
            </a:extLst>
          </p:cNvPr>
          <p:cNvSpPr>
            <a:spLocks noGrp="1"/>
          </p:cNvSpPr>
          <p:nvPr>
            <p:ph type="title"/>
          </p:nvPr>
        </p:nvSpPr>
        <p:spPr/>
        <p:txBody>
          <a:bodyPr/>
          <a:lstStyle/>
          <a:p>
            <a:r>
              <a:rPr lang="zh-CN" altLang="en-US" sz="4400" b="1" spc="225" dirty="0">
                <a:solidFill>
                  <a:schemeClr val="tx2">
                    <a:lumMod val="50000"/>
                  </a:schemeClr>
                </a:solidFill>
                <a:latin typeface="微软雅黑" panose="020B0503020204020204" pitchFamily="34" charset="-122"/>
                <a:ea typeface="微软雅黑" panose="020B0503020204020204" pitchFamily="34" charset="-122"/>
              </a:rPr>
              <a:t>模型介绍</a:t>
            </a:r>
            <a:endParaRPr lang="zh-CN" altLang="en-US" dirty="0"/>
          </a:p>
        </p:txBody>
      </p:sp>
    </p:spTree>
    <p:extLst>
      <p:ext uri="{BB962C8B-B14F-4D97-AF65-F5344CB8AC3E}">
        <p14:creationId xmlns:p14="http://schemas.microsoft.com/office/powerpoint/2010/main" val="3691184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8304840-52C6-41E7-BEFA-E4235654E0E5}"/>
              </a:ext>
            </a:extLst>
          </p:cNvPr>
          <p:cNvSpPr txBox="1"/>
          <p:nvPr/>
        </p:nvSpPr>
        <p:spPr>
          <a:xfrm>
            <a:off x="495300" y="5784750"/>
            <a:ext cx="1828800" cy="253916"/>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严谨    严格    求实    求是</a:t>
            </a:r>
          </a:p>
        </p:txBody>
      </p:sp>
      <p:cxnSp>
        <p:nvCxnSpPr>
          <p:cNvPr id="11" name="直接连接符 10">
            <a:extLst>
              <a:ext uri="{FF2B5EF4-FFF2-40B4-BE49-F238E27FC236}">
                <a16:creationId xmlns:a16="http://schemas.microsoft.com/office/drawing/2014/main" id="{BA73CCB3-D43D-491F-A4D6-B757DFD3D81F}"/>
              </a:ext>
            </a:extLst>
          </p:cNvPr>
          <p:cNvCxnSpPr/>
          <p:nvPr/>
        </p:nvCxnSpPr>
        <p:spPr>
          <a:xfrm>
            <a:off x="495300" y="1340768"/>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8F8C0E2A-EADB-4811-82F4-1F46BBC4CC7E}"/>
              </a:ext>
            </a:extLst>
          </p:cNvPr>
          <p:cNvSpPr txBox="1"/>
          <p:nvPr/>
        </p:nvSpPr>
        <p:spPr>
          <a:xfrm>
            <a:off x="6977013" y="5774490"/>
            <a:ext cx="1827801" cy="253916"/>
          </a:xfrm>
          <a:prstGeom prst="rect">
            <a:avLst/>
          </a:prstGeom>
          <a:no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TIANGONG UNIVERSITY </a:t>
            </a:r>
            <a:endParaRPr lang="zh-CN" altLang="en-US" sz="1050" dirty="0">
              <a:solidFill>
                <a:schemeClr val="bg1"/>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051C7BA6-3E47-793C-5A82-B82BEC767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37" y="1556792"/>
            <a:ext cx="8253905" cy="3029988"/>
          </a:xfrm>
          <a:prstGeom prst="rect">
            <a:avLst/>
          </a:prstGeom>
        </p:spPr>
      </p:pic>
      <p:sp>
        <p:nvSpPr>
          <p:cNvPr id="6" name="文本框 5">
            <a:extLst>
              <a:ext uri="{FF2B5EF4-FFF2-40B4-BE49-F238E27FC236}">
                <a16:creationId xmlns:a16="http://schemas.microsoft.com/office/drawing/2014/main" id="{487AAF64-8533-9C7B-1166-0AAA88C52C35}"/>
              </a:ext>
            </a:extLst>
          </p:cNvPr>
          <p:cNvSpPr txBox="1"/>
          <p:nvPr/>
        </p:nvSpPr>
        <p:spPr>
          <a:xfrm>
            <a:off x="1292989" y="5055567"/>
            <a:ext cx="6531213" cy="923330"/>
          </a:xfrm>
          <a:prstGeom prst="rect">
            <a:avLst/>
          </a:prstGeom>
          <a:noFill/>
        </p:spPr>
        <p:txBody>
          <a:bodyPr wrap="square">
            <a:spAutoFit/>
          </a:bodyPr>
          <a:lstStyle/>
          <a:p>
            <a:pPr algn="ctr"/>
            <a:r>
              <a:rPr lang="en-US" altLang="zh-CN" dirty="0">
                <a:solidFill>
                  <a:srgbClr val="000000"/>
                </a:solidFill>
                <a:latin typeface="Times New Roman" panose="02020603050405020304" pitchFamily="18" charset="0"/>
                <a:cs typeface="Times New Roman" panose="02020603050405020304" pitchFamily="18" charset="0"/>
              </a:rPr>
              <a:t>Figure 5. Frequency of cooperation </a:t>
            </a:r>
            <a:r>
              <a:rPr lang="en-US" altLang="zh-CN" i="1" dirty="0">
                <a:solidFill>
                  <a:srgbClr val="000000"/>
                </a:solidFill>
                <a:latin typeface="Times New Roman" panose="02020603050405020304" pitchFamily="18" charset="0"/>
                <a:cs typeface="Times New Roman" panose="02020603050405020304" pitchFamily="18" charset="0"/>
              </a:rPr>
              <a:t>fc </a:t>
            </a:r>
            <a:r>
              <a:rPr lang="en-US" altLang="zh-CN" dirty="0">
                <a:solidFill>
                  <a:srgbClr val="000000"/>
                </a:solidFill>
                <a:latin typeface="Times New Roman" panose="02020603050405020304" pitchFamily="18" charset="0"/>
                <a:cs typeface="Times New Roman" panose="02020603050405020304" pitchFamily="18" charset="0"/>
              </a:rPr>
              <a:t>in dependence on the ratio </a:t>
            </a:r>
            <a:r>
              <a:rPr lang="en-US" altLang="zh-CN" i="1" dirty="0">
                <a:solidFill>
                  <a:srgbClr val="000000"/>
                </a:solidFill>
                <a:latin typeface="Times New Roman" panose="02020603050405020304" pitchFamily="18" charset="0"/>
                <a:cs typeface="Times New Roman" panose="02020603050405020304" pitchFamily="18" charset="0"/>
              </a:rPr>
              <a:t>r </a:t>
            </a:r>
            <a:r>
              <a:rPr lang="en-US" altLang="zh-CN" dirty="0">
                <a:solidFill>
                  <a:srgbClr val="000000"/>
                </a:solidFill>
                <a:latin typeface="Times New Roman" panose="02020603050405020304" pitchFamily="18" charset="0"/>
                <a:cs typeface="Times New Roman" panose="02020603050405020304" pitchFamily="18" charset="0"/>
              </a:rPr>
              <a:t>under different values of </a:t>
            </a:r>
            <a:r>
              <a:rPr lang="en-US" altLang="zh-CN" i="1" dirty="0">
                <a:solidFill>
                  <a:srgbClr val="000000"/>
                </a:solidFill>
                <a:latin typeface="Times New Roman" panose="02020603050405020304" pitchFamily="18" charset="0"/>
                <a:cs typeface="Times New Roman" panose="02020603050405020304" pitchFamily="18" charset="0"/>
              </a:rPr>
              <a:t>ρ </a:t>
            </a:r>
            <a:r>
              <a:rPr lang="en-US" altLang="zh-CN" dirty="0">
                <a:solidFill>
                  <a:srgbClr val="000000"/>
                </a:solidFill>
                <a:latin typeface="Times New Roman" panose="02020603050405020304" pitchFamily="18" charset="0"/>
                <a:cs typeface="Times New Roman" panose="02020603050405020304" pitchFamily="18" charset="0"/>
              </a:rPr>
              <a:t>(a) and on the fraction of 2-simplices </a:t>
            </a:r>
            <a:r>
              <a:rPr lang="en-US" altLang="zh-CN" i="1" dirty="0">
                <a:solidFill>
                  <a:srgbClr val="000000"/>
                </a:solidFill>
                <a:latin typeface="Times New Roman" panose="02020603050405020304" pitchFamily="18" charset="0"/>
                <a:cs typeface="Times New Roman" panose="02020603050405020304" pitchFamily="18" charset="0"/>
              </a:rPr>
              <a:t>ρ </a:t>
            </a:r>
            <a:r>
              <a:rPr lang="en-US" altLang="zh-CN" dirty="0">
                <a:solidFill>
                  <a:srgbClr val="000000"/>
                </a:solidFill>
                <a:latin typeface="Times New Roman" panose="02020603050405020304" pitchFamily="18" charset="0"/>
                <a:cs typeface="Times New Roman" panose="02020603050405020304" pitchFamily="18" charset="0"/>
              </a:rPr>
              <a:t>under different ratios </a:t>
            </a:r>
            <a:r>
              <a:rPr lang="en-US" altLang="zh-CN" i="1" dirty="0">
                <a:solidFill>
                  <a:srgbClr val="000000"/>
                </a:solidFill>
                <a:latin typeface="Times New Roman" panose="02020603050405020304" pitchFamily="18" charset="0"/>
                <a:cs typeface="Times New Roman" panose="02020603050405020304" pitchFamily="18" charset="0"/>
              </a:rPr>
              <a:t>r </a:t>
            </a:r>
            <a:r>
              <a:rPr lang="en-US" altLang="zh-CN" dirty="0">
                <a:solidFill>
                  <a:srgbClr val="000000"/>
                </a:solidFill>
                <a:latin typeface="Times New Roman" panose="02020603050405020304" pitchFamily="18" charset="0"/>
                <a:cs typeface="Times New Roman" panose="02020603050405020304" pitchFamily="18" charset="0"/>
              </a:rPr>
              <a:t>(b). </a:t>
            </a:r>
            <a:endParaRPr lang="zh-CN" altLang="en-US" dirty="0">
              <a:latin typeface="Times New Roman" panose="02020603050405020304" pitchFamily="18" charset="0"/>
              <a:cs typeface="Times New Roman" panose="02020603050405020304" pitchFamily="18" charset="0"/>
            </a:endParaRPr>
          </a:p>
        </p:txBody>
      </p:sp>
      <p:sp>
        <p:nvSpPr>
          <p:cNvPr id="2" name="标题 1">
            <a:extLst>
              <a:ext uri="{FF2B5EF4-FFF2-40B4-BE49-F238E27FC236}">
                <a16:creationId xmlns:a16="http://schemas.microsoft.com/office/drawing/2014/main" id="{5CD25D31-FF09-3EFE-6141-6CE3AB8106BF}"/>
              </a:ext>
            </a:extLst>
          </p:cNvPr>
          <p:cNvSpPr>
            <a:spLocks noGrp="1"/>
          </p:cNvSpPr>
          <p:nvPr>
            <p:ph type="title"/>
          </p:nvPr>
        </p:nvSpPr>
        <p:spPr/>
        <p:txBody>
          <a:bodyPr/>
          <a:lstStyle/>
          <a:p>
            <a:r>
              <a:rPr lang="zh-CN" altLang="en-US" sz="4400" b="1" spc="225" dirty="0">
                <a:solidFill>
                  <a:schemeClr val="tx2">
                    <a:lumMod val="50000"/>
                  </a:schemeClr>
                </a:solidFill>
                <a:latin typeface="微软雅黑" panose="020B0503020204020204" pitchFamily="34" charset="-122"/>
                <a:ea typeface="微软雅黑" panose="020B0503020204020204" pitchFamily="34" charset="-122"/>
              </a:rPr>
              <a:t>实验结果</a:t>
            </a:r>
            <a:endParaRPr lang="zh-CN" altLang="en-US" dirty="0"/>
          </a:p>
        </p:txBody>
      </p:sp>
      <p:sp>
        <p:nvSpPr>
          <p:cNvPr id="10" name="文本框 9">
            <a:extLst>
              <a:ext uri="{FF2B5EF4-FFF2-40B4-BE49-F238E27FC236}">
                <a16:creationId xmlns:a16="http://schemas.microsoft.com/office/drawing/2014/main" id="{65C3138C-F56C-9023-C641-FC29ED579C85}"/>
              </a:ext>
            </a:extLst>
          </p:cNvPr>
          <p:cNvSpPr txBox="1"/>
          <p:nvPr/>
        </p:nvSpPr>
        <p:spPr>
          <a:xfrm>
            <a:off x="2987824" y="6233465"/>
            <a:ext cx="3888432" cy="349897"/>
          </a:xfrm>
          <a:prstGeom prst="rect">
            <a:avLst/>
          </a:prstGeom>
          <a:noFill/>
        </p:spPr>
        <p:txBody>
          <a:bodyPr wrap="square">
            <a:spAutoFit/>
          </a:bodyPr>
          <a:lstStyle/>
          <a:p>
            <a:pPr lvl="0"/>
            <a:r>
              <a:rPr lang="en-US" altLang="zh-CN" sz="1600" b="1" i="1" dirty="0">
                <a:solidFill>
                  <a:srgbClr val="FF0000"/>
                </a:solidFill>
                <a:latin typeface="Times New Roman" panose="02020603050405020304" pitchFamily="18" charset="0"/>
                <a:cs typeface="Times New Roman" panose="02020603050405020304" pitchFamily="18" charset="0"/>
              </a:rPr>
              <a:t>Physica A</a:t>
            </a:r>
            <a:r>
              <a:rPr lang="en-US" altLang="zh-CN" sz="1600" b="1" dirty="0">
                <a:solidFill>
                  <a:srgbClr val="FF0000"/>
                </a:solidFill>
                <a:latin typeface="Times New Roman" panose="02020603050405020304" pitchFamily="18" charset="0"/>
                <a:cs typeface="Times New Roman" panose="02020603050405020304" pitchFamily="18" charset="0"/>
              </a:rPr>
              <a:t>, 2022, 604: 127698.</a:t>
            </a:r>
            <a:endParaRPr lang="zh-CN" altLang="zh-CN"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582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5300" y="5784750"/>
            <a:ext cx="1828800" cy="253916"/>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严谨    严格    求实    求是</a:t>
            </a:r>
          </a:p>
        </p:txBody>
      </p:sp>
      <p:cxnSp>
        <p:nvCxnSpPr>
          <p:cNvPr id="11" name="直接连接符 10"/>
          <p:cNvCxnSpPr/>
          <p:nvPr/>
        </p:nvCxnSpPr>
        <p:spPr>
          <a:xfrm>
            <a:off x="246241" y="1340768"/>
            <a:ext cx="8143875" cy="0"/>
          </a:xfrm>
          <a:prstGeom prst="line">
            <a:avLst/>
          </a:prstGeom>
          <a:ln w="38100">
            <a:solidFill>
              <a:srgbClr val="6C2466"/>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977013" y="5774490"/>
            <a:ext cx="1827801" cy="253916"/>
          </a:xfrm>
          <a:prstGeom prst="rect">
            <a:avLst/>
          </a:prstGeom>
          <a:noFill/>
        </p:spPr>
        <p:txBody>
          <a:bodyPr wrap="squar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TIANGONG UNIVERSITY </a:t>
            </a:r>
            <a:endParaRPr lang="zh-CN" altLang="en-US" sz="105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7" y="2197398"/>
            <a:ext cx="7531499" cy="3557061"/>
          </a:xfrm>
          <a:prstGeom prst="rect">
            <a:avLst/>
          </a:prstGeom>
        </p:spPr>
      </p:pic>
      <p:sp>
        <p:nvSpPr>
          <p:cNvPr id="3" name="文本框 2"/>
          <p:cNvSpPr txBox="1"/>
          <p:nvPr/>
        </p:nvSpPr>
        <p:spPr>
          <a:xfrm>
            <a:off x="7595878" y="2431001"/>
            <a:ext cx="1526513" cy="790794"/>
          </a:xfrm>
          <a:prstGeom prst="rect">
            <a:avLst/>
          </a:prstGeom>
          <a:noFill/>
        </p:spPr>
        <p:txBody>
          <a:bodyPr wrap="square">
            <a:spAutoFit/>
          </a:bodyPr>
          <a:lstStyle/>
          <a:p>
            <a:pPr>
              <a:lnSpc>
                <a:spcPct val="150000"/>
              </a:lnSpc>
            </a:pPr>
            <a:r>
              <a:rPr lang="zh-CN"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两个玩家在</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50" b="1" i="1" kern="0" spc="75" dirty="0">
                <a:latin typeface="Times New Roman" panose="02020603050405020304" pitchFamily="18" charset="0"/>
                <a:ea typeface="微软雅黑" panose="020B0503020204020204" pitchFamily="34" charset="-122"/>
                <a:cs typeface="Times New Roman" panose="02020603050405020304" pitchFamily="18" charset="0"/>
              </a:rPr>
              <a:t>t-τ</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1050" b="1" i="1" kern="0" spc="75"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互动，</a:t>
            </a:r>
            <a:r>
              <a:rPr lang="zh-CN" altLang="en-US" sz="1050" b="1" kern="0" spc="75" dirty="0">
                <a:latin typeface="Times New Roman" panose="02020603050405020304" pitchFamily="18" charset="0"/>
                <a:ea typeface="微软雅黑" panose="020B0503020204020204" pitchFamily="34" charset="-122"/>
                <a:cs typeface="Times New Roman" panose="02020603050405020304" pitchFamily="18" charset="0"/>
              </a:rPr>
              <a:t>则</a:t>
            </a:r>
            <a:r>
              <a:rPr lang="zh-CN"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在时间</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b="1" i="1" kern="0" spc="75"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上相互连接</a:t>
            </a:r>
            <a:r>
              <a:rPr lang="zh-CN" altLang="en-US" sz="1050" b="1" kern="0" spc="7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50" b="1" i="1" kern="0" spc="75" dirty="0">
                <a:latin typeface="Times New Roman" panose="02020603050405020304" pitchFamily="18" charset="0"/>
                <a:ea typeface="微软雅黑" panose="020B0503020204020204" pitchFamily="34" charset="-122"/>
                <a:cs typeface="Times New Roman" panose="02020603050405020304" pitchFamily="18" charset="0"/>
              </a:rPr>
              <a:t>τ </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 20s.</a:t>
            </a:r>
            <a:endParaRPr lang="zh-CN" altLang="en-US" sz="1050" b="1" kern="0" spc="75"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7626859" y="3489027"/>
            <a:ext cx="1526513" cy="1033168"/>
          </a:xfrm>
          <a:prstGeom prst="rect">
            <a:avLst/>
          </a:prstGeom>
          <a:noFill/>
        </p:spPr>
        <p:txBody>
          <a:bodyPr wrap="square">
            <a:spAutoFit/>
          </a:bodyPr>
          <a:lstStyle/>
          <a:p>
            <a:pPr>
              <a:lnSpc>
                <a:spcPct val="150000"/>
              </a:lnSpc>
            </a:pPr>
            <a:r>
              <a:rPr lang="zh-CN" altLang="en-US" sz="1050" b="1" kern="0" spc="75" dirty="0">
                <a:latin typeface="Times New Roman" panose="02020603050405020304" pitchFamily="18" charset="0"/>
                <a:ea typeface="微软雅黑" panose="020B0503020204020204" pitchFamily="34" charset="-122"/>
                <a:cs typeface="Times New Roman" panose="02020603050405020304" pitchFamily="18" charset="0"/>
              </a:rPr>
              <a:t>同一个</a:t>
            </a:r>
            <a:r>
              <a:rPr lang="en-US" altLang="zh-CN" sz="1050" b="1" kern="0" spc="75" dirty="0" err="1">
                <a:latin typeface="Times New Roman" panose="02020603050405020304" pitchFamily="18" charset="0"/>
                <a:ea typeface="微软雅黑" panose="020B0503020204020204" pitchFamily="34" charset="-122"/>
                <a:cs typeface="Times New Roman" panose="02020603050405020304" pitchFamily="18" charset="0"/>
              </a:rPr>
              <a:t>Δ</a:t>
            </a:r>
            <a:r>
              <a:rPr lang="en-US" altLang="zh-CN" sz="1050" b="1" i="1" kern="0" spc="75" dirty="0" err="1">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1050" b="1" kern="0" spc="75" dirty="0">
                <a:latin typeface="Times New Roman" panose="02020603050405020304" pitchFamily="18" charset="0"/>
                <a:ea typeface="微软雅黑" panose="020B0503020204020204" pitchFamily="34" charset="-122"/>
                <a:cs typeface="Times New Roman" panose="02020603050405020304" pitchFamily="18" charset="0"/>
              </a:rPr>
              <a:t>内，</a:t>
            </a:r>
            <a:r>
              <a:rPr lang="en-US" altLang="zh-CN" sz="1050" b="1" i="1" kern="0" spc="75"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1050" b="1" kern="0" spc="75" dirty="0">
                <a:latin typeface="Times New Roman" panose="02020603050405020304" pitchFamily="18" charset="0"/>
                <a:ea typeface="微软雅黑" panose="020B0503020204020204" pitchFamily="34" charset="-122"/>
                <a:cs typeface="Times New Roman" panose="02020603050405020304" pitchFamily="18" charset="0"/>
              </a:rPr>
              <a:t>个节点之间有</a:t>
            </a:r>
            <a:r>
              <a:rPr lang="en-US" altLang="zh-CN" sz="1050" b="1" i="1" kern="0" spc="75"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50" b="1" i="1" kern="0" spc="75"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050" b="1" kern="0" spc="75" dirty="0">
                <a:latin typeface="Times New Roman" panose="02020603050405020304" pitchFamily="18" charset="0"/>
                <a:ea typeface="微软雅黑" panose="020B0503020204020204" pitchFamily="34" charset="-122"/>
                <a:cs typeface="Times New Roman" panose="02020603050405020304" pitchFamily="18" charset="0"/>
              </a:rPr>
              <a:t>条边，则组成一个</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50" b="1" i="1" kern="0" spc="75"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050" b="1" kern="0" spc="75" dirty="0">
                <a:latin typeface="Times New Roman" panose="02020603050405020304" pitchFamily="18" charset="0"/>
                <a:ea typeface="微软雅黑" panose="020B0503020204020204" pitchFamily="34" charset="-122"/>
                <a:cs typeface="Times New Roman" panose="02020603050405020304" pitchFamily="18" charset="0"/>
              </a:rPr>
              <a:t>维单纯形</a:t>
            </a:r>
            <a:r>
              <a:rPr lang="en-US" altLang="zh-CN" sz="1050" b="1" kern="0" spc="75"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7" name="文本框 6"/>
          <p:cNvSpPr txBox="1"/>
          <p:nvPr/>
        </p:nvSpPr>
        <p:spPr>
          <a:xfrm>
            <a:off x="7796734" y="4918990"/>
            <a:ext cx="1124800" cy="482761"/>
          </a:xfrm>
          <a:prstGeom prst="rect">
            <a:avLst/>
          </a:prstGeom>
          <a:noFill/>
        </p:spPr>
        <p:txBody>
          <a:bodyPr wrap="square">
            <a:spAutoFit/>
          </a:bodyPr>
          <a:lstStyle/>
          <a:p>
            <a:pPr>
              <a:lnSpc>
                <a:spcPct val="150000"/>
              </a:lnSpc>
            </a:pPr>
            <a:r>
              <a:rPr lang="zh-CN" altLang="en-US" sz="900" b="1" kern="0" spc="75" dirty="0">
                <a:latin typeface="Times New Roman" panose="02020603050405020304" pitchFamily="18" charset="0"/>
                <a:ea typeface="微软雅黑" panose="020B0503020204020204" pitchFamily="34" charset="-122"/>
                <a:cs typeface="Times New Roman" panose="02020603050405020304" pitchFamily="18" charset="0"/>
              </a:rPr>
              <a:t>快照数量：⌈</a:t>
            </a:r>
            <a:r>
              <a:rPr lang="en-US" altLang="zh-CN" sz="900" b="1" i="1" kern="0" spc="75"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900" b="1" kern="0" spc="7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900" b="1" kern="0" spc="75" dirty="0" err="1">
                <a:latin typeface="Times New Roman" panose="02020603050405020304" pitchFamily="18" charset="0"/>
                <a:ea typeface="微软雅黑" panose="020B0503020204020204" pitchFamily="34" charset="-122"/>
                <a:cs typeface="Times New Roman" panose="02020603050405020304" pitchFamily="18" charset="0"/>
              </a:rPr>
              <a:t>Δ</a:t>
            </a:r>
            <a:r>
              <a:rPr lang="en-US" altLang="zh-CN" sz="900" b="1" i="1" kern="0" spc="75" dirty="0" err="1">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900" b="1" kern="0" spc="75"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9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246241" y="1585556"/>
            <a:ext cx="8308692" cy="369332"/>
          </a:xfrm>
          <a:prstGeom prst="rect">
            <a:avLst/>
          </a:prstGeom>
          <a:noFill/>
        </p:spPr>
        <p:txBody>
          <a:bodyPr wrap="square">
            <a:spAutoFit/>
          </a:bodyPr>
          <a:lstStyle/>
          <a:p>
            <a:r>
              <a:rPr lang="zh-CN" altLang="zh-CN"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构建高阶时序网络时，需考虑两个因素</a:t>
            </a:r>
            <a:r>
              <a:rPr lang="zh-CN" altLang="en-US"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(1)</a:t>
            </a:r>
            <a:r>
              <a:rPr lang="zh-CN" altLang="zh-CN"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交互的</a:t>
            </a:r>
            <a:r>
              <a:rPr lang="zh-CN" altLang="zh-CN" b="1" dirty="0">
                <a:solidFill>
                  <a:srgbClr val="0000FF"/>
                </a:solidFill>
                <a:effectLst/>
                <a:latin typeface="Times New Roman" panose="02020603050405020304" pitchFamily="18" charset="0"/>
                <a:ea typeface="微软雅黑" panose="020B0503020204020204" pitchFamily="34" charset="-122"/>
                <a:cs typeface="Times New Roman" panose="02020603050405020304" pitchFamily="18" charset="0"/>
              </a:rPr>
              <a:t>阶数</a:t>
            </a:r>
            <a:r>
              <a:rPr lang="zh-CN" altLang="en-US"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 </a:t>
            </a:r>
            <a:r>
              <a:rPr lang="zh-CN" altLang="zh-CN"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交互的</a:t>
            </a:r>
            <a:r>
              <a:rPr lang="zh-CN" altLang="zh-CN" b="1" dirty="0">
                <a:solidFill>
                  <a:srgbClr val="0000FF"/>
                </a:solidFill>
                <a:effectLst/>
                <a:latin typeface="Times New Roman" panose="02020603050405020304" pitchFamily="18" charset="0"/>
                <a:ea typeface="微软雅黑" panose="020B0503020204020204" pitchFamily="34" charset="-122"/>
                <a:cs typeface="Times New Roman" panose="02020603050405020304" pitchFamily="18" charset="0"/>
              </a:rPr>
              <a:t>时间顺序</a:t>
            </a:r>
            <a:r>
              <a:rPr lang="zh-CN" altLang="zh-CN"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标题 11">
            <a:extLst>
              <a:ext uri="{FF2B5EF4-FFF2-40B4-BE49-F238E27FC236}">
                <a16:creationId xmlns:a16="http://schemas.microsoft.com/office/drawing/2014/main" id="{D3E2CB08-7D65-E848-A49D-F75C41211C06}"/>
              </a:ext>
            </a:extLst>
          </p:cNvPr>
          <p:cNvSpPr>
            <a:spLocks noGrp="1"/>
          </p:cNvSpPr>
          <p:nvPr>
            <p:ph type="title"/>
          </p:nvPr>
        </p:nvSpPr>
        <p:spPr/>
        <p:txBody>
          <a:bodyPr/>
          <a:lstStyle/>
          <a:p>
            <a:r>
              <a:rPr lang="zh-CN" altLang="en-US" sz="4400" dirty="0"/>
              <a:t>动态高阶网络上的博弈合作</a:t>
            </a:r>
            <a:endParaRPr lang="zh-CN" altLang="en-US" dirty="0"/>
          </a:p>
        </p:txBody>
      </p:sp>
      <p:sp>
        <p:nvSpPr>
          <p:cNvPr id="15" name="文本框 14">
            <a:extLst>
              <a:ext uri="{FF2B5EF4-FFF2-40B4-BE49-F238E27FC236}">
                <a16:creationId xmlns:a16="http://schemas.microsoft.com/office/drawing/2014/main" id="{C89C3DFE-D42D-DCDE-4A61-042E670CB46A}"/>
              </a:ext>
            </a:extLst>
          </p:cNvPr>
          <p:cNvSpPr txBox="1"/>
          <p:nvPr/>
        </p:nvSpPr>
        <p:spPr>
          <a:xfrm>
            <a:off x="89756" y="6241756"/>
            <a:ext cx="8964488" cy="369332"/>
          </a:xfrm>
          <a:prstGeom prst="rect">
            <a:avLst/>
          </a:prstGeom>
          <a:noFill/>
        </p:spPr>
        <p:txBody>
          <a:bodyPr wrap="square">
            <a:spAutoFit/>
          </a:bodyPr>
          <a:lstStyle/>
          <a:p>
            <a:r>
              <a:rPr lang="en-US" altLang="zh-CN" b="1" i="1" dirty="0">
                <a:solidFill>
                  <a:srgbClr val="FF0000"/>
                </a:solidFill>
                <a:latin typeface="Times New Roman" panose="02020603050405020304" pitchFamily="18" charset="0"/>
                <a:cs typeface="Times New Roman" panose="02020603050405020304" pitchFamily="18" charset="0"/>
              </a:rPr>
              <a:t>Science China-Information Sciences</a:t>
            </a:r>
            <a:r>
              <a:rPr lang="en-US" altLang="zh-CN" b="1" dirty="0">
                <a:solidFill>
                  <a:srgbClr val="FF0000"/>
                </a:solidFill>
                <a:latin typeface="Times New Roman" panose="02020603050405020304" pitchFamily="18" charset="0"/>
                <a:cs typeface="Times New Roman" panose="02020603050405020304" pitchFamily="18" charset="0"/>
              </a:rPr>
              <a:t>. 2023, 66: 222208 (1-16).</a:t>
            </a:r>
            <a:endParaRPr lang="zh-CN"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6"/>
          <p:cNvCxnSpPr/>
          <p:nvPr/>
        </p:nvCxnSpPr>
        <p:spPr>
          <a:xfrm>
            <a:off x="192088" y="1691925"/>
            <a:ext cx="6163207" cy="0"/>
          </a:xfrm>
          <a:prstGeom prst="line">
            <a:avLst/>
          </a:prstGeom>
          <a:ln w="952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99215" y="1697952"/>
            <a:ext cx="7785100" cy="4671279"/>
          </a:xfrm>
          <a:prstGeom prst="rect">
            <a:avLst/>
          </a:prstGeom>
          <a:noFill/>
          <a:ln>
            <a:solidFill>
              <a:srgbClr val="C00000"/>
            </a:solidFill>
          </a:ln>
        </p:spPr>
        <p:txBody>
          <a:bodyPr anchor="ctr">
            <a:spAutoFit/>
          </a:bodyPr>
          <a:lstStyle/>
          <a:p>
            <a:pPr marL="214630" marR="0" indent="-214630" defTabSz="914400">
              <a:lnSpc>
                <a:spcPct val="150000"/>
              </a:lnSpc>
              <a:spcBef>
                <a:spcPts val="450"/>
              </a:spcBef>
              <a:spcAft>
                <a:spcPts val="450"/>
              </a:spcAft>
              <a:buClrTx/>
              <a:buSzTx/>
              <a:buFont typeface="Wingdings" panose="05000000000000000000" pitchFamily="2" charset="2"/>
              <a:buChar char="Ø"/>
              <a:defRPr/>
            </a:pPr>
            <a:r>
              <a:rPr lang="zh-CN" altLang="en-US" sz="2400" b="1" kern="100" dirty="0">
                <a:latin typeface="宋体" panose="02010600030101010101" pitchFamily="2" charset="-122"/>
                <a:cs typeface="Times New Roman" panose="02020603050405020304" pitchFamily="18" charset="0"/>
              </a:rPr>
              <a:t>主要关注</a:t>
            </a:r>
            <a:r>
              <a:rPr lang="zh-CN" altLang="en-US" sz="2400" b="1" kern="100" dirty="0">
                <a:solidFill>
                  <a:srgbClr val="FF0000"/>
                </a:solidFill>
                <a:latin typeface="宋体" panose="02010600030101010101" pitchFamily="2" charset="-122"/>
                <a:cs typeface="Times New Roman" panose="02020603050405020304" pitchFamily="18" charset="0"/>
              </a:rPr>
              <a:t>合作水平</a:t>
            </a:r>
            <a:r>
              <a:rPr lang="zh-CN" altLang="en-US" sz="2400" b="1" kern="100" dirty="0">
                <a:latin typeface="宋体" panose="02010600030101010101" pitchFamily="2" charset="-122"/>
                <a:cs typeface="Times New Roman" panose="02020603050405020304" pitchFamily="18" charset="0"/>
              </a:rPr>
              <a:t>的提升及实现手段：</a:t>
            </a:r>
            <a:endParaRPr lang="en-US" altLang="zh-CN" sz="2400" b="1" kern="100" dirty="0">
              <a:latin typeface="宋体" panose="02010600030101010101" pitchFamily="2" charset="-122"/>
              <a:cs typeface="Times New Roman" panose="02020603050405020304" pitchFamily="18" charset="0"/>
            </a:endParaRPr>
          </a:p>
          <a:p>
            <a:pPr marL="671830" lvl="1" indent="-214630">
              <a:lnSpc>
                <a:spcPct val="150000"/>
              </a:lnSpc>
              <a:spcBef>
                <a:spcPts val="450"/>
              </a:spcBef>
              <a:spcAft>
                <a:spcPts val="450"/>
              </a:spcAft>
              <a:buFont typeface="Wingdings" panose="05000000000000000000" pitchFamily="2" charset="2"/>
              <a:buChar char="Ø"/>
              <a:defRPr/>
            </a:pPr>
            <a:r>
              <a:rPr lang="zh-CN" altLang="en-US" sz="2400" b="1" kern="100" dirty="0">
                <a:solidFill>
                  <a:srgbClr val="0000FF"/>
                </a:solidFill>
                <a:latin typeface="宋体" panose="02010600030101010101" pitchFamily="2" charset="-122"/>
                <a:cs typeface="Times New Roman" panose="02020603050405020304" pitchFamily="18" charset="0"/>
              </a:rPr>
              <a:t>群体</a:t>
            </a:r>
            <a:r>
              <a:rPr kumimoji="0" lang="zh-CN" altLang="en-US"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rPr>
              <a:t>结构、策略更新规则、博弈机制</a:t>
            </a:r>
            <a:endParaRPr kumimoji="0" lang="en-US" altLang="zh-CN"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endParaRPr>
          </a:p>
          <a:p>
            <a:pPr marL="671830" lvl="1" indent="-214630">
              <a:lnSpc>
                <a:spcPct val="150000"/>
              </a:lnSpc>
              <a:spcBef>
                <a:spcPts val="450"/>
              </a:spcBef>
              <a:spcAft>
                <a:spcPts val="450"/>
              </a:spcAft>
              <a:buFont typeface="Wingdings" panose="05000000000000000000" pitchFamily="2" charset="2"/>
              <a:buChar char="Ø"/>
              <a:defRPr/>
            </a:pPr>
            <a:r>
              <a:rPr kumimoji="0" lang="en-US" altLang="zh-CN"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rPr>
              <a:t>Monte Carlo</a:t>
            </a:r>
            <a:r>
              <a:rPr kumimoji="0" lang="zh-CN" altLang="en-US"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rPr>
              <a:t>仿真、</a:t>
            </a:r>
            <a:r>
              <a:rPr kumimoji="0" lang="en-US" altLang="zh-CN"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rPr>
              <a:t>Mean-field</a:t>
            </a:r>
            <a:r>
              <a:rPr kumimoji="0" lang="zh-CN" altLang="en-US"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rPr>
              <a:t>近似分析</a:t>
            </a:r>
            <a:endParaRPr kumimoji="0" lang="en-US" altLang="zh-CN"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endParaRPr>
          </a:p>
          <a:p>
            <a:pPr marL="214630" marR="0" indent="-214630" defTabSz="914400">
              <a:lnSpc>
                <a:spcPct val="150000"/>
              </a:lnSpc>
              <a:spcBef>
                <a:spcPts val="450"/>
              </a:spcBef>
              <a:spcAft>
                <a:spcPts val="450"/>
              </a:spcAft>
              <a:buClrTx/>
              <a:buSzTx/>
              <a:buFont typeface="Wingdings" panose="05000000000000000000" pitchFamily="2" charset="2"/>
              <a:buChar char="Ø"/>
              <a:defRPr/>
            </a:pPr>
            <a:endParaRPr kumimoji="0" lang="en-US" altLang="zh-CN" sz="2400" b="1" kern="100" cap="none" spc="0" normalizeH="0" baseline="0" noProof="0" dirty="0">
              <a:latin typeface="宋体" panose="02010600030101010101" pitchFamily="2" charset="-122"/>
              <a:ea typeface="宋体" panose="02010600030101010101" pitchFamily="2" charset="-122"/>
              <a:cs typeface="Times New Roman" panose="02020603050405020304" pitchFamily="18" charset="0"/>
            </a:endParaRPr>
          </a:p>
          <a:p>
            <a:pPr marL="214630" marR="0" indent="-214630" defTabSz="914400">
              <a:lnSpc>
                <a:spcPct val="150000"/>
              </a:lnSpc>
              <a:spcBef>
                <a:spcPts val="450"/>
              </a:spcBef>
              <a:spcAft>
                <a:spcPts val="450"/>
              </a:spcAft>
              <a:buClrTx/>
              <a:buSzTx/>
              <a:buFont typeface="Wingdings" panose="05000000000000000000" pitchFamily="2" charset="2"/>
              <a:buChar char="Ø"/>
              <a:defRPr/>
            </a:pPr>
            <a:r>
              <a:rPr kumimoji="0" lang="zh-CN" altLang="en-US" sz="2400" b="1" kern="100" cap="none" spc="0" normalizeH="0" baseline="0" noProof="0" dirty="0">
                <a:latin typeface="宋体" panose="02010600030101010101" pitchFamily="2" charset="-122"/>
                <a:ea typeface="宋体" panose="02010600030101010101" pitchFamily="2" charset="-122"/>
                <a:cs typeface="Times New Roman" panose="02020603050405020304" pitchFamily="18" charset="0"/>
              </a:rPr>
              <a:t>演化博弈框架缺乏严格的代数化和形式化的数学描述。</a:t>
            </a:r>
            <a:endParaRPr kumimoji="0" lang="en-US" altLang="zh-CN" sz="2400" b="1" kern="100" cap="none" spc="0" normalizeH="0" baseline="0" noProof="0" dirty="0">
              <a:latin typeface="宋体" panose="02010600030101010101" pitchFamily="2" charset="-122"/>
              <a:ea typeface="宋体" panose="02010600030101010101" pitchFamily="2" charset="-122"/>
              <a:cs typeface="Times New Roman" panose="02020603050405020304" pitchFamily="18" charset="0"/>
            </a:endParaRPr>
          </a:p>
          <a:p>
            <a:pPr marL="671830" lvl="1" indent="-214630">
              <a:lnSpc>
                <a:spcPct val="150000"/>
              </a:lnSpc>
              <a:spcBef>
                <a:spcPts val="450"/>
              </a:spcBef>
              <a:spcAft>
                <a:spcPts val="450"/>
              </a:spcAft>
              <a:buFont typeface="Wingdings" panose="05000000000000000000" pitchFamily="2" charset="2"/>
              <a:buChar char="Ø"/>
              <a:defRPr/>
            </a:pPr>
            <a:r>
              <a:rPr lang="zh-CN" altLang="en-US" sz="2400" b="1" kern="100" dirty="0">
                <a:solidFill>
                  <a:srgbClr val="0000FF"/>
                </a:solidFill>
                <a:latin typeface="宋体" panose="02010600030101010101" pitchFamily="2" charset="-122"/>
                <a:cs typeface="Times New Roman" panose="02020603050405020304" pitchFamily="18" charset="0"/>
              </a:rPr>
              <a:t>半</a:t>
            </a:r>
            <a:r>
              <a:rPr kumimoji="0" lang="zh-CN" altLang="en-US"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rPr>
              <a:t>张量积（</a:t>
            </a:r>
            <a:r>
              <a:rPr kumimoji="0" lang="en-US" altLang="zh-CN"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rPr>
              <a:t>STP</a:t>
            </a:r>
            <a:r>
              <a:rPr kumimoji="0" lang="zh-CN" altLang="en-US"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rPr>
              <a:t>）方法提供了一个有力的数学工具</a:t>
            </a:r>
            <a:endParaRPr kumimoji="0" lang="en-US" altLang="zh-CN" sz="2400" b="1" kern="100" cap="none" spc="0" normalizeH="0" baseline="0" noProof="0" dirty="0">
              <a:solidFill>
                <a:srgbClr val="0000FF"/>
              </a:solidFill>
              <a:latin typeface="宋体" panose="02010600030101010101" pitchFamily="2" charset="-122"/>
              <a:ea typeface="宋体" panose="02010600030101010101" pitchFamily="2" charset="-122"/>
              <a:cs typeface="Times New Roman" panose="02020603050405020304" pitchFamily="18" charset="0"/>
            </a:endParaRPr>
          </a:p>
          <a:p>
            <a:pPr marR="0" defTabSz="914400">
              <a:lnSpc>
                <a:spcPct val="150000"/>
              </a:lnSpc>
              <a:spcBef>
                <a:spcPts val="450"/>
              </a:spcBef>
              <a:spcAft>
                <a:spcPts val="450"/>
              </a:spcAft>
              <a:buClrTx/>
              <a:buSzTx/>
              <a:buFontTx/>
              <a:buNone/>
              <a:defRPr/>
            </a:pP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p:txBody>
      </p:sp>
      <p:sp>
        <p:nvSpPr>
          <p:cNvPr id="5" name="标题 4">
            <a:extLst>
              <a:ext uri="{FF2B5EF4-FFF2-40B4-BE49-F238E27FC236}">
                <a16:creationId xmlns:a16="http://schemas.microsoft.com/office/drawing/2014/main" id="{653B1437-3A13-B1FE-7D25-98ED4E67FB80}"/>
              </a:ext>
            </a:extLst>
          </p:cNvPr>
          <p:cNvSpPr>
            <a:spLocks noGrp="1"/>
          </p:cNvSpPr>
          <p:nvPr>
            <p:ph type="title"/>
          </p:nvPr>
        </p:nvSpPr>
        <p:spPr>
          <a:xfrm>
            <a:off x="315773" y="332656"/>
            <a:ext cx="8229600" cy="1143000"/>
          </a:xfrm>
        </p:spPr>
        <p:txBody>
          <a:bodyPr/>
          <a:lstStyle/>
          <a:p>
            <a:r>
              <a:rPr lang="zh-CN" altLang="en-US" sz="4400" b="1" dirty="0">
                <a:solidFill>
                  <a:srgbClr val="00B050"/>
                </a:solidFill>
              </a:rPr>
              <a:t>基于仿真的网络演化博弈总结</a:t>
            </a:r>
            <a:endParaRPr lang="zh-CN" altLang="en-US" dirty="0">
              <a:solidFill>
                <a:srgbClr val="00B05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4970" y="1421448"/>
            <a:ext cx="8637781" cy="1327785"/>
          </a:xfrm>
          <a:prstGeom prst="rect">
            <a:avLst/>
          </a:prstGeom>
          <a:noFill/>
        </p:spPr>
        <p:txBody>
          <a:bodyPr wrap="square" rtlCol="0">
            <a:noAutofit/>
          </a:bodyPr>
          <a:lstStyle/>
          <a:p>
            <a:pPr indent="0" fontAlgn="auto">
              <a:lnSpc>
                <a:spcPct val="150000"/>
              </a:lnSpc>
            </a:pPr>
            <a:r>
              <a:rPr lang="en-US" dirty="0">
                <a:latin typeface="Times New Roman" panose="02020603050405020304" pitchFamily="18" charset="0"/>
                <a:ea typeface="Roboto Light" pitchFamily="2" charset="0"/>
                <a:cs typeface="Times New Roman" panose="02020603050405020304" pitchFamily="18" charset="0"/>
              </a:rPr>
              <a:t>        </a:t>
            </a:r>
            <a:r>
              <a:rPr lang="zh-CN" altLang="en-US" dirty="0">
                <a:latin typeface="Times New Roman" panose="02020603050405020304" pitchFamily="18" charset="0"/>
                <a:ea typeface="Roboto Light" pitchFamily="2" charset="0"/>
                <a:cs typeface="Times New Roman" panose="02020603050405020304" pitchFamily="18" charset="0"/>
              </a:rPr>
              <a:t>最近</a:t>
            </a:r>
            <a:r>
              <a:rPr dirty="0">
                <a:latin typeface="Times New Roman" panose="02020603050405020304" pitchFamily="18" charset="0"/>
                <a:ea typeface="Roboto Light" pitchFamily="2" charset="0"/>
                <a:cs typeface="Times New Roman" panose="02020603050405020304" pitchFamily="18" charset="0"/>
              </a:rPr>
              <a:t>，</a:t>
            </a:r>
            <a:r>
              <a:rPr lang="zh-CN" dirty="0">
                <a:latin typeface="Times New Roman" panose="02020603050405020304" pitchFamily="18" charset="0"/>
                <a:ea typeface="Roboto Light" pitchFamily="2" charset="0"/>
                <a:cs typeface="Times New Roman" panose="02020603050405020304" pitchFamily="18" charset="0"/>
              </a:rPr>
              <a:t>程代展教授使用</a:t>
            </a:r>
            <a:r>
              <a:rPr lang="en-US" altLang="zh-CN" dirty="0">
                <a:latin typeface="Times New Roman" panose="02020603050405020304" pitchFamily="18" charset="0"/>
                <a:ea typeface="Roboto Light" pitchFamily="2" charset="0"/>
                <a:cs typeface="Times New Roman" panose="02020603050405020304" pitchFamily="18" charset="0"/>
              </a:rPr>
              <a:t> STP </a:t>
            </a:r>
            <a:r>
              <a:rPr lang="zh-CN" altLang="en-US" dirty="0">
                <a:latin typeface="Times New Roman" panose="02020603050405020304" pitchFamily="18" charset="0"/>
                <a:ea typeface="Roboto Light" pitchFamily="2" charset="0"/>
                <a:cs typeface="Times New Roman" panose="02020603050405020304" pitchFamily="18" charset="0"/>
              </a:rPr>
              <a:t>的方法，</a:t>
            </a:r>
            <a:r>
              <a:rPr lang="zh-CN" altLang="en-US" b="1" dirty="0">
                <a:latin typeface="Times New Roman" panose="02020603050405020304" pitchFamily="18" charset="0"/>
                <a:ea typeface="Roboto Light" pitchFamily="2" charset="0"/>
                <a:cs typeface="Times New Roman" panose="02020603050405020304" pitchFamily="18" charset="0"/>
              </a:rPr>
              <a:t>将</a:t>
            </a:r>
            <a:r>
              <a:rPr lang="en-US" altLang="zh-CN" b="1" dirty="0">
                <a:latin typeface="Times New Roman" panose="02020603050405020304" pitchFamily="18" charset="0"/>
                <a:ea typeface="Roboto Light" pitchFamily="2" charset="0"/>
                <a:cs typeface="Times New Roman" panose="02020603050405020304" pitchFamily="18" charset="0"/>
              </a:rPr>
              <a:t> ZD </a:t>
            </a:r>
            <a:r>
              <a:rPr lang="zh-CN" altLang="en-US" b="1" dirty="0">
                <a:latin typeface="Times New Roman" panose="02020603050405020304" pitchFamily="18" charset="0"/>
                <a:ea typeface="Roboto Light" pitchFamily="2" charset="0"/>
                <a:cs typeface="Times New Roman" panose="02020603050405020304" pitchFamily="18" charset="0"/>
              </a:rPr>
              <a:t>策略的设计过程代数化表示，推广到多人多策略博弈，得到了</a:t>
            </a:r>
            <a:r>
              <a:rPr lang="en-US" altLang="zh-CN" b="1" dirty="0">
                <a:latin typeface="Times New Roman" panose="02020603050405020304" pitchFamily="18" charset="0"/>
                <a:ea typeface="Roboto Light" pitchFamily="2" charset="0"/>
                <a:cs typeface="Times New Roman" panose="02020603050405020304" pitchFamily="18" charset="0"/>
              </a:rPr>
              <a:t> ZD </a:t>
            </a:r>
            <a:r>
              <a:rPr lang="zh-CN" altLang="en-US" b="1" dirty="0">
                <a:latin typeface="Times New Roman" panose="02020603050405020304" pitchFamily="18" charset="0"/>
                <a:ea typeface="Roboto Light" pitchFamily="2" charset="0"/>
                <a:cs typeface="Times New Roman" panose="02020603050405020304" pitchFamily="18" charset="0"/>
              </a:rPr>
              <a:t>策略有效性的充要条件</a:t>
            </a:r>
            <a:r>
              <a:rPr lang="zh-CN" altLang="en-US" dirty="0">
                <a:latin typeface="Times New Roman" panose="02020603050405020304" pitchFamily="18" charset="0"/>
                <a:ea typeface="Roboto Light" pitchFamily="2" charset="0"/>
                <a:cs typeface="Times New Roman" panose="02020603050405020304" pitchFamily="18" charset="0"/>
              </a:rPr>
              <a:t>，提出了</a:t>
            </a:r>
            <a:r>
              <a:rPr lang="en-US" altLang="zh-CN" dirty="0">
                <a:latin typeface="Times New Roman" panose="02020603050405020304" pitchFamily="18" charset="0"/>
                <a:ea typeface="Roboto Light" pitchFamily="2" charset="0"/>
                <a:cs typeface="Times New Roman" panose="02020603050405020304" pitchFamily="18" charset="0"/>
              </a:rPr>
              <a:t>“</a:t>
            </a:r>
            <a:r>
              <a:rPr lang="zh-CN" altLang="en-US" dirty="0">
                <a:latin typeface="Times New Roman" panose="02020603050405020304" pitchFamily="18" charset="0"/>
                <a:ea typeface="Roboto Light" pitchFamily="2" charset="0"/>
                <a:cs typeface="Times New Roman" panose="02020603050405020304" pitchFamily="18" charset="0"/>
              </a:rPr>
              <a:t>虚拟对手（</a:t>
            </a:r>
            <a:r>
              <a:rPr lang="en-US" altLang="zh-CN" dirty="0">
                <a:latin typeface="Times New Roman" panose="02020603050405020304" pitchFamily="18" charset="0"/>
                <a:ea typeface="Roboto Light" pitchFamily="2" charset="0"/>
                <a:cs typeface="Times New Roman" panose="02020603050405020304" pitchFamily="18" charset="0"/>
              </a:rPr>
              <a:t>FOP</a:t>
            </a:r>
            <a:r>
              <a:rPr lang="zh-CN" altLang="en-US" dirty="0">
                <a:latin typeface="Times New Roman" panose="02020603050405020304" pitchFamily="18" charset="0"/>
                <a:ea typeface="Roboto Light" pitchFamily="2" charset="0"/>
                <a:cs typeface="Times New Roman" panose="02020603050405020304" pitchFamily="18" charset="0"/>
              </a:rPr>
              <a:t>）</a:t>
            </a:r>
            <a:r>
              <a:rPr lang="en-US" altLang="zh-CN" dirty="0">
                <a:latin typeface="Times New Roman" panose="02020603050405020304" pitchFamily="18" charset="0"/>
                <a:ea typeface="Roboto Light" pitchFamily="2" charset="0"/>
                <a:cs typeface="Times New Roman" panose="02020603050405020304" pitchFamily="18" charset="0"/>
              </a:rPr>
              <a:t>”</a:t>
            </a:r>
            <a:r>
              <a:rPr lang="zh-CN" altLang="en-US" dirty="0">
                <a:latin typeface="Times New Roman" panose="02020603050405020304" pitchFamily="18" charset="0"/>
                <a:ea typeface="Roboto Light" pitchFamily="2" charset="0"/>
                <a:cs typeface="Times New Roman" panose="02020603050405020304" pitchFamily="18" charset="0"/>
              </a:rPr>
              <a:t>的方法，并成功将其应用于网络演化博弈。</a:t>
            </a:r>
            <a:endParaRPr dirty="0">
              <a:latin typeface="Roboto Light" pitchFamily="2" charset="0"/>
              <a:ea typeface="Roboto Light" pitchFamily="2" charset="0"/>
            </a:endParaRPr>
          </a:p>
          <a:p>
            <a:pPr indent="0" fontAlgn="auto">
              <a:lnSpc>
                <a:spcPct val="150000"/>
              </a:lnSpc>
            </a:pPr>
            <a:endParaRPr dirty="0">
              <a:latin typeface="Roboto Light" pitchFamily="2" charset="0"/>
              <a:ea typeface="Roboto Light" pitchFamily="2" charset="0"/>
            </a:endParaRPr>
          </a:p>
          <a:p>
            <a:endParaRPr lang="zh-CN" altLang="en-US" dirty="0"/>
          </a:p>
        </p:txBody>
      </p:sp>
      <p:sp>
        <p:nvSpPr>
          <p:cNvPr id="9" name="文本框 8"/>
          <p:cNvSpPr txBox="1"/>
          <p:nvPr/>
        </p:nvSpPr>
        <p:spPr>
          <a:xfrm>
            <a:off x="403284" y="2690269"/>
            <a:ext cx="8489195" cy="650875"/>
          </a:xfrm>
          <a:prstGeom prst="rect">
            <a:avLst/>
          </a:prstGeom>
          <a:noFill/>
        </p:spPr>
        <p:txBody>
          <a:bodyPr wrap="square" rtlCol="0">
            <a:noAutofit/>
          </a:bodyPr>
          <a:lstStyle/>
          <a:p>
            <a:pPr algn="just"/>
            <a:r>
              <a:rPr lang="en-US" altLang="zh-CN" sz="1600" dirty="0">
                <a:latin typeface="Times New Roman" panose="02020603050405020304" pitchFamily="18" charset="0"/>
                <a:cs typeface="Times New Roman" panose="02020603050405020304" pitchFamily="18" charset="0"/>
              </a:rPr>
              <a:t>      Cheng D, Li C. Design of zero-determinant strategies and its application to networked repeated games[J]. Science China Information Sciences, 2024, 67(10): 202201.</a:t>
            </a:r>
          </a:p>
        </p:txBody>
      </p:sp>
      <p:sp>
        <p:nvSpPr>
          <p:cNvPr id="10" name="Rectangle 15"/>
          <p:cNvSpPr/>
          <p:nvPr/>
        </p:nvSpPr>
        <p:spPr bwMode="auto">
          <a:xfrm>
            <a:off x="394970" y="764540"/>
            <a:ext cx="827278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3200" b="1" dirty="0">
                <a:solidFill>
                  <a:srgbClr val="C00000"/>
                </a:solidFill>
                <a:latin typeface="+mj-ea"/>
                <a:ea typeface="+mj-ea"/>
              </a:rPr>
              <a:t>研究现状与动机</a:t>
            </a:r>
            <a:endParaRPr kumimoji="0" lang="zh-CN" altLang="zh-CN" sz="24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1C72AF76-EEED-CE00-DE7F-B356A48B078C}"/>
              </a:ext>
            </a:extLst>
          </p:cNvPr>
          <p:cNvPicPr>
            <a:picLocks noChangeAspect="1"/>
          </p:cNvPicPr>
          <p:nvPr>
            <p:custDataLst>
              <p:tags r:id="rId1"/>
            </p:custDataLst>
          </p:nvPr>
        </p:nvPicPr>
        <p:blipFill>
          <a:blip r:embed="rId4"/>
          <a:stretch>
            <a:fillRect/>
          </a:stretch>
        </p:blipFill>
        <p:spPr>
          <a:xfrm>
            <a:off x="3000488" y="3681236"/>
            <a:ext cx="3061744" cy="1920068"/>
          </a:xfrm>
          <a:prstGeom prst="rect">
            <a:avLst/>
          </a:prstGeom>
        </p:spPr>
      </p:pic>
      <p:sp>
        <p:nvSpPr>
          <p:cNvPr id="4" name="文本框 3">
            <a:extLst>
              <a:ext uri="{FF2B5EF4-FFF2-40B4-BE49-F238E27FC236}">
                <a16:creationId xmlns:a16="http://schemas.microsoft.com/office/drawing/2014/main" id="{142A6D04-DA3E-1B02-C535-8518D4B7D6CD}"/>
              </a:ext>
            </a:extLst>
          </p:cNvPr>
          <p:cNvSpPr txBox="1"/>
          <p:nvPr/>
        </p:nvSpPr>
        <p:spPr>
          <a:xfrm>
            <a:off x="813052" y="3332648"/>
            <a:ext cx="7801615" cy="400110"/>
          </a:xfrm>
          <a:prstGeom prst="rect">
            <a:avLst/>
          </a:prstGeom>
          <a:noFill/>
        </p:spPr>
        <p:txBody>
          <a:bodyPr wrap="square" rtlCol="0">
            <a:spAutoFit/>
          </a:bodyPr>
          <a:lstStyle/>
          <a:p>
            <a:r>
              <a:rPr lang="zh-CN" altLang="en-US" sz="2000" dirty="0"/>
              <a:t>但是，</a:t>
            </a:r>
            <a:r>
              <a:rPr lang="en-US" altLang="zh-CN" sz="2000" dirty="0"/>
              <a:t>“</a:t>
            </a:r>
            <a:r>
              <a:rPr lang="zh-CN" altLang="en-US" sz="2000" dirty="0"/>
              <a:t>人与机器最大的不同就是，人有感情，所以人会犯错误。</a:t>
            </a:r>
            <a:r>
              <a:rPr lang="en-US" altLang="zh-CN" sz="2000" dirty="0"/>
              <a:t>”</a:t>
            </a:r>
          </a:p>
        </p:txBody>
      </p:sp>
      <p:sp>
        <p:nvSpPr>
          <p:cNvPr id="5" name="矩形 4">
            <a:extLst>
              <a:ext uri="{FF2B5EF4-FFF2-40B4-BE49-F238E27FC236}">
                <a16:creationId xmlns:a16="http://schemas.microsoft.com/office/drawing/2014/main" id="{15875F1E-DD95-49DB-C55E-E80963FED9A1}"/>
              </a:ext>
            </a:extLst>
          </p:cNvPr>
          <p:cNvSpPr/>
          <p:nvPr/>
        </p:nvSpPr>
        <p:spPr>
          <a:xfrm>
            <a:off x="-15850" y="5941395"/>
            <a:ext cx="9144000" cy="85359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46A6334-2F19-A6EB-175F-AB473DD4435F}"/>
              </a:ext>
            </a:extLst>
          </p:cNvPr>
          <p:cNvSpPr txBox="1"/>
          <p:nvPr/>
        </p:nvSpPr>
        <p:spPr>
          <a:xfrm>
            <a:off x="233772" y="6106583"/>
            <a:ext cx="8676456" cy="523220"/>
          </a:xfrm>
          <a:prstGeom prst="rect">
            <a:avLst/>
          </a:prstGeom>
          <a:noFill/>
        </p:spPr>
        <p:txBody>
          <a:bodyPr wrap="square">
            <a:spAutoFit/>
          </a:bodyPr>
          <a:lstStyle/>
          <a:p>
            <a:pPr algn="ctr"/>
            <a:r>
              <a:rPr lang="zh-CN" altLang="en-US" sz="2800" b="1" dirty="0">
                <a:solidFill>
                  <a:schemeClr val="bg1"/>
                </a:solidFill>
              </a:rPr>
              <a:t>不确定误差对群体行为、建模分析与决策有重要影响</a:t>
            </a:r>
            <a:endParaRPr lang="zh-CN" altLang="en-US" sz="3200" b="1"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57</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17" name="文本框 16"/>
          <p:cNvSpPr txBox="1"/>
          <p:nvPr/>
        </p:nvSpPr>
        <p:spPr>
          <a:xfrm>
            <a:off x="809942" y="1437956"/>
            <a:ext cx="7650490" cy="2730073"/>
          </a:xfrm>
          <a:prstGeom prst="rect">
            <a:avLst/>
          </a:prstGeom>
          <a:noFill/>
        </p:spPr>
        <p:txBody>
          <a:bodyPr wrap="square" rtlCol="0">
            <a:noAutofit/>
          </a:bodyPr>
          <a:lstStyle/>
          <a:p>
            <a:r>
              <a:rPr lang="zh-CN" altLang="en-US" sz="2000" b="1" dirty="0">
                <a:solidFill>
                  <a:srgbClr val="C00000"/>
                </a:solidFill>
              </a:rPr>
              <a:t>执行误差的定义</a:t>
            </a:r>
            <a:r>
              <a:rPr lang="zh-CN" altLang="en-US" dirty="0"/>
              <a:t>：每个玩家都以</a:t>
            </a:r>
            <a:r>
              <a:rPr lang="en-US" altLang="zh-CN" dirty="0"/>
              <a:t>    </a:t>
            </a:r>
            <a:r>
              <a:rPr lang="zh-CN" altLang="en-US" dirty="0"/>
              <a:t>的概率在下一回合决策时选择另一个并非本意的策略。</a:t>
            </a:r>
          </a:p>
          <a:p>
            <a:endParaRPr lang="zh-CN" altLang="en-US" dirty="0"/>
          </a:p>
          <a:p>
            <a:endParaRPr lang="zh-CN" altLang="en-US" dirty="0"/>
          </a:p>
          <a:p>
            <a:endParaRPr lang="zh-CN" altLang="en-US" dirty="0"/>
          </a:p>
          <a:p>
            <a:endParaRPr lang="zh-CN" altLang="en-US" dirty="0"/>
          </a:p>
          <a:p>
            <a:endParaRPr lang="zh-CN" altLang="en-US" dirty="0"/>
          </a:p>
          <a:p>
            <a:r>
              <a:rPr lang="zh-CN" altLang="en-US" sz="2000" b="1" dirty="0">
                <a:solidFill>
                  <a:srgbClr val="C00000"/>
                </a:solidFill>
              </a:rPr>
              <a:t>举例：</a:t>
            </a:r>
            <a:r>
              <a:rPr lang="zh-CN" altLang="en-US" dirty="0"/>
              <a:t>下图展示玩家</a:t>
            </a:r>
            <a:r>
              <a:rPr lang="en-US" altLang="zh-CN" dirty="0"/>
              <a:t>    </a:t>
            </a:r>
            <a:r>
              <a:rPr lang="zh-CN" altLang="en-US" dirty="0"/>
              <a:t>在上一时刻局势为</a:t>
            </a:r>
            <a:r>
              <a:rPr lang="en-US" altLang="zh-CN" dirty="0"/>
              <a:t> </a:t>
            </a:r>
            <a:r>
              <a:rPr lang="en-US" altLang="zh-CN" dirty="0">
                <a:latin typeface="Times New Roman" panose="02020603050405020304" pitchFamily="18" charset="0"/>
                <a:cs typeface="Times New Roman" panose="02020603050405020304" pitchFamily="18" charset="0"/>
              </a:rPr>
              <a:t>1 </a:t>
            </a:r>
            <a:r>
              <a:rPr lang="zh-CN" altLang="en-US" dirty="0"/>
              <a:t>的情况下，在下一时刻意图选择策略</a:t>
            </a:r>
            <a:r>
              <a:rPr lang="en-US" altLang="zh-CN" dirty="0"/>
              <a:t> </a:t>
            </a:r>
            <a:r>
              <a:rPr lang="en-US" altLang="zh-CN" dirty="0">
                <a:latin typeface="Times New Roman" panose="02020603050405020304" pitchFamily="18" charset="0"/>
                <a:cs typeface="Times New Roman" panose="02020603050405020304" pitchFamily="18" charset="0"/>
              </a:rPr>
              <a:t>2 </a:t>
            </a:r>
            <a:r>
              <a:rPr lang="zh-CN" altLang="en-US" dirty="0"/>
              <a:t>的策略转移过程</a:t>
            </a:r>
          </a:p>
        </p:txBody>
      </p:sp>
      <p:sp>
        <p:nvSpPr>
          <p:cNvPr id="38" name="Text Placeholder 59"/>
          <p:cNvSpPr txBox="1"/>
          <p:nvPr/>
        </p:nvSpPr>
        <p:spPr>
          <a:xfrm>
            <a:off x="2553520" y="472794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40" name="Text Placeholder 59"/>
          <p:cNvSpPr txBox="1"/>
          <p:nvPr/>
        </p:nvSpPr>
        <p:spPr>
          <a:xfrm>
            <a:off x="5611554" y="472794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45" name="Text Placeholder 59"/>
          <p:cNvSpPr txBox="1"/>
          <p:nvPr/>
        </p:nvSpPr>
        <p:spPr>
          <a:xfrm>
            <a:off x="4082158" y="148478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pic>
        <p:nvPicPr>
          <p:cNvPr id="3" name="图片 2"/>
          <p:cNvPicPr>
            <a:picLocks noChangeAspect="1"/>
          </p:cNvPicPr>
          <p:nvPr>
            <p:custDataLst>
              <p:tags r:id="rId1"/>
            </p:custDataLst>
          </p:nvPr>
        </p:nvPicPr>
        <p:blipFill>
          <a:blip r:embed="rId4"/>
          <a:stretch>
            <a:fillRect/>
          </a:stretch>
        </p:blipFill>
        <p:spPr>
          <a:xfrm>
            <a:off x="2267744" y="4053782"/>
            <a:ext cx="4904740" cy="2482215"/>
          </a:xfrm>
          <a:prstGeom prst="rect">
            <a:avLst/>
          </a:prstGeom>
        </p:spPr>
      </p:pic>
      <p:pic>
        <p:nvPicPr>
          <p:cNvPr id="12" name="图片 11"/>
          <p:cNvPicPr>
            <a:picLocks noChangeAspect="1"/>
          </p:cNvPicPr>
          <p:nvPr/>
        </p:nvPicPr>
        <p:blipFill>
          <a:blip r:embed="rId5"/>
          <a:stretch>
            <a:fillRect/>
          </a:stretch>
        </p:blipFill>
        <p:spPr>
          <a:xfrm>
            <a:off x="2627630" y="1953260"/>
            <a:ext cx="4394200" cy="779145"/>
          </a:xfrm>
          <a:prstGeom prst="rect">
            <a:avLst/>
          </a:prstGeom>
        </p:spPr>
      </p:pic>
      <p:pic>
        <p:nvPicPr>
          <p:cNvPr id="18" name="图片 17"/>
          <p:cNvPicPr>
            <a:picLocks noChangeAspect="1"/>
          </p:cNvPicPr>
          <p:nvPr/>
        </p:nvPicPr>
        <p:blipFill>
          <a:blip r:embed="rId6"/>
          <a:stretch>
            <a:fillRect/>
          </a:stretch>
        </p:blipFill>
        <p:spPr>
          <a:xfrm>
            <a:off x="4312032" y="1542968"/>
            <a:ext cx="187960" cy="212725"/>
          </a:xfrm>
          <a:prstGeom prst="rect">
            <a:avLst/>
          </a:prstGeom>
        </p:spPr>
      </p:pic>
      <p:pic>
        <p:nvPicPr>
          <p:cNvPr id="5" name="图片 4"/>
          <p:cNvPicPr>
            <a:picLocks noChangeAspect="1"/>
          </p:cNvPicPr>
          <p:nvPr/>
        </p:nvPicPr>
        <p:blipFill>
          <a:blip r:embed="rId7"/>
          <a:stretch>
            <a:fillRect/>
          </a:stretch>
        </p:blipFill>
        <p:spPr>
          <a:xfrm>
            <a:off x="3059832" y="3485257"/>
            <a:ext cx="118745" cy="231775"/>
          </a:xfrm>
          <a:prstGeom prst="rect">
            <a:avLst/>
          </a:prstGeom>
        </p:spPr>
      </p:pic>
      <p:sp>
        <p:nvSpPr>
          <p:cNvPr id="10" name="Rectangle 15"/>
          <p:cNvSpPr/>
          <p:nvPr/>
        </p:nvSpPr>
        <p:spPr bwMode="auto">
          <a:xfrm>
            <a:off x="323215" y="692150"/>
            <a:ext cx="827278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3200" b="1" dirty="0">
                <a:solidFill>
                  <a:srgbClr val="C00000"/>
                </a:solidFill>
                <a:latin typeface="+mj-ea"/>
                <a:ea typeface="+mj-ea"/>
                <a:sym typeface="+mn-ea"/>
              </a:rPr>
              <a:t>执行误差</a:t>
            </a:r>
            <a:endParaRPr lang="zh-CN" altLang="en-US" sz="3200" b="1" dirty="0">
              <a:solidFill>
                <a:srgbClr val="C00000"/>
              </a:solidFill>
              <a:latin typeface="+mj-ea"/>
              <a:ea typeface="+mj-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24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43608" y="1216693"/>
            <a:ext cx="7588250" cy="2510155"/>
          </a:xfrm>
          <a:prstGeom prst="rect">
            <a:avLst/>
          </a:prstGeom>
          <a:noFill/>
        </p:spPr>
        <p:txBody>
          <a:bodyPr wrap="square" rtlCol="0">
            <a:noAutofit/>
          </a:bodyPr>
          <a:lstStyle/>
          <a:p>
            <a:r>
              <a:rPr lang="zh-CN" altLang="en-US" dirty="0"/>
              <a:t>首先，得到玩家</a:t>
            </a:r>
            <a:r>
              <a:rPr lang="en-US" altLang="zh-CN" dirty="0"/>
              <a:t>    </a:t>
            </a:r>
            <a:r>
              <a:rPr lang="zh-CN" altLang="en-US" dirty="0"/>
              <a:t>在下一时刻的策略转移矩阵：</a:t>
            </a:r>
          </a:p>
          <a:p>
            <a:endParaRPr lang="zh-CN" altLang="en-US" dirty="0"/>
          </a:p>
          <a:p>
            <a:endParaRPr lang="zh-CN" altLang="en-US" dirty="0"/>
          </a:p>
          <a:p>
            <a:endParaRPr lang="zh-CN" altLang="en-US" dirty="0"/>
          </a:p>
          <a:p>
            <a:endParaRPr lang="zh-CN" altLang="en-US" dirty="0"/>
          </a:p>
          <a:p>
            <a:r>
              <a:rPr lang="zh-CN" altLang="en-US" dirty="0"/>
              <a:t>根据</a:t>
            </a:r>
            <a:r>
              <a:rPr lang="en-US" altLang="zh-CN" dirty="0"/>
              <a:t>                                             </a:t>
            </a:r>
            <a:r>
              <a:rPr lang="zh-CN" altLang="en-US" dirty="0"/>
              <a:t>，进而得到整个系统的局势转移矩阵：</a:t>
            </a:r>
          </a:p>
        </p:txBody>
      </p:sp>
      <p:sp>
        <p:nvSpPr>
          <p:cNvPr id="25" name="Text Placeholder 59"/>
          <p:cNvSpPr txBox="1"/>
          <p:nvPr/>
        </p:nvSpPr>
        <p:spPr>
          <a:xfrm>
            <a:off x="2440821" y="3200676"/>
            <a:ext cx="1279553"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6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X</a:t>
            </a:r>
          </a:p>
        </p:txBody>
      </p:sp>
      <p:sp>
        <p:nvSpPr>
          <p:cNvPr id="38" name="Text Placeholder 59"/>
          <p:cNvSpPr txBox="1"/>
          <p:nvPr/>
        </p:nvSpPr>
        <p:spPr>
          <a:xfrm>
            <a:off x="2553520" y="472794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40" name="Text Placeholder 59"/>
          <p:cNvSpPr txBox="1"/>
          <p:nvPr/>
        </p:nvSpPr>
        <p:spPr>
          <a:xfrm>
            <a:off x="5611554" y="472794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45" name="Text Placeholder 59"/>
          <p:cNvSpPr txBox="1"/>
          <p:nvPr/>
        </p:nvSpPr>
        <p:spPr>
          <a:xfrm>
            <a:off x="4082158" y="148478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pic>
        <p:nvPicPr>
          <p:cNvPr id="2" name="图片 1"/>
          <p:cNvPicPr>
            <a:picLocks noChangeAspect="1"/>
          </p:cNvPicPr>
          <p:nvPr/>
        </p:nvPicPr>
        <p:blipFill>
          <a:blip r:embed="rId4"/>
          <a:stretch>
            <a:fillRect/>
          </a:stretch>
        </p:blipFill>
        <p:spPr>
          <a:xfrm>
            <a:off x="2772228" y="1267420"/>
            <a:ext cx="118745" cy="231775"/>
          </a:xfrm>
          <a:prstGeom prst="rect">
            <a:avLst/>
          </a:prstGeom>
        </p:spPr>
      </p:pic>
      <p:pic>
        <p:nvPicPr>
          <p:cNvPr id="13" name="图片 12"/>
          <p:cNvPicPr>
            <a:picLocks noChangeAspect="1"/>
          </p:cNvPicPr>
          <p:nvPr>
            <p:custDataLst>
              <p:tags r:id="rId1"/>
            </p:custDataLst>
          </p:nvPr>
        </p:nvPicPr>
        <p:blipFill>
          <a:blip r:embed="rId5"/>
          <a:stretch>
            <a:fillRect/>
          </a:stretch>
        </p:blipFill>
        <p:spPr>
          <a:xfrm>
            <a:off x="2487930" y="1759824"/>
            <a:ext cx="5071745" cy="712470"/>
          </a:xfrm>
          <a:prstGeom prst="rect">
            <a:avLst/>
          </a:prstGeom>
        </p:spPr>
      </p:pic>
      <p:pic>
        <p:nvPicPr>
          <p:cNvPr id="4" name="图片 3"/>
          <p:cNvPicPr>
            <a:picLocks noChangeAspect="1"/>
          </p:cNvPicPr>
          <p:nvPr/>
        </p:nvPicPr>
        <p:blipFill>
          <a:blip r:embed="rId6"/>
          <a:stretch>
            <a:fillRect/>
          </a:stretch>
        </p:blipFill>
        <p:spPr>
          <a:xfrm>
            <a:off x="1131887" y="3077740"/>
            <a:ext cx="6880225" cy="2226310"/>
          </a:xfrm>
          <a:prstGeom prst="rect">
            <a:avLst/>
          </a:prstGeom>
        </p:spPr>
      </p:pic>
      <p:pic>
        <p:nvPicPr>
          <p:cNvPr id="11" name="图片 10"/>
          <p:cNvPicPr>
            <a:picLocks noChangeAspect="1"/>
          </p:cNvPicPr>
          <p:nvPr/>
        </p:nvPicPr>
        <p:blipFill>
          <a:blip r:embed="rId7"/>
          <a:stretch>
            <a:fillRect/>
          </a:stretch>
        </p:blipFill>
        <p:spPr>
          <a:xfrm>
            <a:off x="1699789" y="2611187"/>
            <a:ext cx="2761615" cy="327660"/>
          </a:xfrm>
          <a:prstGeom prst="rect">
            <a:avLst/>
          </a:prstGeom>
        </p:spPr>
      </p:pic>
      <p:sp>
        <p:nvSpPr>
          <p:cNvPr id="5" name="文本框 4"/>
          <p:cNvSpPr txBox="1"/>
          <p:nvPr/>
        </p:nvSpPr>
        <p:spPr>
          <a:xfrm>
            <a:off x="199390" y="477520"/>
            <a:ext cx="5476875" cy="583565"/>
          </a:xfrm>
          <a:prstGeom prst="rect">
            <a:avLst/>
          </a:prstGeom>
          <a:noFill/>
        </p:spPr>
        <p:txBody>
          <a:bodyPr wrap="square" rtlCol="0">
            <a:spAutoFit/>
          </a:bodyPr>
          <a:lstStyle/>
          <a:p>
            <a:r>
              <a:rPr lang="zh-CN" altLang="en-US" sz="3200" b="1" dirty="0">
                <a:solidFill>
                  <a:srgbClr val="C00000"/>
                </a:solidFill>
                <a:latin typeface="+mj-ea"/>
                <a:ea typeface="+mj-ea"/>
              </a:rPr>
              <a:t>执行误差下系统建模</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F08324FC-103B-7F76-A927-0EB0AA957345}"/>
              </a:ext>
            </a:extLst>
          </p:cNvPr>
          <p:cNvSpPr txBox="1"/>
          <p:nvPr/>
        </p:nvSpPr>
        <p:spPr>
          <a:xfrm>
            <a:off x="1043608" y="5412859"/>
            <a:ext cx="8168645" cy="369332"/>
          </a:xfrm>
          <a:prstGeom prst="rect">
            <a:avLst/>
          </a:prstGeom>
          <a:noFill/>
        </p:spPr>
        <p:txBody>
          <a:bodyPr wrap="square">
            <a:spAutoFit/>
          </a:bodyPr>
          <a:lstStyle/>
          <a:p>
            <a:r>
              <a:rPr lang="zh-CN" altLang="en-US" dirty="0"/>
              <a:t>这种情况下，玩家</a:t>
            </a:r>
            <a:r>
              <a:rPr lang="en-US" altLang="zh-CN" dirty="0"/>
              <a:t>    </a:t>
            </a:r>
            <a:r>
              <a:rPr lang="zh-CN" altLang="en-US" dirty="0"/>
              <a:t>的策略向量，即</a:t>
            </a:r>
            <a:r>
              <a:rPr lang="en-US" altLang="zh-CN" dirty="0"/>
              <a:t> </a:t>
            </a:r>
            <a:r>
              <a:rPr lang="en-US" altLang="zh-CN" dirty="0">
                <a:latin typeface="Times New Roman" panose="02020603050405020304" pitchFamily="18" charset="0"/>
                <a:cs typeface="Times New Roman" panose="02020603050405020304" pitchFamily="18" charset="0"/>
              </a:rPr>
              <a:t>ZD </a:t>
            </a:r>
            <a:r>
              <a:rPr lang="zh-CN" altLang="en-US" dirty="0"/>
              <a:t>策略表达式为</a:t>
            </a:r>
          </a:p>
        </p:txBody>
      </p:sp>
      <p:pic>
        <p:nvPicPr>
          <p:cNvPr id="29" name="图片 28"/>
          <p:cNvPicPr>
            <a:picLocks noChangeAspect="1"/>
          </p:cNvPicPr>
          <p:nvPr/>
        </p:nvPicPr>
        <p:blipFill>
          <a:blip r:embed="rId4"/>
          <a:stretch>
            <a:fillRect/>
          </a:stretch>
        </p:blipFill>
        <p:spPr>
          <a:xfrm>
            <a:off x="3021223" y="5472007"/>
            <a:ext cx="118745" cy="231775"/>
          </a:xfrm>
          <a:prstGeom prst="rect">
            <a:avLst/>
          </a:prstGeom>
        </p:spPr>
      </p:pic>
      <p:pic>
        <p:nvPicPr>
          <p:cNvPr id="7" name="图片 6">
            <a:extLst>
              <a:ext uri="{FF2B5EF4-FFF2-40B4-BE49-F238E27FC236}">
                <a16:creationId xmlns:a16="http://schemas.microsoft.com/office/drawing/2014/main" id="{EDD7AA6E-C74B-45EC-CCAB-90FA5AACB66D}"/>
              </a:ext>
            </a:extLst>
          </p:cNvPr>
          <p:cNvPicPr>
            <a:picLocks noChangeAspect="1"/>
          </p:cNvPicPr>
          <p:nvPr/>
        </p:nvPicPr>
        <p:blipFill>
          <a:blip r:embed="rId8"/>
          <a:stretch>
            <a:fillRect/>
          </a:stretch>
        </p:blipFill>
        <p:spPr>
          <a:xfrm>
            <a:off x="3138938" y="5928232"/>
            <a:ext cx="3002280" cy="61023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59</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12" name="文本框 11"/>
          <p:cNvSpPr txBox="1"/>
          <p:nvPr/>
        </p:nvSpPr>
        <p:spPr>
          <a:xfrm>
            <a:off x="983615" y="1053465"/>
            <a:ext cx="7011670" cy="2433320"/>
          </a:xfrm>
          <a:prstGeom prst="rect">
            <a:avLst/>
          </a:prstGeom>
          <a:noFill/>
        </p:spPr>
        <p:txBody>
          <a:bodyPr wrap="square" rtlCol="0">
            <a:noAutofit/>
          </a:bodyPr>
          <a:lstStyle/>
          <a:p>
            <a:r>
              <a:rPr lang="zh-CN" altLang="en-US" dirty="0"/>
              <a:t>考虑到策略向量中的每一项都是概率，因此需要满足基本条件</a:t>
            </a:r>
          </a:p>
          <a:p>
            <a:endParaRPr lang="zh-CN" altLang="en-US" dirty="0"/>
          </a:p>
          <a:p>
            <a:endParaRPr lang="zh-CN" altLang="en-US" dirty="0"/>
          </a:p>
          <a:p>
            <a:endParaRPr lang="zh-CN" altLang="en-US" dirty="0"/>
          </a:p>
          <a:p>
            <a:endParaRPr lang="zh-CN" altLang="en-US" dirty="0"/>
          </a:p>
          <a:p>
            <a:r>
              <a:rPr lang="zh-CN" altLang="en-US" sz="2000" b="1" dirty="0">
                <a:solidFill>
                  <a:srgbClr val="C00000"/>
                </a:solidFill>
              </a:rPr>
              <a:t>定理：</a:t>
            </a:r>
            <a:r>
              <a:rPr lang="zh-CN" altLang="en-US" dirty="0"/>
              <a:t>考虑一个多人双策略重复博弈，每个玩家都以</a:t>
            </a:r>
            <a:r>
              <a:rPr lang="en-US" altLang="zh-CN" dirty="0"/>
              <a:t>     </a:t>
            </a:r>
            <a:r>
              <a:rPr lang="zh-CN" altLang="en-US" dirty="0"/>
              <a:t>的概率发生执行错误。当且仅当满足以下条件</a:t>
            </a:r>
          </a:p>
          <a:p>
            <a:endParaRPr lang="zh-CN" altLang="en-US" dirty="0"/>
          </a:p>
          <a:p>
            <a:endParaRPr lang="zh-CN" altLang="en-US" dirty="0"/>
          </a:p>
          <a:p>
            <a:endParaRPr lang="zh-CN" altLang="en-US" dirty="0"/>
          </a:p>
          <a:p>
            <a:r>
              <a:rPr lang="zh-CN" altLang="en-US" dirty="0"/>
              <a:t>则玩家</a:t>
            </a:r>
            <a:r>
              <a:rPr lang="en-US" altLang="zh-CN" dirty="0"/>
              <a:t>    </a:t>
            </a:r>
            <a:r>
              <a:rPr lang="zh-CN" altLang="en-US" dirty="0"/>
              <a:t>的</a:t>
            </a:r>
            <a:r>
              <a:rPr lang="en-US" altLang="zh-CN" dirty="0"/>
              <a:t> </a:t>
            </a:r>
            <a:r>
              <a:rPr lang="en-US" altLang="zh-CN" dirty="0">
                <a:latin typeface="Times New Roman" panose="02020603050405020304" pitchFamily="18" charset="0"/>
                <a:cs typeface="Times New Roman" panose="02020603050405020304" pitchFamily="18" charset="0"/>
              </a:rPr>
              <a:t>ZD </a:t>
            </a:r>
            <a:r>
              <a:rPr lang="zh-CN" altLang="en-US" dirty="0"/>
              <a:t>策略对预定参数</a:t>
            </a:r>
            <a:r>
              <a:rPr lang="en-US" altLang="zh-CN" dirty="0"/>
              <a:t>               </a:t>
            </a:r>
            <a:r>
              <a:rPr lang="zh-CN" altLang="en-US" dirty="0"/>
              <a:t>有效。</a:t>
            </a:r>
          </a:p>
          <a:p>
            <a:endParaRPr lang="zh-CN" altLang="en-US" dirty="0"/>
          </a:p>
          <a:p>
            <a:r>
              <a:rPr lang="zh-CN" altLang="en-US" dirty="0"/>
              <a:t>其中</a:t>
            </a:r>
          </a:p>
        </p:txBody>
      </p:sp>
      <p:pic>
        <p:nvPicPr>
          <p:cNvPr id="2" name="图片 1"/>
          <p:cNvPicPr>
            <a:picLocks noChangeAspect="1"/>
          </p:cNvPicPr>
          <p:nvPr/>
        </p:nvPicPr>
        <p:blipFill>
          <a:blip r:embed="rId3"/>
          <a:stretch>
            <a:fillRect/>
          </a:stretch>
        </p:blipFill>
        <p:spPr>
          <a:xfrm>
            <a:off x="2969260" y="1629410"/>
            <a:ext cx="2985135" cy="434975"/>
          </a:xfrm>
          <a:prstGeom prst="rect">
            <a:avLst/>
          </a:prstGeom>
        </p:spPr>
      </p:pic>
      <p:pic>
        <p:nvPicPr>
          <p:cNvPr id="3" name="图片 2"/>
          <p:cNvPicPr>
            <a:picLocks noChangeAspect="1"/>
          </p:cNvPicPr>
          <p:nvPr/>
        </p:nvPicPr>
        <p:blipFill>
          <a:blip r:embed="rId4"/>
          <a:stretch>
            <a:fillRect/>
          </a:stretch>
        </p:blipFill>
        <p:spPr>
          <a:xfrm>
            <a:off x="3636010" y="3213735"/>
            <a:ext cx="2271395" cy="374015"/>
          </a:xfrm>
          <a:prstGeom prst="rect">
            <a:avLst/>
          </a:prstGeom>
        </p:spPr>
      </p:pic>
      <p:pic>
        <p:nvPicPr>
          <p:cNvPr id="18" name="图片 17"/>
          <p:cNvPicPr>
            <a:picLocks noChangeAspect="1"/>
          </p:cNvPicPr>
          <p:nvPr/>
        </p:nvPicPr>
        <p:blipFill>
          <a:blip r:embed="rId5"/>
          <a:stretch>
            <a:fillRect/>
          </a:stretch>
        </p:blipFill>
        <p:spPr>
          <a:xfrm>
            <a:off x="6396990" y="2501900"/>
            <a:ext cx="187960" cy="212725"/>
          </a:xfrm>
          <a:prstGeom prst="rect">
            <a:avLst/>
          </a:prstGeom>
        </p:spPr>
      </p:pic>
      <p:pic>
        <p:nvPicPr>
          <p:cNvPr id="29" name="图片 28"/>
          <p:cNvPicPr>
            <a:picLocks noChangeAspect="1"/>
          </p:cNvPicPr>
          <p:nvPr/>
        </p:nvPicPr>
        <p:blipFill>
          <a:blip r:embed="rId6"/>
          <a:stretch>
            <a:fillRect/>
          </a:stretch>
        </p:blipFill>
        <p:spPr>
          <a:xfrm>
            <a:off x="1827530" y="3853180"/>
            <a:ext cx="118745" cy="231775"/>
          </a:xfrm>
          <a:prstGeom prst="rect">
            <a:avLst/>
          </a:prstGeom>
        </p:spPr>
      </p:pic>
      <p:pic>
        <p:nvPicPr>
          <p:cNvPr id="4" name="图片 3"/>
          <p:cNvPicPr>
            <a:picLocks noChangeAspect="1"/>
          </p:cNvPicPr>
          <p:nvPr/>
        </p:nvPicPr>
        <p:blipFill>
          <a:blip r:embed="rId7"/>
          <a:stretch>
            <a:fillRect/>
          </a:stretch>
        </p:blipFill>
        <p:spPr>
          <a:xfrm>
            <a:off x="3377882" y="4340914"/>
            <a:ext cx="2787650" cy="1326515"/>
          </a:xfrm>
          <a:prstGeom prst="rect">
            <a:avLst/>
          </a:prstGeom>
        </p:spPr>
      </p:pic>
      <p:pic>
        <p:nvPicPr>
          <p:cNvPr id="5" name="图片 4"/>
          <p:cNvPicPr>
            <a:picLocks noChangeAspect="1"/>
          </p:cNvPicPr>
          <p:nvPr/>
        </p:nvPicPr>
        <p:blipFill>
          <a:blip r:embed="rId8"/>
          <a:stretch>
            <a:fillRect/>
          </a:stretch>
        </p:blipFill>
        <p:spPr>
          <a:xfrm>
            <a:off x="4300220" y="3861435"/>
            <a:ext cx="909320" cy="257175"/>
          </a:xfrm>
          <a:prstGeom prst="rect">
            <a:avLst/>
          </a:prstGeom>
        </p:spPr>
      </p:pic>
      <p:sp>
        <p:nvSpPr>
          <p:cNvPr id="26" name="文本框 25"/>
          <p:cNvSpPr txBox="1"/>
          <p:nvPr/>
        </p:nvSpPr>
        <p:spPr>
          <a:xfrm>
            <a:off x="323215" y="398145"/>
            <a:ext cx="5224780" cy="583565"/>
          </a:xfrm>
          <a:prstGeom prst="rect">
            <a:avLst/>
          </a:prstGeom>
          <a:noFill/>
        </p:spPr>
        <p:txBody>
          <a:bodyPr wrap="square" rtlCol="0">
            <a:spAutoFit/>
          </a:bodyPr>
          <a:lstStyle/>
          <a:p>
            <a:r>
              <a:rPr lang="zh-CN" altLang="en-US" sz="3200" b="1" dirty="0">
                <a:solidFill>
                  <a:srgbClr val="C00000"/>
                </a:solidFill>
                <a:latin typeface="+mj-ea"/>
                <a:ea typeface="+mj-ea"/>
              </a:rPr>
              <a:t>ZD策略有效性的验证</a:t>
            </a:r>
          </a:p>
        </p:txBody>
      </p:sp>
      <p:sp>
        <p:nvSpPr>
          <p:cNvPr id="6" name="文本框 5">
            <a:extLst>
              <a:ext uri="{FF2B5EF4-FFF2-40B4-BE49-F238E27FC236}">
                <a16:creationId xmlns:a16="http://schemas.microsoft.com/office/drawing/2014/main" id="{90CB1D33-D2A1-8ABD-8C8D-96BC5B2BA45D}"/>
              </a:ext>
            </a:extLst>
          </p:cNvPr>
          <p:cNvSpPr txBox="1"/>
          <p:nvPr/>
        </p:nvSpPr>
        <p:spPr>
          <a:xfrm>
            <a:off x="207675" y="5845506"/>
            <a:ext cx="8728650" cy="830997"/>
          </a:xfrm>
          <a:prstGeom prst="rect">
            <a:avLst/>
          </a:prstGeom>
          <a:noFill/>
        </p:spPr>
        <p:txBody>
          <a:bodyPr wrap="square" rtlCol="0">
            <a:spAutoFit/>
          </a:bodyPr>
          <a:lstStyle/>
          <a:p>
            <a:pPr algn="just"/>
            <a:r>
              <a:rPr lang="en-US" altLang="zh-CN" sz="1600" dirty="0">
                <a:latin typeface="Times New Roman" panose="02020603050405020304" pitchFamily="18" charset="0"/>
                <a:cs typeface="Times New Roman" panose="02020603050405020304" pitchFamily="18" charset="0"/>
              </a:rPr>
              <a:t>Zhang ZP, Jiang XT, Xia CY. Zero-determinant strategy of finite games with implementation errors </a:t>
            </a:r>
            <a:r>
              <a:rPr lang="en-US" altLang="zh-CN" sz="1600" dirty="0" err="1">
                <a:latin typeface="Times New Roman" panose="02020603050405020304" pitchFamily="18" charset="0"/>
                <a:cs typeface="Times New Roman" panose="02020603050405020304" pitchFamily="18" charset="0"/>
              </a:rPr>
              <a:t>andits</a:t>
            </a:r>
            <a:r>
              <a:rPr lang="en-US" altLang="zh-CN" sz="1600" dirty="0">
                <a:latin typeface="Times New Roman" panose="02020603050405020304" pitchFamily="18" charset="0"/>
                <a:cs typeface="Times New Roman" panose="02020603050405020304" pitchFamily="18" charset="0"/>
              </a:rPr>
              <a:t> application into group decision-making. </a:t>
            </a:r>
            <a:r>
              <a:rPr lang="en-US" altLang="zh-CN" sz="1600" b="1" i="1" dirty="0">
                <a:latin typeface="Times New Roman" panose="02020603050405020304" pitchFamily="18" charset="0"/>
                <a:cs typeface="Times New Roman" panose="02020603050405020304" pitchFamily="18" charset="0"/>
              </a:rPr>
              <a:t>Applied Mathematics and Computation</a:t>
            </a:r>
            <a:r>
              <a:rPr lang="en-US" altLang="zh-CN" sz="1600" dirty="0">
                <a:latin typeface="Times New Roman" panose="02020603050405020304" pitchFamily="18" charset="0"/>
                <a:cs typeface="Times New Roman" panose="02020603050405020304" pitchFamily="18" charset="0"/>
              </a:rPr>
              <a:t>, 2025, 486129055.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1"/>
          <p:cNvSpPr txBox="1">
            <a:spLocks noGrp="1"/>
          </p:cNvSpPr>
          <p:nvPr>
            <p:ph type="sldNum" sz="quarter" idx="12"/>
          </p:nvPr>
        </p:nvSpPr>
        <p:spPr>
          <a:xfrm>
            <a:off x="3124200" y="6356350"/>
            <a:ext cx="2895600" cy="365125"/>
          </a:xfrm>
          <a:ln>
            <a:noFill/>
          </a:ln>
        </p:spPr>
        <p:txBody>
          <a:bodyPr lIns="45720" rIns="45720" anchor="ctr" anchorCtr="0"/>
          <a:lstStyle/>
          <a:p>
            <a:pPr marL="0" indent="0" algn="ctr" eaLnBrk="1" hangingPunct="1">
              <a:spcBef>
                <a:spcPct val="0"/>
              </a:spcBef>
              <a:buClrTx/>
              <a:buSzTx/>
              <a:buFont typeface="Arial" panose="020B0604020202020204" pitchFamily="34" charset="0"/>
              <a:buNone/>
            </a:pPr>
            <a:fld id="{9A0DB2DC-4C9A-4742-B13C-FB6460FD3503}" type="slidenum">
              <a:rPr lang="zh-CN" altLang="en-US" sz="1100" dirty="0">
                <a:solidFill>
                  <a:srgbClr val="896855"/>
                </a:solidFill>
                <a:latin typeface="Arial" panose="020B0604020202020204" pitchFamily="34" charset="0"/>
                <a:ea typeface="宋体" panose="02010600030101010101" pitchFamily="2" charset="-122"/>
              </a:rPr>
              <a:t>6</a:t>
            </a:fld>
            <a:endParaRPr lang="zh-CN" altLang="en-US" sz="1100" dirty="0">
              <a:solidFill>
                <a:srgbClr val="896855"/>
              </a:solidFill>
              <a:latin typeface="Arial" panose="020B0604020202020204" pitchFamily="34" charset="0"/>
              <a:ea typeface="宋体" panose="02010600030101010101" pitchFamily="2" charset="-122"/>
            </a:endParaRPr>
          </a:p>
        </p:txBody>
      </p:sp>
      <p:pic>
        <p:nvPicPr>
          <p:cNvPr id="23555" name="Picture 2"/>
          <p:cNvPicPr>
            <a:picLocks noChangeAspect="1"/>
          </p:cNvPicPr>
          <p:nvPr/>
        </p:nvPicPr>
        <p:blipFill>
          <a:blip r:embed="rId2"/>
          <a:stretch>
            <a:fillRect/>
          </a:stretch>
        </p:blipFill>
        <p:spPr>
          <a:xfrm>
            <a:off x="0" y="549275"/>
            <a:ext cx="8748713" cy="4679950"/>
          </a:xfrm>
          <a:prstGeom prst="rect">
            <a:avLst/>
          </a:prstGeom>
          <a:noFill/>
          <a:ln w="9525">
            <a:noFill/>
          </a:ln>
        </p:spPr>
      </p:pic>
      <p:pic>
        <p:nvPicPr>
          <p:cNvPr id="23556" name="Picture 5"/>
          <p:cNvPicPr>
            <a:picLocks noChangeAspect="1"/>
          </p:cNvPicPr>
          <p:nvPr/>
        </p:nvPicPr>
        <p:blipFill>
          <a:blip r:embed="rId3"/>
          <a:stretch>
            <a:fillRect/>
          </a:stretch>
        </p:blipFill>
        <p:spPr>
          <a:xfrm>
            <a:off x="23813" y="5229225"/>
            <a:ext cx="8869362" cy="1257300"/>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59"/>
          <p:cNvSpPr txBox="1"/>
          <p:nvPr/>
        </p:nvSpPr>
        <p:spPr>
          <a:xfrm>
            <a:off x="4071620" y="2060575"/>
            <a:ext cx="1662430" cy="1295400"/>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12" name="文本框 11"/>
          <p:cNvSpPr txBox="1"/>
          <p:nvPr/>
        </p:nvSpPr>
        <p:spPr>
          <a:xfrm>
            <a:off x="659446" y="1521847"/>
            <a:ext cx="7945001" cy="1151900"/>
          </a:xfrm>
          <a:prstGeom prst="rect">
            <a:avLst/>
          </a:prstGeom>
          <a:noFill/>
        </p:spPr>
        <p:txBody>
          <a:bodyPr wrap="square" rtlCol="0">
            <a:noAutofit/>
          </a:bodyPr>
          <a:lstStyle/>
          <a:p>
            <a:r>
              <a:rPr lang="zh-CN" altLang="en-US" dirty="0"/>
              <a:t>    进一步，将其拓展到网络结构中：采用</a:t>
            </a:r>
            <a:r>
              <a:rPr lang="en-US" altLang="zh-CN" dirty="0"/>
              <a:t> </a:t>
            </a:r>
            <a:r>
              <a:rPr lang="en-US" altLang="zh-CN" dirty="0">
                <a:latin typeface="Times New Roman" panose="02020603050405020304" pitchFamily="18" charset="0"/>
                <a:cs typeface="Times New Roman" panose="02020603050405020304" pitchFamily="18" charset="0"/>
              </a:rPr>
              <a:t>FOP </a:t>
            </a:r>
            <a:r>
              <a:rPr lang="zh-CN" altLang="en-US" dirty="0">
                <a:latin typeface="Times New Roman" panose="02020603050405020304" pitchFamily="18" charset="0"/>
                <a:cs typeface="Times New Roman" panose="02020603050405020304" pitchFamily="18" charset="0"/>
              </a:rPr>
              <a:t>（虚拟对手）</a:t>
            </a:r>
            <a:r>
              <a:rPr lang="zh-CN" altLang="en-US" dirty="0"/>
              <a:t>的方法，将除玩家</a:t>
            </a:r>
            <a:r>
              <a:rPr lang="en-US" altLang="zh-CN" dirty="0"/>
              <a:t>    </a:t>
            </a:r>
            <a:r>
              <a:rPr lang="zh-CN" altLang="en-US" dirty="0"/>
              <a:t>以外的所有玩家视作一个虚拟玩家</a:t>
            </a:r>
            <a:r>
              <a:rPr lang="en-US" altLang="zh-CN" dirty="0"/>
              <a:t>       </a:t>
            </a:r>
            <a:r>
              <a:rPr lang="zh-CN" altLang="en-US" dirty="0"/>
              <a:t>，由此可以将其简化为一个双人博弈。</a:t>
            </a:r>
          </a:p>
          <a:p>
            <a:endParaRPr lang="zh-CN" altLang="en-US" dirty="0"/>
          </a:p>
          <a:p>
            <a:endParaRPr lang="zh-CN" altLang="en-US" dirty="0"/>
          </a:p>
          <a:p>
            <a:endParaRPr lang="zh-CN" altLang="en-US" dirty="0"/>
          </a:p>
          <a:p>
            <a:endParaRPr lang="zh-CN" altLang="en-US" dirty="0"/>
          </a:p>
          <a:p>
            <a:endParaRPr lang="zh-CN" altLang="en-US" dirty="0"/>
          </a:p>
        </p:txBody>
      </p:sp>
      <p:pic>
        <p:nvPicPr>
          <p:cNvPr id="2" name="图片 1"/>
          <p:cNvPicPr>
            <a:picLocks noChangeAspect="1"/>
          </p:cNvPicPr>
          <p:nvPr/>
        </p:nvPicPr>
        <p:blipFill>
          <a:blip r:embed="rId4"/>
          <a:stretch>
            <a:fillRect/>
          </a:stretch>
        </p:blipFill>
        <p:spPr>
          <a:xfrm>
            <a:off x="1051883" y="1856710"/>
            <a:ext cx="122555" cy="240030"/>
          </a:xfrm>
          <a:prstGeom prst="rect">
            <a:avLst/>
          </a:prstGeom>
        </p:spPr>
      </p:pic>
      <p:pic>
        <p:nvPicPr>
          <p:cNvPr id="4" name="图片 3"/>
          <p:cNvPicPr>
            <a:picLocks noChangeAspect="1"/>
          </p:cNvPicPr>
          <p:nvPr/>
        </p:nvPicPr>
        <p:blipFill>
          <a:blip r:embed="rId5"/>
          <a:stretch>
            <a:fillRect/>
          </a:stretch>
        </p:blipFill>
        <p:spPr>
          <a:xfrm>
            <a:off x="4752657" y="1933344"/>
            <a:ext cx="300355" cy="200025"/>
          </a:xfrm>
          <a:prstGeom prst="rect">
            <a:avLst/>
          </a:prstGeom>
        </p:spPr>
      </p:pic>
      <p:sp>
        <p:nvSpPr>
          <p:cNvPr id="26" name="文本框 25"/>
          <p:cNvSpPr txBox="1"/>
          <p:nvPr/>
        </p:nvSpPr>
        <p:spPr>
          <a:xfrm>
            <a:off x="323850" y="476885"/>
            <a:ext cx="7200478" cy="584775"/>
          </a:xfrm>
          <a:prstGeom prst="rect">
            <a:avLst/>
          </a:prstGeom>
          <a:noFill/>
        </p:spPr>
        <p:txBody>
          <a:bodyPr wrap="square" rtlCol="0">
            <a:spAutoFit/>
          </a:bodyPr>
          <a:lstStyle/>
          <a:p>
            <a:r>
              <a:rPr lang="zh-CN" altLang="en-US" sz="3200" b="1" dirty="0">
                <a:solidFill>
                  <a:srgbClr val="C00000"/>
                </a:solidFill>
                <a:latin typeface="+mj-ea"/>
                <a:ea typeface="+mj-ea"/>
              </a:rPr>
              <a:t>网络演化博弈</a:t>
            </a:r>
            <a:r>
              <a:rPr lang="en-US" altLang="zh-CN" sz="3200" b="1" dirty="0">
                <a:solidFill>
                  <a:srgbClr val="C00000"/>
                </a:solidFill>
                <a:latin typeface="+mj-ea"/>
                <a:ea typeface="+mj-ea"/>
              </a:rPr>
              <a:t>-</a:t>
            </a:r>
            <a:r>
              <a:rPr lang="zh-CN" altLang="en-US" sz="3200" b="1" dirty="0">
                <a:solidFill>
                  <a:srgbClr val="C00000"/>
                </a:solidFill>
                <a:latin typeface="+mj-ea"/>
                <a:ea typeface="+mj-ea"/>
              </a:rPr>
              <a:t>FOP策略转移过程</a:t>
            </a:r>
          </a:p>
        </p:txBody>
      </p:sp>
      <p:pic>
        <p:nvPicPr>
          <p:cNvPr id="8" name="图片 7">
            <a:extLst>
              <a:ext uri="{FF2B5EF4-FFF2-40B4-BE49-F238E27FC236}">
                <a16:creationId xmlns:a16="http://schemas.microsoft.com/office/drawing/2014/main" id="{A2F2D22A-CDDF-9AC7-7F48-55F0E4D6DA5E}"/>
              </a:ext>
            </a:extLst>
          </p:cNvPr>
          <p:cNvPicPr>
            <a:picLocks noChangeAspect="1"/>
          </p:cNvPicPr>
          <p:nvPr>
            <p:custDataLst>
              <p:tags r:id="rId1"/>
            </p:custDataLst>
          </p:nvPr>
        </p:nvPicPr>
        <p:blipFill>
          <a:blip r:embed="rId6"/>
          <a:stretch>
            <a:fillRect/>
          </a:stretch>
        </p:blipFill>
        <p:spPr>
          <a:xfrm>
            <a:off x="827584" y="3133934"/>
            <a:ext cx="7307322" cy="3278903"/>
          </a:xfrm>
          <a:prstGeom prst="rect">
            <a:avLst/>
          </a:prstGeom>
        </p:spPr>
      </p:pic>
      <p:sp>
        <p:nvSpPr>
          <p:cNvPr id="9" name="文本框 8">
            <a:extLst>
              <a:ext uri="{FF2B5EF4-FFF2-40B4-BE49-F238E27FC236}">
                <a16:creationId xmlns:a16="http://schemas.microsoft.com/office/drawing/2014/main" id="{F13D0BC0-D896-52EC-493F-290745DE581A}"/>
              </a:ext>
            </a:extLst>
          </p:cNvPr>
          <p:cNvSpPr txBox="1"/>
          <p:nvPr/>
        </p:nvSpPr>
        <p:spPr>
          <a:xfrm>
            <a:off x="671640" y="2292506"/>
            <a:ext cx="7945001" cy="863868"/>
          </a:xfrm>
          <a:prstGeom prst="rect">
            <a:avLst/>
          </a:prstGeom>
          <a:noFill/>
        </p:spPr>
        <p:txBody>
          <a:bodyPr wrap="square" rtlCol="0">
            <a:noAutofit/>
          </a:bodyPr>
          <a:lstStyle/>
          <a:p>
            <a:r>
              <a:rPr lang="zh-CN" altLang="en-US" sz="2000" b="1" dirty="0">
                <a:solidFill>
                  <a:srgbClr val="C00000"/>
                </a:solidFill>
                <a:sym typeface="+mn-ea"/>
              </a:rPr>
              <a:t>     举例：</a:t>
            </a:r>
            <a:r>
              <a:rPr lang="zh-CN" altLang="en-US" dirty="0">
                <a:sym typeface="+mn-ea"/>
              </a:rPr>
              <a:t>下图展示玩家</a:t>
            </a:r>
            <a:r>
              <a:rPr lang="en-US" altLang="zh-CN" dirty="0">
                <a:sym typeface="+mn-ea"/>
              </a:rPr>
              <a:t>    </a:t>
            </a:r>
            <a:r>
              <a:rPr lang="zh-CN" altLang="en-US" dirty="0">
                <a:sym typeface="+mn-ea"/>
              </a:rPr>
              <a:t>的邻居们在上一时刻局势为</a:t>
            </a:r>
            <a:r>
              <a:rPr lang="en-US" altLang="zh-CN" dirty="0">
                <a:sym typeface="+mn-ea"/>
              </a:rPr>
              <a:t> </a:t>
            </a:r>
            <a:r>
              <a:rPr lang="en-US" altLang="zh-CN" dirty="0">
                <a:latin typeface="Times New Roman" panose="02020603050405020304" pitchFamily="18" charset="0"/>
                <a:cs typeface="Times New Roman" panose="02020603050405020304" pitchFamily="18" charset="0"/>
                <a:sym typeface="+mn-ea"/>
              </a:rPr>
              <a:t>1 </a:t>
            </a:r>
            <a:r>
              <a:rPr lang="zh-CN" altLang="en-US" dirty="0">
                <a:sym typeface="+mn-ea"/>
              </a:rPr>
              <a:t>的情况下，在下一时刻意图选择策略</a:t>
            </a:r>
            <a:r>
              <a:rPr lang="en-US" altLang="zh-CN" dirty="0">
                <a:sym typeface="+mn-ea"/>
              </a:rPr>
              <a:t> </a:t>
            </a:r>
            <a:r>
              <a:rPr lang="en-US" altLang="zh-CN" dirty="0">
                <a:latin typeface="Times New Roman" panose="02020603050405020304" pitchFamily="18" charset="0"/>
                <a:cs typeface="Times New Roman" panose="02020603050405020304" pitchFamily="18" charset="0"/>
                <a:sym typeface="+mn-ea"/>
              </a:rPr>
              <a:t>3 </a:t>
            </a:r>
            <a:r>
              <a:rPr lang="zh-CN" altLang="en-US" dirty="0">
                <a:sym typeface="+mn-ea"/>
              </a:rPr>
              <a:t>的策略转移过程</a:t>
            </a:r>
            <a:endParaRPr lang="zh-CN" altLang="en-US" dirty="0"/>
          </a:p>
        </p:txBody>
      </p:sp>
      <p:pic>
        <p:nvPicPr>
          <p:cNvPr id="10" name="图片 9">
            <a:extLst>
              <a:ext uri="{FF2B5EF4-FFF2-40B4-BE49-F238E27FC236}">
                <a16:creationId xmlns:a16="http://schemas.microsoft.com/office/drawing/2014/main" id="{DF0E0658-F4DC-2245-DFEE-BE673CBA03DE}"/>
              </a:ext>
            </a:extLst>
          </p:cNvPr>
          <p:cNvPicPr>
            <a:picLocks noChangeAspect="1"/>
          </p:cNvPicPr>
          <p:nvPr/>
        </p:nvPicPr>
        <p:blipFill>
          <a:blip r:embed="rId4"/>
          <a:stretch>
            <a:fillRect/>
          </a:stretch>
        </p:blipFill>
        <p:spPr>
          <a:xfrm>
            <a:off x="3301127" y="2348880"/>
            <a:ext cx="118745" cy="23177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61</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25" name="Text Placeholder 59"/>
          <p:cNvSpPr txBox="1"/>
          <p:nvPr/>
        </p:nvSpPr>
        <p:spPr>
          <a:xfrm>
            <a:off x="2440821" y="3200676"/>
            <a:ext cx="1279553"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6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X</a:t>
            </a:r>
          </a:p>
        </p:txBody>
      </p:sp>
      <p:sp>
        <p:nvSpPr>
          <p:cNvPr id="38" name="Text Placeholder 59"/>
          <p:cNvSpPr txBox="1"/>
          <p:nvPr/>
        </p:nvSpPr>
        <p:spPr>
          <a:xfrm>
            <a:off x="2553520" y="472794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40" name="Text Placeholder 59"/>
          <p:cNvSpPr txBox="1"/>
          <p:nvPr/>
        </p:nvSpPr>
        <p:spPr>
          <a:xfrm>
            <a:off x="5611554" y="472794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45" name="Text Placeholder 59"/>
          <p:cNvSpPr txBox="1"/>
          <p:nvPr/>
        </p:nvSpPr>
        <p:spPr>
          <a:xfrm>
            <a:off x="4082158" y="148478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pic>
        <p:nvPicPr>
          <p:cNvPr id="2" name="图片 1"/>
          <p:cNvPicPr>
            <a:picLocks noChangeAspect="1"/>
          </p:cNvPicPr>
          <p:nvPr/>
        </p:nvPicPr>
        <p:blipFill>
          <a:blip r:embed="rId3"/>
          <a:stretch>
            <a:fillRect/>
          </a:stretch>
        </p:blipFill>
        <p:spPr>
          <a:xfrm>
            <a:off x="1544394" y="1329399"/>
            <a:ext cx="5576587" cy="2445919"/>
          </a:xfrm>
          <a:prstGeom prst="rect">
            <a:avLst/>
          </a:prstGeom>
        </p:spPr>
      </p:pic>
      <p:sp>
        <p:nvSpPr>
          <p:cNvPr id="26" name="文本框 25"/>
          <p:cNvSpPr txBox="1"/>
          <p:nvPr/>
        </p:nvSpPr>
        <p:spPr>
          <a:xfrm>
            <a:off x="356870" y="404495"/>
            <a:ext cx="6284595" cy="583565"/>
          </a:xfrm>
          <a:prstGeom prst="rect">
            <a:avLst/>
          </a:prstGeom>
          <a:noFill/>
        </p:spPr>
        <p:txBody>
          <a:bodyPr wrap="square" rtlCol="0">
            <a:spAutoFit/>
          </a:bodyPr>
          <a:lstStyle/>
          <a:p>
            <a:r>
              <a:rPr lang="zh-CN" altLang="en-US" sz="3200" b="1" dirty="0">
                <a:solidFill>
                  <a:srgbClr val="C00000"/>
                </a:solidFill>
                <a:latin typeface="+mj-ea"/>
                <a:ea typeface="+mj-ea"/>
                <a:sym typeface="+mn-ea"/>
              </a:rPr>
              <a:t>局势转移矩阵及其</a:t>
            </a:r>
            <a:r>
              <a:rPr lang="en-US" altLang="zh-CN" sz="3200" b="1" dirty="0">
                <a:solidFill>
                  <a:srgbClr val="C00000"/>
                </a:solidFill>
                <a:latin typeface="+mj-ea"/>
                <a:ea typeface="+mj-ea"/>
                <a:sym typeface="+mn-ea"/>
              </a:rPr>
              <a:t>ZD</a:t>
            </a:r>
            <a:r>
              <a:rPr lang="zh-CN" altLang="en-US" sz="3200" b="1" dirty="0">
                <a:solidFill>
                  <a:srgbClr val="C00000"/>
                </a:solidFill>
                <a:latin typeface="+mj-ea"/>
                <a:ea typeface="+mj-ea"/>
                <a:sym typeface="+mn-ea"/>
              </a:rPr>
              <a:t>策略</a:t>
            </a:r>
            <a:endParaRPr lang="zh-CN" altLang="en-US" sz="3200" b="1" dirty="0">
              <a:solidFill>
                <a:srgbClr val="C00000"/>
              </a:solidFill>
              <a:latin typeface="+mj-ea"/>
              <a:ea typeface="+mj-ea"/>
            </a:endParaRPr>
          </a:p>
        </p:txBody>
      </p:sp>
      <p:sp>
        <p:nvSpPr>
          <p:cNvPr id="3" name="文本框 2">
            <a:extLst>
              <a:ext uri="{FF2B5EF4-FFF2-40B4-BE49-F238E27FC236}">
                <a16:creationId xmlns:a16="http://schemas.microsoft.com/office/drawing/2014/main" id="{4F0399F7-9D60-0107-B61F-01D5C6CA390E}"/>
              </a:ext>
            </a:extLst>
          </p:cNvPr>
          <p:cNvSpPr txBox="1"/>
          <p:nvPr/>
        </p:nvSpPr>
        <p:spPr>
          <a:xfrm>
            <a:off x="358691" y="4091659"/>
            <a:ext cx="8438515" cy="2043807"/>
          </a:xfrm>
          <a:prstGeom prst="rect">
            <a:avLst/>
          </a:prstGeom>
          <a:noFill/>
        </p:spPr>
        <p:txBody>
          <a:bodyPr wrap="square" rtlCol="0">
            <a:noAutofit/>
          </a:bodyPr>
          <a:lstStyle/>
          <a:p>
            <a:r>
              <a:rPr lang="zh-CN" altLang="en-US">
                <a:sym typeface="+mn-ea"/>
              </a:rPr>
              <a:t>与多人博弈中的</a:t>
            </a:r>
            <a:r>
              <a:rPr lang="en-US" altLang="zh-CN">
                <a:sym typeface="+mn-ea"/>
              </a:rPr>
              <a:t> </a:t>
            </a:r>
            <a:r>
              <a:rPr lang="en-US" altLang="zh-CN">
                <a:latin typeface="Times New Roman" panose="02020603050405020304" pitchFamily="18" charset="0"/>
                <a:cs typeface="Times New Roman" panose="02020603050405020304" pitchFamily="18" charset="0"/>
                <a:sym typeface="+mn-ea"/>
              </a:rPr>
              <a:t>ZD </a:t>
            </a:r>
            <a:r>
              <a:rPr lang="zh-CN" altLang="en-US">
                <a:sym typeface="+mn-ea"/>
              </a:rPr>
              <a:t>策略的设计步骤相同，玩家</a:t>
            </a:r>
            <a:r>
              <a:rPr lang="en-US" altLang="zh-CN">
                <a:sym typeface="+mn-ea"/>
              </a:rPr>
              <a:t>    </a:t>
            </a:r>
            <a:r>
              <a:rPr lang="zh-CN" altLang="en-US">
                <a:sym typeface="+mn-ea"/>
              </a:rPr>
              <a:t>设计的</a:t>
            </a:r>
            <a:r>
              <a:rPr lang="en-US" altLang="zh-CN">
                <a:sym typeface="+mn-ea"/>
              </a:rPr>
              <a:t> </a:t>
            </a:r>
            <a:r>
              <a:rPr lang="en-US" altLang="zh-CN">
                <a:latin typeface="Times New Roman" panose="02020603050405020304" pitchFamily="18" charset="0"/>
                <a:cs typeface="Times New Roman" panose="02020603050405020304" pitchFamily="18" charset="0"/>
                <a:sym typeface="+mn-ea"/>
              </a:rPr>
              <a:t>ZD </a:t>
            </a:r>
            <a:r>
              <a:rPr lang="zh-CN" altLang="en-US">
                <a:sym typeface="+mn-ea"/>
              </a:rPr>
              <a:t>策略表达式为：</a:t>
            </a:r>
          </a:p>
        </p:txBody>
      </p:sp>
      <p:pic>
        <p:nvPicPr>
          <p:cNvPr id="4" name="图片 3">
            <a:extLst>
              <a:ext uri="{FF2B5EF4-FFF2-40B4-BE49-F238E27FC236}">
                <a16:creationId xmlns:a16="http://schemas.microsoft.com/office/drawing/2014/main" id="{0EF6EBF9-6FB4-1001-606D-0EB7EFEA8CE8}"/>
              </a:ext>
            </a:extLst>
          </p:cNvPr>
          <p:cNvPicPr>
            <a:picLocks noChangeAspect="1"/>
          </p:cNvPicPr>
          <p:nvPr/>
        </p:nvPicPr>
        <p:blipFill>
          <a:blip r:embed="rId4"/>
          <a:stretch>
            <a:fillRect/>
          </a:stretch>
        </p:blipFill>
        <p:spPr>
          <a:xfrm>
            <a:off x="2158916" y="4839689"/>
            <a:ext cx="5024755" cy="1113790"/>
          </a:xfrm>
          <a:prstGeom prst="rect">
            <a:avLst/>
          </a:prstGeom>
        </p:spPr>
      </p:pic>
      <p:pic>
        <p:nvPicPr>
          <p:cNvPr id="5" name="图片 4">
            <a:extLst>
              <a:ext uri="{FF2B5EF4-FFF2-40B4-BE49-F238E27FC236}">
                <a16:creationId xmlns:a16="http://schemas.microsoft.com/office/drawing/2014/main" id="{917AEFF7-4FD5-9761-66E4-316FBAD50B29}"/>
              </a:ext>
            </a:extLst>
          </p:cNvPr>
          <p:cNvPicPr>
            <a:picLocks noChangeAspect="1"/>
          </p:cNvPicPr>
          <p:nvPr/>
        </p:nvPicPr>
        <p:blipFill>
          <a:blip r:embed="rId5"/>
          <a:stretch>
            <a:fillRect/>
          </a:stretch>
        </p:blipFill>
        <p:spPr>
          <a:xfrm>
            <a:off x="5302337" y="4168474"/>
            <a:ext cx="118745" cy="23177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灯片编号占位符 3"/>
          <p:cNvSpPr txBox="1">
            <a:spLocks noGrp="1"/>
          </p:cNvSpPr>
          <p:nvPr>
            <p:ph type="sldNum" sz="quarter" idx="4"/>
          </p:nvPr>
        </p:nvSpPr>
        <p:spPr>
          <a:xfrm>
            <a:off x="4114800" y="6472555"/>
            <a:ext cx="914400" cy="284163"/>
          </a:xfrm>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62</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40" name="Text Placeholder 59"/>
          <p:cNvSpPr txBox="1"/>
          <p:nvPr/>
        </p:nvSpPr>
        <p:spPr>
          <a:xfrm>
            <a:off x="5704205" y="4558665"/>
            <a:ext cx="2466340" cy="1059180"/>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grpSp>
        <p:nvGrpSpPr>
          <p:cNvPr id="3" name="组合 2"/>
          <p:cNvGrpSpPr/>
          <p:nvPr/>
        </p:nvGrpSpPr>
        <p:grpSpPr>
          <a:xfrm>
            <a:off x="711241" y="4037965"/>
            <a:ext cx="4020185" cy="2100580"/>
            <a:chOff x="812776" y="1038723"/>
            <a:chExt cx="7673590" cy="3366192"/>
          </a:xfrm>
        </p:grpSpPr>
        <p:sp>
          <p:nvSpPr>
            <p:cNvPr id="11" name="椭圆 10"/>
            <p:cNvSpPr/>
            <p:nvPr/>
          </p:nvSpPr>
          <p:spPr>
            <a:xfrm>
              <a:off x="2835424" y="1265852"/>
              <a:ext cx="432048" cy="432048"/>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13" name="椭圆 12"/>
            <p:cNvSpPr/>
            <p:nvPr/>
          </p:nvSpPr>
          <p:spPr>
            <a:xfrm>
              <a:off x="1835696" y="2155189"/>
              <a:ext cx="432048" cy="432048"/>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15" name="椭圆 14"/>
            <p:cNvSpPr/>
            <p:nvPr/>
          </p:nvSpPr>
          <p:spPr>
            <a:xfrm>
              <a:off x="4610038" y="2091432"/>
              <a:ext cx="432048" cy="432048"/>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16" name="椭圆 15"/>
            <p:cNvSpPr/>
            <p:nvPr/>
          </p:nvSpPr>
          <p:spPr>
            <a:xfrm>
              <a:off x="3831857" y="3564268"/>
              <a:ext cx="432048" cy="432048"/>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17" name="椭圆 16"/>
            <p:cNvSpPr/>
            <p:nvPr/>
          </p:nvSpPr>
          <p:spPr>
            <a:xfrm>
              <a:off x="4421324" y="1290241"/>
              <a:ext cx="432048" cy="432048"/>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18" name="椭圆 17"/>
            <p:cNvSpPr/>
            <p:nvPr/>
          </p:nvSpPr>
          <p:spPr>
            <a:xfrm>
              <a:off x="2651280" y="3537196"/>
              <a:ext cx="432048" cy="432048"/>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19" name="椭圆 18"/>
            <p:cNvSpPr/>
            <p:nvPr/>
          </p:nvSpPr>
          <p:spPr>
            <a:xfrm>
              <a:off x="3399809" y="2355726"/>
              <a:ext cx="432048" cy="432048"/>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20" name="椭圆 19"/>
            <p:cNvSpPr/>
            <p:nvPr/>
          </p:nvSpPr>
          <p:spPr>
            <a:xfrm>
              <a:off x="6732240" y="2307456"/>
              <a:ext cx="432048" cy="432048"/>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21" name="椭圆 20"/>
            <p:cNvSpPr/>
            <p:nvPr/>
          </p:nvSpPr>
          <p:spPr>
            <a:xfrm>
              <a:off x="5012434" y="3105148"/>
              <a:ext cx="432048" cy="432048"/>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cxnSp>
          <p:nvCxnSpPr>
            <p:cNvPr id="22" name="直接连接符 21"/>
            <p:cNvCxnSpPr>
              <a:stCxn id="11" idx="4"/>
              <a:endCxn id="19" idx="1"/>
            </p:cNvCxnSpPr>
            <p:nvPr/>
          </p:nvCxnSpPr>
          <p:spPr>
            <a:xfrm>
              <a:off x="3051448" y="1697900"/>
              <a:ext cx="411633" cy="7210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3" idx="6"/>
              <a:endCxn id="19" idx="2"/>
            </p:cNvCxnSpPr>
            <p:nvPr/>
          </p:nvCxnSpPr>
          <p:spPr>
            <a:xfrm>
              <a:off x="2267744" y="2371213"/>
              <a:ext cx="1132065" cy="2005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9" idx="4"/>
            </p:cNvCxnSpPr>
            <p:nvPr/>
          </p:nvCxnSpPr>
          <p:spPr>
            <a:xfrm>
              <a:off x="3615833" y="2787774"/>
              <a:ext cx="432048" cy="9654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6" idx="2"/>
              <a:endCxn id="18" idx="6"/>
            </p:cNvCxnSpPr>
            <p:nvPr/>
          </p:nvCxnSpPr>
          <p:spPr>
            <a:xfrm flipH="1" flipV="1">
              <a:off x="3083328" y="3753220"/>
              <a:ext cx="748529" cy="270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8" idx="1"/>
              <a:endCxn id="13" idx="4"/>
            </p:cNvCxnSpPr>
            <p:nvPr/>
          </p:nvCxnSpPr>
          <p:spPr>
            <a:xfrm flipH="1" flipV="1">
              <a:off x="2051720" y="2587237"/>
              <a:ext cx="662832" cy="10132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9" idx="6"/>
              <a:endCxn id="15" idx="2"/>
            </p:cNvCxnSpPr>
            <p:nvPr/>
          </p:nvCxnSpPr>
          <p:spPr>
            <a:xfrm flipV="1">
              <a:off x="3831857" y="2307456"/>
              <a:ext cx="778181" cy="2642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7" idx="3"/>
              <a:endCxn id="19" idx="0"/>
            </p:cNvCxnSpPr>
            <p:nvPr/>
          </p:nvCxnSpPr>
          <p:spPr>
            <a:xfrm flipH="1">
              <a:off x="3768585" y="1659017"/>
              <a:ext cx="716011" cy="7599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067645" y="3766756"/>
              <a:ext cx="2163504" cy="2295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20" idx="3"/>
            </p:cNvCxnSpPr>
            <p:nvPr/>
          </p:nvCxnSpPr>
          <p:spPr>
            <a:xfrm flipV="1">
              <a:off x="5228458" y="2676232"/>
              <a:ext cx="1567054" cy="6720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7" idx="5"/>
              <a:endCxn id="20" idx="1"/>
            </p:cNvCxnSpPr>
            <p:nvPr/>
          </p:nvCxnSpPr>
          <p:spPr>
            <a:xfrm>
              <a:off x="6189043" y="1986260"/>
              <a:ext cx="606469" cy="3844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4903591" y="1833508"/>
              <a:ext cx="1132700" cy="4661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6252315" y="2523480"/>
              <a:ext cx="695949" cy="14186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031033" y="1465225"/>
              <a:ext cx="1642277" cy="166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820267" y="1617484"/>
              <a:ext cx="432048" cy="432048"/>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39" name="椭圆 38"/>
            <p:cNvSpPr/>
            <p:nvPr/>
          </p:nvSpPr>
          <p:spPr>
            <a:xfrm>
              <a:off x="6015125" y="3753220"/>
              <a:ext cx="432048" cy="432048"/>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p>
          </p:txBody>
        </p:sp>
        <p:sp>
          <p:nvSpPr>
            <p:cNvPr id="41" name="标注: 线形 45"/>
            <p:cNvSpPr/>
            <p:nvPr/>
          </p:nvSpPr>
          <p:spPr>
            <a:xfrm rot="10800000" flipH="1" flipV="1">
              <a:off x="7156651" y="3419954"/>
              <a:ext cx="1305999" cy="522218"/>
            </a:xfrm>
            <a:prstGeom prst="borderCallout1">
              <a:avLst>
                <a:gd name="adj1" fmla="val 18750"/>
                <a:gd name="adj2" fmla="val -8333"/>
                <a:gd name="adj3" fmla="val 93994"/>
                <a:gd name="adj4" fmla="val -48657"/>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控制玩家</a:t>
              </a:r>
            </a:p>
          </p:txBody>
        </p:sp>
        <p:sp>
          <p:nvSpPr>
            <p:cNvPr id="47" name="标注: 线形 46"/>
            <p:cNvSpPr/>
            <p:nvPr/>
          </p:nvSpPr>
          <p:spPr>
            <a:xfrm rot="10800000" flipH="1" flipV="1">
              <a:off x="812776" y="3882697"/>
              <a:ext cx="1305999" cy="522218"/>
            </a:xfrm>
            <a:prstGeom prst="borderCallout1">
              <a:avLst>
                <a:gd name="adj1" fmla="val 72846"/>
                <a:gd name="adj2" fmla="val 106082"/>
                <a:gd name="adj3" fmla="val 18545"/>
                <a:gd name="adj4" fmla="val 138620"/>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状态玩家</a:t>
              </a:r>
            </a:p>
          </p:txBody>
        </p:sp>
        <p:sp>
          <p:nvSpPr>
            <p:cNvPr id="43" name="箭头: 下弧形 53"/>
            <p:cNvSpPr/>
            <p:nvPr/>
          </p:nvSpPr>
          <p:spPr>
            <a:xfrm rot="13204851">
              <a:off x="6413899" y="1457902"/>
              <a:ext cx="1008112" cy="479995"/>
            </a:xfrm>
            <a:prstGeom prst="curvedUpArrow">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solidFill>
                  <a:schemeClr val="tx1"/>
                </a:solidFill>
              </a:endParaRPr>
            </a:p>
          </p:txBody>
        </p:sp>
        <p:sp>
          <p:nvSpPr>
            <p:cNvPr id="44" name="对话气泡: 圆角矩形 54"/>
            <p:cNvSpPr/>
            <p:nvPr/>
          </p:nvSpPr>
          <p:spPr>
            <a:xfrm>
              <a:off x="7243998" y="1116060"/>
              <a:ext cx="1242368" cy="434511"/>
            </a:xfrm>
            <a:prstGeom prst="wedgeRoundRectCallou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状态时延</a:t>
              </a:r>
            </a:p>
          </p:txBody>
        </p:sp>
        <p:sp>
          <p:nvSpPr>
            <p:cNvPr id="48" name="箭头: 下弧形 55"/>
            <p:cNvSpPr/>
            <p:nvPr/>
          </p:nvSpPr>
          <p:spPr>
            <a:xfrm rot="965072" flipV="1">
              <a:off x="2055859" y="1726238"/>
              <a:ext cx="1140137" cy="479995"/>
            </a:xfrm>
            <a:prstGeom prst="curvedUpArrow">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solidFill>
                  <a:schemeClr val="tx1"/>
                </a:solidFill>
              </a:endParaRPr>
            </a:p>
          </p:txBody>
        </p:sp>
        <p:sp>
          <p:nvSpPr>
            <p:cNvPr id="49" name="对话气泡: 圆角矩形 56"/>
            <p:cNvSpPr/>
            <p:nvPr/>
          </p:nvSpPr>
          <p:spPr>
            <a:xfrm>
              <a:off x="1091185" y="1038723"/>
              <a:ext cx="1305999" cy="427761"/>
            </a:xfrm>
            <a:prstGeom prst="wedgeRoundRectCallou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rPr>
                <a:t>控制时延</a:t>
              </a:r>
            </a:p>
          </p:txBody>
        </p:sp>
      </p:grpSp>
      <p:grpSp>
        <p:nvGrpSpPr>
          <p:cNvPr id="61" name="组合 60"/>
          <p:cNvGrpSpPr/>
          <p:nvPr/>
        </p:nvGrpSpPr>
        <p:grpSpPr>
          <a:xfrm>
            <a:off x="5500493" y="4048598"/>
            <a:ext cx="3180080" cy="1911350"/>
            <a:chOff x="791580" y="1059582"/>
            <a:chExt cx="7560840" cy="3744416"/>
          </a:xfrm>
        </p:grpSpPr>
        <p:sp>
          <p:nvSpPr>
            <p:cNvPr id="62" name="矩形 61"/>
            <p:cNvSpPr/>
            <p:nvPr/>
          </p:nvSpPr>
          <p:spPr>
            <a:xfrm>
              <a:off x="791580" y="1059582"/>
              <a:ext cx="7560840" cy="720080"/>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kern="100" dirty="0">
                <a:solidFill>
                  <a:srgbClr val="000000"/>
                </a:solidFill>
                <a:latin typeface="Times New Roman" panose="02020603050405020304" pitchFamily="18" charset="0"/>
                <a:ea typeface="宋体" panose="02010600030101010101" pitchFamily="2" charset="-122"/>
                <a:sym typeface="+mn-lt"/>
              </a:endParaRPr>
            </a:p>
          </p:txBody>
        </p:sp>
        <p:pic>
          <p:nvPicPr>
            <p:cNvPr id="63" name="图片 62"/>
            <p:cNvPicPr>
              <a:picLocks noChangeAspect="1"/>
            </p:cNvPicPr>
            <p:nvPr/>
          </p:nvPicPr>
          <p:blipFill>
            <a:blip r:embed="rId3"/>
            <a:stretch>
              <a:fillRect/>
            </a:stretch>
          </p:blipFill>
          <p:spPr>
            <a:xfrm>
              <a:off x="1043608" y="1108894"/>
              <a:ext cx="7056784" cy="500087"/>
            </a:xfrm>
            <a:prstGeom prst="rect">
              <a:avLst/>
            </a:prstGeom>
          </p:spPr>
        </p:pic>
        <p:sp>
          <p:nvSpPr>
            <p:cNvPr id="64" name="矩形 63"/>
            <p:cNvSpPr/>
            <p:nvPr/>
          </p:nvSpPr>
          <p:spPr>
            <a:xfrm>
              <a:off x="791580" y="2560426"/>
              <a:ext cx="7560840" cy="720080"/>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kern="100">
                <a:solidFill>
                  <a:srgbClr val="000000"/>
                </a:solidFill>
                <a:latin typeface="Times New Roman" panose="02020603050405020304" pitchFamily="18" charset="0"/>
                <a:ea typeface="宋体" panose="02010600030101010101" pitchFamily="2" charset="-122"/>
                <a:sym typeface="+mn-lt"/>
              </a:endParaRPr>
            </a:p>
          </p:txBody>
        </p:sp>
        <p:sp>
          <p:nvSpPr>
            <p:cNvPr id="65" name="箭头: 下 32"/>
            <p:cNvSpPr/>
            <p:nvPr/>
          </p:nvSpPr>
          <p:spPr>
            <a:xfrm>
              <a:off x="4355976" y="1995686"/>
              <a:ext cx="432048" cy="386819"/>
            </a:xfrm>
            <a:prstGeom prst="downArrow">
              <a:avLst/>
            </a:prstGeom>
            <a:solidFill>
              <a:schemeClr val="bg1">
                <a:lumMod val="95000"/>
              </a:schemeClr>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66" name="矩形 65"/>
            <p:cNvSpPr/>
            <p:nvPr/>
          </p:nvSpPr>
          <p:spPr>
            <a:xfrm>
              <a:off x="791580" y="4083918"/>
              <a:ext cx="7560840" cy="720080"/>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kern="100">
                <a:solidFill>
                  <a:srgbClr val="000000"/>
                </a:solidFill>
                <a:latin typeface="Times New Roman" panose="02020603050405020304" pitchFamily="18" charset="0"/>
                <a:ea typeface="宋体" panose="02010600030101010101" pitchFamily="2" charset="-122"/>
                <a:sym typeface="+mn-lt"/>
              </a:endParaRPr>
            </a:p>
          </p:txBody>
        </p:sp>
        <p:sp>
          <p:nvSpPr>
            <p:cNvPr id="67" name="箭头: 下 36"/>
            <p:cNvSpPr/>
            <p:nvPr/>
          </p:nvSpPr>
          <p:spPr>
            <a:xfrm>
              <a:off x="4355976" y="3519178"/>
              <a:ext cx="432048" cy="386819"/>
            </a:xfrm>
            <a:prstGeom prst="downArrow">
              <a:avLst/>
            </a:prstGeom>
            <a:solidFill>
              <a:schemeClr val="bg1">
                <a:lumMod val="95000"/>
              </a:schemeClr>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pic>
          <p:nvPicPr>
            <p:cNvPr id="68" name="图片 67"/>
            <p:cNvPicPr>
              <a:picLocks noChangeAspect="1"/>
            </p:cNvPicPr>
            <p:nvPr/>
          </p:nvPicPr>
          <p:blipFill>
            <a:blip r:embed="rId4"/>
            <a:stretch>
              <a:fillRect/>
            </a:stretch>
          </p:blipFill>
          <p:spPr>
            <a:xfrm>
              <a:off x="2123728" y="2752884"/>
              <a:ext cx="4644516" cy="410385"/>
            </a:xfrm>
            <a:prstGeom prst="rect">
              <a:avLst/>
            </a:prstGeom>
          </p:spPr>
        </p:pic>
        <p:pic>
          <p:nvPicPr>
            <p:cNvPr id="69" name="图片 68"/>
            <p:cNvPicPr>
              <a:picLocks noChangeAspect="1"/>
            </p:cNvPicPr>
            <p:nvPr/>
          </p:nvPicPr>
          <p:blipFill>
            <a:blip r:embed="rId5"/>
            <a:stretch>
              <a:fillRect/>
            </a:stretch>
          </p:blipFill>
          <p:spPr>
            <a:xfrm>
              <a:off x="2483768" y="4211006"/>
              <a:ext cx="3744416" cy="498403"/>
            </a:xfrm>
            <a:prstGeom prst="rect">
              <a:avLst/>
            </a:prstGeom>
          </p:spPr>
        </p:pic>
      </p:grpSp>
      <p:grpSp>
        <p:nvGrpSpPr>
          <p:cNvPr id="70" name="组合 69"/>
          <p:cNvGrpSpPr/>
          <p:nvPr/>
        </p:nvGrpSpPr>
        <p:grpSpPr>
          <a:xfrm>
            <a:off x="711241" y="1269162"/>
            <a:ext cx="7537945" cy="1876167"/>
            <a:chOff x="952380" y="3056504"/>
            <a:chExt cx="7537945" cy="1876167"/>
          </a:xfrm>
        </p:grpSpPr>
        <mc:AlternateContent xmlns:mc="http://schemas.openxmlformats.org/markup-compatibility/2006" xmlns:a14="http://schemas.microsoft.com/office/drawing/2010/main">
          <mc:Choice Requires="a14">
            <p:sp>
              <p:nvSpPr>
                <p:cNvPr id="71" name="文本框 70"/>
                <p:cNvSpPr txBox="1"/>
                <p:nvPr/>
              </p:nvSpPr>
              <p:spPr>
                <a:xfrm>
                  <a:off x="3507310" y="3568180"/>
                  <a:ext cx="2731777" cy="3702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zh-CN" sz="1600" i="1" kern="100" smtClean="0">
                                <a:latin typeface="Cambria Math" panose="02040503050406030204" pitchFamily="18" charset="0"/>
                                <a:ea typeface="+mj-ea"/>
                              </a:rPr>
                            </m:ctrlPr>
                          </m:dPr>
                          <m:e>
                            <m:d>
                              <m:dPr>
                                <m:ctrlPr>
                                  <a:rPr lang="zh-CN" altLang="zh-CN" sz="1600" i="1" kern="100">
                                    <a:latin typeface="Cambria Math" panose="02040503050406030204" pitchFamily="18" charset="0"/>
                                    <a:ea typeface="+mj-ea"/>
                                  </a:rPr>
                                </m:ctrlPr>
                              </m:dPr>
                              <m:e>
                                <m:r>
                                  <a:rPr lang="en-US" altLang="zh-CN" sz="1600" i="1" kern="100">
                                    <a:latin typeface="Cambria Math" panose="02040503050406030204" pitchFamily="18" charset="0"/>
                                    <a:ea typeface="+mj-ea"/>
                                  </a:rPr>
                                  <m:t>𝑊</m:t>
                                </m:r>
                                <m:r>
                                  <a:rPr lang="en-US" altLang="zh-CN" sz="1600" i="1" kern="100">
                                    <a:latin typeface="Cambria Math" panose="02040503050406030204" pitchFamily="18" charset="0"/>
                                    <a:ea typeface="+mj-ea"/>
                                  </a:rPr>
                                  <m:t>,</m:t>
                                </m:r>
                                <m:r>
                                  <a:rPr lang="en-US" altLang="zh-CN" sz="1600" i="1" kern="100">
                                    <a:latin typeface="Cambria Math" panose="02040503050406030204" pitchFamily="18" charset="0"/>
                                    <a:ea typeface="+mj-ea"/>
                                  </a:rPr>
                                  <m:t>𝑍</m:t>
                                </m:r>
                                <m:r>
                                  <a:rPr lang="en-US" altLang="zh-CN" sz="1600" i="1" kern="100">
                                    <a:latin typeface="Cambria Math" panose="02040503050406030204" pitchFamily="18" charset="0"/>
                                    <a:ea typeface="+mj-ea"/>
                                  </a:rPr>
                                  <m:t>,</m:t>
                                </m:r>
                                <m:r>
                                  <a:rPr lang="en-US" altLang="zh-CN" sz="1600" i="1" kern="100">
                                    <a:latin typeface="Cambria Math" panose="02040503050406030204" pitchFamily="18" charset="0"/>
                                    <a:ea typeface="+mj-ea"/>
                                  </a:rPr>
                                  <m:t>𝐸</m:t>
                                </m:r>
                              </m:e>
                            </m:d>
                            <m:r>
                              <a:rPr lang="en-US" altLang="zh-CN" sz="1600" i="1" kern="100">
                                <a:latin typeface="Cambria Math" panose="02040503050406030204" pitchFamily="18" charset="0"/>
                                <a:ea typeface="+mj-ea"/>
                              </a:rPr>
                              <m:t>,</m:t>
                            </m:r>
                            <m:r>
                              <a:rPr lang="en-US" altLang="zh-CN" sz="1600" i="1" kern="100">
                                <a:latin typeface="Cambria Math" panose="02040503050406030204" pitchFamily="18" charset="0"/>
                                <a:ea typeface="+mj-ea"/>
                              </a:rPr>
                              <m:t>𝐺</m:t>
                            </m:r>
                            <m:r>
                              <a:rPr lang="en-US" altLang="zh-CN" sz="1600" i="1" kern="100">
                                <a:latin typeface="Cambria Math" panose="02040503050406030204" pitchFamily="18" charset="0"/>
                                <a:ea typeface="+mj-ea"/>
                              </a:rPr>
                              <m:t>,</m:t>
                            </m:r>
                            <m:r>
                              <a:rPr lang="en-US" altLang="zh-CN" sz="1600" i="1" kern="100">
                                <a:latin typeface="Cambria Math" panose="02040503050406030204" pitchFamily="18" charset="0"/>
                                <a:ea typeface="+mj-ea"/>
                              </a:rPr>
                              <m:t>𝑉</m:t>
                            </m:r>
                            <m:r>
                              <a:rPr lang="en-US" altLang="zh-CN" sz="1600" i="1" kern="100">
                                <a:latin typeface="Cambria Math" panose="02040503050406030204" pitchFamily="18" charset="0"/>
                                <a:ea typeface="+mj-ea"/>
                              </a:rPr>
                              <m:t>,</m:t>
                            </m:r>
                            <m:r>
                              <a:rPr lang="en-US" altLang="zh-CN" sz="1600" i="1" kern="100">
                                <a:latin typeface="Cambria Math" panose="02040503050406030204" pitchFamily="18" charset="0"/>
                                <a:ea typeface="+mj-ea"/>
                              </a:rPr>
                              <m:t>𝜂</m:t>
                            </m:r>
                            <m:r>
                              <a:rPr lang="en-US" altLang="zh-CN" sz="1600" i="1" kern="100">
                                <a:latin typeface="Cambria Math" panose="02040503050406030204" pitchFamily="18" charset="0"/>
                                <a:ea typeface="+mj-ea"/>
                              </a:rPr>
                              <m:t>,</m:t>
                            </m:r>
                            <m:r>
                              <a:rPr lang="en-US" altLang="zh-CN" sz="1600" i="1" kern="100">
                                <a:latin typeface="Cambria Math" panose="02040503050406030204" pitchFamily="18" charset="0"/>
                                <a:ea typeface="+mj-ea"/>
                              </a:rPr>
                              <m:t>𝜏</m:t>
                            </m:r>
                          </m:e>
                        </m:d>
                      </m:oMath>
                    </m:oMathPara>
                  </a14:m>
                  <a:endParaRPr lang="zh-CN" altLang="en-US" sz="1600" dirty="0"/>
                </a:p>
              </p:txBody>
            </p:sp>
          </mc:Choice>
          <mc:Fallback xmlns="">
            <p:sp>
              <p:nvSpPr>
                <p:cNvPr id="71" name="文本框 70"/>
                <p:cNvSpPr txBox="1">
                  <a:spLocks noRot="1" noChangeAspect="1" noMove="1" noResize="1" noEditPoints="1" noAdjustHandles="1" noChangeArrowheads="1" noChangeShapeType="1" noTextEdit="1"/>
                </p:cNvSpPr>
                <p:nvPr/>
              </p:nvSpPr>
              <p:spPr>
                <a:xfrm>
                  <a:off x="3507310" y="3568180"/>
                  <a:ext cx="2731777" cy="370294"/>
                </a:xfrm>
                <a:prstGeom prst="rect">
                  <a:avLst/>
                </a:prstGeom>
                <a:blipFill rotWithShape="1">
                  <a:blip r:embed="rId6"/>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标注: 弯曲线形 16"/>
                <p:cNvSpPr/>
                <p:nvPr/>
              </p:nvSpPr>
              <p:spPr>
                <a:xfrm rot="10800000" flipV="1">
                  <a:off x="1139068" y="3180848"/>
                  <a:ext cx="1621298" cy="696762"/>
                </a:xfrm>
                <a:prstGeom prst="borderCallout2">
                  <a:avLst>
                    <a:gd name="adj1" fmla="val 18750"/>
                    <a:gd name="adj2" fmla="val -8333"/>
                    <a:gd name="adj3" fmla="val 18750"/>
                    <a:gd name="adj4" fmla="val -16667"/>
                    <a:gd name="adj5" fmla="val 68471"/>
                    <a:gd name="adj6" fmla="val -104113"/>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sz="900" i="1" kern="100" smtClean="0">
                          <a:solidFill>
                            <a:schemeClr val="tx1"/>
                          </a:solidFill>
                          <a:effectLst/>
                          <a:latin typeface="Cambria Math" panose="02040503050406030204" pitchFamily="18" charset="0"/>
                          <a:ea typeface="+mj-ea"/>
                        </a:rPr>
                        <m:t>𝑊</m:t>
                      </m:r>
                    </m:oMath>
                  </a14:m>
                  <a:r>
                    <a:rPr lang="zh-CN" altLang="zh-CN" sz="900" kern="100" dirty="0">
                      <a:solidFill>
                        <a:schemeClr val="tx1"/>
                      </a:solidFill>
                      <a:effectLst/>
                      <a:latin typeface="+mj-lt"/>
                      <a:ea typeface="+mj-ea"/>
                    </a:rPr>
                    <a:t>为控制玩家集合，</a:t>
                  </a:r>
                  <a:r>
                    <a:rPr lang="en-US" altLang="zh-CN" sz="900" i="1" kern="100" dirty="0">
                      <a:solidFill>
                        <a:schemeClr val="tx1"/>
                      </a:solidFill>
                      <a:effectLst/>
                      <a:latin typeface="+mj-lt"/>
                      <a:ea typeface="+mj-ea"/>
                    </a:rPr>
                    <a:t>Z</a:t>
                  </a:r>
                  <a:r>
                    <a:rPr lang="zh-CN" altLang="zh-CN" sz="900" kern="100" dirty="0">
                      <a:solidFill>
                        <a:schemeClr val="tx1"/>
                      </a:solidFill>
                      <a:effectLst/>
                      <a:latin typeface="+mj-lt"/>
                      <a:ea typeface="+mj-ea"/>
                    </a:rPr>
                    <a:t>为状态玩家集合，</a:t>
                  </a:r>
                  <a:r>
                    <a:rPr lang="en-US" altLang="zh-CN" sz="900" i="1" kern="100" dirty="0">
                      <a:solidFill>
                        <a:schemeClr val="tx1"/>
                      </a:solidFill>
                      <a:effectLst/>
                      <a:latin typeface="+mj-lt"/>
                      <a:ea typeface="+mj-ea"/>
                    </a:rPr>
                    <a:t>E</a:t>
                  </a:r>
                  <a:r>
                    <a:rPr lang="zh-CN" altLang="zh-CN" sz="900" kern="100" dirty="0">
                      <a:solidFill>
                        <a:schemeClr val="tx1"/>
                      </a:solidFill>
                      <a:effectLst/>
                      <a:latin typeface="+mj-lt"/>
                      <a:ea typeface="+mj-ea"/>
                    </a:rPr>
                    <a:t>为网络中的边</a:t>
                  </a:r>
                  <a:r>
                    <a:rPr lang="zh-CN" altLang="en-US" sz="900" kern="100" dirty="0">
                      <a:solidFill>
                        <a:schemeClr val="tx1"/>
                      </a:solidFill>
                      <a:effectLst/>
                      <a:latin typeface="+mj-lt"/>
                      <a:ea typeface="+mj-ea"/>
                    </a:rPr>
                    <a:t>，两个节点之间的边表示玩家之间存在联系</a:t>
                  </a:r>
                  <a:endParaRPr lang="zh-CN" altLang="en-US" sz="900" dirty="0">
                    <a:solidFill>
                      <a:schemeClr val="tx1"/>
                    </a:solidFill>
                  </a:endParaRPr>
                </a:p>
              </p:txBody>
            </p:sp>
          </mc:Choice>
          <mc:Fallback xmlns="">
            <p:sp>
              <p:nvSpPr>
                <p:cNvPr id="72" name="标注: 弯曲线形 16"/>
                <p:cNvSpPr>
                  <a:spLocks noRot="1" noChangeAspect="1" noMove="1" noResize="1" noEditPoints="1" noAdjustHandles="1" noChangeArrowheads="1" noChangeShapeType="1" noTextEdit="1"/>
                </p:cNvSpPr>
                <p:nvPr/>
              </p:nvSpPr>
              <p:spPr>
                <a:xfrm rot="10800000" flipV="1">
                  <a:off x="1139068" y="3180848"/>
                  <a:ext cx="1621298" cy="696762"/>
                </a:xfrm>
                <a:prstGeom prst="borderCallout2">
                  <a:avLst>
                    <a:gd name="adj1" fmla="val 18750"/>
                    <a:gd name="adj2" fmla="val -8333"/>
                    <a:gd name="adj3" fmla="val 18750"/>
                    <a:gd name="adj4" fmla="val -16667"/>
                    <a:gd name="adj5" fmla="val 68471"/>
                    <a:gd name="adj6" fmla="val -104113"/>
                  </a:avLst>
                </a:prstGeom>
                <a:blipFill rotWithShape="1">
                  <a:blip r:embed="rId7"/>
                </a:blipFill>
                <a:ln>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73" name="标注: 弯曲线形 18"/>
            <p:cNvSpPr/>
            <p:nvPr/>
          </p:nvSpPr>
          <p:spPr>
            <a:xfrm rot="10800000" flipV="1">
              <a:off x="952380" y="4386305"/>
              <a:ext cx="1677971" cy="546366"/>
            </a:xfrm>
            <a:prstGeom prst="borderCallout2">
              <a:avLst>
                <a:gd name="adj1" fmla="val 18750"/>
                <a:gd name="adj2" fmla="val -8333"/>
                <a:gd name="adj3" fmla="val 18750"/>
                <a:gd name="adj4" fmla="val -16667"/>
                <a:gd name="adj5" fmla="val -92000"/>
                <a:gd name="adj6" fmla="val -140626"/>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i="1" kern="100" dirty="0">
                  <a:solidFill>
                    <a:schemeClr val="tx1"/>
                  </a:solidFill>
                </a:rPr>
                <a:t>G</a:t>
              </a:r>
              <a:r>
                <a:rPr lang="zh-CN" altLang="zh-CN" sz="900" kern="100" dirty="0">
                  <a:solidFill>
                    <a:schemeClr val="tx1"/>
                  </a:solidFill>
                </a:rPr>
                <a:t>表示基础网络博弈</a:t>
              </a:r>
              <a:r>
                <a:rPr lang="zh-CN" altLang="en-US" sz="900" kern="100" dirty="0">
                  <a:solidFill>
                    <a:schemeClr val="tx1"/>
                  </a:solidFill>
                </a:rPr>
                <a:t>，</a:t>
              </a:r>
              <a:r>
                <a:rPr lang="zh-CN" altLang="zh-CN" sz="900" kern="100" dirty="0">
                  <a:solidFill>
                    <a:schemeClr val="tx1"/>
                  </a:solidFill>
                  <a:effectLst/>
                  <a:latin typeface="+mj-lt"/>
                  <a:ea typeface="+mj-ea"/>
                </a:rPr>
                <a:t>如果两个玩家之间有边相连，则两者之间会进行基础网络博弈</a:t>
              </a:r>
              <a:r>
                <a:rPr lang="zh-CN" altLang="en-US" sz="900" kern="100" dirty="0">
                  <a:solidFill>
                    <a:schemeClr val="tx1"/>
                  </a:solidFill>
                  <a:effectLst/>
                  <a:latin typeface="+mj-lt"/>
                  <a:ea typeface="+mj-ea"/>
                </a:rPr>
                <a:t>。</a:t>
              </a:r>
              <a:endParaRPr lang="zh-CN" altLang="en-US" sz="900" dirty="0">
                <a:solidFill>
                  <a:schemeClr val="tx1"/>
                </a:solidFill>
              </a:endParaRPr>
            </a:p>
          </p:txBody>
        </p:sp>
        <p:sp>
          <p:nvSpPr>
            <p:cNvPr id="74" name="标注: 弯曲线形 20"/>
            <p:cNvSpPr/>
            <p:nvPr/>
          </p:nvSpPr>
          <p:spPr>
            <a:xfrm rot="10800000" flipV="1">
              <a:off x="6812354" y="3056504"/>
              <a:ext cx="1677971" cy="696761"/>
            </a:xfrm>
            <a:prstGeom prst="borderCallout2">
              <a:avLst>
                <a:gd name="adj1" fmla="val 35325"/>
                <a:gd name="adj2" fmla="val 102849"/>
                <a:gd name="adj3" fmla="val 34050"/>
                <a:gd name="adj4" fmla="val 110133"/>
                <a:gd name="adj5" fmla="val 78307"/>
                <a:gd name="adj6" fmla="val 193456"/>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i="1" kern="100" dirty="0">
                  <a:solidFill>
                    <a:schemeClr val="tx1"/>
                  </a:solidFill>
                </a:rPr>
                <a:t>V</a:t>
              </a:r>
              <a:r>
                <a:rPr lang="zh-CN" altLang="zh-CN" sz="900" kern="100" dirty="0">
                  <a:solidFill>
                    <a:schemeClr val="tx1"/>
                  </a:solidFill>
                </a:rPr>
                <a:t>为玩家的策略更新规则</a:t>
              </a:r>
              <a:r>
                <a:rPr lang="zh-CN" altLang="en-US" sz="900" kern="100" dirty="0">
                  <a:solidFill>
                    <a:schemeClr val="tx1"/>
                  </a:solidFill>
                </a:rPr>
                <a:t>，每个玩家会根据该规则选择自己下一时刻的策略。</a:t>
              </a:r>
              <a:endParaRPr lang="zh-CN" altLang="en-US" sz="900" dirty="0">
                <a:solidFill>
                  <a:schemeClr val="tx1"/>
                </a:solidFill>
              </a:endParaRPr>
            </a:p>
          </p:txBody>
        </p:sp>
        <p:sp>
          <p:nvSpPr>
            <p:cNvPr id="75" name="标注: 弯曲线形 22"/>
            <p:cNvSpPr/>
            <p:nvPr/>
          </p:nvSpPr>
          <p:spPr>
            <a:xfrm rot="10800000" flipV="1">
              <a:off x="4328426" y="4386305"/>
              <a:ext cx="812513" cy="387224"/>
            </a:xfrm>
            <a:prstGeom prst="borderCallout2">
              <a:avLst>
                <a:gd name="adj1" fmla="val 18750"/>
                <a:gd name="adj2" fmla="val -8333"/>
                <a:gd name="adj3" fmla="val 18750"/>
                <a:gd name="adj4" fmla="val -16667"/>
                <a:gd name="adj5" fmla="val -130473"/>
                <a:gd name="adj6" fmla="val -39462"/>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kern="100" dirty="0">
                  <a:solidFill>
                    <a:schemeClr val="tx1"/>
                  </a:solidFill>
                  <a:effectLst/>
                  <a:latin typeface="+mj-lt"/>
                  <a:ea typeface="+mj-ea"/>
                </a:rPr>
                <a:t>控制时延</a:t>
              </a:r>
              <a:endParaRPr lang="zh-CN" altLang="en-US" sz="900" dirty="0">
                <a:solidFill>
                  <a:schemeClr val="tx1"/>
                </a:solidFill>
              </a:endParaRPr>
            </a:p>
          </p:txBody>
        </p:sp>
        <p:sp>
          <p:nvSpPr>
            <p:cNvPr id="76" name="标注: 弯曲线形 24"/>
            <p:cNvSpPr/>
            <p:nvPr/>
          </p:nvSpPr>
          <p:spPr>
            <a:xfrm rot="10800000" flipV="1">
              <a:off x="7125338" y="4510103"/>
              <a:ext cx="812513" cy="387224"/>
            </a:xfrm>
            <a:prstGeom prst="borderCallout2">
              <a:avLst>
                <a:gd name="adj1" fmla="val 30269"/>
                <a:gd name="adj2" fmla="val 109696"/>
                <a:gd name="adj3" fmla="val 1097"/>
                <a:gd name="adj4" fmla="val 184081"/>
                <a:gd name="adj5" fmla="val -163389"/>
                <a:gd name="adj6" fmla="val 281991"/>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kern="100" dirty="0">
                  <a:solidFill>
                    <a:schemeClr val="tx1"/>
                  </a:solidFill>
                  <a:latin typeface="+mj-lt"/>
                  <a:ea typeface="+mj-ea"/>
                </a:rPr>
                <a:t>状态</a:t>
              </a:r>
              <a:r>
                <a:rPr lang="zh-CN" altLang="en-US" sz="900" kern="100" dirty="0">
                  <a:solidFill>
                    <a:schemeClr val="tx1"/>
                  </a:solidFill>
                  <a:effectLst/>
                  <a:latin typeface="+mj-lt"/>
                  <a:ea typeface="+mj-ea"/>
                </a:rPr>
                <a:t>时延</a:t>
              </a:r>
              <a:endParaRPr lang="zh-CN" altLang="en-US" sz="900" dirty="0">
                <a:solidFill>
                  <a:schemeClr val="tx1"/>
                </a:solidFill>
              </a:endParaRPr>
            </a:p>
          </p:txBody>
        </p:sp>
      </p:grpSp>
      <p:sp>
        <p:nvSpPr>
          <p:cNvPr id="7" name="Text Placeholder 4"/>
          <p:cNvSpPr txBox="1"/>
          <p:nvPr/>
        </p:nvSpPr>
        <p:spPr>
          <a:xfrm>
            <a:off x="323867" y="404463"/>
            <a:ext cx="6724650" cy="66230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zh-CN" altLang="en-US" sz="3200" b="1" dirty="0">
                <a:solidFill>
                  <a:srgbClr val="C00000"/>
                </a:solidFill>
                <a:latin typeface="+mj-ea"/>
                <a:ea typeface="+mj-ea"/>
                <a:sym typeface="+mn-ea"/>
              </a:rPr>
              <a:t>带有时延的网络演化博弈</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63</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25" name="Text Placeholder 59"/>
          <p:cNvSpPr txBox="1"/>
          <p:nvPr/>
        </p:nvSpPr>
        <p:spPr>
          <a:xfrm>
            <a:off x="1888371" y="2954931"/>
            <a:ext cx="1279553"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26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Text Placeholder 59"/>
          <p:cNvSpPr txBox="1"/>
          <p:nvPr/>
        </p:nvSpPr>
        <p:spPr>
          <a:xfrm>
            <a:off x="2001070" y="4482199"/>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40" name="Text Placeholder 59"/>
          <p:cNvSpPr txBox="1"/>
          <p:nvPr/>
        </p:nvSpPr>
        <p:spPr>
          <a:xfrm>
            <a:off x="5059104" y="4482199"/>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pic>
        <p:nvPicPr>
          <p:cNvPr id="3" name="图片 2"/>
          <p:cNvPicPr>
            <a:picLocks noChangeAspect="1"/>
          </p:cNvPicPr>
          <p:nvPr/>
        </p:nvPicPr>
        <p:blipFill>
          <a:blip r:embed="rId3"/>
          <a:stretch>
            <a:fillRect/>
          </a:stretch>
        </p:blipFill>
        <p:spPr>
          <a:xfrm>
            <a:off x="3275965" y="2583180"/>
            <a:ext cx="3020695" cy="737235"/>
          </a:xfrm>
          <a:prstGeom prst="rect">
            <a:avLst/>
          </a:prstGeom>
        </p:spPr>
      </p:pic>
      <mc:AlternateContent xmlns:mc="http://schemas.openxmlformats.org/markup-compatibility/2006" xmlns:a14="http://schemas.microsoft.com/office/drawing/2010/main">
        <mc:Choice Requires="a14">
          <p:sp>
            <p:nvSpPr>
              <p:cNvPr id="2" name="文本框 1"/>
              <p:cNvSpPr txBox="1"/>
              <p:nvPr/>
            </p:nvSpPr>
            <p:spPr>
              <a:xfrm>
                <a:off x="690880" y="1591945"/>
                <a:ext cx="7832725" cy="1114425"/>
              </a:xfrm>
              <a:prstGeom prst="rect">
                <a:avLst/>
              </a:prstGeom>
              <a:noFill/>
            </p:spPr>
            <p:txBody>
              <a:bodyPr wrap="square">
                <a:noAutofit/>
              </a:bodyPr>
              <a:lstStyle/>
              <a:p>
                <a:r>
                  <a:rPr lang="zh-CN" altLang="en-US" sz="1800" dirty="0"/>
                  <a:t>       因为控制时延</a:t>
                </a:r>
                <a14:m>
                  <m:oMath xmlns:m="http://schemas.openxmlformats.org/officeDocument/2006/math">
                    <m:r>
                      <a:rPr lang="zh-CN" altLang="en-US" sz="1800">
                        <a:latin typeface="Cambria Math" panose="02040503050406030204" pitchFamily="18" charset="0"/>
                      </a:rPr>
                      <m:t>𝜂</m:t>
                    </m:r>
                  </m:oMath>
                </a14:m>
                <a:r>
                  <a:rPr lang="zh-CN" altLang="en-US" sz="1800" dirty="0"/>
                  <a:t>和状态时延</a:t>
                </a:r>
                <a14:m>
                  <m:oMath xmlns:m="http://schemas.openxmlformats.org/officeDocument/2006/math">
                    <m:r>
                      <a:rPr lang="zh-CN" altLang="en-US" sz="1800">
                        <a:latin typeface="Cambria Math" panose="02040503050406030204" pitchFamily="18" charset="0"/>
                      </a:rPr>
                      <m:t>𝜏</m:t>
                    </m:r>
                  </m:oMath>
                </a14:m>
                <a:r>
                  <a:rPr lang="zh-CN" altLang="en-US" sz="1800" dirty="0"/>
                  <a:t>同时存在，根据博弈的演化动态可知在</a:t>
                </a:r>
                <a14:m>
                  <m:oMath xmlns:m="http://schemas.openxmlformats.org/officeDocument/2006/math">
                    <m:r>
                      <a:rPr lang="zh-CN" altLang="en-US" sz="1800">
                        <a:latin typeface="Cambria Math" panose="02040503050406030204" pitchFamily="18" charset="0"/>
                      </a:rPr>
                      <m:t>𝑡</m:t>
                    </m:r>
                  </m:oMath>
                </a14:m>
                <a:r>
                  <a:rPr lang="zh-CN" altLang="en-US" sz="1800" dirty="0"/>
                  <a:t>时刻发出的控制最终会作用到状态</a:t>
                </a:r>
                <a14:m>
                  <m:oMath xmlns:m="http://schemas.openxmlformats.org/officeDocument/2006/math">
                    <m:r>
                      <a:rPr lang="zh-CN" altLang="en-US" sz="1800">
                        <a:latin typeface="Cambria Math" panose="02040503050406030204" pitchFamily="18" charset="0"/>
                      </a:rPr>
                      <m:t>𝑧</m:t>
                    </m:r>
                    <m:r>
                      <a:rPr lang="zh-CN" altLang="en-US" sz="1800">
                        <a:latin typeface="Cambria Math" panose="02040503050406030204" pitchFamily="18" charset="0"/>
                      </a:rPr>
                      <m:t>(</m:t>
                    </m:r>
                    <m:r>
                      <a:rPr lang="zh-CN" altLang="en-US" sz="1800">
                        <a:latin typeface="Cambria Math" panose="02040503050406030204" pitchFamily="18" charset="0"/>
                      </a:rPr>
                      <m:t>𝑡</m:t>
                    </m:r>
                    <m:r>
                      <a:rPr lang="zh-CN" altLang="en-US" sz="1800">
                        <a:latin typeface="Cambria Math" panose="02040503050406030204" pitchFamily="18" charset="0"/>
                      </a:rPr>
                      <m:t>+</m:t>
                    </m:r>
                    <m:r>
                      <a:rPr lang="zh-CN" altLang="en-US" sz="1800">
                        <a:latin typeface="Cambria Math" panose="02040503050406030204" pitchFamily="18" charset="0"/>
                      </a:rPr>
                      <m:t>𝜂</m:t>
                    </m:r>
                    <m:r>
                      <a:rPr lang="zh-CN" altLang="en-US" sz="1800">
                        <a:latin typeface="Cambria Math" panose="02040503050406030204" pitchFamily="18" charset="0"/>
                      </a:rPr>
                      <m:t>−</m:t>
                    </m:r>
                    <m:r>
                      <a:rPr lang="zh-CN" altLang="en-US" sz="1800">
                        <a:latin typeface="Cambria Math" panose="02040503050406030204" pitchFamily="18" charset="0"/>
                      </a:rPr>
                      <m:t>𝜏</m:t>
                    </m:r>
                    <m:r>
                      <a:rPr lang="zh-CN" altLang="en-US" sz="1800">
                        <a:latin typeface="Cambria Math" panose="02040503050406030204" pitchFamily="18" charset="0"/>
                      </a:rPr>
                      <m:t>)</m:t>
                    </m:r>
                  </m:oMath>
                </a14:m>
                <a:r>
                  <a:rPr lang="zh-CN" altLang="en-US" sz="1800" dirty="0"/>
                  <a:t>上，那么反馈控制形式为：</a:t>
                </a:r>
                <a:endParaRPr lang="zh-CN" altLang="en-US" sz="2400" dirty="0"/>
              </a:p>
            </p:txBody>
          </p:sp>
        </mc:Choice>
        <mc:Fallback xmlns="">
          <p:sp>
            <p:nvSpPr>
              <p:cNvPr id="2" name="文本框 1"/>
              <p:cNvSpPr txBox="1">
                <a:spLocks noRot="1" noChangeAspect="1" noMove="1" noResize="1" noEditPoints="1" noAdjustHandles="1" noChangeArrowheads="1" noChangeShapeType="1" noTextEdit="1"/>
              </p:cNvSpPr>
              <p:nvPr/>
            </p:nvSpPr>
            <p:spPr>
              <a:xfrm>
                <a:off x="690880" y="1591945"/>
                <a:ext cx="7832725" cy="1114425"/>
              </a:xfrm>
              <a:prstGeom prst="rect">
                <a:avLst/>
              </a:prstGeom>
              <a:blipFill>
                <a:blip r:embed="rId4"/>
                <a:stretch>
                  <a:fillRect l="-623" t="-3825" r="-700"/>
                </a:stretch>
              </a:blipFill>
            </p:spPr>
            <p:txBody>
              <a:bodyPr/>
              <a:lstStyle/>
              <a:p>
                <a:r>
                  <a:rPr lang="zh-CN" altLang="en-US">
                    <a:noFill/>
                  </a:rPr>
                  <a:t> </a:t>
                </a:r>
              </a:p>
            </p:txBody>
          </p:sp>
        </mc:Fallback>
      </mc:AlternateContent>
      <p:sp>
        <p:nvSpPr>
          <p:cNvPr id="26" name="文本框 25"/>
          <p:cNvSpPr txBox="1"/>
          <p:nvPr/>
        </p:nvSpPr>
        <p:spPr>
          <a:xfrm>
            <a:off x="395605" y="404495"/>
            <a:ext cx="3618230" cy="367665"/>
          </a:xfrm>
          <a:prstGeom prst="rect">
            <a:avLst/>
          </a:prstGeom>
          <a:noFill/>
        </p:spPr>
        <p:txBody>
          <a:bodyPr wrap="square" rtlCol="0">
            <a:noAutofit/>
          </a:bodyPr>
          <a:lstStyle/>
          <a:p>
            <a:r>
              <a:rPr lang="zh-CN" altLang="en-US" sz="3200" b="1" dirty="0">
                <a:solidFill>
                  <a:srgbClr val="C00000"/>
                </a:solidFill>
                <a:latin typeface="+mj-ea"/>
                <a:ea typeface="+mj-ea"/>
              </a:rPr>
              <a:t>控制设计</a:t>
            </a:r>
          </a:p>
        </p:txBody>
      </p:sp>
      <p:sp>
        <p:nvSpPr>
          <p:cNvPr id="34" name="矩形 33"/>
          <p:cNvSpPr/>
          <p:nvPr/>
        </p:nvSpPr>
        <p:spPr>
          <a:xfrm>
            <a:off x="971550" y="4509135"/>
            <a:ext cx="1076960" cy="551815"/>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00" dirty="0">
                <a:solidFill>
                  <a:srgbClr val="000000"/>
                </a:solidFill>
                <a:latin typeface="Times New Roman" panose="02020603050405020304" pitchFamily="18" charset="0"/>
                <a:ea typeface="宋体" panose="02010600030101010101" pitchFamily="2" charset="-122"/>
              </a:rPr>
              <a:t>w(t)</a:t>
            </a:r>
            <a:endParaRPr lang="zh-CN" altLang="en-US" sz="2400" kern="100" dirty="0">
              <a:solidFill>
                <a:srgbClr val="000000"/>
              </a:solidFill>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7" name="矩形 36"/>
              <p:cNvSpPr/>
              <p:nvPr/>
            </p:nvSpPr>
            <p:spPr>
              <a:xfrm>
                <a:off x="4716145" y="5589270"/>
                <a:ext cx="1187450" cy="551815"/>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kern="100" dirty="0">
                    <a:solidFill>
                      <a:srgbClr val="000000"/>
                    </a:solidFill>
                    <a:latin typeface="Times New Roman" panose="02020603050405020304" pitchFamily="18" charset="0"/>
                    <a:ea typeface="宋体" panose="02010600030101010101" pitchFamily="2" charset="-122"/>
                  </a:rPr>
                  <a:t>z(t+</a:t>
                </a:r>
                <a14:m>
                  <m:oMath xmlns:m="http://schemas.openxmlformats.org/officeDocument/2006/math">
                    <m:r>
                      <a:rPr lang="en-US" altLang="zh-CN" sz="2000" kern="100">
                        <a:solidFill>
                          <a:srgbClr val="000000"/>
                        </a:solidFill>
                        <a:latin typeface="Cambria Math" panose="02040503050406030204" pitchFamily="18" charset="0"/>
                      </a:rPr>
                      <m:t>𝜂</m:t>
                    </m:r>
                  </m:oMath>
                </a14:m>
                <a:r>
                  <a:rPr lang="en-US" altLang="zh-CN" sz="2000" kern="100" dirty="0">
                    <a:solidFill>
                      <a:srgbClr val="000000"/>
                    </a:solidFill>
                    <a:latin typeface="Times New Roman" panose="02020603050405020304" pitchFamily="18" charset="0"/>
                    <a:ea typeface="宋体" panose="02010600030101010101" pitchFamily="2" charset="-122"/>
                  </a:rPr>
                  <a:t>-</a:t>
                </a:r>
                <a14:m>
                  <m:oMath xmlns:m="http://schemas.openxmlformats.org/officeDocument/2006/math">
                    <m:r>
                      <a:rPr lang="en-US" altLang="zh-CN" sz="2000" kern="100" dirty="0">
                        <a:solidFill>
                          <a:srgbClr val="000000"/>
                        </a:solidFill>
                        <a:latin typeface="Cambria Math" panose="02040503050406030204" pitchFamily="18" charset="0"/>
                      </a:rPr>
                      <m:t>𝜏</m:t>
                    </m:r>
                  </m:oMath>
                </a14:m>
                <a:r>
                  <a:rPr lang="en-US" altLang="zh-CN" sz="2000" kern="100" dirty="0">
                    <a:solidFill>
                      <a:srgbClr val="000000"/>
                    </a:solidFill>
                    <a:latin typeface="Times New Roman" panose="02020603050405020304" pitchFamily="18" charset="0"/>
                    <a:ea typeface="宋体" panose="02010600030101010101" pitchFamily="2" charset="-122"/>
                  </a:rPr>
                  <a:t>)</a:t>
                </a:r>
                <a:endParaRPr lang="zh-CN" altLang="en-US" sz="2000" kern="100" dirty="0">
                  <a:solidFill>
                    <a:srgbClr val="000000"/>
                  </a:solidFill>
                  <a:latin typeface="Times New Roman" panose="02020603050405020304" pitchFamily="18" charset="0"/>
                  <a:ea typeface="宋体" panose="02010600030101010101" pitchFamily="2" charset="-122"/>
                </a:endParaRPr>
              </a:p>
            </p:txBody>
          </p:sp>
        </mc:Choice>
        <mc:Fallback xmlns="">
          <p:sp>
            <p:nvSpPr>
              <p:cNvPr id="37" name="矩形 36"/>
              <p:cNvSpPr>
                <a:spLocks noRot="1" noChangeAspect="1" noMove="1" noResize="1" noEditPoints="1" noAdjustHandles="1" noChangeArrowheads="1" noChangeShapeType="1" noTextEdit="1"/>
              </p:cNvSpPr>
              <p:nvPr/>
            </p:nvSpPr>
            <p:spPr>
              <a:xfrm>
                <a:off x="4716145" y="5589270"/>
                <a:ext cx="1187450" cy="551815"/>
              </a:xfrm>
              <a:prstGeom prst="rect">
                <a:avLst/>
              </a:prstGeom>
              <a:blipFill>
                <a:blip r:embed="rId5"/>
                <a:stretch>
                  <a:fillRect/>
                </a:stretch>
              </a:blipFill>
              <a:ln w="76200">
                <a:solidFill>
                  <a:schemeClr val="tx2"/>
                </a:solid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
        <p:nvSpPr>
          <p:cNvPr id="4" name="矩形 3"/>
          <p:cNvSpPr/>
          <p:nvPr/>
        </p:nvSpPr>
        <p:spPr>
          <a:xfrm>
            <a:off x="3204210" y="5589270"/>
            <a:ext cx="1076960" cy="551815"/>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00" dirty="0">
                <a:solidFill>
                  <a:srgbClr val="000000"/>
                </a:solidFill>
                <a:latin typeface="Times New Roman" panose="02020603050405020304" pitchFamily="18" charset="0"/>
                <a:ea typeface="宋体" panose="02010600030101010101" pitchFamily="2" charset="-122"/>
              </a:rPr>
              <a:t>…</a:t>
            </a:r>
            <a:endParaRPr lang="zh-CN" altLang="en-US" sz="2400" kern="100" dirty="0">
              <a:solidFill>
                <a:srgbClr val="000000"/>
              </a:solidFill>
              <a:latin typeface="Times New Roman" panose="02020603050405020304" pitchFamily="18" charset="0"/>
              <a:ea typeface="宋体" panose="02010600030101010101" pitchFamily="2" charset="-122"/>
            </a:endParaRPr>
          </a:p>
        </p:txBody>
      </p:sp>
      <p:sp>
        <p:nvSpPr>
          <p:cNvPr id="39" name="矩形 38"/>
          <p:cNvSpPr/>
          <p:nvPr/>
        </p:nvSpPr>
        <p:spPr>
          <a:xfrm>
            <a:off x="1764030" y="5589270"/>
            <a:ext cx="1076960" cy="551815"/>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00" dirty="0">
                <a:solidFill>
                  <a:srgbClr val="000000"/>
                </a:solidFill>
                <a:latin typeface="Times New Roman" panose="02020603050405020304" pitchFamily="18" charset="0"/>
                <a:ea typeface="宋体" panose="02010600030101010101" pitchFamily="2" charset="-122"/>
              </a:rPr>
              <a:t>z(t+1)</a:t>
            </a:r>
            <a:endParaRPr lang="zh-CN" altLang="en-US" sz="2400" kern="100" dirty="0">
              <a:solidFill>
                <a:srgbClr val="000000"/>
              </a:solidFill>
              <a:latin typeface="Times New Roman" panose="02020603050405020304" pitchFamily="18" charset="0"/>
              <a:ea typeface="宋体" panose="02010600030101010101" pitchFamily="2" charset="-122"/>
            </a:endParaRPr>
          </a:p>
        </p:txBody>
      </p:sp>
      <p:sp>
        <p:nvSpPr>
          <p:cNvPr id="5" name="矩形 4"/>
          <p:cNvSpPr/>
          <p:nvPr/>
        </p:nvSpPr>
        <p:spPr>
          <a:xfrm>
            <a:off x="323850" y="5589270"/>
            <a:ext cx="1076960" cy="551815"/>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00" dirty="0">
                <a:solidFill>
                  <a:srgbClr val="000000"/>
                </a:solidFill>
                <a:latin typeface="Times New Roman" panose="02020603050405020304" pitchFamily="18" charset="0"/>
                <a:ea typeface="宋体" panose="02010600030101010101" pitchFamily="2" charset="-122"/>
              </a:rPr>
              <a:t>z(t)</a:t>
            </a:r>
            <a:endParaRPr lang="zh-CN" altLang="en-US" sz="2400" kern="100" dirty="0">
              <a:solidFill>
                <a:srgbClr val="000000"/>
              </a:solidFill>
              <a:latin typeface="Times New Roman" panose="02020603050405020304" pitchFamily="18" charset="0"/>
              <a:ea typeface="宋体" panose="02010600030101010101" pitchFamily="2" charset="-122"/>
            </a:endParaRPr>
          </a:p>
        </p:txBody>
      </p:sp>
      <p:sp>
        <p:nvSpPr>
          <p:cNvPr id="41" name="矩形 40"/>
          <p:cNvSpPr/>
          <p:nvPr/>
        </p:nvSpPr>
        <p:spPr>
          <a:xfrm>
            <a:off x="6228080" y="5589270"/>
            <a:ext cx="1076960" cy="551815"/>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00" dirty="0">
                <a:solidFill>
                  <a:srgbClr val="000000"/>
                </a:solidFill>
                <a:latin typeface="Times New Roman" panose="02020603050405020304" pitchFamily="18" charset="0"/>
                <a:ea typeface="宋体" panose="02010600030101010101" pitchFamily="2" charset="-122"/>
              </a:rPr>
              <a:t>…</a:t>
            </a:r>
            <a:endParaRPr lang="zh-CN" altLang="en-US" sz="2400" kern="100" dirty="0">
              <a:solidFill>
                <a:srgbClr val="000000"/>
              </a:solidFill>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1" name="矩形 10"/>
              <p:cNvSpPr/>
              <p:nvPr/>
            </p:nvSpPr>
            <p:spPr>
              <a:xfrm>
                <a:off x="7629525" y="5589270"/>
                <a:ext cx="1283970" cy="551815"/>
              </a:xfrm>
              <a:prstGeom prst="rect">
                <a:avLst/>
              </a:prstGeom>
              <a:solidFill>
                <a:schemeClr val="bg1"/>
              </a:solid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00" dirty="0">
                    <a:solidFill>
                      <a:srgbClr val="000000"/>
                    </a:solidFill>
                    <a:latin typeface="Times New Roman" panose="02020603050405020304" pitchFamily="18" charset="0"/>
                    <a:ea typeface="宋体" panose="02010600030101010101" pitchFamily="2" charset="-122"/>
                  </a:rPr>
                  <a:t>z(t+</a:t>
                </a:r>
                <a14:m>
                  <m:oMath xmlns:m="http://schemas.openxmlformats.org/officeDocument/2006/math">
                    <m:r>
                      <a:rPr lang="en-US" altLang="zh-CN" sz="2400" kern="100">
                        <a:solidFill>
                          <a:srgbClr val="000000"/>
                        </a:solidFill>
                        <a:latin typeface="Cambria Math" panose="02040503050406030204" pitchFamily="18" charset="0"/>
                      </a:rPr>
                      <m:t>𝜂</m:t>
                    </m:r>
                  </m:oMath>
                </a14:m>
                <a:r>
                  <a:rPr lang="en-US" altLang="zh-CN" sz="2400" kern="100" dirty="0">
                    <a:solidFill>
                      <a:srgbClr val="000000"/>
                    </a:solidFill>
                    <a:latin typeface="Times New Roman" panose="02020603050405020304" pitchFamily="18" charset="0"/>
                    <a:ea typeface="宋体" panose="02010600030101010101" pitchFamily="2" charset="-122"/>
                  </a:rPr>
                  <a:t>+1)</a:t>
                </a:r>
                <a:endParaRPr lang="zh-CN" altLang="en-US" sz="2400" kern="100" dirty="0">
                  <a:solidFill>
                    <a:srgbClr val="000000"/>
                  </a:solidFill>
                  <a:latin typeface="Times New Roman" panose="02020603050405020304" pitchFamily="18"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7629525" y="5589270"/>
                <a:ext cx="1283970" cy="551815"/>
              </a:xfrm>
              <a:prstGeom prst="rect">
                <a:avLst/>
              </a:prstGeom>
              <a:blipFill rotWithShape="1">
                <a:blip r:embed="rId6"/>
                <a:stretch>
                  <a:fillRect l="-6330" t="-7825" r="-6281" b="-21519"/>
                </a:stretch>
              </a:blipFill>
              <a:ln w="762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43" name="箭头: 上弧形 42"/>
          <p:cNvSpPr/>
          <p:nvPr/>
        </p:nvSpPr>
        <p:spPr>
          <a:xfrm rot="517338">
            <a:off x="1652270" y="3773805"/>
            <a:ext cx="6597015" cy="932180"/>
          </a:xfrm>
          <a:prstGeom prst="curvedDownArrow">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4" name="箭头: 上弧形 43"/>
          <p:cNvSpPr/>
          <p:nvPr/>
        </p:nvSpPr>
        <p:spPr>
          <a:xfrm>
            <a:off x="5059045" y="4725035"/>
            <a:ext cx="2668270" cy="603885"/>
          </a:xfrm>
          <a:prstGeom prst="curvedDownArrow">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64</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27" name="文本框 26"/>
              <p:cNvSpPr txBox="1"/>
              <p:nvPr/>
            </p:nvSpPr>
            <p:spPr>
              <a:xfrm>
                <a:off x="395605" y="2226181"/>
                <a:ext cx="8065531" cy="1281054"/>
              </a:xfrm>
              <a:prstGeom prst="rect">
                <a:avLst/>
              </a:prstGeom>
              <a:noFill/>
              <a:ln>
                <a:noFill/>
              </a:ln>
            </p:spPr>
            <p:txBody>
              <a:bodyPr wrap="square">
                <a:noAutofit/>
              </a:bodyPr>
              <a:lstStyle/>
              <a:p>
                <a:pPr indent="266700" algn="just">
                  <a:lnSpc>
                    <a:spcPct val="150000"/>
                  </a:lnSpc>
                </a:pPr>
                <a:r>
                  <a:rPr lang="zh-CN" altLang="en-US" sz="2400" b="1" dirty="0">
                    <a:solidFill>
                      <a:srgbClr val="0000FF"/>
                    </a:solidFill>
                  </a:rPr>
                  <a:t>结论：</a:t>
                </a:r>
                <a:r>
                  <a:rPr lang="zh-CN" altLang="en-US" sz="2400" b="1" dirty="0"/>
                  <a:t>对于任何初始状态信息，一个网络演化博弈在反馈控制作用下能够收敛到预期状态</a:t>
                </a:r>
                <a14:m>
                  <m:oMath xmlns:m="http://schemas.openxmlformats.org/officeDocument/2006/math">
                    <m:sSubSup>
                      <m:sSubSupPr>
                        <m:ctrlPr>
                          <a:rPr lang="zh-CN" altLang="en-US" sz="2400" b="1" i="1">
                            <a:latin typeface="Cambria Math" panose="02040503050406030204" pitchFamily="18" charset="0"/>
                          </a:rPr>
                        </m:ctrlPr>
                      </m:sSubSupPr>
                      <m:e>
                        <m:r>
                          <a:rPr lang="zh-CN" altLang="en-US" sz="2400" b="1" i="1">
                            <a:latin typeface="Cambria Math" panose="02040503050406030204" pitchFamily="18" charset="0"/>
                          </a:rPr>
                          <m:t>𝜹</m:t>
                        </m:r>
                      </m:e>
                      <m:sub>
                        <m:sSup>
                          <m:sSupPr>
                            <m:ctrlPr>
                              <a:rPr lang="zh-CN" altLang="en-US" sz="2400" b="1" i="1">
                                <a:latin typeface="Cambria Math" panose="02040503050406030204" pitchFamily="18" charset="0"/>
                              </a:rPr>
                            </m:ctrlPr>
                          </m:sSupPr>
                          <m:e>
                            <m:r>
                              <a:rPr lang="zh-CN" altLang="en-US" sz="2400" b="1" i="1">
                                <a:latin typeface="Cambria Math" panose="02040503050406030204" pitchFamily="18" charset="0"/>
                              </a:rPr>
                              <m:t>𝒌</m:t>
                            </m:r>
                          </m:e>
                          <m:sup>
                            <m:r>
                              <a:rPr lang="zh-CN" altLang="en-US" sz="2400" b="1" i="1">
                                <a:latin typeface="Cambria Math" panose="02040503050406030204" pitchFamily="18" charset="0"/>
                              </a:rPr>
                              <m:t>𝒍</m:t>
                            </m:r>
                          </m:sup>
                        </m:sSup>
                      </m:sub>
                      <m:sup>
                        <m:r>
                          <a:rPr lang="zh-CN" altLang="en-US" sz="2400" b="1">
                            <a:latin typeface="Cambria Math" panose="02040503050406030204" pitchFamily="18" charset="0"/>
                          </a:rPr>
                          <m:t>∗</m:t>
                        </m:r>
                      </m:sup>
                    </m:sSubSup>
                  </m:oMath>
                </a14:m>
                <a:r>
                  <a:rPr lang="zh-CN" altLang="en-US" sz="2400" b="1" dirty="0"/>
                  <a:t>，当且仅当下式成立</a:t>
                </a:r>
              </a:p>
            </p:txBody>
          </p:sp>
        </mc:Choice>
        <mc:Fallback xmlns="">
          <p:sp>
            <p:nvSpPr>
              <p:cNvPr id="27" name="文本框 26"/>
              <p:cNvSpPr txBox="1">
                <a:spLocks noRot="1" noChangeAspect="1" noMove="1" noResize="1" noEditPoints="1" noAdjustHandles="1" noChangeArrowheads="1" noChangeShapeType="1" noTextEdit="1"/>
              </p:cNvSpPr>
              <p:nvPr/>
            </p:nvSpPr>
            <p:spPr>
              <a:xfrm>
                <a:off x="395605" y="2226181"/>
                <a:ext cx="8065531" cy="1281054"/>
              </a:xfrm>
              <a:prstGeom prst="rect">
                <a:avLst/>
              </a:prstGeom>
              <a:blipFill>
                <a:blip r:embed="rId3"/>
                <a:stretch>
                  <a:fillRect l="-1209" r="-1134"/>
                </a:stretch>
              </a:blipFill>
              <a:ln>
                <a:noFill/>
              </a:ln>
            </p:spPr>
            <p:txBody>
              <a:bodyPr/>
              <a:lstStyle/>
              <a:p>
                <a:r>
                  <a:rPr lang="zh-CN" altLang="en-US">
                    <a:noFill/>
                  </a:rPr>
                  <a:t> </a:t>
                </a:r>
              </a:p>
            </p:txBody>
          </p:sp>
        </mc:Fallback>
      </mc:AlternateContent>
      <p:graphicFrame>
        <p:nvGraphicFramePr>
          <p:cNvPr id="28" name="对象 27"/>
          <p:cNvGraphicFramePr>
            <a:graphicFrameLocks noChangeAspect="1"/>
          </p:cNvGraphicFramePr>
          <p:nvPr/>
        </p:nvGraphicFramePr>
        <p:xfrm>
          <a:off x="3131840" y="3729368"/>
          <a:ext cx="2400267" cy="542869"/>
        </p:xfrm>
        <a:graphic>
          <a:graphicData uri="http://schemas.openxmlformats.org/presentationml/2006/ole">
            <mc:AlternateContent xmlns:mc="http://schemas.openxmlformats.org/markup-compatibility/2006">
              <mc:Choice xmlns:v="urn:schemas-microsoft-com:vml" Requires="v">
                <p:oleObj name="Equation" r:id="rId4" imgW="33223200" imgH="6096000" progId="Equation.DSMT4">
                  <p:embed/>
                </p:oleObj>
              </mc:Choice>
              <mc:Fallback>
                <p:oleObj name="Equation" r:id="rId4" imgW="33223200" imgH="6096000" progId="Equation.DSMT4">
                  <p:embed/>
                  <p:pic>
                    <p:nvPicPr>
                      <p:cNvPr id="28" name="对象 27"/>
                      <p:cNvPicPr/>
                      <p:nvPr/>
                    </p:nvPicPr>
                    <p:blipFill>
                      <a:blip r:embed="rId5"/>
                      <a:stretch>
                        <a:fillRect/>
                      </a:stretch>
                    </p:blipFill>
                    <p:spPr>
                      <a:xfrm>
                        <a:off x="3131840" y="3729368"/>
                        <a:ext cx="2400267" cy="542869"/>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EBC3154C-B76F-74F8-323E-55B52B8F7852}"/>
              </a:ext>
            </a:extLst>
          </p:cNvPr>
          <p:cNvSpPr txBox="1"/>
          <p:nvPr/>
        </p:nvSpPr>
        <p:spPr>
          <a:xfrm>
            <a:off x="395605" y="404495"/>
            <a:ext cx="3618230" cy="720707"/>
          </a:xfrm>
          <a:prstGeom prst="rect">
            <a:avLst/>
          </a:prstGeom>
          <a:noFill/>
        </p:spPr>
        <p:txBody>
          <a:bodyPr wrap="square" rtlCol="0">
            <a:noAutofit/>
          </a:bodyPr>
          <a:lstStyle/>
          <a:p>
            <a:r>
              <a:rPr lang="zh-CN" altLang="en-US" sz="3200" b="1" dirty="0">
                <a:solidFill>
                  <a:srgbClr val="C00000"/>
                </a:solidFill>
                <a:latin typeface="+mj-ea"/>
                <a:ea typeface="+mj-ea"/>
              </a:rPr>
              <a:t>控制器存在性条件</a:t>
            </a:r>
          </a:p>
        </p:txBody>
      </p:sp>
      <p:sp>
        <p:nvSpPr>
          <p:cNvPr id="3" name="文本框 2"/>
          <p:cNvSpPr txBox="1"/>
          <p:nvPr/>
        </p:nvSpPr>
        <p:spPr>
          <a:xfrm>
            <a:off x="412888" y="5373216"/>
            <a:ext cx="8120831" cy="830997"/>
          </a:xfrm>
          <a:prstGeom prst="rect">
            <a:avLst/>
          </a:prstGeom>
          <a:noFill/>
        </p:spPr>
        <p:txBody>
          <a:bodyPr wrap="square" rtlCol="0">
            <a:spAutoFit/>
          </a:bodyPr>
          <a:lstStyle/>
          <a:p>
            <a:pPr algn="just"/>
            <a:r>
              <a:rPr lang="en-US" altLang="zh-CN" sz="1600" dirty="0"/>
              <a:t>       Chang LL, Zhang ZP, Xia CY. Impact of decision feedback on networked evolutionary game with delays in control channel[J]. </a:t>
            </a:r>
            <a:r>
              <a:rPr lang="en-US" altLang="zh-CN" sz="1600" b="1" i="1" dirty="0"/>
              <a:t>Dynamic Games and Applications</a:t>
            </a:r>
            <a:r>
              <a:rPr lang="en-US" altLang="zh-CN" sz="1600" dirty="0"/>
              <a:t>, 2023, 13(3): 783-800.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65</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grpSp>
        <p:nvGrpSpPr>
          <p:cNvPr id="39" name="组合 38"/>
          <p:cNvGrpSpPr/>
          <p:nvPr/>
        </p:nvGrpSpPr>
        <p:grpSpPr>
          <a:xfrm>
            <a:off x="395605" y="1268460"/>
            <a:ext cx="8497656" cy="3501489"/>
            <a:chOff x="275380" y="1161047"/>
            <a:chExt cx="8885506" cy="3537054"/>
          </a:xfrm>
        </p:grpSpPr>
        <p:grpSp>
          <p:nvGrpSpPr>
            <p:cNvPr id="41" name="组合 40"/>
            <p:cNvGrpSpPr/>
            <p:nvPr/>
          </p:nvGrpSpPr>
          <p:grpSpPr>
            <a:xfrm>
              <a:off x="275380" y="1161047"/>
              <a:ext cx="3359254" cy="3359254"/>
              <a:chOff x="-280425" y="847695"/>
              <a:chExt cx="4024064" cy="4024064"/>
            </a:xfrm>
          </p:grpSpPr>
          <p:sp>
            <p:nvSpPr>
              <p:cNvPr id="43" name="椭圆 42"/>
              <p:cNvSpPr/>
              <p:nvPr/>
            </p:nvSpPr>
            <p:spPr>
              <a:xfrm>
                <a:off x="-280425" y="847695"/>
                <a:ext cx="4024064" cy="402406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椭圆 43"/>
              <p:cNvSpPr/>
              <p:nvPr/>
            </p:nvSpPr>
            <p:spPr>
              <a:xfrm>
                <a:off x="219439" y="1392621"/>
                <a:ext cx="3024336" cy="302433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椭圆 46"/>
              <p:cNvSpPr/>
              <p:nvPr/>
            </p:nvSpPr>
            <p:spPr>
              <a:xfrm>
                <a:off x="687491" y="1896677"/>
                <a:ext cx="2088232" cy="208823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mc:AlternateContent xmlns:mc="http://schemas.openxmlformats.org/markup-compatibility/2006" xmlns:a14="http://schemas.microsoft.com/office/drawing/2010/main">
            <mc:Choice Requires="a14">
              <p:sp>
                <p:nvSpPr>
                  <p:cNvPr id="51" name="椭圆 50"/>
                  <p:cNvSpPr/>
                  <p:nvPr/>
                </p:nvSpPr>
                <p:spPr>
                  <a:xfrm>
                    <a:off x="1311273" y="2472741"/>
                    <a:ext cx="840668" cy="8406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𝑈</m:t>
                              </m:r>
                            </m:e>
                            <m:sub>
                              <m:r>
                                <a:rPr lang="en-US" altLang="zh-CN" sz="2400" b="0" i="1" smtClean="0">
                                  <a:solidFill>
                                    <a:schemeClr val="tx1"/>
                                  </a:solidFill>
                                  <a:latin typeface="Cambria Math" panose="02040503050406030204" pitchFamily="18" charset="0"/>
                                </a:rPr>
                                <m:t>0</m:t>
                              </m:r>
                            </m:sub>
                          </m:sSub>
                        </m:oMath>
                      </m:oMathPara>
                    </a14:m>
                    <a:endParaRPr lang="zh-CN" altLang="en-US" sz="2400" dirty="0">
                      <a:solidFill>
                        <a:schemeClr val="tx1"/>
                      </a:solidFill>
                    </a:endParaRPr>
                  </a:p>
                </p:txBody>
              </p:sp>
            </mc:Choice>
            <mc:Fallback xmlns="">
              <p:sp>
                <p:nvSpPr>
                  <p:cNvPr id="51" name="椭圆 50"/>
                  <p:cNvSpPr>
                    <a:spLocks noRot="1" noChangeAspect="1" noMove="1" noResize="1" noEditPoints="1" noAdjustHandles="1" noChangeArrowheads="1" noChangeShapeType="1" noTextEdit="1"/>
                  </p:cNvSpPr>
                  <p:nvPr/>
                </p:nvSpPr>
                <p:spPr>
                  <a:xfrm>
                    <a:off x="1311273" y="2472741"/>
                    <a:ext cx="840668" cy="840668"/>
                  </a:xfrm>
                  <a:prstGeom prst="ellipse">
                    <a:avLst/>
                  </a:prstGeom>
                  <a:blipFill rotWithShape="1">
                    <a:blip r:embed="rId3"/>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grpSp>
        <p:sp>
          <p:nvSpPr>
            <p:cNvPr id="52" name="标注: 弯曲线形 4"/>
            <p:cNvSpPr/>
            <p:nvPr/>
          </p:nvSpPr>
          <p:spPr>
            <a:xfrm rot="10800000" flipV="1">
              <a:off x="4058753" y="1274963"/>
              <a:ext cx="5102133" cy="3423138"/>
            </a:xfrm>
            <a:prstGeom prst="borderCallout2">
              <a:avLst>
                <a:gd name="adj1" fmla="val 34839"/>
                <a:gd name="adj2" fmla="val 105274"/>
                <a:gd name="adj3" fmla="val 34839"/>
                <a:gd name="adj4" fmla="val 111486"/>
                <a:gd name="adj5" fmla="val 20323"/>
                <a:gd name="adj6" fmla="val 122214"/>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dirty="0">
                <a:solidFill>
                  <a:schemeClr val="tx1"/>
                </a:solidFill>
              </a:endParaRPr>
            </a:p>
          </p:txBody>
        </p:sp>
        <mc:AlternateContent xmlns:mc="http://schemas.openxmlformats.org/markup-compatibility/2006" xmlns:a14="http://schemas.microsoft.com/office/drawing/2010/main">
          <mc:Choice Requires="a14">
            <p:sp>
              <p:nvSpPr>
                <p:cNvPr id="53" name="文本框 52"/>
                <p:cNvSpPr txBox="1"/>
                <p:nvPr/>
              </p:nvSpPr>
              <p:spPr>
                <a:xfrm>
                  <a:off x="1486955" y="2093558"/>
                  <a:ext cx="936104" cy="465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ea typeface="微软雅黑" panose="020B0503020204020204" pitchFamily="34" charset="-122"/>
                              </a:rPr>
                            </m:ctrlPr>
                          </m:sSubPr>
                          <m:e>
                            <m:r>
                              <a:rPr lang="en-US" altLang="zh-CN" sz="2400" b="0" i="1" smtClean="0">
                                <a:solidFill>
                                  <a:schemeClr val="tx1"/>
                                </a:solidFill>
                                <a:latin typeface="Cambria Math" panose="02040503050406030204" pitchFamily="18" charset="0"/>
                                <a:ea typeface="微软雅黑" panose="020B0503020204020204" pitchFamily="34" charset="-122"/>
                              </a:rPr>
                              <m:t>𝑈</m:t>
                            </m:r>
                          </m:e>
                          <m:sub>
                            <m:r>
                              <a:rPr lang="en-US" altLang="zh-CN" sz="2400" b="0" i="1" smtClean="0">
                                <a:solidFill>
                                  <a:schemeClr val="tx1"/>
                                </a:solidFill>
                                <a:latin typeface="Cambria Math" panose="02040503050406030204" pitchFamily="18" charset="0"/>
                                <a:ea typeface="微软雅黑" panose="020B0503020204020204" pitchFamily="34" charset="-122"/>
                              </a:rPr>
                              <m:t>1</m:t>
                            </m:r>
                          </m:sub>
                        </m:sSub>
                      </m:oMath>
                    </m:oMathPara>
                  </a14:m>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mc:Choice>
          <mc:Fallback xmlns="">
            <p:sp>
              <p:nvSpPr>
                <p:cNvPr id="53" name="文本框 52"/>
                <p:cNvSpPr txBox="1">
                  <a:spLocks noRot="1" noChangeAspect="1" noMove="1" noResize="1" noEditPoints="1" noAdjustHandles="1" noChangeArrowheads="1" noChangeShapeType="1" noTextEdit="1"/>
                </p:cNvSpPr>
                <p:nvPr/>
              </p:nvSpPr>
              <p:spPr>
                <a:xfrm>
                  <a:off x="1486955" y="2093558"/>
                  <a:ext cx="936104" cy="465051"/>
                </a:xfrm>
                <a:prstGeom prst="rect">
                  <a:avLst/>
                </a:prstGeom>
                <a:blipFill rotWithShape="1">
                  <a:blip r:embed="rId4"/>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p:cNvSpPr txBox="1"/>
                <p:nvPr/>
              </p:nvSpPr>
              <p:spPr>
                <a:xfrm>
                  <a:off x="1469898" y="1615946"/>
                  <a:ext cx="936104" cy="465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ea typeface="微软雅黑" panose="020B0503020204020204" pitchFamily="34" charset="-122"/>
                              </a:rPr>
                            </m:ctrlPr>
                          </m:sSubPr>
                          <m:e>
                            <m:r>
                              <a:rPr lang="en-US" altLang="zh-CN" sz="2400" b="0" i="1" smtClean="0">
                                <a:solidFill>
                                  <a:schemeClr val="tx1"/>
                                </a:solidFill>
                                <a:latin typeface="Cambria Math" panose="02040503050406030204" pitchFamily="18" charset="0"/>
                                <a:ea typeface="微软雅黑" panose="020B0503020204020204" pitchFamily="34" charset="-122"/>
                              </a:rPr>
                              <m:t>𝑈</m:t>
                            </m:r>
                          </m:e>
                          <m:sub>
                            <m:r>
                              <a:rPr lang="en-US" altLang="zh-CN" sz="2400" b="0" i="1" smtClean="0">
                                <a:solidFill>
                                  <a:schemeClr val="tx1"/>
                                </a:solidFill>
                                <a:latin typeface="Cambria Math" panose="02040503050406030204" pitchFamily="18" charset="0"/>
                                <a:ea typeface="微软雅黑" panose="020B0503020204020204" pitchFamily="34" charset="-122"/>
                              </a:rPr>
                              <m:t>2</m:t>
                            </m:r>
                          </m:sub>
                        </m:sSub>
                      </m:oMath>
                    </m:oMathPara>
                  </a14:m>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mc:Choice>
          <mc:Fallback xmlns="">
            <p:sp>
              <p:nvSpPr>
                <p:cNvPr id="58" name="文本框 57"/>
                <p:cNvSpPr txBox="1">
                  <a:spLocks noRot="1" noChangeAspect="1" noMove="1" noResize="1" noEditPoints="1" noAdjustHandles="1" noChangeArrowheads="1" noChangeShapeType="1" noTextEdit="1"/>
                </p:cNvSpPr>
                <p:nvPr/>
              </p:nvSpPr>
              <p:spPr>
                <a:xfrm>
                  <a:off x="1469898" y="1615946"/>
                  <a:ext cx="936104" cy="465051"/>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p:cNvSpPr txBox="1"/>
                <p:nvPr/>
              </p:nvSpPr>
              <p:spPr>
                <a:xfrm>
                  <a:off x="1469897" y="1247738"/>
                  <a:ext cx="936104" cy="465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lumMod val="75000"/>
                                    <a:lumOff val="25000"/>
                                  </a:schemeClr>
                                </a:solidFill>
                                <a:latin typeface="Cambria Math" panose="02040503050406030204" pitchFamily="18" charset="0"/>
                                <a:ea typeface="微软雅黑" panose="020B0503020204020204" pitchFamily="34" charset="-122"/>
                              </a:rPr>
                            </m:ctrlPr>
                          </m:sSubPr>
                          <m:e>
                            <m:r>
                              <a:rPr lang="en-US" altLang="zh-CN" sz="2400" b="0" i="1" smtClean="0">
                                <a:solidFill>
                                  <a:schemeClr val="tx1">
                                    <a:lumMod val="75000"/>
                                    <a:lumOff val="25000"/>
                                  </a:schemeClr>
                                </a:solidFill>
                                <a:latin typeface="Cambria Math" panose="02040503050406030204" pitchFamily="18" charset="0"/>
                                <a:ea typeface="微软雅黑" panose="020B0503020204020204" pitchFamily="34" charset="-122"/>
                              </a:rPr>
                              <m:t>𝑈</m:t>
                            </m:r>
                          </m:e>
                          <m:sub>
                            <m:r>
                              <a:rPr lang="en-US" altLang="zh-CN" sz="2400" b="0" i="1" smtClean="0">
                                <a:solidFill>
                                  <a:schemeClr val="tx1">
                                    <a:lumMod val="75000"/>
                                    <a:lumOff val="25000"/>
                                  </a:schemeClr>
                                </a:solidFill>
                                <a:latin typeface="Cambria Math" panose="02040503050406030204" pitchFamily="18" charset="0"/>
                                <a:ea typeface="微软雅黑" panose="020B0503020204020204" pitchFamily="34" charset="-122"/>
                              </a:rPr>
                              <m:t>3</m:t>
                            </m:r>
                          </m:sub>
                        </m:sSub>
                      </m:oMath>
                    </m:oMathPara>
                  </a14:m>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mc:Choice>
          <mc:Fallback xmlns="">
            <p:sp>
              <p:nvSpPr>
                <p:cNvPr id="69" name="文本框 68"/>
                <p:cNvSpPr txBox="1">
                  <a:spLocks noRot="1" noChangeAspect="1" noMove="1" noResize="1" noEditPoints="1" noAdjustHandles="1" noChangeArrowheads="1" noChangeShapeType="1" noTextEdit="1"/>
                </p:cNvSpPr>
                <p:nvPr/>
              </p:nvSpPr>
              <p:spPr>
                <a:xfrm>
                  <a:off x="1469897" y="1247738"/>
                  <a:ext cx="936104" cy="465051"/>
                </a:xfrm>
                <a:prstGeom prst="rect">
                  <a:avLst/>
                </a:prstGeom>
                <a:blipFill rotWithShape="1">
                  <a:blip r:embed="rId6"/>
                </a:blipFill>
              </p:spPr>
              <p:txBody>
                <a:bodyPr/>
                <a:lstStyle/>
                <a:p>
                  <a:r>
                    <a:rPr lang="zh-CN" altLang="en-US">
                      <a:noFill/>
                    </a:rPr>
                    <a:t> </a:t>
                  </a:r>
                </a:p>
              </p:txBody>
            </p:sp>
          </mc:Fallback>
        </mc:AlternateContent>
        <p:sp>
          <p:nvSpPr>
            <p:cNvPr id="70" name="箭头: 上弧形 8"/>
            <p:cNvSpPr/>
            <p:nvPr/>
          </p:nvSpPr>
          <p:spPr>
            <a:xfrm rot="5080192">
              <a:off x="2124719" y="1296926"/>
              <a:ext cx="816593" cy="745944"/>
            </a:xfrm>
            <a:prstGeom prst="curvedDownArrow">
              <a:avLst>
                <a:gd name="adj1" fmla="val 27032"/>
                <a:gd name="adj2" fmla="val 50000"/>
                <a:gd name="adj3" fmla="val 21387"/>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mc:AlternateContent xmlns:mc="http://schemas.openxmlformats.org/markup-compatibility/2006" xmlns:a14="http://schemas.microsoft.com/office/drawing/2010/main">
          <mc:Choice Requires="a14">
            <p:sp>
              <p:nvSpPr>
                <p:cNvPr id="71" name="文本框 70"/>
                <p:cNvSpPr txBox="1"/>
                <p:nvPr/>
              </p:nvSpPr>
              <p:spPr>
                <a:xfrm>
                  <a:off x="4051916" y="1557681"/>
                  <a:ext cx="4957492" cy="1958687"/>
                </a:xfrm>
                <a:prstGeom prst="rect">
                  <a:avLst/>
                </a:prstGeom>
                <a:noFill/>
              </p:spPr>
              <p:txBody>
                <a:bodyPr wrap="square">
                  <a:spAutoFit/>
                </a:bodyPr>
                <a:lstStyle/>
                <a:p>
                  <a:pPr algn="just"/>
                  <a:r>
                    <a:rPr lang="zh-CN" altLang="en-US" sz="2000" dirty="0"/>
                    <a:t>设计反馈控制</a:t>
                  </a:r>
                  <a:endParaRPr lang="en-US" altLang="zh-CN" sz="2000" dirty="0"/>
                </a:p>
                <a:p>
                  <a:pPr marL="457200" indent="-457200" algn="just">
                    <a:buFont typeface="+mj-lt"/>
                    <a:buAutoNum type="arabicPeriod"/>
                  </a:pPr>
                  <a:r>
                    <a:rPr lang="zh-CN" altLang="en-US" sz="2000" dirty="0"/>
                    <a:t>需要确保任意一个</a:t>
                  </a:r>
                  <a14:m>
                    <m:oMath xmlns:m="http://schemas.openxmlformats.org/officeDocument/2006/math">
                      <m:sSub>
                        <m:sSubPr>
                          <m:ctrlPr>
                            <a:rPr lang="zh-CN" altLang="en-US" sz="2000" i="1">
                              <a:latin typeface="Cambria Math" panose="02040503050406030204" pitchFamily="18" charset="0"/>
                            </a:rPr>
                          </m:ctrlPr>
                        </m:sSubPr>
                        <m:e>
                          <m:r>
                            <a:rPr lang="zh-CN" altLang="en-US" sz="2000">
                              <a:latin typeface="Cambria Math" panose="02040503050406030204" pitchFamily="18" charset="0"/>
                            </a:rPr>
                            <m:t>𝑈</m:t>
                          </m:r>
                        </m:e>
                        <m:sub>
                          <m:r>
                            <a:rPr lang="zh-CN" altLang="en-US" sz="2000">
                              <a:latin typeface="Cambria Math" panose="02040503050406030204" pitchFamily="18" charset="0"/>
                            </a:rPr>
                            <m:t>𝑖</m:t>
                          </m:r>
                        </m:sub>
                      </m:sSub>
                    </m:oMath>
                  </a14:m>
                  <a:r>
                    <a:rPr lang="zh-CN" altLang="en-US" sz="2000" dirty="0"/>
                    <a:t>中的状态在控制下演化到</a:t>
                  </a:r>
                  <a14:m>
                    <m:oMath xmlns:m="http://schemas.openxmlformats.org/officeDocument/2006/math">
                      <m:sSub>
                        <m:sSubPr>
                          <m:ctrlPr>
                            <a:rPr lang="zh-CN" altLang="en-US" sz="2000" i="1">
                              <a:latin typeface="Cambria Math" panose="02040503050406030204" pitchFamily="18" charset="0"/>
                            </a:rPr>
                          </m:ctrlPr>
                        </m:sSubPr>
                        <m:e>
                          <m:r>
                            <a:rPr lang="zh-CN" altLang="en-US" sz="2000">
                              <a:latin typeface="Cambria Math" panose="02040503050406030204" pitchFamily="18" charset="0"/>
                            </a:rPr>
                            <m:t>𝑈</m:t>
                          </m:r>
                        </m:e>
                        <m:sub>
                          <m:r>
                            <a:rPr lang="zh-CN" altLang="en-US" sz="2000">
                              <a:latin typeface="Cambria Math" panose="02040503050406030204" pitchFamily="18" charset="0"/>
                            </a:rPr>
                            <m:t>𝑖</m:t>
                          </m:r>
                          <m:r>
                            <a:rPr lang="zh-CN" altLang="en-US" sz="2000">
                              <a:latin typeface="Cambria Math" panose="02040503050406030204" pitchFamily="18" charset="0"/>
                            </a:rPr>
                            <m:t>−1</m:t>
                          </m:r>
                        </m:sub>
                      </m:sSub>
                    </m:oMath>
                  </a14:m>
                  <a:r>
                    <a:rPr lang="zh-CN" altLang="en-US" sz="2000" dirty="0"/>
                    <a:t>中的状态。</a:t>
                  </a:r>
                  <a:endParaRPr lang="en-US" altLang="zh-CN" sz="2000" dirty="0"/>
                </a:p>
                <a:p>
                  <a:pPr marL="457200" indent="-457200" algn="just">
                    <a:buFont typeface="+mj-lt"/>
                    <a:buAutoNum type="arabicPeriod"/>
                  </a:pPr>
                  <a:r>
                    <a:rPr lang="zh-CN" altLang="en-US" sz="2000" dirty="0"/>
                    <a:t>需要保证任意一个</a:t>
                  </a:r>
                  <a14:m>
                    <m:oMath xmlns:m="http://schemas.openxmlformats.org/officeDocument/2006/math">
                      <m:sSub>
                        <m:sSubPr>
                          <m:ctrlPr>
                            <a:rPr lang="zh-CN" altLang="en-US" sz="2000" i="1">
                              <a:latin typeface="Cambria Math" panose="02040503050406030204" pitchFamily="18" charset="0"/>
                            </a:rPr>
                          </m:ctrlPr>
                        </m:sSubPr>
                        <m:e>
                          <m:r>
                            <a:rPr lang="zh-CN" altLang="en-US" sz="2000">
                              <a:latin typeface="Cambria Math" panose="02040503050406030204" pitchFamily="18" charset="0"/>
                            </a:rPr>
                            <m:t>𝑈</m:t>
                          </m:r>
                        </m:e>
                        <m:sub>
                          <m:r>
                            <a:rPr lang="zh-CN" altLang="en-US" sz="2000">
                              <a:latin typeface="Cambria Math" panose="02040503050406030204" pitchFamily="18" charset="0"/>
                            </a:rPr>
                            <m:t>0</m:t>
                          </m:r>
                        </m:sub>
                      </m:sSub>
                    </m:oMath>
                  </a14:m>
                  <a:r>
                    <a:rPr lang="zh-CN" altLang="en-US" sz="2000" dirty="0"/>
                    <a:t>中的状态在合适的控制作用下，依然能够演化到</a:t>
                  </a:r>
                  <a14:m>
                    <m:oMath xmlns:m="http://schemas.openxmlformats.org/officeDocument/2006/math">
                      <m:sSub>
                        <m:sSubPr>
                          <m:ctrlPr>
                            <a:rPr lang="zh-CN" altLang="en-US" sz="2000" i="1">
                              <a:latin typeface="Cambria Math" panose="02040503050406030204" pitchFamily="18" charset="0"/>
                            </a:rPr>
                          </m:ctrlPr>
                        </m:sSubPr>
                        <m:e>
                          <m:r>
                            <a:rPr lang="zh-CN" altLang="en-US" sz="2000">
                              <a:latin typeface="Cambria Math" panose="02040503050406030204" pitchFamily="18" charset="0"/>
                            </a:rPr>
                            <m:t>𝑈</m:t>
                          </m:r>
                        </m:e>
                        <m:sub>
                          <m:r>
                            <a:rPr lang="zh-CN" altLang="en-US" sz="2000">
                              <a:latin typeface="Cambria Math" panose="02040503050406030204" pitchFamily="18" charset="0"/>
                            </a:rPr>
                            <m:t>0</m:t>
                          </m:r>
                        </m:sub>
                      </m:sSub>
                    </m:oMath>
                  </a14:m>
                  <a:r>
                    <a:rPr lang="zh-CN" altLang="en-US" sz="2000" dirty="0"/>
                    <a:t>中的状态，所以H的构造方式如下：</a:t>
                  </a:r>
                </a:p>
              </p:txBody>
            </p:sp>
          </mc:Choice>
          <mc:Fallback xmlns="">
            <p:sp>
              <p:nvSpPr>
                <p:cNvPr id="71" name="文本框 70"/>
                <p:cNvSpPr txBox="1">
                  <a:spLocks noRot="1" noChangeAspect="1" noMove="1" noResize="1" noEditPoints="1" noAdjustHandles="1" noChangeArrowheads="1" noChangeShapeType="1" noTextEdit="1"/>
                </p:cNvSpPr>
                <p:nvPr/>
              </p:nvSpPr>
              <p:spPr>
                <a:xfrm>
                  <a:off x="4051916" y="1557681"/>
                  <a:ext cx="4957492" cy="1958687"/>
                </a:xfrm>
                <a:prstGeom prst="rect">
                  <a:avLst/>
                </a:prstGeom>
                <a:blipFill>
                  <a:blip r:embed="rId7"/>
                  <a:stretch>
                    <a:fillRect l="-1285" t="-2194" r="-1414" b="-4702"/>
                  </a:stretch>
                </a:blipFill>
              </p:spPr>
              <p:txBody>
                <a:bodyPr/>
                <a:lstStyle/>
                <a:p>
                  <a:r>
                    <a:rPr lang="zh-CN" altLang="en-US">
                      <a:noFill/>
                    </a:rPr>
                    <a:t> </a:t>
                  </a:r>
                </a:p>
              </p:txBody>
            </p:sp>
          </mc:Fallback>
        </mc:AlternateContent>
        <p:pic>
          <p:nvPicPr>
            <p:cNvPr id="72" name="图片 71"/>
            <p:cNvPicPr>
              <a:picLocks noChangeAspect="1"/>
            </p:cNvPicPr>
            <p:nvPr/>
          </p:nvPicPr>
          <p:blipFill>
            <a:blip r:embed="rId8"/>
            <a:stretch>
              <a:fillRect/>
            </a:stretch>
          </p:blipFill>
          <p:spPr>
            <a:xfrm>
              <a:off x="4058753" y="3530776"/>
              <a:ext cx="4972114" cy="1053878"/>
            </a:xfrm>
            <a:prstGeom prst="rect">
              <a:avLst/>
            </a:prstGeom>
          </p:spPr>
        </p:pic>
      </p:grpSp>
      <p:sp>
        <p:nvSpPr>
          <p:cNvPr id="2" name="文本框 1">
            <a:extLst>
              <a:ext uri="{FF2B5EF4-FFF2-40B4-BE49-F238E27FC236}">
                <a16:creationId xmlns:a16="http://schemas.microsoft.com/office/drawing/2014/main" id="{19E7B2D9-49C8-453E-8DEF-8C5CFA208F50}"/>
              </a:ext>
            </a:extLst>
          </p:cNvPr>
          <p:cNvSpPr txBox="1"/>
          <p:nvPr/>
        </p:nvSpPr>
        <p:spPr>
          <a:xfrm>
            <a:off x="395605" y="404495"/>
            <a:ext cx="3618230" cy="720707"/>
          </a:xfrm>
          <a:prstGeom prst="rect">
            <a:avLst/>
          </a:prstGeom>
          <a:noFill/>
        </p:spPr>
        <p:txBody>
          <a:bodyPr wrap="square" rtlCol="0">
            <a:noAutofit/>
          </a:bodyPr>
          <a:lstStyle/>
          <a:p>
            <a:r>
              <a:rPr lang="zh-CN" altLang="en-US" sz="3200" b="1" dirty="0">
                <a:solidFill>
                  <a:srgbClr val="C00000"/>
                </a:solidFill>
                <a:latin typeface="+mj-ea"/>
                <a:ea typeface="+mj-ea"/>
              </a:rPr>
              <a:t>控制器设计</a:t>
            </a:r>
          </a:p>
        </p:txBody>
      </p:sp>
      <p:sp>
        <p:nvSpPr>
          <p:cNvPr id="3" name="标注: 弯曲线形 2">
            <a:extLst>
              <a:ext uri="{FF2B5EF4-FFF2-40B4-BE49-F238E27FC236}">
                <a16:creationId xmlns:a16="http://schemas.microsoft.com/office/drawing/2014/main" id="{8F62BE0B-92CA-83E1-C347-064D4B28BC55}"/>
              </a:ext>
            </a:extLst>
          </p:cNvPr>
          <p:cNvSpPr/>
          <p:nvPr/>
        </p:nvSpPr>
        <p:spPr>
          <a:xfrm rot="10800000" flipV="1">
            <a:off x="4856220" y="4869159"/>
            <a:ext cx="2740116" cy="1432431"/>
          </a:xfrm>
          <a:prstGeom prst="borderCallout2">
            <a:avLst>
              <a:gd name="adj1" fmla="val 34839"/>
              <a:gd name="adj2" fmla="val 105274"/>
              <a:gd name="adj3" fmla="val 34839"/>
              <a:gd name="adj4" fmla="val 111486"/>
              <a:gd name="adj5" fmla="val -130900"/>
              <a:gd name="adj6" fmla="val 195474"/>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pic>
        <p:nvPicPr>
          <p:cNvPr id="4" name="图片 3">
            <a:extLst>
              <a:ext uri="{FF2B5EF4-FFF2-40B4-BE49-F238E27FC236}">
                <a16:creationId xmlns:a16="http://schemas.microsoft.com/office/drawing/2014/main" id="{AD206E68-8F8F-20E3-B61C-66B35A4A9C78}"/>
              </a:ext>
            </a:extLst>
          </p:cNvPr>
          <p:cNvPicPr>
            <a:picLocks noChangeAspect="1"/>
          </p:cNvPicPr>
          <p:nvPr/>
        </p:nvPicPr>
        <p:blipFill>
          <a:blip r:embed="rId9"/>
          <a:stretch>
            <a:fillRect/>
          </a:stretch>
        </p:blipFill>
        <p:spPr>
          <a:xfrm>
            <a:off x="4885140" y="5000449"/>
            <a:ext cx="2711196" cy="1301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66</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25" name="Text Placeholder 59"/>
          <p:cNvSpPr txBox="1"/>
          <p:nvPr/>
        </p:nvSpPr>
        <p:spPr>
          <a:xfrm>
            <a:off x="2440821" y="3846471"/>
            <a:ext cx="1279553"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6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X</a:t>
            </a:r>
          </a:p>
        </p:txBody>
      </p:sp>
      <p:sp>
        <p:nvSpPr>
          <p:cNvPr id="40" name="Text Placeholder 59"/>
          <p:cNvSpPr txBox="1"/>
          <p:nvPr/>
        </p:nvSpPr>
        <p:spPr>
          <a:xfrm>
            <a:off x="5611554" y="4727944"/>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45" name="Text Placeholder 59"/>
          <p:cNvSpPr txBox="1"/>
          <p:nvPr/>
        </p:nvSpPr>
        <p:spPr>
          <a:xfrm>
            <a:off x="4082158" y="2130579"/>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335" b="0" i="0" u="none" strike="noStrike" kern="1200" cap="none" spc="0" normalizeH="0" baseline="0" noProof="0" dirty="0">
              <a:ln>
                <a:noFill/>
              </a:ln>
              <a:solidFill>
                <a:prstClr val="black"/>
              </a:solidFill>
              <a:effectLst/>
              <a:uLnTx/>
              <a:uFillTx/>
              <a:latin typeface="Roboto Light" pitchFamily="2" charset="0"/>
              <a:cs typeface="+mn-cs"/>
            </a:endParaRPr>
          </a:p>
        </p:txBody>
      </p:sp>
      <p:sp>
        <p:nvSpPr>
          <p:cNvPr id="12" name="文本框 11"/>
          <p:cNvSpPr txBox="1"/>
          <p:nvPr/>
        </p:nvSpPr>
        <p:spPr>
          <a:xfrm>
            <a:off x="886777" y="2002808"/>
            <a:ext cx="7370445" cy="3010368"/>
          </a:xfrm>
          <a:prstGeom prst="rect">
            <a:avLst/>
          </a:prstGeom>
          <a:noFill/>
        </p:spPr>
        <p:txBody>
          <a:bodyPr wrap="square" rtlCol="0">
            <a:noAutofit/>
          </a:bodyPr>
          <a:lstStyle/>
          <a:p>
            <a:r>
              <a:rPr sz="2000" dirty="0">
                <a:latin typeface="Times New Roman" panose="02020603050405020304" pitchFamily="18" charset="0"/>
                <a:ea typeface="Roboto Light" pitchFamily="2" charset="0"/>
                <a:cs typeface="Times New Roman" panose="02020603050405020304" pitchFamily="18" charset="0"/>
              </a:rPr>
              <a:t>1.</a:t>
            </a:r>
            <a:r>
              <a:rPr sz="2000" dirty="0">
                <a:latin typeface="Roboto Light" pitchFamily="2" charset="0"/>
                <a:ea typeface="Roboto Light" pitchFamily="2" charset="0"/>
              </a:rPr>
              <a:t> 将</a:t>
            </a:r>
            <a:r>
              <a:rPr lang="zh-CN" sz="2000" dirty="0">
                <a:latin typeface="Roboto Light" pitchFamily="2" charset="0"/>
                <a:ea typeface="Roboto Light" pitchFamily="2" charset="0"/>
              </a:rPr>
              <a:t>带</a:t>
            </a:r>
            <a:r>
              <a:rPr lang="zh-CN" sz="2000" dirty="0">
                <a:solidFill>
                  <a:srgbClr val="FF0000"/>
                </a:solidFill>
                <a:latin typeface="Roboto Light" pitchFamily="2" charset="0"/>
                <a:ea typeface="Roboto Light" pitchFamily="2" charset="0"/>
              </a:rPr>
              <a:t>执行误差</a:t>
            </a:r>
            <a:r>
              <a:rPr lang="zh-CN" sz="2000" dirty="0">
                <a:latin typeface="Roboto Light" pitchFamily="2" charset="0"/>
                <a:ea typeface="Roboto Light" pitchFamily="2" charset="0"/>
              </a:rPr>
              <a:t>的</a:t>
            </a:r>
            <a:r>
              <a:rPr sz="2000" dirty="0">
                <a:solidFill>
                  <a:srgbClr val="FF0000"/>
                </a:solidFill>
                <a:latin typeface="Roboto Light" pitchFamily="2" charset="0"/>
                <a:ea typeface="Roboto Light" pitchFamily="2" charset="0"/>
              </a:rPr>
              <a:t>双人</a:t>
            </a:r>
            <a:r>
              <a:rPr sz="2000" dirty="0">
                <a:latin typeface="Roboto Light" pitchFamily="2" charset="0"/>
                <a:ea typeface="Roboto Light" pitchFamily="2" charset="0"/>
              </a:rPr>
              <a:t>博弈推广到</a:t>
            </a:r>
            <a:r>
              <a:rPr sz="2000" dirty="0">
                <a:solidFill>
                  <a:srgbClr val="FF0000"/>
                </a:solidFill>
                <a:latin typeface="Roboto Light" pitchFamily="2" charset="0"/>
                <a:ea typeface="Roboto Light" pitchFamily="2" charset="0"/>
              </a:rPr>
              <a:t>多人</a:t>
            </a:r>
            <a:r>
              <a:rPr sz="2000" dirty="0">
                <a:latin typeface="Roboto Light" pitchFamily="2" charset="0"/>
                <a:ea typeface="Roboto Light" pitchFamily="2" charset="0"/>
              </a:rPr>
              <a:t>博弈，研究在</a:t>
            </a:r>
            <a:r>
              <a:rPr lang="zh-CN" sz="2000" dirty="0">
                <a:solidFill>
                  <a:srgbClr val="FF0000"/>
                </a:solidFill>
                <a:latin typeface="Roboto Light" pitchFamily="2" charset="0"/>
                <a:ea typeface="Roboto Light" pitchFamily="2" charset="0"/>
              </a:rPr>
              <a:t>执行</a:t>
            </a:r>
            <a:r>
              <a:rPr sz="2000" dirty="0">
                <a:solidFill>
                  <a:srgbClr val="FF0000"/>
                </a:solidFill>
                <a:latin typeface="Roboto Light" pitchFamily="2" charset="0"/>
                <a:ea typeface="Roboto Light" pitchFamily="2" charset="0"/>
              </a:rPr>
              <a:t>误差</a:t>
            </a:r>
            <a:r>
              <a:rPr sz="2000" dirty="0">
                <a:latin typeface="Roboto Light" pitchFamily="2" charset="0"/>
                <a:ea typeface="Roboto Light" pitchFamily="2" charset="0"/>
              </a:rPr>
              <a:t>影响</a:t>
            </a:r>
            <a:r>
              <a:rPr lang="zh-CN" sz="2000" dirty="0">
                <a:latin typeface="Roboto Light" pitchFamily="2" charset="0"/>
                <a:ea typeface="Roboto Light" pitchFamily="2" charset="0"/>
              </a:rPr>
              <a:t>下多人博弈中的</a:t>
            </a:r>
            <a:r>
              <a:rPr lang="en-US" altLang="zh-CN" sz="2000" dirty="0">
                <a:latin typeface="Roboto Light" pitchFamily="2" charset="0"/>
                <a:ea typeface="Roboto Light" pitchFamily="2" charset="0"/>
              </a:rPr>
              <a:t> </a:t>
            </a:r>
            <a:r>
              <a:rPr sz="2000" dirty="0">
                <a:latin typeface="Times New Roman" panose="02020603050405020304" pitchFamily="18" charset="0"/>
                <a:ea typeface="Roboto Light" pitchFamily="2" charset="0"/>
                <a:cs typeface="Times New Roman" panose="02020603050405020304" pitchFamily="18" charset="0"/>
              </a:rPr>
              <a:t>ZD</a:t>
            </a:r>
            <a:r>
              <a:rPr lang="en-US" sz="2000" dirty="0">
                <a:latin typeface="Times New Roman" panose="02020603050405020304" pitchFamily="18" charset="0"/>
                <a:ea typeface="Roboto Light" pitchFamily="2" charset="0"/>
                <a:cs typeface="Times New Roman" panose="02020603050405020304" pitchFamily="18" charset="0"/>
              </a:rPr>
              <a:t> </a:t>
            </a:r>
            <a:r>
              <a:rPr sz="2000" dirty="0">
                <a:latin typeface="Roboto Light" pitchFamily="2" charset="0"/>
                <a:ea typeface="Roboto Light" pitchFamily="2" charset="0"/>
              </a:rPr>
              <a:t>策略</a:t>
            </a:r>
            <a:r>
              <a:rPr lang="zh-CN" sz="2000" dirty="0">
                <a:latin typeface="Roboto Light" pitchFamily="2" charset="0"/>
                <a:ea typeface="Roboto Light" pitchFamily="2" charset="0"/>
              </a:rPr>
              <a:t>的设计</a:t>
            </a:r>
            <a:r>
              <a:rPr sz="2000" dirty="0">
                <a:latin typeface="Roboto Light" pitchFamily="2" charset="0"/>
                <a:ea typeface="Roboto Light" pitchFamily="2" charset="0"/>
              </a:rPr>
              <a:t>。</a:t>
            </a:r>
            <a:r>
              <a:rPr lang="zh-CN" altLang="en-US" sz="2000" dirty="0">
                <a:latin typeface="Roboto Light" pitchFamily="2" charset="0"/>
                <a:ea typeface="Roboto Light" pitchFamily="2" charset="0"/>
              </a:rPr>
              <a:t>进一步</a:t>
            </a:r>
            <a:r>
              <a:rPr lang="en-US" altLang="zh-CN" sz="2000" dirty="0">
                <a:latin typeface="Roboto Light" pitchFamily="2" charset="0"/>
                <a:ea typeface="Roboto Light" pitchFamily="2" charset="0"/>
              </a:rPr>
              <a:t>, </a:t>
            </a:r>
            <a:r>
              <a:rPr lang="zh-CN" altLang="en-US" sz="2000" dirty="0">
                <a:latin typeface="Roboto Light" pitchFamily="2" charset="0"/>
                <a:ea typeface="Roboto Light" pitchFamily="2" charset="0"/>
              </a:rPr>
              <a:t>将多人博弈推广到</a:t>
            </a:r>
            <a:r>
              <a:rPr lang="zh-CN" altLang="en-US" sz="2000" dirty="0">
                <a:solidFill>
                  <a:srgbClr val="FF0000"/>
                </a:solidFill>
                <a:latin typeface="Roboto Light" pitchFamily="2" charset="0"/>
                <a:ea typeface="Roboto Light" pitchFamily="2" charset="0"/>
              </a:rPr>
              <a:t>网络演化博弈</a:t>
            </a:r>
            <a:r>
              <a:rPr lang="zh-CN" altLang="en-US" sz="2000" dirty="0">
                <a:latin typeface="Roboto Light" pitchFamily="2" charset="0"/>
                <a:ea typeface="Roboto Light" pitchFamily="2" charset="0"/>
              </a:rPr>
              <a:t>，研究不同拓扑结构下带有</a:t>
            </a:r>
            <a:r>
              <a:rPr lang="zh-CN" altLang="en-US" sz="2000" dirty="0">
                <a:solidFill>
                  <a:srgbClr val="FF0000"/>
                </a:solidFill>
                <a:latin typeface="Roboto Light" pitchFamily="2" charset="0"/>
                <a:ea typeface="Roboto Light" pitchFamily="2" charset="0"/>
              </a:rPr>
              <a:t>执行误差</a:t>
            </a:r>
            <a:r>
              <a:rPr lang="zh-CN" altLang="en-US" sz="2000" dirty="0">
                <a:latin typeface="Roboto Light" pitchFamily="2" charset="0"/>
                <a:ea typeface="Roboto Light" pitchFamily="2" charset="0"/>
              </a:rPr>
              <a:t>的</a:t>
            </a:r>
            <a:r>
              <a:rPr lang="en-US" altLang="zh-CN" sz="2000" dirty="0">
                <a:latin typeface="Roboto Light" pitchFamily="2" charset="0"/>
                <a:ea typeface="Roboto Light" pitchFamily="2" charset="0"/>
              </a:rPr>
              <a:t> </a:t>
            </a:r>
            <a:r>
              <a:rPr lang="en-US" altLang="zh-CN" sz="2000" dirty="0">
                <a:latin typeface="Times New Roman" panose="02020603050405020304" pitchFamily="18" charset="0"/>
                <a:ea typeface="Roboto Light" pitchFamily="2" charset="0"/>
                <a:cs typeface="Times New Roman" panose="02020603050405020304" pitchFamily="18" charset="0"/>
              </a:rPr>
              <a:t>ZD</a:t>
            </a:r>
            <a:r>
              <a:rPr lang="en-US" altLang="zh-CN" sz="2000" dirty="0">
                <a:latin typeface="Roboto Light" pitchFamily="2" charset="0"/>
                <a:ea typeface="Roboto Light" pitchFamily="2" charset="0"/>
              </a:rPr>
              <a:t> </a:t>
            </a:r>
            <a:r>
              <a:rPr lang="zh-CN" altLang="en-US" sz="2000" dirty="0">
                <a:latin typeface="Roboto Light" pitchFamily="2" charset="0"/>
                <a:ea typeface="Roboto Light" pitchFamily="2" charset="0"/>
              </a:rPr>
              <a:t>策略的变化。</a:t>
            </a:r>
            <a:endParaRPr lang="en-US" altLang="zh-CN" sz="2000" dirty="0">
              <a:latin typeface="Roboto Light" pitchFamily="2" charset="0"/>
              <a:ea typeface="Roboto Light" pitchFamily="2" charset="0"/>
            </a:endParaRPr>
          </a:p>
          <a:p>
            <a:endParaRPr lang="zh-CN" altLang="en-US" sz="2000" dirty="0">
              <a:latin typeface="Roboto Light" pitchFamily="2" charset="0"/>
              <a:ea typeface="Roboto Light" pitchFamily="2" charset="0"/>
            </a:endParaRPr>
          </a:p>
          <a:p>
            <a:r>
              <a:rPr lang="en-US" altLang="zh-CN" sz="2000" dirty="0">
                <a:latin typeface="Roboto Light" pitchFamily="2" charset="0"/>
                <a:ea typeface="Roboto Light" pitchFamily="2" charset="0"/>
              </a:rPr>
              <a:t>2. </a:t>
            </a:r>
            <a:r>
              <a:rPr lang="zh-CN" altLang="en-US" sz="2000" dirty="0">
                <a:latin typeface="Roboto Light" pitchFamily="2" charset="0"/>
              </a:rPr>
              <a:t>提出了控制延迟和状态延迟来描述现实中策略传播所消耗的时间，研究了多通道结构下网络演化博弈的策略优化问题。提出了一种代数可达集方法来确定这些全局收敛性，并设计相应的反馈控制。</a:t>
            </a:r>
            <a:endParaRPr dirty="0">
              <a:latin typeface="Roboto Light" pitchFamily="2" charset="0"/>
              <a:ea typeface="Roboto Light" pitchFamily="2" charset="0"/>
            </a:endParaRPr>
          </a:p>
          <a:p>
            <a:endParaRPr dirty="0">
              <a:latin typeface="Roboto Light" pitchFamily="2" charset="0"/>
              <a:ea typeface="Roboto Light" pitchFamily="2" charset="0"/>
            </a:endParaRPr>
          </a:p>
          <a:p>
            <a:endParaRPr lang="en-US" altLang="zh-CN" dirty="0">
              <a:latin typeface="Roboto Light" pitchFamily="2" charset="0"/>
              <a:ea typeface="Roboto Light" pitchFamily="2" charset="0"/>
            </a:endParaRPr>
          </a:p>
        </p:txBody>
      </p:sp>
      <p:sp>
        <p:nvSpPr>
          <p:cNvPr id="10" name="Rectangle 15"/>
          <p:cNvSpPr/>
          <p:nvPr/>
        </p:nvSpPr>
        <p:spPr bwMode="auto">
          <a:xfrm>
            <a:off x="323850" y="476250"/>
            <a:ext cx="8272780"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normalizeH="0" baseline="0" dirty="0">
                <a:solidFill>
                  <a:srgbClr val="C00000"/>
                </a:solidFill>
                <a:latin typeface="+mj-ea"/>
                <a:ea typeface="+mj-ea"/>
                <a:cs typeface="+mn-cs"/>
              </a:rPr>
              <a:t>小结</a:t>
            </a:r>
            <a:endParaRPr kumimoji="0" lang="zh-CN" altLang="zh-CN" sz="24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p:txBody>
          <a:bodyPr vert="horz" wrap="square" lIns="91440" tIns="45720" rIns="91440" bIns="45720" anchor="ctr" anchorCtr="0"/>
          <a:lstStyle/>
          <a:p>
            <a:pPr eaLnBrk="1" hangingPunct="1"/>
            <a:r>
              <a:rPr lang="en-US" altLang="zh-CN" dirty="0"/>
              <a:t>Conclusion</a:t>
            </a:r>
            <a:endParaRPr lang="zh-CN" altLang="en-US" dirty="0"/>
          </a:p>
        </p:txBody>
      </p:sp>
      <p:sp>
        <p:nvSpPr>
          <p:cNvPr id="80899" name="内容占位符 2"/>
          <p:cNvSpPr>
            <a:spLocks noGrp="1"/>
          </p:cNvSpPr>
          <p:nvPr>
            <p:ph idx="1"/>
          </p:nvPr>
        </p:nvSpPr>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Evolutionary game theory and promotion of cooperation</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Game</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models</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Population structure or interaction topology</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Strategy</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update</a:t>
            </a:r>
          </a:p>
          <a:p>
            <a:pPr marL="742950" marR="0" lvl="1" indent="-28575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Mechanism design---</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Reputation</a:t>
            </a:r>
            <a:endPar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469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67</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433388" y="85725"/>
            <a:ext cx="8229600" cy="1143000"/>
          </a:xfrm>
        </p:spPr>
        <p:txBody>
          <a:bodyPr vert="horz" wrap="square" lIns="91440" tIns="45720" rIns="91440" bIns="45720" anchor="ctr" anchorCtr="0"/>
          <a:lstStyle/>
          <a:p>
            <a:r>
              <a:rPr lang="en-US" altLang="zh-CN" dirty="0"/>
              <a:t>Related</a:t>
            </a:r>
            <a:r>
              <a:rPr lang="zh-CN" altLang="en-US" dirty="0"/>
              <a:t> </a:t>
            </a:r>
            <a:r>
              <a:rPr lang="en-US" altLang="zh-CN" dirty="0"/>
              <a:t>works</a:t>
            </a:r>
            <a:endParaRPr lang="zh-CN" altLang="en-US" dirty="0"/>
          </a:p>
        </p:txBody>
      </p:sp>
      <p:sp>
        <p:nvSpPr>
          <p:cNvPr id="4" name="内容占位符 3"/>
          <p:cNvSpPr>
            <a:spLocks noGrp="1"/>
          </p:cNvSpPr>
          <p:nvPr>
            <p:ph idx="1"/>
          </p:nvPr>
        </p:nvSpPr>
        <p:spPr>
          <a:xfrm>
            <a:off x="433388" y="1227137"/>
            <a:ext cx="8459092" cy="554513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1800" b="1" i="0" u="sng"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Carlos GL, Moreno Y. Effect of memory, intolerance and second-order reputation on cooperation. </a:t>
            </a:r>
            <a:r>
              <a:rPr kumimoji="0" lang="en-US" altLang="zh-CN" sz="1800" b="1" i="1"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Chaos</a:t>
            </a:r>
            <a:r>
              <a:rPr kumimoji="0" lang="en-US"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2020, 30: .063122.</a:t>
            </a: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1800" b="1" i="0" u="sng"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1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Ding S, Wang CJ, Wang J and Chen ZQ. Risk analysis and enhancement of cooperation yielded by the individual reputation in the spatial public goods game. </a:t>
            </a:r>
            <a:r>
              <a:rPr kumimoji="0" lang="en-US" altLang="zh-CN" sz="1800" b="1" i="1"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IEEE Systems Journal</a:t>
            </a:r>
            <a:r>
              <a:rPr kumimoji="0" lang="en-US" altLang="zh-CN" sz="1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2017, 11(3):1516-1525. </a:t>
            </a:r>
            <a:endParaRPr kumimoji="0" lang="zh-CN"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Chen MH, Wang L, Sun SW, Wang J and </a:t>
            </a:r>
            <a:r>
              <a:rPr kumimoji="0" lang="en-US" altLang="zh-CN" sz="1800" b="1" i="0" u="sng"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Evolution of cooperation in the spatial public goods game with adaptive reputation assortment. </a:t>
            </a:r>
            <a:r>
              <a:rPr kumimoji="0" lang="en-US" altLang="zh-CN" sz="1800" b="1" i="1"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Physics Letters A</a:t>
            </a:r>
            <a:r>
              <a:rPr kumimoji="0" lang="en-US" altLang="zh-CN"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2016,380: 40-47. </a:t>
            </a:r>
            <a:r>
              <a:rPr kumimoji="0" lang="zh-CN" altLang="en-US"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ESI</a:t>
            </a:r>
            <a:r>
              <a:rPr kumimoji="0" lang="zh-CN" altLang="en-US"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高被引，</a:t>
            </a:r>
            <a:r>
              <a:rPr kumimoji="0" lang="en-US" altLang="zh-CN"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SCI</a:t>
            </a:r>
            <a:r>
              <a:rPr kumimoji="0" lang="zh-CN" altLang="en-US"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205</a:t>
            </a:r>
            <a:r>
              <a:rPr kumimoji="0" lang="zh-CN" altLang="en-US"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Google</a:t>
            </a:r>
            <a:r>
              <a:rPr kumimoji="0" lang="zh-CN" altLang="en-US"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230</a:t>
            </a:r>
            <a:r>
              <a:rPr kumimoji="0" lang="zh-CN" altLang="en-US" sz="18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18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Wang Z, Yin ZY, Wang L and </a:t>
            </a:r>
            <a:r>
              <a:rPr kumimoji="0" lang="en-US" altLang="zh-CN" sz="1800" b="1" i="0" u="sng"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18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Inferring reputation promotes the evolution of cooperation in spatial social dilemma games.</a:t>
            </a:r>
            <a:r>
              <a:rPr kumimoji="0" lang="en-US" altLang="zh-CN" sz="1800" b="1" i="1"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1" u="none" strike="noStrike" kern="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PLoS</a:t>
            </a:r>
            <a:r>
              <a:rPr kumimoji="0" lang="en-US" altLang="zh-CN" sz="1800" b="1" i="1"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ONE</a:t>
            </a:r>
            <a:r>
              <a:rPr kumimoji="0" lang="en-US" altLang="zh-CN" sz="18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2012, 7(7): e40218.</a:t>
            </a: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 Li XP, Wang Z and Perc M. Doubly effects of information sharing on interdependent network reciprocity. New J Phys., 2018, 20: 075005</a:t>
            </a:r>
          </a:p>
          <a:p>
            <a:pPr>
              <a:defRPr/>
            </a:pPr>
            <a:r>
              <a:rPr kumimoji="0" lang="en-US" altLang="zh-CN" sz="1800" b="1" i="0" u="none" strike="noStrike" kern="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Xu Y, Zhu YY and </a:t>
            </a:r>
            <a:r>
              <a:rPr kumimoji="0" lang="en-US" altLang="zh-CN" sz="1800" b="1" i="0" u="sng" strike="noStrike" kern="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1800" b="1" i="0" u="none" strike="noStrike" kern="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Multi-player snowdrift game on scale-free simplicial complexes. </a:t>
            </a:r>
            <a:r>
              <a:rPr lang="en-US" altLang="zh-CN" sz="1800" b="1" i="1" dirty="0">
                <a:latin typeface="Times New Roman" panose="02020603050405020304" pitchFamily="18" charset="0"/>
                <a:cs typeface="Times New Roman" panose="02020603050405020304" pitchFamily="18" charset="0"/>
              </a:rPr>
              <a:t>Physica A</a:t>
            </a:r>
            <a:r>
              <a:rPr lang="en-US" altLang="zh-CN" sz="1800" b="1" dirty="0">
                <a:latin typeface="Times New Roman" panose="02020603050405020304" pitchFamily="18" charset="0"/>
                <a:cs typeface="Times New Roman" panose="02020603050405020304" pitchFamily="18" charset="0"/>
              </a:rPr>
              <a:t>, 2022, 604: 127698.</a:t>
            </a:r>
            <a:endParaRPr kumimoji="0" lang="en-US" altLang="zh-CN" sz="1800" b="1" i="0" u="none" strike="noStrike" kern="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kern="0" dirty="0">
                <a:solidFill>
                  <a:srgbClr val="0000FF"/>
                </a:solidFill>
                <a:ea typeface="宋体" panose="02010600030101010101" pitchFamily="2" charset="-122"/>
              </a:rPr>
              <a:t>Xu </a:t>
            </a:r>
            <a:r>
              <a:rPr kumimoji="0" lang="en-US" altLang="zh-CN" sz="16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Y, Wang J</a:t>
            </a:r>
            <a:r>
              <a:rPr kumimoji="0" lang="zh-CN" altLang="en-US" sz="16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600" b="1" i="0" u="sng"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16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Wang Z.</a:t>
            </a:r>
            <a:r>
              <a:rPr lang="en-US" altLang="zh-CN" sz="1200" b="1" dirty="0">
                <a:solidFill>
                  <a:srgbClr val="0000FF"/>
                </a:solidFill>
                <a:latin typeface="Times New Roman" panose="02020603050405020304" pitchFamily="18" charset="0"/>
                <a:cs typeface="Times New Roman" panose="02020603050405020304" pitchFamily="18" charset="0"/>
              </a:rPr>
              <a:t> </a:t>
            </a:r>
            <a:r>
              <a:rPr lang="en-US" altLang="zh-CN" sz="1800" kern="0" dirty="0">
                <a:solidFill>
                  <a:srgbClr val="0000FF"/>
                </a:solidFill>
                <a:ea typeface="宋体" panose="02010600030101010101" pitchFamily="2" charset="-122"/>
              </a:rPr>
              <a:t>Higher-order temporal interactions promote the cooperation in the multiplayer snowdrift game.  Science China-Information Sciences. 2023, 66: 222208 (1-16).</a:t>
            </a:r>
            <a:endParaRPr lang="zh-CN" altLang="en-US" sz="1800" kern="0" dirty="0">
              <a:solidFill>
                <a:srgbClr val="0000FF"/>
              </a:solidFill>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p:txBody>
          <a:bodyPr vert="horz" wrap="square" lIns="91440" tIns="45720" rIns="91440" bIns="45720" anchor="ctr" anchorCtr="0"/>
          <a:lstStyle/>
          <a:p>
            <a:r>
              <a:rPr lang="en-US" altLang="zh-CN" dirty="0"/>
              <a:t>Two recent reviews</a:t>
            </a:r>
            <a:endParaRPr lang="zh-CN" altLang="en-US" dirty="0"/>
          </a:p>
        </p:txBody>
      </p:sp>
      <p:sp>
        <p:nvSpPr>
          <p:cNvPr id="3" name="内容占位符 2"/>
          <p:cNvSpPr>
            <a:spLocks noGrp="1"/>
          </p:cNvSpPr>
          <p:nvPr>
            <p:ph idx="1"/>
          </p:nvPr>
        </p:nvSpPr>
        <p:spPr>
          <a:xfrm>
            <a:off x="457200" y="1700808"/>
            <a:ext cx="8229600" cy="46863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Wang J, </a:t>
            </a:r>
            <a:r>
              <a:rPr kumimoji="0" lang="en-US" altLang="zh-CN" sz="2000" b="1" i="0" u="sng" strike="noStrike" kern="1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Xia CY</a:t>
            </a:r>
            <a:r>
              <a:rPr kumimoji="0" lang="en-US" altLang="zh-CN" sz="2000" b="1" i="0" u="sng" strike="noStrike" kern="100" cap="none" spc="0" normalizeH="0" baseline="3000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 Reputation evaluation and its impact on the human cooperation-A recent survey. </a:t>
            </a:r>
            <a:r>
              <a:rPr kumimoji="0" lang="en-US" altLang="zh-CN" sz="2000" b="1" i="1" u="none" strike="noStrike" kern="100" cap="none" spc="0" normalizeH="0" baseline="0" noProof="0" dirty="0">
                <a:ln>
                  <a:noFill/>
                </a:ln>
                <a:solidFill>
                  <a:srgbClr val="0000FF"/>
                </a:solidFill>
                <a:effectLst/>
                <a:uLnTx/>
                <a:uFillTx/>
                <a:latin typeface="Times New Roman" panose="02020603050405020304" pitchFamily="18" charset="0"/>
                <a:ea typeface="楷体" panose="02010609060101010101" pitchFamily="49" charset="-122"/>
                <a:cs typeface="Times New Roman" panose="02020603050405020304" pitchFamily="18" charset="0"/>
              </a:rPr>
              <a:t>EPL</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 2023, 141: 21001.</a:t>
            </a: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endParaRPr kumimoji="0" lang="zh-CN"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2000" b="1" i="0" u="sng"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Wang J, Wang Z, Perc M. Reputation and reciprocity. </a:t>
            </a:r>
            <a:r>
              <a:rPr kumimoji="0" lang="en-US" altLang="zh-CN" sz="2000" b="1" i="1"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Physics of Life Review</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2023, 46: 8-45. </a:t>
            </a:r>
            <a:r>
              <a:rPr kumimoji="0" lang="zh-CN" altLang="en-US"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ESI</a:t>
            </a:r>
            <a:r>
              <a:rPr kumimoji="0" lang="zh-CN" altLang="en-US"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高被引，</a:t>
            </a:r>
            <a:r>
              <a:rPr kumimoji="0" lang="en-US" altLang="zh-CN"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SCI</a:t>
            </a:r>
            <a:r>
              <a:rPr kumimoji="0" lang="zh-CN" altLang="en-US"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139</a:t>
            </a:r>
            <a:r>
              <a:rPr kumimoji="0" lang="zh-CN" altLang="en-US"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Google</a:t>
            </a:r>
            <a:r>
              <a:rPr kumimoji="0" lang="zh-CN" altLang="en-US"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146</a:t>
            </a:r>
            <a:r>
              <a:rPr kumimoji="0" lang="zh-CN" altLang="en-US"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IF</a:t>
            </a:r>
            <a:r>
              <a:rPr kumimoji="0" lang="zh-CN" altLang="en-US"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1" i="0" u="none" strike="noStrike" kern="100" cap="none" spc="0" normalizeH="0" baseline="0" noProof="0" dirty="0">
                <a:ln>
                  <a:noFill/>
                </a:ln>
                <a:solidFill>
                  <a:srgbClr val="FF33CC"/>
                </a:solidFill>
                <a:effectLst/>
                <a:uLnTx/>
                <a:uFillTx/>
                <a:latin typeface="Times New Roman" panose="02020603050405020304" pitchFamily="18" charset="0"/>
                <a:ea typeface="宋体" panose="02010600030101010101" pitchFamily="2" charset="-122"/>
                <a:cs typeface="Times New Roman" panose="02020603050405020304" pitchFamily="18" charset="0"/>
              </a:rPr>
              <a:t>13.7</a:t>
            </a:r>
            <a:r>
              <a:rPr kumimoji="0" lang="zh-CN" altLang="en-US"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endPar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Zhang ZP, Jiang XT, </a:t>
            </a:r>
            <a:r>
              <a:rPr kumimoji="0" lang="en-US" altLang="zh-CN" sz="2000" b="1" i="0" u="sng"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Zero-determinant strategy of finite games with implementation errors </a:t>
            </a:r>
            <a:r>
              <a:rPr kumimoji="0" lang="en-US" altLang="zh-CN" sz="2000" b="1" i="0" u="none" strike="noStrike" kern="1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andits</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application into group decision-making. </a:t>
            </a:r>
            <a:r>
              <a:rPr kumimoji="0" lang="en-US" altLang="zh-CN" sz="2000" b="1" i="1"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Applied Mathematics and Computation</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2025, 486129055.</a:t>
            </a: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endPar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Chang LL, Zhang ZP, </a:t>
            </a:r>
            <a:r>
              <a:rPr kumimoji="0" lang="en-US" altLang="zh-CN" sz="2000" b="1" i="0" u="sng"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Xia CY</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Impact of decision feedback on networked evolutionary game with delays in control channel[J]. </a:t>
            </a:r>
            <a:r>
              <a:rPr kumimoji="0" lang="en-US" altLang="zh-CN" sz="2000" b="1" i="1"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Dynamic Games and Applications</a:t>
            </a:r>
            <a:r>
              <a:rPr kumimoji="0" lang="en-US"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2023, 13(3): 783-800.</a:t>
            </a: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endParaRPr kumimoji="0" lang="zh-CN" altLang="zh-CN" sz="20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panose="05000000000000000000" pitchFamily="2" charset="2"/>
              <a:buChar char="u"/>
              <a:defRPr/>
            </a:pPr>
            <a:endPar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内容占位符 4"/>
          <p:cNvPicPr>
            <a:picLocks noGrp="1" noChangeAspect="1"/>
          </p:cNvPicPr>
          <p:nvPr>
            <p:ph sz="quarter" idx="4294967295"/>
          </p:nvPr>
        </p:nvPicPr>
        <p:blipFill>
          <a:blip r:embed="rId2"/>
          <a:srcRect/>
          <a:stretch>
            <a:fillRect/>
          </a:stretch>
        </p:blipFill>
        <p:spPr>
          <a:xfrm>
            <a:off x="4660900" y="0"/>
            <a:ext cx="4483100" cy="3313113"/>
          </a:xfrm>
        </p:spPr>
      </p:pic>
      <p:sp>
        <p:nvSpPr>
          <p:cNvPr id="24579" name="灯片编号占位符 3"/>
          <p:cNvSpPr txBox="1">
            <a:spLocks noGrp="1"/>
          </p:cNvSpPr>
          <p:nvPr/>
        </p:nvSpPr>
        <p:spPr>
          <a:xfrm>
            <a:off x="8129588" y="5734050"/>
            <a:ext cx="609600" cy="5207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None/>
            </a:pPr>
            <a:fld id="{9A0DB2DC-4C9A-4742-B13C-FB6460FD3503}" type="slidenum">
              <a:rPr lang="en-US" altLang="zh-CN" sz="1400" dirty="0">
                <a:solidFill>
                  <a:srgbClr val="FFFFFF"/>
                </a:solidFill>
                <a:latin typeface="Arial" panose="020B0604020202020204" pitchFamily="34" charset="0"/>
                <a:ea typeface="宋体" panose="02010600030101010101" pitchFamily="2" charset="-122"/>
              </a:rPr>
              <a:t>7</a:t>
            </a:fld>
            <a:endParaRPr lang="en-US" altLang="zh-CN" sz="1400" dirty="0">
              <a:solidFill>
                <a:srgbClr val="FFFFFF"/>
              </a:solidFill>
              <a:latin typeface="Arial" panose="020B0604020202020204" pitchFamily="34" charset="0"/>
              <a:ea typeface="宋体" panose="02010600030101010101" pitchFamily="2" charset="-122"/>
            </a:endParaRPr>
          </a:p>
        </p:txBody>
      </p:sp>
      <p:pic>
        <p:nvPicPr>
          <p:cNvPr id="24580" name="图片 1"/>
          <p:cNvPicPr>
            <a:picLocks noChangeAspect="1"/>
          </p:cNvPicPr>
          <p:nvPr/>
        </p:nvPicPr>
        <p:blipFill>
          <a:blip r:embed="rId3"/>
          <a:stretch>
            <a:fillRect/>
          </a:stretch>
        </p:blipFill>
        <p:spPr>
          <a:xfrm>
            <a:off x="28575" y="3313113"/>
            <a:ext cx="8821738" cy="3544887"/>
          </a:xfrm>
          <a:prstGeom prst="rect">
            <a:avLst/>
          </a:prstGeom>
          <a:noFill/>
          <a:ln w="9525">
            <a:noFill/>
          </a:ln>
        </p:spPr>
      </p:pic>
      <p:pic>
        <p:nvPicPr>
          <p:cNvPr id="24581" name="图片 2"/>
          <p:cNvPicPr>
            <a:picLocks noChangeAspect="1"/>
          </p:cNvPicPr>
          <p:nvPr/>
        </p:nvPicPr>
        <p:blipFill>
          <a:blip r:embed="rId4"/>
          <a:stretch>
            <a:fillRect/>
          </a:stretch>
        </p:blipFill>
        <p:spPr>
          <a:xfrm>
            <a:off x="0" y="0"/>
            <a:ext cx="4500563" cy="3313113"/>
          </a:xfrm>
          <a:prstGeom prst="rect">
            <a:avLst/>
          </a:prstGeom>
          <a:noFill/>
          <a:ln w="9525">
            <a:noFill/>
          </a:ln>
        </p:spPr>
      </p:pic>
      <p:sp>
        <p:nvSpPr>
          <p:cNvPr id="24582" name="灯片编号占位符 6"/>
          <p:cNvSpPr txBox="1">
            <a:spLocks noGrp="1"/>
          </p:cNvSpPr>
          <p:nvPr>
            <p:ph type="sldNum" sz="quarter" idx="12"/>
          </p:nvPr>
        </p:nvSpPr>
        <p:spPr>
          <a:ln>
            <a:noFill/>
          </a:ln>
        </p:spPr>
        <p:txBody>
          <a:bodyPr lIns="45720" rIns="45720" anchor="ctr" anchorCtr="0"/>
          <a:lstStyle/>
          <a:p>
            <a:pPr marL="0" indent="0" algn="ctr" eaLnBrk="1" hangingPunct="1">
              <a:spcBef>
                <a:spcPct val="0"/>
              </a:spcBef>
              <a:buClrTx/>
              <a:buSzTx/>
              <a:buFont typeface="Arial" panose="020B0604020202020204" pitchFamily="34" charset="0"/>
              <a:buNone/>
            </a:pPr>
            <a:fld id="{9A0DB2DC-4C9A-4742-B13C-FB6460FD3503}" type="slidenum">
              <a:rPr lang="zh-CN" altLang="en-US" sz="1100" dirty="0">
                <a:solidFill>
                  <a:srgbClr val="896855"/>
                </a:solidFill>
                <a:latin typeface="Arial" panose="020B0604020202020204" pitchFamily="34" charset="0"/>
                <a:ea typeface="宋体" panose="02010600030101010101" pitchFamily="2" charset="-122"/>
              </a:rPr>
              <a:t>7</a:t>
            </a:fld>
            <a:endParaRPr lang="zh-CN" altLang="en-US" sz="1100" dirty="0">
              <a:solidFill>
                <a:srgbClr val="896855"/>
              </a:solidFill>
              <a:latin typeface="Arial" panose="020B0604020202020204" pitchFamily="34" charset="0"/>
              <a:ea typeface="宋体" panose="0201060003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p:cNvSpPr>
          <p:nvPr>
            <p:ph type="title"/>
          </p:nvPr>
        </p:nvSpPr>
        <p:spPr/>
        <p:txBody>
          <a:bodyPr vert="horz" wrap="square" lIns="91440" tIns="45720" rIns="91440" bIns="45720" anchor="ctr" anchorCtr="0"/>
          <a:lstStyle/>
          <a:p>
            <a:pPr eaLnBrk="1" hangingPunct="1"/>
            <a:r>
              <a:rPr lang="en-US" altLang="zh-CN" dirty="0"/>
              <a:t>Outlooks</a:t>
            </a:r>
            <a:endParaRPr lang="zh-CN" altLang="en-US" dirty="0"/>
          </a:p>
        </p:txBody>
      </p:sp>
      <p:sp>
        <p:nvSpPr>
          <p:cNvPr id="81923" name="内容占位符 2"/>
          <p:cNvSpPr>
            <a:spLocks noGrp="1"/>
          </p:cNvSpPr>
          <p:nvPr>
            <p:ph idx="1"/>
          </p:nvPr>
        </p:nvSpPr>
        <p:spPr/>
        <p:txBody>
          <a:bodyPr vert="horz" wrap="square" lIns="91440" tIns="45720" rIns="91440" bIns="45720" numCol="1" anchor="t" anchorCtr="0" compatLnSpc="1">
            <a:normAutofit lnSpcReduction="10000"/>
          </a:bodyPr>
          <a:lstStyle/>
          <a:p>
            <a:pPr marL="342900" marR="0" lvl="0" indent="-342900" algn="l" defTabSz="914400" rtl="0" eaLnBrk="1" fontAlgn="base" latinLnBrk="0" hangingPunct="1">
              <a:lnSpc>
                <a:spcPct val="9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Game cooperation on multiplex and higher-order networks </a:t>
            </a:r>
          </a:p>
          <a:p>
            <a:pPr marL="742950" marR="0" lvl="1" indent="-285750" algn="l" defTabSz="914400" rtl="0" eaLnBrk="1" fontAlgn="base" latinLnBrk="0" hangingPunct="1">
              <a:lnSpc>
                <a:spcPct val="9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Model</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Topology</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Correlation mode</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1" i="0" strike="noStrike" kern="1200" cap="none" spc="0" normalizeH="0" baseline="0" noProof="0" dirty="0">
                <a:ln>
                  <a:noFill/>
                </a:ln>
                <a:solidFill>
                  <a:srgbClr val="FFC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Mathematical description</a:t>
            </a:r>
          </a:p>
          <a:p>
            <a:pPr marL="742950" marR="0" lvl="1" indent="-285750" algn="l" defTabSz="914400" rtl="0" eaLnBrk="1" fontAlgn="base" latinLnBrk="0" hangingPunct="1">
              <a:lnSpc>
                <a:spcPct val="90000"/>
              </a:lnSpc>
              <a:spcBef>
                <a:spcPct val="20000"/>
              </a:spcBef>
              <a:spcAft>
                <a:spcPct val="0"/>
              </a:spcAft>
              <a:buClr>
                <a:schemeClr val="tx2"/>
              </a:buClr>
              <a:buSzPct val="50000"/>
              <a:buFont typeface="Wingdings" panose="05000000000000000000" pitchFamily="2" charset="2"/>
              <a:buChar char="Ø"/>
              <a:defRPr/>
            </a:pP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Times New Roman" panose="02020603050405020304" pitchFamily="18" charset="0"/>
              </a:rPr>
              <a:t>Coupling</a:t>
            </a:r>
            <a:r>
              <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Times New Roman" panose="02020603050405020304" pitchFamily="18" charset="0"/>
              </a:rPr>
              <a:t> </a:t>
            </a:r>
            <a:r>
              <a:rPr kumimoji="0" lang="en-US" altLang="zh-CN" sz="32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Times New Roman" panose="02020603050405020304" pitchFamily="18" charset="0"/>
              </a:rPr>
              <a:t>between game and other dynamics </a:t>
            </a:r>
          </a:p>
          <a:p>
            <a:pPr marL="742950" marR="0" lvl="1" indent="-285750" algn="l" defTabSz="914400" rtl="0" eaLnBrk="1" fontAlgn="base" latinLnBrk="0" hangingPunct="1">
              <a:lnSpc>
                <a:spcPct val="90000"/>
              </a:lnSpc>
              <a:spcBef>
                <a:spcPct val="20000"/>
              </a:spcBef>
              <a:spcAft>
                <a:spcPct val="0"/>
              </a:spcAft>
              <a:buClr>
                <a:schemeClr val="tx2"/>
              </a:buClr>
              <a:buSzPct val="50000"/>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Vaccination</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game</a:t>
            </a:r>
          </a:p>
          <a:p>
            <a:pPr marL="742950" marR="0" lvl="1" indent="-285750" algn="l" defTabSz="914400" rtl="0" eaLnBrk="1" fontAlgn="base" latinLnBrk="0" hangingPunct="1">
              <a:lnSpc>
                <a:spcPct val="90000"/>
              </a:lnSpc>
              <a:spcBef>
                <a:spcPct val="20000"/>
              </a:spcBef>
              <a:spcAft>
                <a:spcPct val="0"/>
              </a:spcAft>
              <a:buClr>
                <a:schemeClr val="tx2"/>
              </a:buClr>
              <a:buSzPct val="50000"/>
              <a:buFont typeface="Arial" panose="020B0604020202020204" pitchFamily="34" charset="0"/>
              <a:buNone/>
              <a:defRPr/>
            </a:pPr>
            <a:endPar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
                <a:schemeClr val="tx2"/>
              </a:buClr>
              <a:buSzPct val="50000"/>
              <a:buFont typeface="Wingdings" panose="05000000000000000000" pitchFamily="2" charset="2"/>
              <a:buChar char="u"/>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Some</a:t>
            </a:r>
            <a:r>
              <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potential engineering applications</a:t>
            </a:r>
          </a:p>
          <a:p>
            <a:pPr marL="742950" marR="0" lvl="1" indent="-285750" algn="l" defTabSz="914400" rtl="0" eaLnBrk="1" fontAlgn="base" latinLnBrk="0" hangingPunct="1">
              <a:lnSpc>
                <a:spcPct val="90000"/>
              </a:lnSpc>
              <a:spcBef>
                <a:spcPct val="20000"/>
              </a:spcBef>
              <a:spcAft>
                <a:spcPct val="0"/>
              </a:spcAft>
              <a:buClr>
                <a:schemeClr val="tx2"/>
              </a:buClr>
              <a:buSzPct val="50000"/>
              <a:buFont typeface="Wingdings" panose="05000000000000000000" pitchFamily="2" charset="2"/>
              <a:buChar char="Ø"/>
              <a:defRPr/>
            </a:pP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楷体_GB2312" pitchFamily="49" charset="-122"/>
                <a:cs typeface="Times New Roman" panose="02020603050405020304" pitchFamily="18" charset="0"/>
              </a:rPr>
              <a:t>在线购物， 金融信贷</a:t>
            </a:r>
          </a:p>
        </p:txBody>
      </p:sp>
      <p:sp>
        <p:nvSpPr>
          <p:cNvPr id="119812" name="灯片编号占位符 3"/>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70</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灯片编号占位符 2"/>
          <p:cNvSpPr txBox="1">
            <a:spLocks noGrp="1"/>
          </p:cNvSpPr>
          <p:nvPr>
            <p:ph type="sldNum" sz="quarter" idx="4"/>
          </p:nvPr>
        </p:nvSpPr>
        <p:spPr>
          <a:ln>
            <a:noFill/>
          </a:ln>
        </p:spPr>
        <p:txBody>
          <a:bodyPr lIns="45720" rIns="45720" anchor="ctr" anchorCtr="0"/>
          <a:lstStyle/>
          <a:p>
            <a:pPr marL="0" indent="0" algn="ctr" eaLnBrk="1" hangingPunct="1">
              <a:spcBef>
                <a:spcPct val="0"/>
              </a:spcBef>
              <a:buClrTx/>
              <a:buSzTx/>
              <a:buFont typeface="Wingdings" panose="05000000000000000000" pitchFamily="2" charset="2"/>
              <a:buNone/>
            </a:pPr>
            <a:fld id="{9A0DB2DC-4C9A-4742-B13C-FB6460FD3503}" type="slidenum">
              <a:rPr lang="zh-CN" altLang="en-US" sz="1100" kern="1200" dirty="0">
                <a:solidFill>
                  <a:srgbClr val="896855"/>
                </a:solidFill>
                <a:latin typeface="Arial" panose="020B0604020202020204" pitchFamily="34" charset="0"/>
                <a:ea typeface="宋体" panose="02010600030101010101" pitchFamily="2" charset="-122"/>
                <a:cs typeface="+mn-cs"/>
              </a:rPr>
              <a:t>71</a:t>
            </a:fld>
            <a:endParaRPr lang="zh-CN" altLang="en-US" sz="1100" kern="1200" dirty="0">
              <a:solidFill>
                <a:srgbClr val="896855"/>
              </a:solidFill>
              <a:latin typeface="Arial" panose="020B0604020202020204" pitchFamily="34" charset="0"/>
              <a:ea typeface="宋体" panose="02010600030101010101" pitchFamily="2" charset="-122"/>
              <a:cs typeface="+mn-cs"/>
            </a:endParaRPr>
          </a:p>
        </p:txBody>
      </p:sp>
      <p:sp>
        <p:nvSpPr>
          <p:cNvPr id="3" name="标题 1"/>
          <p:cNvSpPr>
            <a:spLocks noGrp="1"/>
          </p:cNvSpPr>
          <p:nvPr>
            <p:ph type="title"/>
          </p:nvPr>
        </p:nvSpPr>
        <p:spPr>
          <a:xfrm>
            <a:off x="-304800" y="4054475"/>
            <a:ext cx="10515600" cy="1308100"/>
          </a:xfrm>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谢谢大家！！！</a:t>
            </a:r>
            <a:endParaRPr kumimoji="0" lang="zh-CN" altLang="en-US" sz="4400" b="1" i="0" u="none" strike="noStrike" kern="1200" cap="none" spc="0" normalizeH="0" baseline="0" noProof="0" dirty="0">
              <a:ln>
                <a:noFill/>
              </a:ln>
              <a:solidFill>
                <a:schemeClr val="tx2"/>
              </a:solidFill>
              <a:effectLst/>
              <a:uLnTx/>
              <a:uFillTx/>
              <a:latin typeface="+mj-ea"/>
              <a:ea typeface="+mj-ea"/>
              <a:cs typeface="+mj-cs"/>
            </a:endParaRPr>
          </a:p>
        </p:txBody>
      </p:sp>
      <p:sp>
        <p:nvSpPr>
          <p:cNvPr id="121860" name="WordArt 11"/>
          <p:cNvSpPr>
            <a:spLocks noTextEdit="1"/>
          </p:cNvSpPr>
          <p:nvPr/>
        </p:nvSpPr>
        <p:spPr>
          <a:xfrm>
            <a:off x="2843213" y="2133600"/>
            <a:ext cx="3743325" cy="1079500"/>
          </a:xfrm>
          <a:prstGeom prst="rect">
            <a:avLst/>
          </a:prstGeom>
        </p:spPr>
        <p:txBody>
          <a:bodyPr wrap="none" fromWordArt="1">
            <a:prstTxWarp prst="textPlain">
              <a:avLst>
                <a:gd name="adj" fmla="val 50000"/>
              </a:avLst>
            </a:prstTxWarp>
            <a:normAutofit/>
          </a:bodyPr>
          <a:lstStyle/>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Black" panose="020B0A04020102020204" charset="0"/>
                <a:ea typeface="Arial Black" panose="020B0A04020102020204" charset="0"/>
              </a:rPr>
              <a:t>Thank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additive="base">
                                        <p:cTn id="7" dur="500" fill="hold"/>
                                        <p:tgtEl>
                                          <p:spTgt spid="121860"/>
                                        </p:tgtEl>
                                        <p:attrNameLst>
                                          <p:attrName>ppt_x</p:attrName>
                                        </p:attrNameLst>
                                      </p:cBhvr>
                                      <p:tavLst>
                                        <p:tav tm="0">
                                          <p:val>
                                            <p:strVal val="#ppt_x"/>
                                          </p:val>
                                        </p:tav>
                                        <p:tav tm="100000">
                                          <p:val>
                                            <p:strVal val="#ppt_x"/>
                                          </p:val>
                                        </p:tav>
                                      </p:tavLst>
                                    </p:anim>
                                    <p:anim calcmode="lin" valueType="num">
                                      <p:cBhvr additive="base">
                                        <p:cTn id="8" dur="500" fill="hold"/>
                                        <p:tgtEl>
                                          <p:spTgt spid="1218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内容占位符 4"/>
          <p:cNvPicPr>
            <a:picLocks noGrp="1" noChangeAspect="1"/>
          </p:cNvPicPr>
          <p:nvPr>
            <p:ph sz="quarter" idx="4294967295"/>
          </p:nvPr>
        </p:nvPicPr>
        <p:blipFill>
          <a:blip r:embed="rId3"/>
          <a:srcRect/>
          <a:stretch>
            <a:fillRect/>
          </a:stretch>
        </p:blipFill>
        <p:spPr>
          <a:xfrm>
            <a:off x="0" y="0"/>
            <a:ext cx="9144000" cy="3455988"/>
          </a:xfrm>
        </p:spPr>
      </p:pic>
      <p:sp>
        <p:nvSpPr>
          <p:cNvPr id="25603" name="灯片编号占位符 3"/>
          <p:cNvSpPr txBox="1">
            <a:spLocks noGrp="1"/>
          </p:cNvSpPr>
          <p:nvPr/>
        </p:nvSpPr>
        <p:spPr>
          <a:xfrm>
            <a:off x="8129588" y="5734050"/>
            <a:ext cx="609600" cy="5207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None/>
            </a:pPr>
            <a:fld id="{9A0DB2DC-4C9A-4742-B13C-FB6460FD3503}" type="slidenum">
              <a:rPr lang="en-US" altLang="zh-CN" sz="1400" dirty="0">
                <a:solidFill>
                  <a:srgbClr val="FFFFFF"/>
                </a:solidFill>
                <a:latin typeface="Arial" panose="020B0604020202020204" pitchFamily="34" charset="0"/>
                <a:ea typeface="宋体" panose="02010600030101010101" pitchFamily="2" charset="-122"/>
              </a:rPr>
              <a:t>8</a:t>
            </a:fld>
            <a:endParaRPr lang="en-US" altLang="zh-CN" sz="1400" dirty="0">
              <a:solidFill>
                <a:srgbClr val="FFFFFF"/>
              </a:solidFill>
              <a:latin typeface="Arial" panose="020B0604020202020204" pitchFamily="34" charset="0"/>
              <a:ea typeface="宋体" panose="02010600030101010101" pitchFamily="2" charset="-122"/>
            </a:endParaRPr>
          </a:p>
        </p:txBody>
      </p:sp>
      <p:pic>
        <p:nvPicPr>
          <p:cNvPr id="25604" name="图片 5"/>
          <p:cNvPicPr>
            <a:picLocks noChangeAspect="1"/>
          </p:cNvPicPr>
          <p:nvPr/>
        </p:nvPicPr>
        <p:blipFill>
          <a:blip r:embed="rId4"/>
          <a:stretch>
            <a:fillRect/>
          </a:stretch>
        </p:blipFill>
        <p:spPr>
          <a:xfrm>
            <a:off x="0" y="3429000"/>
            <a:ext cx="9144000" cy="3429000"/>
          </a:xfrm>
          <a:prstGeom prst="rect">
            <a:avLst/>
          </a:prstGeom>
          <a:noFill/>
          <a:ln w="9525">
            <a:noFill/>
          </a:ln>
        </p:spPr>
      </p:pic>
      <p:sp>
        <p:nvSpPr>
          <p:cNvPr id="25605" name="灯片编号占位符 5"/>
          <p:cNvSpPr txBox="1">
            <a:spLocks noGrp="1"/>
          </p:cNvSpPr>
          <p:nvPr>
            <p:ph type="sldNum" sz="quarter" idx="12"/>
          </p:nvPr>
        </p:nvSpPr>
        <p:spPr>
          <a:ln>
            <a:noFill/>
          </a:ln>
        </p:spPr>
        <p:txBody>
          <a:bodyPr lIns="45720" rIns="45720" anchor="ctr" anchorCtr="0"/>
          <a:lstStyle/>
          <a:p>
            <a:pPr marL="0" indent="0" algn="ctr" eaLnBrk="1" hangingPunct="1">
              <a:spcBef>
                <a:spcPct val="0"/>
              </a:spcBef>
              <a:buClrTx/>
              <a:buSzTx/>
              <a:buFont typeface="Arial" panose="020B0604020202020204" pitchFamily="34" charset="0"/>
              <a:buNone/>
            </a:pPr>
            <a:fld id="{9A0DB2DC-4C9A-4742-B13C-FB6460FD3503}" type="slidenum">
              <a:rPr lang="zh-CN" altLang="en-US" sz="1100" dirty="0">
                <a:solidFill>
                  <a:srgbClr val="896855"/>
                </a:solidFill>
                <a:latin typeface="Arial" panose="020B0604020202020204" pitchFamily="34" charset="0"/>
                <a:ea typeface="宋体" panose="02010600030101010101" pitchFamily="2" charset="-122"/>
              </a:rPr>
              <a:t>8</a:t>
            </a:fld>
            <a:endParaRPr lang="zh-CN" altLang="en-US" sz="1100" dirty="0">
              <a:solidFill>
                <a:srgbClr val="896855"/>
              </a:solidFill>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页脚占位符 4"/>
          <p:cNvSpPr txBox="1">
            <a:spLocks noGrp="1"/>
          </p:cNvSpPr>
          <p:nvPr>
            <p:ph type="ftr" sz="quarter" idx="3"/>
          </p:nvPr>
        </p:nvSpPr>
        <p:spPr>
          <a:xfrm>
            <a:off x="4114800" y="6400800"/>
            <a:ext cx="914400" cy="284163"/>
          </a:xfrm>
          <a:noFill/>
          <a:ln>
            <a:noFill/>
          </a:ln>
        </p:spPr>
        <p:txBody>
          <a:bodyPr lIns="45720" rIns="45720" anchor="ctr" anchorCtr="0"/>
          <a:lstStyle/>
          <a:p>
            <a:pPr marL="0" indent="0" algn="ctr" eaLnBrk="1" hangingPunct="1">
              <a:spcBef>
                <a:spcPct val="0"/>
              </a:spcBef>
              <a:buClrTx/>
              <a:buSzTx/>
              <a:buFont typeface="Wingdings" panose="05000000000000000000" pitchFamily="2" charset="2"/>
              <a:buNone/>
            </a:pPr>
            <a:r>
              <a:rPr lang="en-US" altLang="zh-CN" sz="1100" kern="1200" dirty="0">
                <a:solidFill>
                  <a:srgbClr val="896855"/>
                </a:solidFill>
                <a:latin typeface="Arial" panose="020B0604020202020204" pitchFamily="34" charset="0"/>
                <a:ea typeface="宋体" panose="02010600030101010101" pitchFamily="2" charset="-122"/>
                <a:cs typeface="+mn-cs"/>
              </a:rPr>
              <a:t>1</a:t>
            </a:r>
          </a:p>
        </p:txBody>
      </p:sp>
      <p:grpSp>
        <p:nvGrpSpPr>
          <p:cNvPr id="27651" name="Group 3"/>
          <p:cNvGrpSpPr/>
          <p:nvPr/>
        </p:nvGrpSpPr>
        <p:grpSpPr>
          <a:xfrm>
            <a:off x="609600" y="1143000"/>
            <a:ext cx="8077200" cy="4876800"/>
            <a:chOff x="336" y="768"/>
            <a:chExt cx="5088" cy="3072"/>
          </a:xfrm>
        </p:grpSpPr>
        <p:sp>
          <p:nvSpPr>
            <p:cNvPr id="2226180" name="Oval 4"/>
            <p:cNvSpPr>
              <a:spLocks noChangeArrowheads="1"/>
            </p:cNvSpPr>
            <p:nvPr/>
          </p:nvSpPr>
          <p:spPr bwMode="gray">
            <a:xfrm>
              <a:off x="2304" y="768"/>
              <a:ext cx="863" cy="83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4" name="Text Box 5"/>
            <p:cNvSpPr txBox="1"/>
            <p:nvPr/>
          </p:nvSpPr>
          <p:spPr>
            <a:xfrm>
              <a:off x="2448" y="960"/>
              <a:ext cx="672"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None/>
              </a:pPr>
              <a:r>
                <a:rPr lang="en-US" altLang="zh-CN" sz="1800" dirty="0">
                  <a:solidFill>
                    <a:schemeClr val="bg1"/>
                  </a:solidFill>
                  <a:latin typeface="Verdana" panose="020B0604030504040204" pitchFamily="34" charset="0"/>
                  <a:ea typeface="宋体" panose="02010600030101010101" pitchFamily="2" charset="-122"/>
                </a:rPr>
                <a:t>Multi-robot</a:t>
              </a:r>
              <a:r>
                <a:rPr lang="en-US" altLang="zh-CN" sz="1800" dirty="0">
                  <a:solidFill>
                    <a:srgbClr val="000099"/>
                  </a:solidFill>
                  <a:latin typeface="Verdana" panose="020B0604030504040204" pitchFamily="34" charset="0"/>
                  <a:ea typeface="宋体" panose="02010600030101010101" pitchFamily="2" charset="-122"/>
                </a:rPr>
                <a:t> </a:t>
              </a:r>
            </a:p>
          </p:txBody>
        </p:sp>
        <p:pic>
          <p:nvPicPr>
            <p:cNvPr id="27655" name="Picture 6" descr="20071102125834_4"/>
            <p:cNvPicPr>
              <a:picLocks noChangeAspect="1"/>
            </p:cNvPicPr>
            <p:nvPr/>
          </p:nvPicPr>
          <p:blipFill>
            <a:blip r:embed="rId2"/>
            <a:stretch>
              <a:fillRect/>
            </a:stretch>
          </p:blipFill>
          <p:spPr>
            <a:xfrm>
              <a:off x="3024" y="1824"/>
              <a:ext cx="2400" cy="1872"/>
            </a:xfrm>
            <a:prstGeom prst="rect">
              <a:avLst/>
            </a:prstGeom>
            <a:noFill/>
            <a:ln w="9525">
              <a:noFill/>
            </a:ln>
          </p:spPr>
        </p:pic>
        <p:pic>
          <p:nvPicPr>
            <p:cNvPr id="27656" name="Picture 7" descr="20090904141208062770"/>
            <p:cNvPicPr>
              <a:picLocks noChangeAspect="1"/>
            </p:cNvPicPr>
            <p:nvPr/>
          </p:nvPicPr>
          <p:blipFill>
            <a:blip r:embed="rId3"/>
            <a:stretch>
              <a:fillRect/>
            </a:stretch>
          </p:blipFill>
          <p:spPr>
            <a:xfrm>
              <a:off x="336" y="1776"/>
              <a:ext cx="2328" cy="2064"/>
            </a:xfrm>
            <a:prstGeom prst="rect">
              <a:avLst/>
            </a:prstGeom>
            <a:noFill/>
            <a:ln w="9525">
              <a:noFill/>
            </a:ln>
          </p:spPr>
        </p:pic>
        <p:sp>
          <p:nvSpPr>
            <p:cNvPr id="27657" name="Line 8"/>
            <p:cNvSpPr/>
            <p:nvPr/>
          </p:nvSpPr>
          <p:spPr>
            <a:xfrm flipV="1">
              <a:off x="1632" y="1344"/>
              <a:ext cx="720" cy="432"/>
            </a:xfrm>
            <a:prstGeom prst="line">
              <a:avLst/>
            </a:prstGeom>
            <a:ln w="25400" cap="flat" cmpd="sng">
              <a:solidFill>
                <a:srgbClr val="FF0000"/>
              </a:solidFill>
              <a:prstDash val="solid"/>
              <a:headEnd type="none" w="med" len="med"/>
              <a:tailEnd type="none" w="med" len="med"/>
            </a:ln>
          </p:spPr>
          <p:txBody>
            <a:bodyPr/>
            <a:lstStyle/>
            <a:p>
              <a:endParaRPr lang="zh-CN" altLang="en-US"/>
            </a:p>
          </p:txBody>
        </p:sp>
        <p:sp>
          <p:nvSpPr>
            <p:cNvPr id="27658" name="Line 9"/>
            <p:cNvSpPr/>
            <p:nvPr/>
          </p:nvSpPr>
          <p:spPr>
            <a:xfrm>
              <a:off x="3168" y="1296"/>
              <a:ext cx="864" cy="528"/>
            </a:xfrm>
            <a:prstGeom prst="line">
              <a:avLst/>
            </a:prstGeom>
            <a:ln w="25400" cap="flat" cmpd="sng">
              <a:solidFill>
                <a:srgbClr val="FF0000"/>
              </a:solidFill>
              <a:prstDash val="solid"/>
              <a:headEnd type="none" w="med" len="med"/>
              <a:tailEnd type="none" w="med" len="med"/>
            </a:ln>
          </p:spPr>
          <p:txBody>
            <a:bodyPr/>
            <a:lstStyle/>
            <a:p>
              <a:endParaRPr lang="zh-CN" altLang="en-US"/>
            </a:p>
          </p:txBody>
        </p:sp>
      </p:grpSp>
      <p:sp>
        <p:nvSpPr>
          <p:cNvPr id="27652" name="Text Box 10"/>
          <p:cNvSpPr txBox="1"/>
          <p:nvPr/>
        </p:nvSpPr>
        <p:spPr>
          <a:xfrm>
            <a:off x="381000" y="6248400"/>
            <a:ext cx="83820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Ø"/>
              <a:defRPr sz="2800" b="1" kern="1200">
                <a:solidFill>
                  <a:srgbClr val="0033CC"/>
                </a:solidFill>
                <a:latin typeface="楷体_GB2312" pitchFamily="49" charset="-122"/>
                <a:ea typeface="楷体_GB2312" pitchFamily="49" charset="-122"/>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None/>
            </a:pPr>
            <a:r>
              <a:rPr lang="en-US" altLang="zh-CN" sz="1800" dirty="0">
                <a:latin typeface="Arial" panose="020B0604020202020204" pitchFamily="34" charset="0"/>
                <a:ea typeface="宋体" panose="02010600030101010101" pitchFamily="2" charset="-122"/>
              </a:rPr>
              <a:t>            </a:t>
            </a:r>
            <a:r>
              <a:rPr lang="en-US" altLang="zh-CN" sz="2000" dirty="0">
                <a:latin typeface="Arial" panose="020B0604020202020204" pitchFamily="34" charset="0"/>
                <a:ea typeface="宋体" panose="02010600030101010101" pitchFamily="2" charset="-122"/>
              </a:rPr>
              <a:t>Production lines                               RoboCup (Robot World Cup)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暗香扑面">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225</TotalTime>
  <Words>8362</Words>
  <Application>Microsoft Office PowerPoint</Application>
  <PresentationFormat>全屏显示(4:3)</PresentationFormat>
  <Paragraphs>671</Paragraphs>
  <Slides>71</Slides>
  <Notes>56</Notes>
  <HiddenSlides>0</HiddenSlides>
  <MMClips>0</MMClips>
  <ScaleCrop>false</ScaleCrop>
  <HeadingPairs>
    <vt:vector size="8" baseType="variant">
      <vt:variant>
        <vt:lpstr>已用的字体</vt:lpstr>
      </vt:variant>
      <vt:variant>
        <vt:i4>31</vt:i4>
      </vt:variant>
      <vt:variant>
        <vt:lpstr>主题</vt:lpstr>
      </vt:variant>
      <vt:variant>
        <vt:i4>2</vt:i4>
      </vt:variant>
      <vt:variant>
        <vt:lpstr>嵌入 OLE 服务器</vt:lpstr>
      </vt:variant>
      <vt:variant>
        <vt:i4>3</vt:i4>
      </vt:variant>
      <vt:variant>
        <vt:lpstr>幻灯片标题</vt:lpstr>
      </vt:variant>
      <vt:variant>
        <vt:i4>71</vt:i4>
      </vt:variant>
    </vt:vector>
  </HeadingPairs>
  <TitlesOfParts>
    <vt:vector size="107" baseType="lpstr">
      <vt:lpstr>AdvOT255b5711.I</vt:lpstr>
      <vt:lpstr>AdvOT77db9845</vt:lpstr>
      <vt:lpstr>AdvOTb0c9bf5d</vt:lpstr>
      <vt:lpstr>AdvOTf5828f90</vt:lpstr>
      <vt:lpstr>AdvPS4DD239</vt:lpstr>
      <vt:lpstr>AdvPS94C0</vt:lpstr>
      <vt:lpstr>AdvTTab7e17fd+22</vt:lpstr>
      <vt:lpstr>AdvTTec1d2308.I+03</vt:lpstr>
      <vt:lpstr>EuclidSymbol</vt:lpstr>
      <vt:lpstr>MathematicalPi-One</vt:lpstr>
      <vt:lpstr>Minion-Italic</vt:lpstr>
      <vt:lpstr>Texmatha</vt:lpstr>
      <vt:lpstr>Texmathb</vt:lpstr>
      <vt:lpstr>UnicaSB-Bold</vt:lpstr>
      <vt:lpstr>UnicaSB-Light</vt:lpstr>
      <vt:lpstr>UnicaSB-LigIta</vt:lpstr>
      <vt:lpstr>等线</vt:lpstr>
      <vt:lpstr>楷体_GB2312</vt:lpstr>
      <vt:lpstr>宋体</vt:lpstr>
      <vt:lpstr>微软雅黑</vt:lpstr>
      <vt:lpstr>Arial</vt:lpstr>
      <vt:lpstr>Arial Black</vt:lpstr>
      <vt:lpstr>Calibri</vt:lpstr>
      <vt:lpstr>Cambria Math</vt:lpstr>
      <vt:lpstr>Franklin Gothic Book</vt:lpstr>
      <vt:lpstr>Franklin Gothic Medium</vt:lpstr>
      <vt:lpstr>Roboto Light</vt:lpstr>
      <vt:lpstr>Times New Roman</vt:lpstr>
      <vt:lpstr>Verdana</vt:lpstr>
      <vt:lpstr>Wingdings</vt:lpstr>
      <vt:lpstr>Wingdings 2</vt:lpstr>
      <vt:lpstr>暗香扑面</vt:lpstr>
      <vt:lpstr>1_暗香扑面</vt:lpstr>
      <vt:lpstr>Equation.AxMath</vt:lpstr>
      <vt:lpstr>Visio</vt:lpstr>
      <vt:lpstr>Equation</vt:lpstr>
      <vt:lpstr>演化博弈中的互惠性机制及其新进展</vt:lpstr>
      <vt:lpstr>主要合作者</vt:lpstr>
      <vt:lpstr>Outline</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Game theory </vt:lpstr>
      <vt:lpstr> Game theory</vt:lpstr>
      <vt:lpstr>Evolutionary game theory</vt:lpstr>
      <vt:lpstr>Evolutionary gaming systems</vt:lpstr>
      <vt:lpstr>Evolutionary gaming models</vt:lpstr>
      <vt:lpstr>PDG</vt:lpstr>
      <vt:lpstr>SGD</vt:lpstr>
      <vt:lpstr>PGG</vt:lpstr>
      <vt:lpstr>Main mechanisms</vt:lpstr>
      <vt:lpstr>Indirect reciprocity and reputation</vt:lpstr>
      <vt:lpstr>Building reputations</vt:lpstr>
      <vt:lpstr>Building reputations---Dilemmas</vt:lpstr>
      <vt:lpstr> Image Score</vt:lpstr>
      <vt:lpstr>PowerPoint 演示文稿</vt:lpstr>
      <vt:lpstr>Second-order evaluation</vt:lpstr>
      <vt:lpstr>The leading eight rules</vt:lpstr>
      <vt:lpstr>Modeling and Analysis of Reputation</vt:lpstr>
      <vt:lpstr>I. Game cooperation based on reputation inferring</vt:lpstr>
      <vt:lpstr>Game model</vt:lpstr>
      <vt:lpstr>PDG仿真结果 L=300 K=0.5</vt:lpstr>
      <vt:lpstr>SDG仿真结果 L=300 K=0.5</vt:lpstr>
      <vt:lpstr>II. Reputation assortment</vt:lpstr>
      <vt:lpstr>PowerPoint 演示文稿</vt:lpstr>
      <vt:lpstr>PowerPoint 演示文稿</vt:lpstr>
      <vt:lpstr>PowerPoint 演示文稿</vt:lpstr>
      <vt:lpstr>PowerPoint 演示文稿</vt:lpstr>
      <vt:lpstr>PowerPoint 演示文稿</vt:lpstr>
      <vt:lpstr>PowerPoint 演示文稿</vt:lpstr>
      <vt:lpstr>IV. Reputation and memory</vt:lpstr>
      <vt:lpstr>Second-order assessment rules</vt:lpstr>
      <vt:lpstr>Model</vt:lpstr>
      <vt:lpstr>Simulation Results</vt:lpstr>
      <vt:lpstr>V. Multiplayer/Multiplex/Interdependent  networks </vt:lpstr>
      <vt:lpstr>Doubly effects of information sharing on interdependent network reciprocity</vt:lpstr>
      <vt:lpstr>仿真结果</vt:lpstr>
      <vt:lpstr>VI. Higher-order networks and Hypernetworks</vt:lpstr>
      <vt:lpstr>Higher-order networks</vt:lpstr>
      <vt:lpstr>高阶网络上的策略演化</vt:lpstr>
      <vt:lpstr>静态高阶网络上的博弈合作</vt:lpstr>
      <vt:lpstr>模型介绍</vt:lpstr>
      <vt:lpstr>模型介绍</vt:lpstr>
      <vt:lpstr>实验结果</vt:lpstr>
      <vt:lpstr>动态高阶网络上的博弈合作</vt:lpstr>
      <vt:lpstr>基于仿真的网络演化博弈总结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vt:lpstr>
      <vt:lpstr>Related works</vt:lpstr>
      <vt:lpstr>Two recent reviews</vt:lpstr>
      <vt:lpstr>Outlooks</vt:lpstr>
      <vt:lpstr>谢谢大家！！！</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复杂系统及其动力学行为的建模分析</dc:title>
  <dc:creator>USER-</dc:creator>
  <cp:lastModifiedBy>chengyi xia</cp:lastModifiedBy>
  <cp:revision>416</cp:revision>
  <dcterms:created xsi:type="dcterms:W3CDTF">2015-10-27T00:18:00Z</dcterms:created>
  <dcterms:modified xsi:type="dcterms:W3CDTF">2025-01-07T14:44:15Z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E1A0D305E3D04E8A9E17633702CEAA42_13</vt:lpwstr>
  </property>
</Properties>
</file>