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0"/>
  </p:handoutMasterIdLst>
  <p:sldIdLst>
    <p:sldId id="11088003" r:id="rId3"/>
    <p:sldId id="11088004" r:id="rId5"/>
    <p:sldId id="11088007" r:id="rId6"/>
    <p:sldId id="11088326" r:id="rId7"/>
    <p:sldId id="11088355" r:id="rId8"/>
    <p:sldId id="11088356" r:id="rId9"/>
    <p:sldId id="11088357" r:id="rId10"/>
    <p:sldId id="11088360" r:id="rId11"/>
    <p:sldId id="11088358" r:id="rId12"/>
    <p:sldId id="11088364" r:id="rId13"/>
    <p:sldId id="11088422" r:id="rId14"/>
    <p:sldId id="11088362" r:id="rId15"/>
    <p:sldId id="11088365" r:id="rId16"/>
    <p:sldId id="11088367" r:id="rId17"/>
    <p:sldId id="11088368" r:id="rId18"/>
    <p:sldId id="11088369" r:id="rId19"/>
    <p:sldId id="11088389" r:id="rId20"/>
    <p:sldId id="11088463" r:id="rId21"/>
    <p:sldId id="11088391" r:id="rId22"/>
    <p:sldId id="11088392" r:id="rId23"/>
    <p:sldId id="11088393" r:id="rId24"/>
    <p:sldId id="11088394" r:id="rId25"/>
    <p:sldId id="11088409" r:id="rId26"/>
    <p:sldId id="11088464" r:id="rId27"/>
    <p:sldId id="11088410" r:id="rId28"/>
    <p:sldId id="11088411" r:id="rId29"/>
    <p:sldId id="11088412" r:id="rId30"/>
    <p:sldId id="11088424" r:id="rId31"/>
    <p:sldId id="11088449" r:id="rId32"/>
    <p:sldId id="11088451" r:id="rId33"/>
    <p:sldId id="11088423" r:id="rId34"/>
    <p:sldId id="11088456" r:id="rId35"/>
    <p:sldId id="11088450" r:id="rId36"/>
    <p:sldId id="11088453" r:id="rId37"/>
    <p:sldId id="11088455" r:id="rId38"/>
    <p:sldId id="11088233" r:id="rId39"/>
  </p:sldIdLst>
  <p:sldSz cx="24384000" cy="13716000"/>
  <p:notesSz cx="9144000" cy="6858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4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93536" autoAdjust="0"/>
  </p:normalViewPr>
  <p:slideViewPr>
    <p:cSldViewPr snapToGrid="0" snapToObjects="1">
      <p:cViewPr varScale="1">
        <p:scale>
          <a:sx n="40" d="100"/>
          <a:sy n="40" d="100"/>
        </p:scale>
        <p:origin x="749" y="48"/>
      </p:cViewPr>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handoutMaster" Target="handoutMasters/handoutMaster1.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675"/>
            </a:lvl1pPr>
          </a:lstStyle>
          <a:p>
            <a:endParaRPr lang="zh-CN" altLang="en-US"/>
          </a:p>
        </p:txBody>
      </p:sp>
      <p:sp>
        <p:nvSpPr>
          <p:cNvPr id="3" name="日期占位符 2"/>
          <p:cNvSpPr>
            <a:spLocks noGrp="1"/>
          </p:cNvSpPr>
          <p:nvPr>
            <p:ph type="dt" sz="quarter" idx="1"/>
          </p:nvPr>
        </p:nvSpPr>
        <p:spPr>
          <a:xfrm>
            <a:off x="6905979" y="0"/>
            <a:ext cx="5283200" cy="258068"/>
          </a:xfrm>
          <a:prstGeom prst="rect">
            <a:avLst/>
          </a:prstGeom>
        </p:spPr>
        <p:txBody>
          <a:bodyPr vert="horz" lIns="91440" tIns="45720" rIns="91440" bIns="45720" rtlCol="0"/>
          <a:lstStyle>
            <a:lvl1pPr algn="r">
              <a:defRPr sz="67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4885432"/>
            <a:ext cx="5283200" cy="258068"/>
          </a:xfrm>
          <a:prstGeom prst="rect">
            <a:avLst/>
          </a:prstGeom>
        </p:spPr>
        <p:txBody>
          <a:bodyPr vert="horz" lIns="91440" tIns="45720" rIns="91440" bIns="45720" rtlCol="0" anchor="b"/>
          <a:lstStyle>
            <a:lvl1pPr algn="l">
              <a:defRPr sz="675"/>
            </a:lvl1pPr>
          </a:lstStyle>
          <a:p>
            <a:endParaRPr lang="zh-CN" altLang="en-US"/>
          </a:p>
        </p:txBody>
      </p:sp>
      <p:sp>
        <p:nvSpPr>
          <p:cNvPr id="5" name="灯片编号占位符 4"/>
          <p:cNvSpPr>
            <a:spLocks noGrp="1"/>
          </p:cNvSpPr>
          <p:nvPr>
            <p:ph type="sldNum" sz="quarter" idx="3"/>
          </p:nvPr>
        </p:nvSpPr>
        <p:spPr>
          <a:xfrm>
            <a:off x="6905979" y="4885432"/>
            <a:ext cx="5283200" cy="258068"/>
          </a:xfrm>
          <a:prstGeom prst="rect">
            <a:avLst/>
          </a:prstGeom>
        </p:spPr>
        <p:txBody>
          <a:bodyPr vert="horz" lIns="91440" tIns="45720" rIns="91440" bIns="45720" rtlCol="0" anchor="b"/>
          <a:lstStyle>
            <a:lvl1pPr algn="r">
              <a:defRPr sz="67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25806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979" y="0"/>
            <a:ext cx="5283200" cy="25806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552950" y="642938"/>
            <a:ext cx="3086100" cy="1735931"/>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2475309"/>
            <a:ext cx="9753600" cy="2025253"/>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4885432"/>
            <a:ext cx="5283200" cy="25806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979" y="4885432"/>
            <a:ext cx="5283200" cy="25806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以网络舆论传播为例。网络媒体平台可以采取主动和被动控制措施，其中主动控制是指网络媒体平台对信息内容进行实时控制和审查，而被动控制是指在面对突发公共事件时，允许舆论信息的传播，从而获得流量和人气。对于某个话题，网民通常有两种不同的选择：传播和不传播。网民的收益与网络媒体平台的控制行为密切相关，因此两个博弈状态下，玩家的收益是不一样的。</a:t>
            </a:r>
            <a:endParaRPr lang="en-US" altLang="zh-CN" sz="2400" dirty="0">
              <a:solidFill>
                <a:schemeClr val="tx1"/>
              </a:solidFill>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其中</a:t>
            </a:r>
            <a:r>
              <a:rPr lang="en-US" altLang="zh-CN" sz="2400" dirty="0">
                <a:solidFill>
                  <a:schemeClr val="tx1"/>
                </a:solidFill>
                <a:uFillTx/>
              </a:rPr>
              <a:t>fmn</a:t>
            </a:r>
            <a:r>
              <a:rPr lang="zh-CN" altLang="en-US" sz="2400" dirty="0">
                <a:solidFill>
                  <a:schemeClr val="tx1"/>
                </a:solidFill>
                <a:uFillTx/>
              </a:rPr>
              <a:t>是玩家在下一时刻进入游戏</a:t>
            </a:r>
            <a:r>
              <a:rPr lang="en-US" altLang="zh-CN" sz="2400" dirty="0">
                <a:solidFill>
                  <a:schemeClr val="tx1"/>
                </a:solidFill>
                <a:uFillTx/>
              </a:rPr>
              <a:t>1</a:t>
            </a:r>
            <a:r>
              <a:rPr lang="zh-CN" altLang="en-US" sz="2400" dirty="0">
                <a:solidFill>
                  <a:schemeClr val="tx1"/>
                </a:solidFill>
                <a:uFillTx/>
              </a:rPr>
              <a:t>的概率，</a:t>
            </a:r>
            <a:r>
              <a:rPr lang="en-US" altLang="zh-CN" sz="2400" dirty="0">
                <a:solidFill>
                  <a:schemeClr val="tx1"/>
                </a:solidFill>
                <a:uFillTx/>
              </a:rPr>
              <a:t>m</a:t>
            </a:r>
            <a:r>
              <a:rPr lang="zh-CN" altLang="en-US" sz="2400" dirty="0">
                <a:solidFill>
                  <a:schemeClr val="tx1"/>
                </a:solidFill>
                <a:uFillTx/>
              </a:rPr>
              <a:t>表示当前状态（</a:t>
            </a:r>
            <a:r>
              <a:rPr lang="en-US" altLang="zh-CN" sz="2400" dirty="0">
                <a:solidFill>
                  <a:schemeClr val="tx1"/>
                </a:solidFill>
                <a:uFillTx/>
              </a:rPr>
              <a:t>m=1,2</a:t>
            </a:r>
            <a:r>
              <a:rPr lang="zh-CN" altLang="en-US" sz="2400" dirty="0">
                <a:solidFill>
                  <a:schemeClr val="tx1"/>
                </a:solidFill>
                <a:uFillTx/>
              </a:rPr>
              <a:t>），</a:t>
            </a:r>
            <a:r>
              <a:rPr lang="en-US" altLang="zh-CN" sz="2400" dirty="0">
                <a:solidFill>
                  <a:schemeClr val="tx1"/>
                </a:solidFill>
                <a:uFillTx/>
              </a:rPr>
              <a:t>n</a:t>
            </a:r>
            <a:r>
              <a:rPr lang="zh-CN" altLang="en-US" sz="2400" dirty="0">
                <a:solidFill>
                  <a:schemeClr val="tx1"/>
                </a:solidFill>
                <a:uFillTx/>
              </a:rPr>
              <a:t>（</a:t>
            </a:r>
            <a:r>
              <a:rPr lang="en-US" altLang="zh-CN" sz="2400" dirty="0">
                <a:solidFill>
                  <a:schemeClr val="tx1"/>
                </a:solidFill>
                <a:uFillTx/>
              </a:rPr>
              <a:t>n=0,1,2,3</a:t>
            </a:r>
            <a:r>
              <a:rPr lang="zh-CN" altLang="en-US" sz="2400" dirty="0">
                <a:solidFill>
                  <a:schemeClr val="tx1"/>
                </a:solidFill>
                <a:uFillTx/>
              </a:rPr>
              <a:t>）是合作者的数量。</a:t>
            </a:r>
            <a:endParaRPr lang="zh-CN" altLang="en-US" sz="2400" dirty="0">
              <a:solidFill>
                <a:schemeClr val="tx1"/>
              </a:solidFill>
              <a:uFillTx/>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利用矩阵半张量积，我们可以分别得到状态</a:t>
            </a:r>
            <a:r>
              <a:rPr lang="en-US" altLang="zh-CN" sz="2400" dirty="0">
                <a:solidFill>
                  <a:schemeClr val="tx1"/>
                </a:solidFill>
                <a:uFillTx/>
              </a:rPr>
              <a:t>1</a:t>
            </a:r>
            <a:r>
              <a:rPr lang="zh-CN" altLang="en-US" sz="2400" dirty="0">
                <a:solidFill>
                  <a:schemeClr val="tx1"/>
                </a:solidFill>
                <a:uFillTx/>
              </a:rPr>
              <a:t>和状态</a:t>
            </a:r>
            <a:r>
              <a:rPr lang="en-US" altLang="zh-CN" sz="2400" dirty="0">
                <a:solidFill>
                  <a:schemeClr val="tx1"/>
                </a:solidFill>
                <a:uFillTx/>
              </a:rPr>
              <a:t>2</a:t>
            </a:r>
            <a:r>
              <a:rPr lang="zh-CN" altLang="en-US" sz="2400" dirty="0">
                <a:solidFill>
                  <a:schemeClr val="tx1"/>
                </a:solidFill>
                <a:uFillTx/>
              </a:rPr>
              <a:t>下的局势演化方程的代数形式，以及代数化的状态演化方程，将这两个方程整合在一起，就得到了马尔科夫型共演化方程的代数形式，其中马尔科夫转移矩阵</a:t>
            </a:r>
            <a:r>
              <a:rPr lang="en-US" altLang="zh-CN" sz="2400" dirty="0">
                <a:solidFill>
                  <a:schemeClr val="tx1"/>
                </a:solidFill>
                <a:uFillTx/>
              </a:rPr>
              <a:t>M</a:t>
            </a:r>
            <a:r>
              <a:rPr lang="zh-CN" altLang="en-US" sz="2400" dirty="0">
                <a:solidFill>
                  <a:schemeClr val="tx1"/>
                </a:solidFill>
                <a:uFillTx/>
              </a:rPr>
              <a:t>计算如下，这是一个</a:t>
            </a:r>
            <a:r>
              <a:rPr lang="en-US" altLang="zh-CN" sz="2400" dirty="0">
                <a:solidFill>
                  <a:schemeClr val="tx1"/>
                </a:solidFill>
                <a:uFillTx/>
              </a:rPr>
              <a:t>16</a:t>
            </a:r>
            <a:r>
              <a:rPr lang="zh-CN" altLang="en-US" sz="2400" dirty="0">
                <a:solidFill>
                  <a:schemeClr val="tx1"/>
                </a:solidFill>
                <a:uFillTx/>
              </a:rPr>
              <a:t>乘以</a:t>
            </a:r>
            <a:r>
              <a:rPr lang="en-US" altLang="zh-CN" sz="2400" dirty="0">
                <a:solidFill>
                  <a:schemeClr val="tx1"/>
                </a:solidFill>
                <a:uFillTx/>
              </a:rPr>
              <a:t>16</a:t>
            </a:r>
            <a:r>
              <a:rPr lang="zh-CN" altLang="en-US" sz="2400" dirty="0">
                <a:solidFill>
                  <a:schemeClr val="tx1"/>
                </a:solidFill>
                <a:uFillTx/>
              </a:rPr>
              <a:t>的概率转移矩阵</a:t>
            </a:r>
            <a:endParaRPr lang="zh-CN" altLang="en-US" sz="2400" dirty="0">
              <a:solidFill>
                <a:schemeClr val="tx1"/>
              </a:solidFill>
              <a:uFillTx/>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博弈的演化动力学完全是由其马尔可夫转移矩阵来确定的</a:t>
            </a:r>
            <a:endParaRPr lang="zh-CN" altLang="en-US" sz="2400" dirty="0">
              <a:solidFill>
                <a:schemeClr val="tx1"/>
              </a:solidFill>
              <a:uFillTx/>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假设矩阵</a:t>
            </a:r>
            <a:r>
              <a:rPr lang="en-US" altLang="zh-CN" sz="2400" dirty="0">
                <a:solidFill>
                  <a:schemeClr val="tx1"/>
                </a:solidFill>
                <a:uFillTx/>
              </a:rPr>
              <a:t>M</a:t>
            </a:r>
            <a:r>
              <a:rPr lang="zh-CN" altLang="en-US" sz="2400" dirty="0">
                <a:solidFill>
                  <a:schemeClr val="tx1"/>
                </a:solidFill>
                <a:uFillTx/>
              </a:rPr>
              <a:t>具有唯一的平稳分布，记为</a:t>
            </a:r>
            <a:r>
              <a:rPr lang="en-US" altLang="zh-CN" sz="2400" dirty="0">
                <a:solidFill>
                  <a:schemeClr val="tx1"/>
                </a:solidFill>
                <a:uFillTx/>
              </a:rPr>
              <a:t>λ</a:t>
            </a:r>
            <a:r>
              <a:rPr lang="zh-CN" altLang="en-US" sz="2400" dirty="0">
                <a:solidFill>
                  <a:schemeClr val="tx1"/>
                </a:solidFill>
                <a:uFillTx/>
              </a:rPr>
              <a:t>，其中表示平稳状态下博弈</a:t>
            </a:r>
            <a:r>
              <a:rPr lang="en-US" altLang="zh-CN" sz="2400" dirty="0">
                <a:solidFill>
                  <a:schemeClr val="tx1"/>
                </a:solidFill>
                <a:uFillTx/>
              </a:rPr>
              <a:t>m</a:t>
            </a:r>
            <a:r>
              <a:rPr lang="zh-CN" altLang="en-US" sz="2400" dirty="0">
                <a:solidFill>
                  <a:schemeClr val="tx1"/>
                </a:solidFill>
                <a:uFillTx/>
              </a:rPr>
              <a:t>中</a:t>
            </a:r>
            <a:r>
              <a:rPr lang="zh-CN" altLang="en-US" sz="2400" dirty="0">
                <a:uFillTx/>
                <a:sym typeface="+mn-ea"/>
              </a:rPr>
              <a:t>处于</a:t>
            </a:r>
            <a:r>
              <a:rPr lang="zh-CN" altLang="en-US" sz="2400" dirty="0">
                <a:solidFill>
                  <a:schemeClr val="tx1"/>
                </a:solidFill>
                <a:uFillTx/>
              </a:rPr>
              <a:t>局势</a:t>
            </a:r>
            <a:r>
              <a:rPr lang="en-US" altLang="zh-CN" sz="2400" dirty="0">
                <a:solidFill>
                  <a:schemeClr val="tx1"/>
                </a:solidFill>
                <a:uFillTx/>
              </a:rPr>
              <a:t>j</a:t>
            </a:r>
            <a:r>
              <a:rPr lang="zh-CN" altLang="en-US" sz="2400" dirty="0">
                <a:solidFill>
                  <a:schemeClr val="tx1"/>
                </a:solidFill>
                <a:uFillTx/>
              </a:rPr>
              <a:t>的概率。</a:t>
            </a:r>
            <a:endParaRPr lang="zh-CN" altLang="en-US" sz="2400" dirty="0">
              <a:solidFill>
                <a:schemeClr val="tx1"/>
              </a:solidFill>
              <a:uFillTx/>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环境</a:t>
            </a:r>
            <a:r>
              <a:rPr lang="en-US" altLang="zh-CN" sz="2400" dirty="0">
                <a:solidFill>
                  <a:schemeClr val="tx1"/>
                </a:solidFill>
                <a:uFillTx/>
              </a:rPr>
              <a:t>m</a:t>
            </a:r>
            <a:r>
              <a:rPr lang="zh-CN" altLang="en-US" sz="2400" dirty="0">
                <a:solidFill>
                  <a:schemeClr val="tx1"/>
                </a:solidFill>
                <a:uFillTx/>
              </a:rPr>
              <a:t>的环境质量定义为环境</a:t>
            </a:r>
            <a:r>
              <a:rPr lang="en-US" altLang="zh-CN" sz="2400" dirty="0">
                <a:solidFill>
                  <a:schemeClr val="tx1"/>
                </a:solidFill>
                <a:uFillTx/>
              </a:rPr>
              <a:t>m</a:t>
            </a:r>
            <a:r>
              <a:rPr lang="zh-CN" altLang="en-US" sz="2400" dirty="0">
                <a:solidFill>
                  <a:schemeClr val="tx1"/>
                </a:solidFill>
                <a:uFillTx/>
              </a:rPr>
              <a:t>的时间占比，也就是平稳状态下处于博弈</a:t>
            </a:r>
            <a:r>
              <a:rPr lang="en-US" altLang="zh-CN" sz="2400" dirty="0">
                <a:solidFill>
                  <a:schemeClr val="tx1"/>
                </a:solidFill>
                <a:uFillTx/>
              </a:rPr>
              <a:t>m</a:t>
            </a:r>
            <a:r>
              <a:rPr lang="zh-CN" altLang="en-US" sz="2400" dirty="0">
                <a:solidFill>
                  <a:schemeClr val="tx1"/>
                </a:solidFill>
                <a:uFillTx/>
              </a:rPr>
              <a:t>的概率，用</a:t>
            </a:r>
            <a:r>
              <a:rPr lang="en-US" altLang="zh-CN" sz="2400" dirty="0">
                <a:solidFill>
                  <a:schemeClr val="tx1"/>
                </a:solidFill>
                <a:uFillTx/>
              </a:rPr>
              <a:t>Nm</a:t>
            </a:r>
            <a:r>
              <a:rPr lang="zh-CN" altLang="en-US" sz="2400" dirty="0">
                <a:solidFill>
                  <a:schemeClr val="tx1"/>
                </a:solidFill>
                <a:uFillTx/>
              </a:rPr>
              <a:t>表示，仍然以刚才的例子为例，那么</a:t>
            </a:r>
            <a:r>
              <a:rPr lang="en-US" altLang="zh-CN" sz="2400" dirty="0">
                <a:solidFill>
                  <a:schemeClr val="tx1"/>
                </a:solidFill>
                <a:uFillTx/>
              </a:rPr>
              <a:t>N1</a:t>
            </a:r>
            <a:r>
              <a:rPr lang="zh-CN" altLang="en-US" sz="2400" dirty="0">
                <a:solidFill>
                  <a:schemeClr val="tx1"/>
                </a:solidFill>
                <a:uFillTx/>
              </a:rPr>
              <a:t>定义如下，</a:t>
            </a:r>
            <a:endParaRPr lang="zh-CN" altLang="en-US" sz="2400" dirty="0">
              <a:solidFill>
                <a:schemeClr val="tx1"/>
              </a:solidFill>
              <a:uFillTx/>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en-US" altLang="zh-CN" sz="2400" dirty="0">
                <a:solidFill>
                  <a:schemeClr val="tx1"/>
                </a:solidFill>
                <a:uFillTx/>
              </a:rPr>
              <a:t>where both β1and β2are solely determined by player 1.</a:t>
            </a:r>
            <a:endParaRPr lang="en-US" altLang="zh-CN" sz="2400" dirty="0">
              <a:solidFill>
                <a:schemeClr val="tx1"/>
              </a:solidFill>
              <a:uFillTx/>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也就是说，如果更多的人不散布谣言，那么就有可能转变为环境质量更好、监管更严格的环境。线性关系可以设置为正相关或负相关的，这完全由焦点玩家决定的。这意味着即使在恶劣的环境中需要更长的时间，集体福利也可以更高。</a:t>
            </a:r>
            <a:endParaRPr lang="zh-CN" altLang="en-US" sz="2400" dirty="0">
              <a:solidFill>
                <a:schemeClr val="tx1"/>
              </a:solidFill>
              <a:uFillTx/>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第三个主要结果是我们正在做的研究内容，称为零行列式联盟，目前只得到比较简单的结论，还需要进一步修改完善，今天只是把主要思想向老师们汇报一下。联盟的类型有两种：策略联盟和同步联盟，如果玩家形成一个策略联盟的话，联盟中有一个核心玩家，其他联盟成员在重复博弈过程中采用与核心玩家相同的零行列式策略。同步联盟中的成员会选择相同的策略，比如多人囚徒困境博弈的话，他们要么都选择合作，要么都选择背叛，因此，同步联盟就可以看做是一个整体玩家参与博弈，这与单个人进行博弈没有太大区别。我们主要研究策略联盟的情况。</a:t>
            </a:r>
            <a:endParaRPr lang="zh-CN" altLang="en-US" sz="2400" dirty="0">
              <a:solidFill>
                <a:schemeClr val="tx1"/>
              </a:solidFill>
              <a:uFillTx/>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zh-CN" altLang="en-US" sz="2400" dirty="0">
              <a:solidFill>
                <a:schemeClr val="tx1"/>
              </a:solidFill>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zh-CN" altLang="en-US" sz="2400" dirty="0">
              <a:solidFill>
                <a:schemeClr val="tx1"/>
              </a:solidFill>
              <a:uFillTx/>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重复博弈研究的对象是人与人之间的长期交互关系。在重复博弈的理论框架下，传统的博弈论认为，每个</a:t>
            </a:r>
            <a:r>
              <a:rPr lang="zh-CN" altLang="en-US" sz="2400" dirty="0">
                <a:uFillTx/>
                <a:sym typeface="+mn-ea"/>
              </a:rPr>
              <a:t>玩家</a:t>
            </a:r>
            <a:r>
              <a:rPr lang="zh-CN" altLang="en-US" sz="2400" dirty="0">
                <a:uFillTx/>
                <a:sym typeface="+mn-ea"/>
              </a:rPr>
              <a:t>的期望收益</a:t>
            </a:r>
            <a:r>
              <a:rPr lang="zh-CN" altLang="en-US" sz="2400" dirty="0">
                <a:solidFill>
                  <a:schemeClr val="tx1"/>
                </a:solidFill>
                <a:uFillTx/>
              </a:rPr>
              <a:t>是由所有玩家的策略和收益函数共同决定的，不可能存在某种简单的策略能够摆脱对手策略的影响而能够单方面控制其他个体的收益。然而，在</a:t>
            </a:r>
            <a:r>
              <a:rPr lang="en-US" altLang="zh-CN" sz="2400" dirty="0">
                <a:solidFill>
                  <a:schemeClr val="tx1"/>
                </a:solidFill>
                <a:uFillTx/>
              </a:rPr>
              <a:t>2012</a:t>
            </a:r>
            <a:r>
              <a:rPr lang="zh-CN" altLang="en-US" sz="2400" dirty="0">
                <a:solidFill>
                  <a:schemeClr val="tx1"/>
                </a:solidFill>
                <a:uFillTx/>
              </a:rPr>
              <a:t>年，</a:t>
            </a:r>
            <a:r>
              <a:rPr lang="en-US" altLang="zh-CN" sz="2400" dirty="0">
                <a:uFillTx/>
                <a:sym typeface="+mn-ea"/>
              </a:rPr>
              <a:t>Press</a:t>
            </a:r>
            <a:r>
              <a:rPr lang="zh-CN" altLang="en-US" sz="2400" dirty="0">
                <a:solidFill>
                  <a:schemeClr val="tx1"/>
                </a:solidFill>
                <a:uFillTx/>
              </a:rPr>
              <a:t>教授和</a:t>
            </a:r>
            <a:r>
              <a:rPr lang="en-US" altLang="zh-CN" sz="2400" dirty="0">
                <a:uFillTx/>
                <a:sym typeface="+mn-ea"/>
              </a:rPr>
              <a:t>Dyson</a:t>
            </a:r>
            <a:r>
              <a:rPr lang="zh-CN" altLang="en-US" sz="2400" dirty="0">
                <a:solidFill>
                  <a:schemeClr val="tx1"/>
                </a:solidFill>
                <a:uFillTx/>
              </a:rPr>
              <a:t>教授合作发表在</a:t>
            </a:r>
            <a:r>
              <a:rPr lang="en-US" altLang="zh-CN" sz="2400" dirty="0">
                <a:solidFill>
                  <a:schemeClr val="tx1"/>
                </a:solidFill>
                <a:uFillTx/>
              </a:rPr>
              <a:t>PNAS</a:t>
            </a:r>
            <a:r>
              <a:rPr lang="zh-CN" altLang="en-US" sz="2400" dirty="0">
                <a:solidFill>
                  <a:schemeClr val="tx1"/>
                </a:solidFill>
                <a:uFillTx/>
              </a:rPr>
              <a:t>的一篇文章，文章中指出在两人重复博弈中存在这样一种策略，它强大到无论对方如何对抗，它都能单方面将对手的收益控制在一个固定的数值上，并称这种策略为零行列式策略。这一科学发现彻底改变了人们的传统认知，得到了广泛的关注。在这篇文章发表后的短短一年之内，就有</a:t>
            </a:r>
            <a:r>
              <a:rPr lang="en-US" altLang="zh-CN" sz="2400" dirty="0">
                <a:solidFill>
                  <a:schemeClr val="tx1"/>
                </a:solidFill>
                <a:uFillTx/>
              </a:rPr>
              <a:t>40</a:t>
            </a:r>
            <a:r>
              <a:rPr lang="zh-CN" altLang="en-US" sz="2400" dirty="0">
                <a:solidFill>
                  <a:schemeClr val="tx1"/>
                </a:solidFill>
                <a:uFillTx/>
              </a:rPr>
              <a:t>多篇相关文章发表在</a:t>
            </a:r>
            <a:r>
              <a:rPr lang="en-US" altLang="zh-CN" sz="2400" dirty="0">
                <a:solidFill>
                  <a:schemeClr val="tx1"/>
                </a:solidFill>
                <a:uFillTx/>
              </a:rPr>
              <a:t>PNAS</a:t>
            </a:r>
            <a:r>
              <a:rPr lang="zh-CN" altLang="en-US" sz="2400" dirty="0">
                <a:solidFill>
                  <a:schemeClr val="tx1"/>
                </a:solidFill>
                <a:uFillTx/>
              </a:rPr>
              <a:t>和</a:t>
            </a:r>
            <a:r>
              <a:rPr lang="en-US" altLang="zh-CN" sz="2400" dirty="0">
                <a:solidFill>
                  <a:schemeClr val="tx1"/>
                </a:solidFill>
                <a:uFillTx/>
              </a:rPr>
              <a:t>Nature Communication</a:t>
            </a:r>
            <a:r>
              <a:rPr lang="zh-CN" altLang="en-US" sz="2400" dirty="0">
                <a:solidFill>
                  <a:schemeClr val="tx1"/>
                </a:solidFill>
                <a:uFillTx/>
              </a:rPr>
              <a:t>等顶级学术期刊上。</a:t>
            </a:r>
            <a:endParaRPr lang="zh-CN" altLang="en-US" sz="2400" dirty="0">
              <a:solidFill>
                <a:schemeClr val="tx1"/>
              </a:solidFill>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为了让核心玩家区分其他盟友和局外人，引入权重来刻画不同玩家对他的重要性。</a:t>
            </a:r>
            <a:endParaRPr lang="zh-CN" altLang="en-US" sz="2400" dirty="0">
              <a:solidFill>
                <a:schemeClr val="tx1"/>
              </a:solidFill>
              <a:uFillTx/>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zh-CN" altLang="en-US" sz="2400" dirty="0">
              <a:solidFill>
                <a:schemeClr val="tx1"/>
              </a:solidFill>
              <a:uFillTx/>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因此，更大的联盟可以施加更极端的收益关系。在文献</a:t>
            </a:r>
            <a:r>
              <a:rPr lang="en-US" altLang="zh-CN" sz="2400" dirty="0">
                <a:solidFill>
                  <a:schemeClr val="tx1"/>
                </a:solidFill>
                <a:uFillTx/>
              </a:rPr>
              <a:t>3</a:t>
            </a:r>
            <a:r>
              <a:rPr lang="zh-CN" altLang="en-US" sz="2400" dirty="0">
                <a:solidFill>
                  <a:schemeClr val="tx1"/>
                </a:solidFill>
                <a:uFillTx/>
              </a:rPr>
              <a:t>中，作者以公共物品博弈为例，当博弈人数大于某个数值时，单个玩家不能进行任意敲诈。但是，联盟只需要足够大，就可以实现任意敲诈。</a:t>
            </a:r>
            <a:endParaRPr lang="zh-CN" altLang="en-US" sz="2400" dirty="0">
              <a:solidFill>
                <a:schemeClr val="tx1"/>
              </a:solidFill>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zh-CN" altLang="en-US" sz="2400" dirty="0">
              <a:solidFill>
                <a:schemeClr val="tx1"/>
              </a:solidFill>
              <a:uFillTx/>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zh-CN" altLang="en-US" sz="2400" dirty="0">
              <a:solidFill>
                <a:schemeClr val="tx1"/>
              </a:solidFill>
              <a:uFillTx/>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zh-CN" altLang="en-US" sz="2400" dirty="0">
              <a:solidFill>
                <a:schemeClr val="tx1"/>
              </a:solidFill>
              <a:uFillTx/>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传统的博弈模型中，博弈的收益函数在重复博弈过程中是恒定不变的</a:t>
            </a:r>
            <a:r>
              <a:rPr lang="en-US" altLang="zh-CN" sz="2400" dirty="0">
                <a:solidFill>
                  <a:schemeClr val="tx1"/>
                </a:solidFill>
                <a:uFillTx/>
              </a:rPr>
              <a:t>. </a:t>
            </a:r>
            <a:r>
              <a:rPr lang="zh-CN" altLang="en-US" sz="2400" dirty="0">
                <a:solidFill>
                  <a:schemeClr val="tx1"/>
                </a:solidFill>
                <a:uFillTx/>
              </a:rPr>
              <a:t>也就说，玩家的交互行为所处的社会或者自然环境是固定不变的。然而，在实际中，无论是人类所处的社会环境还是自然环境都不可能是恒定不变的。近几年</a:t>
            </a:r>
            <a:r>
              <a:rPr lang="en-US" altLang="zh-CN" sz="2400" dirty="0">
                <a:solidFill>
                  <a:schemeClr val="tx1"/>
                </a:solidFill>
                <a:uFillTx/>
              </a:rPr>
              <a:t>, </a:t>
            </a:r>
            <a:r>
              <a:rPr lang="zh-CN" altLang="en-US" sz="2400" dirty="0">
                <a:solidFill>
                  <a:schemeClr val="tx1"/>
                </a:solidFill>
                <a:uFillTx/>
              </a:rPr>
              <a:t>环境和个体行为的相互影响引起了广泛的关注。环境质量影响着人类的福利，而人类的行为反过来又改变了环境，它们之间的相互作用可建模为反馈模型。举个简单的例子，公共地悲剧中，假设有两个环境，分别是资源丰富的环境和资源匮乏的环境，假设有两个玩家，他们进行重复的囚徒困境博弈，策略</a:t>
            </a:r>
            <a:r>
              <a:rPr lang="en-US" altLang="zh-CN" sz="2400" dirty="0">
                <a:solidFill>
                  <a:schemeClr val="tx1"/>
                </a:solidFill>
                <a:uFillTx/>
              </a:rPr>
              <a:t>C</a:t>
            </a:r>
            <a:r>
              <a:rPr lang="zh-CN" altLang="en-US" sz="2400" dirty="0">
                <a:solidFill>
                  <a:schemeClr val="tx1"/>
                </a:solidFill>
                <a:uFillTx/>
              </a:rPr>
              <a:t>表示正常放牧，策略</a:t>
            </a:r>
            <a:r>
              <a:rPr lang="en-US" altLang="zh-CN" sz="2400" dirty="0">
                <a:solidFill>
                  <a:schemeClr val="tx1"/>
                </a:solidFill>
                <a:uFillTx/>
              </a:rPr>
              <a:t>D</a:t>
            </a:r>
            <a:r>
              <a:rPr lang="zh-CN" altLang="en-US" sz="2400" dirty="0">
                <a:solidFill>
                  <a:schemeClr val="tx1"/>
                </a:solidFill>
                <a:uFillTx/>
              </a:rPr>
              <a:t>表示过度放牧，那么在资源丰富的环境下，背叛获得的诱惑为</a:t>
            </a:r>
            <a:r>
              <a:rPr lang="en-US" altLang="zh-CN" sz="2400" dirty="0">
                <a:solidFill>
                  <a:schemeClr val="tx1"/>
                </a:solidFill>
                <a:uFillTx/>
              </a:rPr>
              <a:t>c1</a:t>
            </a:r>
            <a:r>
              <a:rPr lang="zh-CN" altLang="en-US" sz="2400" dirty="0">
                <a:solidFill>
                  <a:schemeClr val="tx1"/>
                </a:solidFill>
                <a:uFillTx/>
              </a:rPr>
              <a:t>，资源匮乏的环境下背叛获得的诱惑为</a:t>
            </a:r>
            <a:r>
              <a:rPr lang="en-US" altLang="zh-CN" sz="2400" dirty="0">
                <a:solidFill>
                  <a:schemeClr val="tx1"/>
                </a:solidFill>
                <a:uFillTx/>
              </a:rPr>
              <a:t>c2</a:t>
            </a:r>
            <a:r>
              <a:rPr lang="zh-CN" altLang="en-US" sz="2400" dirty="0">
                <a:solidFill>
                  <a:schemeClr val="tx1"/>
                </a:solidFill>
                <a:uFillTx/>
              </a:rPr>
              <a:t>，显然，</a:t>
            </a:r>
            <a:r>
              <a:rPr lang="en-US" altLang="zh-CN" sz="2400" dirty="0">
                <a:solidFill>
                  <a:schemeClr val="tx1"/>
                </a:solidFill>
                <a:uFillTx/>
              </a:rPr>
              <a:t>c1</a:t>
            </a:r>
            <a:r>
              <a:rPr lang="zh-CN" altLang="en-US" sz="2400" dirty="0">
                <a:solidFill>
                  <a:schemeClr val="tx1"/>
                </a:solidFill>
                <a:uFillTx/>
              </a:rPr>
              <a:t>大于</a:t>
            </a:r>
            <a:r>
              <a:rPr lang="en-US" altLang="zh-CN" sz="2400" dirty="0">
                <a:solidFill>
                  <a:schemeClr val="tx1"/>
                </a:solidFill>
                <a:uFillTx/>
              </a:rPr>
              <a:t>c2</a:t>
            </a:r>
            <a:r>
              <a:rPr lang="zh-CN" altLang="en-US" sz="2400" dirty="0">
                <a:solidFill>
                  <a:schemeClr val="tx1"/>
                </a:solidFill>
                <a:uFillTx/>
              </a:rPr>
              <a:t>，因此，不同的博弈环境对应的收益函数是不同的。通过研究发现，过度放牧通常会导致牧场的退化，环境质量变差，并使得可利用的资源减少。</a:t>
            </a:r>
            <a:endParaRPr lang="zh-CN" altLang="en-US" sz="2400" dirty="0">
              <a:solidFill>
                <a:schemeClr val="tx1"/>
              </a:solidFill>
              <a:uFillTx/>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人类行为和环境之间的这种反馈可以用随机博弈框架来研究。在随机博弈中，将玩家所处的博弈环境刻画为状态，并且假设下一时刻所处的状态只与当前状态和局势有关，因此，它导致了个体行为与所处环境之间的马尔可夫共演化模型。因此，我们的第一个研究目标是为时变环境下的重复博弈建立马尔科夫共演化动态的代数模型。</a:t>
            </a:r>
            <a:endParaRPr lang="zh-CN" altLang="en-US" sz="2400" dirty="0">
              <a:solidFill>
                <a:schemeClr val="tx1"/>
              </a:solidFill>
              <a:uFillTx/>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在随机博弈中是否存在收益控制策略能够设定集体福利和环境质量之间的线性关系呢？我们将固定收益函数下重复博弈的零行列式策略研究推广到时变环境，并将时变环境下的收益控制策略，称之为广义零行列式策略。</a:t>
            </a:r>
            <a:endParaRPr lang="en-US" altLang="zh-CN" sz="2400" dirty="0">
              <a:solidFill>
                <a:schemeClr val="tx1"/>
              </a:solidFill>
              <a:uFillTx/>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r>
              <a:rPr lang="zh-CN" altLang="en-US" sz="2400" dirty="0">
                <a:solidFill>
                  <a:schemeClr val="tx1"/>
                </a:solidFill>
                <a:uFillTx/>
              </a:rPr>
              <a:t>在零行列式策略的先前研究中，都是假设博弈个体独立选择策略。但是，随着博弈人数增多</a:t>
            </a:r>
            <a:r>
              <a:rPr lang="en-US" altLang="zh-CN" sz="2400" dirty="0">
                <a:solidFill>
                  <a:schemeClr val="tx1"/>
                </a:solidFill>
                <a:uFillTx/>
              </a:rPr>
              <a:t>, </a:t>
            </a:r>
            <a:r>
              <a:rPr lang="zh-CN" altLang="en-US" sz="2400" dirty="0">
                <a:solidFill>
                  <a:schemeClr val="tx1"/>
                </a:solidFill>
                <a:uFillTx/>
              </a:rPr>
              <a:t>单个策略的控制能力不断下降</a:t>
            </a:r>
            <a:r>
              <a:rPr lang="en-US" altLang="zh-CN" sz="2400" dirty="0">
                <a:solidFill>
                  <a:schemeClr val="tx1"/>
                </a:solidFill>
                <a:uFillTx/>
              </a:rPr>
              <a:t>. </a:t>
            </a:r>
            <a:r>
              <a:rPr lang="zh-CN" altLang="en-US" sz="2400" dirty="0">
                <a:solidFill>
                  <a:schemeClr val="tx1"/>
                </a:solidFill>
                <a:uFillTx/>
              </a:rPr>
              <a:t>因此，我们感兴趣的是，个体是否可以通过与其他成员协调合作来获得更高的控制权。文献</a:t>
            </a:r>
            <a:r>
              <a:rPr lang="en-US" altLang="zh-CN" sz="2400" dirty="0">
                <a:solidFill>
                  <a:schemeClr val="tx1"/>
                </a:solidFill>
                <a:uFillTx/>
              </a:rPr>
              <a:t>3</a:t>
            </a:r>
            <a:r>
              <a:rPr lang="zh-CN" altLang="en-US" sz="2400" dirty="0">
                <a:solidFill>
                  <a:schemeClr val="tx1"/>
                </a:solidFill>
                <a:uFillTx/>
              </a:rPr>
              <a:t>中引入了零行列式联盟的概念，文献指出玩家通过与其他人组成联盟可以提高零行列式策略的控制能力，并以公共品博弈为例说明，在大规模群体中，单个玩家不能实现任意敲诈，但是，足够大的零行列式联盟可以实现任意敲诈。</a:t>
            </a:r>
            <a:endParaRPr lang="zh-CN" altLang="en-US" sz="2400" dirty="0">
              <a:solidFill>
                <a:schemeClr val="tx1"/>
              </a:solidFill>
              <a:uFillTx/>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4552950" y="642938"/>
            <a:ext cx="3086100" cy="1736725"/>
          </a:xfrm>
        </p:spPr>
      </p:sp>
      <p:sp>
        <p:nvSpPr>
          <p:cNvPr id="3" name="文本占位符 2"/>
          <p:cNvSpPr>
            <a:spLocks noGrp="1"/>
          </p:cNvSpPr>
          <p:nvPr>
            <p:ph type="body" idx="3"/>
          </p:nvPr>
        </p:nvSpPr>
        <p:spPr>
          <a:xfrm>
            <a:off x="795655" y="2743835"/>
            <a:ext cx="7799070" cy="2025015"/>
          </a:xfrm>
        </p:spPr>
        <p:txBody>
          <a:bodyPr/>
          <a:lstStyle/>
          <a:p>
            <a:endParaRPr lang="en-US" altLang="zh-CN" sz="2400" dirty="0">
              <a:solidFill>
                <a:schemeClr val="tx1"/>
              </a:solidFill>
              <a:uFillTx/>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1.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image" Target="../media/image24.png"/><Relationship Id="rId7" Type="http://schemas.openxmlformats.org/officeDocument/2006/relationships/image" Target="../media/image23.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3.png"/><Relationship Id="rId12" Type="http://schemas.openxmlformats.org/officeDocument/2006/relationships/notesSlide" Target="../notesSlides/notesSlide15.xml"/><Relationship Id="rId11" Type="http://schemas.openxmlformats.org/officeDocument/2006/relationships/slideLayout" Target="../slideLayouts/slideLayout1.xml"/><Relationship Id="rId10" Type="http://schemas.openxmlformats.org/officeDocument/2006/relationships/image" Target="../media/image26.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xml"/><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20.png"/><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xml"/><Relationship Id="rId7" Type="http://schemas.openxmlformats.org/officeDocument/2006/relationships/image" Target="../media/image41.emf"/><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9" Type="http://schemas.openxmlformats.org/officeDocument/2006/relationships/notesSlide" Target="../notesSlides/notesSlide22.xml"/><Relationship Id="rId8" Type="http://schemas.openxmlformats.org/officeDocument/2006/relationships/slideLayout" Target="../slideLayouts/slideLayout1.xml"/><Relationship Id="rId7" Type="http://schemas.openxmlformats.org/officeDocument/2006/relationships/image" Target="../media/image48.png"/><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1.xml"/><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9" Type="http://schemas.openxmlformats.org/officeDocument/2006/relationships/image" Target="../media/image60.png"/><Relationship Id="rId8" Type="http://schemas.openxmlformats.org/officeDocument/2006/relationships/image" Target="../media/image59.png"/><Relationship Id="rId7" Type="http://schemas.openxmlformats.org/officeDocument/2006/relationships/image" Target="../media/image58.png"/><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3" Type="http://schemas.openxmlformats.org/officeDocument/2006/relationships/image" Target="../media/image20.png"/><Relationship Id="rId2" Type="http://schemas.openxmlformats.org/officeDocument/2006/relationships/image" Target="../media/image3.png"/><Relationship Id="rId11" Type="http://schemas.openxmlformats.org/officeDocument/2006/relationships/notesSlide" Target="../notesSlides/notesSlide25.xml"/><Relationship Id="rId10" Type="http://schemas.openxmlformats.org/officeDocument/2006/relationships/slideLayout" Target="../slideLayouts/slideLayout1.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7" Type="http://schemas.openxmlformats.org/officeDocument/2006/relationships/notesSlide" Target="../notesSlides/notesSlide26.xml"/><Relationship Id="rId6" Type="http://schemas.openxmlformats.org/officeDocument/2006/relationships/slideLayout" Target="../slideLayouts/slideLayout1.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image" Target="../media/image61.png"/><Relationship Id="rId2" Type="http://schemas.openxmlformats.org/officeDocument/2006/relationships/image" Target="../media/image3.png"/><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xml"/><Relationship Id="rId3" Type="http://schemas.openxmlformats.org/officeDocument/2006/relationships/image" Target="../media/image64.emf"/><Relationship Id="rId2" Type="http://schemas.openxmlformats.org/officeDocument/2006/relationships/image" Target="../media/image3.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1.xml"/><Relationship Id="rId3" Type="http://schemas.openxmlformats.org/officeDocument/2006/relationships/image" Target="../media/image65.png"/><Relationship Id="rId2" Type="http://schemas.openxmlformats.org/officeDocument/2006/relationships/image" Target="../media/image3.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0.png"/><Relationship Id="rId7" Type="http://schemas.openxmlformats.org/officeDocument/2006/relationships/image" Target="../media/image69.png"/><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image" Target="../media/image24.png"/><Relationship Id="rId2" Type="http://schemas.openxmlformats.org/officeDocument/2006/relationships/image" Target="../media/image3.png"/><Relationship Id="rId10" Type="http://schemas.openxmlformats.org/officeDocument/2006/relationships/notesSlide" Target="../notesSlides/notesSlide29.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45.png"/><Relationship Id="rId3" Type="http://schemas.openxmlformats.org/officeDocument/2006/relationships/image" Target="../media/image20.png"/><Relationship Id="rId2" Type="http://schemas.openxmlformats.org/officeDocument/2006/relationships/image" Target="../media/image3.png"/><Relationship Id="rId10" Type="http://schemas.openxmlformats.org/officeDocument/2006/relationships/notesSlide" Target="../notesSlides/notesSlide30.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31.xml"/><Relationship Id="rId7"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2.png"/><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1.xml"/><Relationship Id="rId4" Type="http://schemas.openxmlformats.org/officeDocument/2006/relationships/image" Target="../media/image77.emf"/><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image" Target="../media/image1.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78.emf"/><Relationship Id="rId2" Type="http://schemas.openxmlformats.org/officeDocument/2006/relationships/image" Target="../media/image3.png"/><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png"/><Relationship Id="rId3" Type="http://schemas.openxmlformats.org/officeDocument/2006/relationships/image" Target="../media/image79.png"/><Relationship Id="rId2" Type="http://schemas.openxmlformats.org/officeDocument/2006/relationships/image" Target="../media/image3.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xml"/><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9715" y="4011295"/>
            <a:ext cx="23926800" cy="3562985"/>
          </a:xfrm>
          <a:prstGeom prst="roundRect">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70" name="文本"/>
          <p:cNvSpPr>
            <a:spLocks noGrp="1"/>
          </p:cNvSpPr>
          <p:nvPr>
            <p:ph type="ctrTitle"/>
          </p:nvPr>
        </p:nvSpPr>
        <p:spPr>
          <a:xfrm>
            <a:off x="2261870" y="3694430"/>
            <a:ext cx="21171535" cy="4037965"/>
          </a:xfrm>
          <a:prstGeom prst="rect">
            <a:avLst/>
          </a:prstGeom>
        </p:spPr>
        <p:txBody>
          <a:bodyPr lIns="0" tIns="0" rIns="0" bIns="0">
            <a:noAutofit/>
          </a:bodyPr>
          <a:lstStyle/>
          <a:p>
            <a:pPr marL="0" indent="0" algn="ctr" fontAlgn="auto">
              <a:lnSpc>
                <a:spcPct val="150000"/>
              </a:lnSpc>
            </a:pPr>
            <a:r>
              <a:rPr lang="en-US" altLang="zh-CN" sz="8000" b="1" i="0" kern="0" dirty="0">
                <a:solidFill>
                  <a:schemeClr val="tx1"/>
                </a:solidFill>
                <a:uFillTx/>
                <a:latin typeface="Times New Roman" panose="02020603050405020304" pitchFamily="18" charset="0"/>
                <a:ea typeface="Reeji-CloudYuanCu-GB" charset="-122"/>
                <a:cs typeface="Times New Roman" panose="02020603050405020304" pitchFamily="18" charset="0"/>
              </a:rPr>
              <a:t>Research on payoff control strategies in </a:t>
            </a:r>
            <a:br>
              <a:rPr lang="en-US" altLang="zh-CN" sz="8000" b="1" i="0" kern="0" dirty="0">
                <a:solidFill>
                  <a:schemeClr val="tx1"/>
                </a:solidFill>
                <a:uFillTx/>
                <a:latin typeface="Times New Roman" panose="02020603050405020304" pitchFamily="18" charset="0"/>
                <a:ea typeface="Reeji-CloudYuanCu-GB" charset="-122"/>
                <a:cs typeface="Times New Roman" panose="02020603050405020304" pitchFamily="18" charset="0"/>
              </a:rPr>
            </a:br>
            <a:r>
              <a:rPr lang="en-US" altLang="zh-CN" sz="8000" b="1" i="0" kern="0" dirty="0">
                <a:solidFill>
                  <a:schemeClr val="tx1"/>
                </a:solidFill>
                <a:uFillTx/>
                <a:latin typeface="Times New Roman" panose="02020603050405020304" pitchFamily="18" charset="0"/>
                <a:ea typeface="Reeji-CloudYuanCu-GB" charset="-122"/>
                <a:cs typeface="Times New Roman" panose="02020603050405020304" pitchFamily="18" charset="0"/>
              </a:rPr>
              <a:t>multiplayer repeated games</a:t>
            </a:r>
            <a:endParaRPr lang="en-US" altLang="zh-CN" sz="8000" b="1" i="0" kern="0" dirty="0">
              <a:solidFill>
                <a:schemeClr val="tx1"/>
              </a:solidFill>
              <a:uFillTx/>
              <a:latin typeface="Times New Roman" panose="02020603050405020304" pitchFamily="18" charset="0"/>
              <a:ea typeface="Reeji-CloudYuanCu-GB" charset="-122"/>
              <a:cs typeface="Times New Roman" panose="02020603050405020304" pitchFamily="18" charset="0"/>
            </a:endParaRPr>
          </a:p>
        </p:txBody>
      </p:sp>
      <p:pic>
        <p:nvPicPr>
          <p:cNvPr id="2" name="Picture" descr="Picture"/>
          <p:cNvPicPr>
            <a:picLocks noChangeAspect="1"/>
          </p:cNvPicPr>
          <p:nvPr/>
        </p:nvPicPr>
        <p:blipFill>
          <a:blip r:embed="rId1" cstate="print"/>
          <a:stretch>
            <a:fillRect/>
          </a:stretch>
        </p:blipFill>
        <p:spPr>
          <a:xfrm>
            <a:off x="113" y="-37465"/>
            <a:ext cx="19698063" cy="1132813"/>
          </a:xfrm>
          <a:prstGeom prst="rect">
            <a:avLst/>
          </a:prstGeom>
        </p:spPr>
      </p:pic>
      <p:pic>
        <p:nvPicPr>
          <p:cNvPr id="1483" name="Picture" descr="Picture"/>
          <p:cNvPicPr>
            <a:picLocks noChangeAspect="1"/>
          </p:cNvPicPr>
          <p:nvPr/>
        </p:nvPicPr>
        <p:blipFill>
          <a:blip r:embed="rId2" cstate="print"/>
          <a:stretch>
            <a:fillRect/>
          </a:stretch>
        </p:blipFill>
        <p:spPr>
          <a:xfrm>
            <a:off x="21024276" y="-37465"/>
            <a:ext cx="3360039" cy="1132813"/>
          </a:xfrm>
          <a:prstGeom prst="rect">
            <a:avLst/>
          </a:prstGeom>
        </p:spPr>
      </p:pic>
      <p:pic>
        <p:nvPicPr>
          <p:cNvPr id="3694" name="Picture" descr="Picture"/>
          <p:cNvPicPr>
            <a:picLocks noChangeAspect="1"/>
          </p:cNvPicPr>
          <p:nvPr/>
        </p:nvPicPr>
        <p:blipFill>
          <a:blip r:embed="rId3" cstate="print"/>
          <a:stretch>
            <a:fillRect/>
          </a:stretch>
        </p:blipFill>
        <p:spPr>
          <a:xfrm>
            <a:off x="374015" y="1095375"/>
            <a:ext cx="8891905" cy="2583180"/>
          </a:xfrm>
          <a:prstGeom prst="rect">
            <a:avLst/>
          </a:prstGeom>
        </p:spPr>
      </p:pic>
      <p:sp>
        <p:nvSpPr>
          <p:cNvPr id="4" name="文本框 3"/>
          <p:cNvSpPr txBox="1"/>
          <p:nvPr/>
        </p:nvSpPr>
        <p:spPr>
          <a:xfrm>
            <a:off x="8676640" y="8455660"/>
            <a:ext cx="10753725" cy="1106805"/>
          </a:xfrm>
          <a:prstGeom prst="rect">
            <a:avLst/>
          </a:prstGeom>
          <a:noFill/>
        </p:spPr>
        <p:txBody>
          <a:bodyPr wrap="square" rtlCol="0">
            <a:spAutoFit/>
          </a:bodyPr>
          <a:p>
            <a:r>
              <a:rPr lang="en-US" altLang="zh-CN" sz="66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 </a:t>
            </a:r>
            <a:r>
              <a:rPr lang="zh-CN" altLang="en-US" sz="66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rPr>
              <a:t>汇报人：</a:t>
            </a:r>
            <a:r>
              <a:rPr lang="zh-CN" altLang="en-US" sz="66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sym typeface="+mn-ea"/>
              </a:rPr>
              <a:t>王元华</a:t>
            </a:r>
            <a:endParaRPr lang="zh-CN" altLang="en-US" sz="6600" b="1">
              <a:solidFill>
                <a:schemeClr val="tx1">
                  <a:lumMod val="95000"/>
                  <a:lumOff val="5000"/>
                </a:schemeClr>
              </a:solidFill>
              <a:latin typeface="宋体" panose="02010600030101010101" pitchFamily="2" charset="-122"/>
              <a:ea typeface="宋体" panose="02010600030101010101" pitchFamily="2" charset="-122"/>
              <a:cs typeface="宋体" panose="02010600030101010101" pitchFamily="2" charset="-122"/>
            </a:endParaRPr>
          </a:p>
        </p:txBody>
      </p:sp>
      <p:sp>
        <p:nvSpPr>
          <p:cNvPr id="6" name="文本框 5"/>
          <p:cNvSpPr txBox="1"/>
          <p:nvPr/>
        </p:nvSpPr>
        <p:spPr>
          <a:xfrm>
            <a:off x="259715" y="106680"/>
            <a:ext cx="15062200" cy="922020"/>
          </a:xfrm>
          <a:prstGeom prst="rect">
            <a:avLst/>
          </a:prstGeom>
          <a:noFill/>
        </p:spPr>
        <p:txBody>
          <a:bodyPr wrap="square" rtlCol="0" anchor="t">
            <a:spAutoFit/>
          </a:bodyPr>
          <a:p>
            <a:r>
              <a:rPr lang="zh-CN" altLang="en-US" sz="5400" b="1">
                <a:solidFill>
                  <a:schemeClr val="bg1"/>
                </a:solidFill>
                <a:latin typeface="宋体" panose="02010600030101010101" pitchFamily="2" charset="-122"/>
                <a:ea typeface="宋体" panose="02010600030101010101" pitchFamily="2" charset="-122"/>
                <a:cs typeface="宋体" panose="02010600030101010101" pitchFamily="2" charset="-122"/>
              </a:rPr>
              <a:t>矩阵半张量积及其应用研讨会</a:t>
            </a:r>
            <a:endParaRPr lang="zh-CN" altLang="en-US" sz="5400" b="1">
              <a:solidFill>
                <a:schemeClr val="bg1"/>
              </a:solidFill>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4" name="文本框 3"/>
          <p:cNvSpPr txBox="1"/>
          <p:nvPr/>
        </p:nvSpPr>
        <p:spPr>
          <a:xfrm>
            <a:off x="1271270" y="3151505"/>
            <a:ext cx="21841460" cy="8383270"/>
          </a:xfrm>
          <a:prstGeom prst="rect">
            <a:avLst/>
          </a:prstGeom>
          <a:noFill/>
        </p:spPr>
        <p:txBody>
          <a:bodyPr wrap="square" rtlCol="0" anchor="t">
            <a:noAutofit/>
          </a:bodyPr>
          <a:p>
            <a:pPr marL="685800" marR="0" indent="-685800" algn="l" defTabSz="914400" rtl="0" eaLnBrk="1" fontAlgn="base" latinLnBrk="1" hangingPunct="1">
              <a:lnSpc>
                <a:spcPct val="250000"/>
              </a:lnSpc>
              <a:spcBef>
                <a:spcPct val="20000"/>
              </a:spcBef>
              <a:buClr>
                <a:srgbClr val="084BF6"/>
              </a:buClr>
              <a:buSzPct val="80000"/>
              <a:buFont typeface="Wingdings" panose="05000000000000000000" charset="0"/>
              <a:buChar char="u"/>
            </a:pP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60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Algebraic model</a:t>
            </a: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 for repeated games with time-variant environment</a:t>
            </a:r>
            <a:endPar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685800" marR="0" indent="-685800" algn="l" defTabSz="914400" rtl="0" eaLnBrk="1" fontAlgn="base" latinLnBrk="1" hangingPunct="1">
              <a:lnSpc>
                <a:spcPct val="250000"/>
              </a:lnSpc>
              <a:spcBef>
                <a:spcPct val="20000"/>
              </a:spcBef>
              <a:buClr>
                <a:srgbClr val="084BF6"/>
              </a:buClr>
              <a:buSzPct val="80000"/>
              <a:buFont typeface="Wingdings" panose="05000000000000000000" charset="0"/>
              <a:buChar char="u"/>
            </a:pP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Design of </a:t>
            </a: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generalized zero-determinant (</a:t>
            </a:r>
            <a:r>
              <a:rPr lang="en-US" altLang="zh-CN" sz="60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a:t>
            </a: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 strategies</a:t>
            </a:r>
            <a:endPar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685800" marR="0" indent="-685800" algn="l" defTabSz="914400" rtl="0" eaLnBrk="1" fontAlgn="base" latinLnBrk="1" hangingPunct="1">
              <a:lnSpc>
                <a:spcPct val="250000"/>
              </a:lnSpc>
              <a:spcBef>
                <a:spcPct val="20000"/>
              </a:spcBef>
              <a:buClr>
                <a:srgbClr val="084BF6"/>
              </a:buClr>
              <a:buSzPct val="80000"/>
              <a:buFont typeface="Wingdings" panose="05000000000000000000" charset="0"/>
              <a:buChar char="u"/>
            </a:pP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Design of</a:t>
            </a: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 zero-determinant </a:t>
            </a:r>
            <a:r>
              <a:rPr lang="en-US" altLang="zh-CN" sz="6000">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(ZD) alliances</a:t>
            </a:r>
            <a:r>
              <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rPr>
              <a:t> </a:t>
            </a:r>
            <a:endParaRPr lang="en-US" altLang="zh-CN" sz="60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5724" name="文本"/>
          <p:cNvSpPr>
            <a:spLocks noGrp="1"/>
          </p:cNvSpPr>
          <p:nvPr/>
        </p:nvSpPr>
        <p:spPr>
          <a:xfrm rot="21599998">
            <a:off x="3234915" y="516288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1</a:t>
            </a:r>
            <a:endParaRPr kumimoji="1" lang="zh-CN" altLang="en-US" sz="2000" dirty="0">
              <a:solidFill>
                <a:srgbClr val="000000"/>
              </a:solidFill>
            </a:endParaRPr>
          </a:p>
        </p:txBody>
      </p:sp>
      <p:sp>
        <p:nvSpPr>
          <p:cNvPr id="8000" name="文本"/>
          <p:cNvSpPr>
            <a:spLocks noGrp="1"/>
          </p:cNvSpPr>
          <p:nvPr/>
        </p:nvSpPr>
        <p:spPr>
          <a:xfrm rot="21599998">
            <a:off x="13342427" y="516288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03</a:t>
            </a:r>
            <a:endParaRPr kumimoji="1" lang="zh-CN" altLang="en-US" sz="2000" dirty="0">
              <a:solidFill>
                <a:srgbClr val="000000"/>
              </a:solidFill>
            </a:endParaRPr>
          </a:p>
        </p:txBody>
      </p:sp>
      <p:sp>
        <p:nvSpPr>
          <p:cNvPr id="9139" name="文本"/>
          <p:cNvSpPr>
            <a:spLocks noGrp="1"/>
          </p:cNvSpPr>
          <p:nvPr/>
        </p:nvSpPr>
        <p:spPr>
          <a:xfrm rot="21599998">
            <a:off x="18396183" y="516288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04</a:t>
            </a:r>
            <a:endParaRPr kumimoji="1" lang="zh-CN" altLang="en-US" sz="2000" dirty="0">
              <a:solidFill>
                <a:srgbClr val="000000"/>
              </a:solidFill>
            </a:endParaRPr>
          </a:p>
        </p:txBody>
      </p:sp>
      <p:sp>
        <p:nvSpPr>
          <p:cNvPr id="12" name="文本框 11"/>
          <p:cNvSpPr txBox="1"/>
          <p:nvPr/>
        </p:nvSpPr>
        <p:spPr>
          <a:xfrm>
            <a:off x="821690" y="3855720"/>
            <a:ext cx="10742295" cy="8187055"/>
          </a:xfrm>
          <a:prstGeom prst="rect">
            <a:avLst/>
          </a:prstGeom>
          <a:noFill/>
        </p:spPr>
        <p:txBody>
          <a:bodyPr wrap="square" rtlCol="0">
            <a:noAutofit/>
          </a:bodyPr>
          <a:p>
            <a:pPr marL="685800" indent="-685800">
              <a:buClr>
                <a:srgbClr val="4F81BD"/>
              </a:buClr>
              <a:buFont typeface="Wingdings" panose="05000000000000000000" charset="0"/>
              <a:buChar char="u"/>
            </a:pPr>
            <a:r>
              <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Strategy evolutionary dynamics of </a:t>
            </a:r>
            <a:r>
              <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multi-player repeated game with time-variant environment</a:t>
            </a:r>
            <a:endPar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marL="685800" indent="-685800">
              <a:buClr>
                <a:srgbClr val="4F81BD"/>
              </a:buClr>
              <a:buFont typeface="Wingdings" panose="05000000000000000000" charset="0"/>
              <a:buChar char="u"/>
            </a:pPr>
            <a:endPar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685800" indent="-685800">
              <a:buClr>
                <a:srgbClr val="4F81BD"/>
              </a:buClr>
              <a:buFont typeface="Wingdings" panose="05000000000000000000" charset="0"/>
              <a:buChar char="u"/>
            </a:pPr>
            <a:endPar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685800" indent="-685800" algn="l">
              <a:buClr>
                <a:srgbClr val="4F81BD"/>
              </a:buClr>
              <a:buSzTx/>
              <a:buFont typeface="Wingdings" panose="05000000000000000000" charset="0"/>
              <a:buChar char="u"/>
            </a:pPr>
            <a:r>
              <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Matrix expression of Markovian </a:t>
            </a:r>
            <a:r>
              <a:rPr lang="en-US" altLang="zh-CN" sz="4800" dirty="0">
                <a:latin typeface="Times New Roman" panose="02020603050405020304" pitchFamily="18" charset="0"/>
                <a:ea typeface="宋体" panose="02010600030101010101" pitchFamily="2" charset="-122"/>
                <a:cs typeface="Times New Roman" panose="02020603050405020304" pitchFamily="18" charset="0"/>
              </a:rPr>
              <a:t>profile</a:t>
            </a:r>
            <a:r>
              <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dynamics</a:t>
            </a:r>
            <a:endPar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0">
              <a:buClr>
                <a:srgbClr val="4F81BD"/>
              </a:buClr>
              <a:buFont typeface="Wingdings" panose="05000000000000000000" charset="0"/>
              <a:buNone/>
            </a:pPr>
            <a:endPar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685800" indent="-685800">
              <a:buClr>
                <a:srgbClr val="4F81BD"/>
              </a:buClr>
              <a:buFont typeface="Wingdings" panose="05000000000000000000" charset="0"/>
              <a:buChar char="u"/>
            </a:pPr>
            <a:endPar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685800" indent="-685800" algn="l">
              <a:buClr>
                <a:srgbClr val="4F81BD"/>
              </a:buClr>
              <a:buSzTx/>
              <a:buFont typeface="Wingdings" panose="05000000000000000000" charset="0"/>
              <a:buChar char="u"/>
            </a:pPr>
            <a:r>
              <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Matrix expression of Markovian </a:t>
            </a:r>
            <a:r>
              <a:rPr lang="en-US" altLang="zh-CN" sz="4800" dirty="0">
                <a:latin typeface="Times New Roman" panose="02020603050405020304" pitchFamily="18" charset="0"/>
                <a:ea typeface="宋体" panose="02010600030101010101" pitchFamily="2" charset="-122"/>
                <a:cs typeface="Times New Roman" panose="02020603050405020304" pitchFamily="18" charset="0"/>
              </a:rPr>
              <a:t>state</a:t>
            </a:r>
            <a:r>
              <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a:p>
            <a:pPr indent="0" algn="l">
              <a:buClr>
                <a:srgbClr val="4F81BD"/>
              </a:buClr>
              <a:buSzTx/>
              <a:buFont typeface="Wingdings" panose="05000000000000000000" charset="0"/>
              <a:buNone/>
            </a:pPr>
            <a:r>
              <a:rPr lang="en-US" altLang="zh-CN" sz="48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rPr>
              <a:t>    dynamics</a:t>
            </a:r>
            <a:endPar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indent="0">
              <a:buNone/>
            </a:pPr>
            <a:endParaRPr lang="en-US" altLang="zh-CN" sz="4800">
              <a:solidFill>
                <a:srgbClr val="C00000"/>
              </a:solidFill>
            </a:endParaRPr>
          </a:p>
          <a:p>
            <a:pPr indent="0">
              <a:buNone/>
            </a:pPr>
            <a:endParaRPr lang="en-US" altLang="zh-CN" sz="4800">
              <a:solidFill>
                <a:srgbClr val="C00000"/>
              </a:solidFill>
            </a:endParaRPr>
          </a:p>
        </p:txBody>
      </p:sp>
      <p:sp>
        <p:nvSpPr>
          <p:cNvPr id="17" name="动作按钮: 前进或下一项 16">
            <a:hlinkClick r:id="" action="ppaction://hlinkshowjump?jump=nextslide"/>
          </p:cNvPr>
          <p:cNvSpPr/>
          <p:nvPr/>
        </p:nvSpPr>
        <p:spPr>
          <a:xfrm>
            <a:off x="381000" y="204978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283210" y="3301365"/>
            <a:ext cx="11181715" cy="9146540"/>
          </a:xfrm>
          <a:prstGeom prst="rect">
            <a:avLst/>
          </a:prstGeom>
          <a:noFill/>
          <a:ln w="79375" cmpd="sng">
            <a:solidFill>
              <a:schemeClr val="accent3">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13341350" y="3303905"/>
            <a:ext cx="10551160" cy="9210040"/>
          </a:xfrm>
          <a:prstGeom prst="rect">
            <a:avLst/>
          </a:prstGeom>
          <a:noFill/>
          <a:ln w="79375" cmpd="sng">
            <a:solidFill>
              <a:schemeClr val="accent3">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左右箭头 19"/>
          <p:cNvSpPr/>
          <p:nvPr/>
        </p:nvSpPr>
        <p:spPr>
          <a:xfrm>
            <a:off x="11555095" y="4631055"/>
            <a:ext cx="1605280" cy="627380"/>
          </a:xfrm>
          <a:prstGeom prst="leftRightArrow">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3" name="图片 22"/>
          <p:cNvPicPr>
            <a:picLocks noChangeAspect="1"/>
          </p:cNvPicPr>
          <p:nvPr/>
        </p:nvPicPr>
        <p:blipFill>
          <a:blip r:embed="rId3"/>
          <a:stretch>
            <a:fillRect/>
          </a:stretch>
        </p:blipFill>
        <p:spPr>
          <a:xfrm>
            <a:off x="13516610" y="10163175"/>
            <a:ext cx="7533005" cy="1532255"/>
          </a:xfrm>
          <a:prstGeom prst="rect">
            <a:avLst/>
          </a:prstGeom>
        </p:spPr>
      </p:pic>
      <p:pic>
        <p:nvPicPr>
          <p:cNvPr id="24" name="图片 23"/>
          <p:cNvPicPr>
            <a:picLocks noChangeAspect="1"/>
          </p:cNvPicPr>
          <p:nvPr/>
        </p:nvPicPr>
        <p:blipFill>
          <a:blip r:embed="rId4"/>
          <a:stretch>
            <a:fillRect/>
          </a:stretch>
        </p:blipFill>
        <p:spPr>
          <a:xfrm>
            <a:off x="13338810" y="7365365"/>
            <a:ext cx="9478010" cy="1127760"/>
          </a:xfrm>
          <a:prstGeom prst="rect">
            <a:avLst/>
          </a:prstGeom>
        </p:spPr>
      </p:pic>
      <p:sp>
        <p:nvSpPr>
          <p:cNvPr id="25" name="文本框 24"/>
          <p:cNvSpPr txBox="1"/>
          <p:nvPr/>
        </p:nvSpPr>
        <p:spPr>
          <a:xfrm>
            <a:off x="22480905" y="7551420"/>
            <a:ext cx="1488440" cy="998220"/>
          </a:xfrm>
          <a:prstGeom prst="rect">
            <a:avLst/>
          </a:prstGeom>
          <a:noFill/>
        </p:spPr>
        <p:txBody>
          <a:bodyPr wrap="square" rtlCol="0">
            <a:noAutofit/>
          </a:bodyPr>
          <a:p>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  (1) </a:t>
            </a:r>
            <a:endParaRPr lang="zh-CN" altLang="en-US" sz="4800"/>
          </a:p>
        </p:txBody>
      </p:sp>
      <p:sp>
        <p:nvSpPr>
          <p:cNvPr id="26" name="文本框 25"/>
          <p:cNvSpPr txBox="1"/>
          <p:nvPr/>
        </p:nvSpPr>
        <p:spPr>
          <a:xfrm>
            <a:off x="22480905" y="10608945"/>
            <a:ext cx="1329055" cy="828675"/>
          </a:xfrm>
          <a:prstGeom prst="rect">
            <a:avLst/>
          </a:prstGeom>
          <a:noFill/>
        </p:spPr>
        <p:txBody>
          <a:bodyPr wrap="square" rtlCol="0">
            <a:noAutofit/>
          </a:bodyPr>
          <a:p>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 (2)  </a:t>
            </a:r>
            <a:endParaRPr lang="zh-CN" altLang="en-US" sz="4800"/>
          </a:p>
        </p:txBody>
      </p:sp>
      <p:sp>
        <p:nvSpPr>
          <p:cNvPr id="27" name="文本框 26"/>
          <p:cNvSpPr txBox="1"/>
          <p:nvPr/>
        </p:nvSpPr>
        <p:spPr>
          <a:xfrm>
            <a:off x="1084580" y="1804035"/>
            <a:ext cx="718502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Algebraic model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8" name="图片 27"/>
          <p:cNvPicPr>
            <a:picLocks noChangeAspect="1"/>
          </p:cNvPicPr>
          <p:nvPr/>
        </p:nvPicPr>
        <p:blipFill>
          <a:blip r:embed="rId5"/>
          <a:stretch>
            <a:fillRect/>
          </a:stretch>
        </p:blipFill>
        <p:spPr>
          <a:xfrm>
            <a:off x="13672185" y="3442335"/>
            <a:ext cx="9081135" cy="3145155"/>
          </a:xfrm>
          <a:prstGeom prst="rect">
            <a:avLst/>
          </a:prstGeom>
        </p:spPr>
      </p:pic>
      <p:sp>
        <p:nvSpPr>
          <p:cNvPr id="29" name="左右箭头 28"/>
          <p:cNvSpPr/>
          <p:nvPr/>
        </p:nvSpPr>
        <p:spPr>
          <a:xfrm>
            <a:off x="11555095" y="7736840"/>
            <a:ext cx="1605280" cy="627380"/>
          </a:xfrm>
          <a:prstGeom prst="leftRightArrow">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左右箭头 29"/>
          <p:cNvSpPr/>
          <p:nvPr/>
        </p:nvSpPr>
        <p:spPr>
          <a:xfrm>
            <a:off x="11600180" y="10810240"/>
            <a:ext cx="1605280" cy="627380"/>
          </a:xfrm>
          <a:prstGeom prst="leftRightArrow">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23" name="文本"/>
          <p:cNvSpPr>
            <a:spLocks noGrp="1"/>
          </p:cNvSpPr>
          <p:nvPr/>
        </p:nvSpPr>
        <p:spPr>
          <a:xfrm rot="21599998">
            <a:off x="12473747" y="6540199"/>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03</a:t>
            </a:r>
            <a:endParaRPr kumimoji="1" lang="zh-CN" altLang="en-US" sz="2000" dirty="0">
              <a:solidFill>
                <a:srgbClr val="000000"/>
              </a:solidFill>
            </a:endParaRPr>
          </a:p>
        </p:txBody>
      </p:sp>
      <p:sp>
        <p:nvSpPr>
          <p:cNvPr id="24" name="文本"/>
          <p:cNvSpPr>
            <a:spLocks noGrp="1"/>
          </p:cNvSpPr>
          <p:nvPr/>
        </p:nvSpPr>
        <p:spPr>
          <a:xfrm rot="21599998">
            <a:off x="17527503" y="6540199"/>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04</a:t>
            </a:r>
            <a:endParaRPr kumimoji="1" lang="zh-CN" altLang="en-US" sz="2000" dirty="0">
              <a:solidFill>
                <a:srgbClr val="000000"/>
              </a:solidFill>
            </a:endParaRPr>
          </a:p>
        </p:txBody>
      </p:sp>
      <p:sp>
        <p:nvSpPr>
          <p:cNvPr id="25" name="文本框 24"/>
          <p:cNvSpPr txBox="1"/>
          <p:nvPr/>
        </p:nvSpPr>
        <p:spPr>
          <a:xfrm>
            <a:off x="561340" y="2834640"/>
            <a:ext cx="21964015" cy="2584450"/>
          </a:xfrm>
          <a:prstGeom prst="rect">
            <a:avLst/>
          </a:prstGeom>
          <a:noFill/>
        </p:spPr>
        <p:txBody>
          <a:bodyPr wrap="square" rtlCol="0" anchor="t">
            <a:spAutoFit/>
          </a:bodyPr>
          <a:p>
            <a:pPr indent="0">
              <a:lnSpc>
                <a:spcPct val="150000"/>
              </a:lnSpc>
              <a:buFont typeface="Arial" panose="020B0604020202020204" pitchFamily="34" charset="0"/>
              <a:buNone/>
            </a:pPr>
            <a:r>
              <a:rPr lang="en-US" altLang="zh-CN" sz="4800"/>
              <a:t>        </a:t>
            </a:r>
            <a:r>
              <a:rPr lang="en-US" altLang="zh-CN" sz="5400">
                <a:latin typeface="Times New Roman" panose="02020603050405020304" pitchFamily="18" charset="0"/>
                <a:ea typeface="楷体" panose="02010609060101010101" pitchFamily="49" charset="-122"/>
                <a:cs typeface="Times New Roman" panose="02020603050405020304" pitchFamily="18" charset="0"/>
              </a:rPr>
              <a:t>Set </a:t>
            </a:r>
            <a:r>
              <a:rPr lang="en-US" altLang="zh-CN" sz="5400" i="1">
                <a:latin typeface="Times New Roman" panose="02020603050405020304" pitchFamily="18" charset="0"/>
                <a:ea typeface="楷体" panose="02010609060101010101" pitchFamily="49" charset="-122"/>
                <a:cs typeface="Times New Roman" panose="02020603050405020304" pitchFamily="18" charset="0"/>
              </a:rPr>
              <a:t>z</a:t>
            </a:r>
            <a:r>
              <a:rPr lang="en-US" altLang="zh-CN" sz="5400">
                <a:latin typeface="Times New Roman" panose="02020603050405020304" pitchFamily="18" charset="0"/>
                <a:ea typeface="楷体" panose="02010609060101010101" pitchFamily="49" charset="-122"/>
                <a:cs typeface="Times New Roman" panose="02020603050405020304" pitchFamily="18" charset="0"/>
              </a:rPr>
              <a:t>(t) = </a:t>
            </a:r>
            <a:r>
              <a:rPr lang="en-US" altLang="zh-CN" sz="5400" i="1">
                <a:latin typeface="Times New Roman" panose="02020603050405020304" pitchFamily="18" charset="0"/>
                <a:ea typeface="楷体" panose="02010609060101010101" pitchFamily="49" charset="-122"/>
                <a:cs typeface="Times New Roman" panose="02020603050405020304" pitchFamily="18" charset="0"/>
              </a:rPr>
              <a:t>s</a:t>
            </a:r>
            <a:r>
              <a:rPr lang="en-US" altLang="zh-CN" sz="5400">
                <a:latin typeface="Times New Roman" panose="02020603050405020304" pitchFamily="18" charset="0"/>
                <a:ea typeface="楷体" panose="02010609060101010101" pitchFamily="49" charset="-122"/>
                <a:cs typeface="Times New Roman" panose="02020603050405020304" pitchFamily="18" charset="0"/>
              </a:rPr>
              <a:t>(t)</a:t>
            </a:r>
            <a:r>
              <a:rPr lang="en-US" altLang="zh-CN" sz="5400" i="1">
                <a:latin typeface="Times New Roman" panose="02020603050405020304" pitchFamily="18" charset="0"/>
                <a:ea typeface="楷体" panose="02010609060101010101" pitchFamily="49" charset="-122"/>
                <a:cs typeface="Times New Roman" panose="02020603050405020304" pitchFamily="18" charset="0"/>
              </a:rPr>
              <a:t>x</a:t>
            </a:r>
            <a:r>
              <a:rPr lang="en-US" altLang="zh-CN" sz="5400">
                <a:latin typeface="Times New Roman" panose="02020603050405020304" pitchFamily="18" charset="0"/>
                <a:ea typeface="楷体" panose="02010609060101010101" pitchFamily="49" charset="-122"/>
                <a:cs typeface="Times New Roman" panose="02020603050405020304" pitchFamily="18" charset="0"/>
              </a:rPr>
              <a:t>(t), then we get the Markovian eco-evolutionary system,</a:t>
            </a:r>
            <a:endParaRPr lang="en-US" altLang="zh-CN" sz="5400">
              <a:latin typeface="Times New Roman" panose="02020603050405020304" pitchFamily="18" charset="0"/>
              <a:ea typeface="楷体" panose="02010609060101010101" pitchFamily="49" charset="-122"/>
              <a:cs typeface="Times New Roman" panose="02020603050405020304" pitchFamily="18" charset="0"/>
            </a:endParaRPr>
          </a:p>
          <a:p>
            <a:pPr indent="0">
              <a:lnSpc>
                <a:spcPct val="150000"/>
              </a:lnSpc>
              <a:buFont typeface="Arial" panose="020B0604020202020204" pitchFamily="34" charset="0"/>
              <a:buNone/>
            </a:pPr>
            <a:r>
              <a:rPr lang="en-US" altLang="zh-CN" sz="5400">
                <a:latin typeface="Times New Roman" panose="02020603050405020304" pitchFamily="18" charset="0"/>
                <a:ea typeface="楷体" panose="02010609060101010101" pitchFamily="49" charset="-122"/>
                <a:cs typeface="Times New Roman" panose="02020603050405020304" pitchFamily="18" charset="0"/>
              </a:rPr>
              <a:t>its equivalent algebraic model is</a:t>
            </a:r>
            <a:endParaRPr lang="en-US" altLang="zh-CN" sz="5400">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26" name="图片 25"/>
          <p:cNvPicPr>
            <a:picLocks noChangeAspect="1"/>
          </p:cNvPicPr>
          <p:nvPr/>
        </p:nvPicPr>
        <p:blipFill>
          <a:blip r:embed="rId3"/>
          <a:srcRect b="43524"/>
          <a:stretch>
            <a:fillRect/>
          </a:stretch>
        </p:blipFill>
        <p:spPr>
          <a:xfrm>
            <a:off x="2366010" y="7393305"/>
            <a:ext cx="17465675" cy="1489710"/>
          </a:xfrm>
          <a:prstGeom prst="rect">
            <a:avLst/>
          </a:prstGeom>
        </p:spPr>
      </p:pic>
      <p:sp>
        <p:nvSpPr>
          <p:cNvPr id="27" name="燕尾形箭头 26"/>
          <p:cNvSpPr/>
          <p:nvPr/>
        </p:nvSpPr>
        <p:spPr>
          <a:xfrm rot="5400000">
            <a:off x="10271125" y="5899785"/>
            <a:ext cx="1990090" cy="1202690"/>
          </a:xfrm>
          <a:prstGeom prst="notchedRightArrow">
            <a:avLst/>
          </a:prstGeom>
          <a:solidFill>
            <a:schemeClr val="accent3">
              <a:lumMod val="50000"/>
            </a:schemeClr>
          </a:solidFill>
          <a:ln>
            <a:solidFill>
              <a:schemeClr val="accent3">
                <a:lumMod val="50000"/>
              </a:schemeClr>
            </a:solidFill>
          </a:ln>
          <a:effectLst>
            <a:innerShdw blurRad="63500" dist="50800">
              <a:prstClr val="black">
                <a:alpha val="50000"/>
              </a:prstClr>
            </a:inn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9" name="文本框 28"/>
          <p:cNvSpPr txBox="1"/>
          <p:nvPr/>
        </p:nvSpPr>
        <p:spPr>
          <a:xfrm>
            <a:off x="15752445" y="7825105"/>
            <a:ext cx="1329055" cy="828675"/>
          </a:xfrm>
          <a:prstGeom prst="rect">
            <a:avLst/>
          </a:prstGeom>
          <a:noFill/>
        </p:spPr>
        <p:txBody>
          <a:bodyPr wrap="square" rtlCol="0">
            <a:noAutofit/>
          </a:bodyPr>
          <a:p>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 (3)  </a:t>
            </a:r>
            <a:endParaRPr lang="zh-CN" altLang="en-US" sz="4800"/>
          </a:p>
        </p:txBody>
      </p:sp>
      <p:pic>
        <p:nvPicPr>
          <p:cNvPr id="30" name="图片 29"/>
          <p:cNvPicPr>
            <a:picLocks noChangeAspect="1"/>
          </p:cNvPicPr>
          <p:nvPr/>
        </p:nvPicPr>
        <p:blipFill>
          <a:blip r:embed="rId4"/>
          <a:stretch>
            <a:fillRect/>
          </a:stretch>
        </p:blipFill>
        <p:spPr>
          <a:xfrm>
            <a:off x="1238250" y="9289415"/>
            <a:ext cx="8419465" cy="1053465"/>
          </a:xfrm>
          <a:prstGeom prst="rect">
            <a:avLst/>
          </a:prstGeom>
        </p:spPr>
      </p:pic>
      <p:sp>
        <p:nvSpPr>
          <p:cNvPr id="3" name="文本框 2"/>
          <p:cNvSpPr txBox="1"/>
          <p:nvPr/>
        </p:nvSpPr>
        <p:spPr>
          <a:xfrm>
            <a:off x="1084580" y="1804035"/>
            <a:ext cx="718502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Algebraic model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5724" name="文本"/>
          <p:cNvSpPr>
            <a:spLocks noGrp="1"/>
          </p:cNvSpPr>
          <p:nvPr/>
        </p:nvSpPr>
        <p:spPr>
          <a:xfrm rot="21599998">
            <a:off x="3292065" y="578010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1</a:t>
            </a:r>
            <a:endParaRPr kumimoji="1" lang="zh-CN" altLang="en-US" sz="2000" dirty="0">
              <a:solidFill>
                <a:srgbClr val="000000"/>
              </a:solidFill>
            </a:endParaRPr>
          </a:p>
        </p:txBody>
      </p:sp>
      <p:sp>
        <p:nvSpPr>
          <p:cNvPr id="8000" name="文本"/>
          <p:cNvSpPr>
            <a:spLocks noGrp="1"/>
          </p:cNvSpPr>
          <p:nvPr/>
        </p:nvSpPr>
        <p:spPr>
          <a:xfrm rot="21599998">
            <a:off x="13399577" y="578010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03</a:t>
            </a:r>
            <a:endParaRPr kumimoji="1"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endParaRPr>
          </a:p>
        </p:txBody>
      </p:sp>
      <p:sp>
        <p:nvSpPr>
          <p:cNvPr id="9139" name="文本"/>
          <p:cNvSpPr>
            <a:spLocks noGrp="1"/>
          </p:cNvSpPr>
          <p:nvPr/>
        </p:nvSpPr>
        <p:spPr>
          <a:xfrm rot="21599998">
            <a:off x="18453333" y="578010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04</a:t>
            </a:r>
            <a:endParaRPr kumimoji="1"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endParaRPr>
          </a:p>
        </p:txBody>
      </p:sp>
      <p:sp>
        <p:nvSpPr>
          <p:cNvPr id="5" name="文本框 4"/>
          <p:cNvSpPr txBox="1"/>
          <p:nvPr/>
        </p:nvSpPr>
        <p:spPr>
          <a:xfrm>
            <a:off x="334010" y="3231515"/>
            <a:ext cx="22059900" cy="922020"/>
          </a:xfrm>
          <a:prstGeom prst="rect">
            <a:avLst/>
          </a:prstGeom>
          <a:noFill/>
        </p:spPr>
        <p:txBody>
          <a:bodyPr wrap="square" rtlCol="0" anchor="t">
            <a:spAutoFit/>
          </a:bodyPr>
          <a:p>
            <a:pPr algn="l">
              <a:buClrTx/>
              <a:buSzTx/>
              <a:buFont typeface="Arial" panose="020B0604020202020204" pitchFamily="34" charset="0"/>
              <a:buNone/>
            </a:pPr>
            <a:r>
              <a:rPr lang="en-US" altLang="zh-CN" sz="5400" b="1" kern="0">
                <a:solidFill>
                  <a:srgbClr val="0000FF"/>
                </a:solidFill>
                <a:latin typeface="Times New Roman" panose="02020603050405020304" pitchFamily="18" charset="0"/>
                <a:cs typeface="Times New Roman" panose="02020603050405020304" pitchFamily="18" charset="0"/>
              </a:rPr>
              <a:t>Example 1: </a:t>
            </a:r>
            <a:r>
              <a:rPr lang="en-US" altLang="zh-CN" sz="5400" b="1" kern="0">
                <a:latin typeface="Times New Roman" panose="02020603050405020304" pitchFamily="18" charset="0"/>
                <a:cs typeface="Times New Roman" panose="02020603050405020304" pitchFamily="18" charset="0"/>
              </a:rPr>
              <a:t>Dissemination of online public opinion</a:t>
            </a:r>
            <a:endParaRPr lang="en-US" altLang="zh-CN" sz="5400" b="1" kern="0">
              <a:latin typeface="Times New Roman" panose="02020603050405020304" pitchFamily="18" charset="0"/>
              <a:cs typeface="Times New Roman" panose="02020603050405020304" pitchFamily="18" charset="0"/>
            </a:endParaRPr>
          </a:p>
        </p:txBody>
      </p:sp>
      <p:sp>
        <p:nvSpPr>
          <p:cNvPr id="14" name="文本"/>
          <p:cNvSpPr>
            <a:spLocks noGrp="1"/>
          </p:cNvSpPr>
          <p:nvPr/>
        </p:nvSpPr>
        <p:spPr>
          <a:xfrm rot="21599998">
            <a:off x="3234915" y="611157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1</a:t>
            </a:r>
            <a:endParaRPr kumimoji="1" lang="zh-CN" altLang="en-US" sz="2000" dirty="0">
              <a:solidFill>
                <a:srgbClr val="000000"/>
              </a:solidFill>
            </a:endParaRPr>
          </a:p>
        </p:txBody>
      </p:sp>
      <p:sp>
        <p:nvSpPr>
          <p:cNvPr id="15" name="文本"/>
          <p:cNvSpPr>
            <a:spLocks noGrp="1"/>
          </p:cNvSpPr>
          <p:nvPr/>
        </p:nvSpPr>
        <p:spPr>
          <a:xfrm rot="21599998">
            <a:off x="13342427" y="611157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03</a:t>
            </a:r>
            <a:endParaRPr kumimoji="1"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endParaRPr>
          </a:p>
        </p:txBody>
      </p:sp>
      <p:sp>
        <p:nvSpPr>
          <p:cNvPr id="16" name="文本"/>
          <p:cNvSpPr>
            <a:spLocks noGrp="1"/>
          </p:cNvSpPr>
          <p:nvPr/>
        </p:nvSpPr>
        <p:spPr>
          <a:xfrm rot="21599998">
            <a:off x="18396183" y="611157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04</a:t>
            </a:r>
            <a:endParaRPr kumimoji="1" lang="zh-CN" altLang="en-US" sz="5245"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endParaRPr>
          </a:p>
        </p:txBody>
      </p:sp>
      <p:sp>
        <p:nvSpPr>
          <p:cNvPr id="17" name="文本框 16"/>
          <p:cNvSpPr txBox="1"/>
          <p:nvPr/>
        </p:nvSpPr>
        <p:spPr>
          <a:xfrm>
            <a:off x="880110" y="5139690"/>
            <a:ext cx="10643235" cy="6755765"/>
          </a:xfrm>
          <a:prstGeom prst="rect">
            <a:avLst/>
          </a:prstGeom>
          <a:noFill/>
        </p:spPr>
        <p:txBody>
          <a:bodyPr wrap="square" rtlCol="0">
            <a:noAutofit/>
          </a:bodyPr>
          <a:p>
            <a:pPr marL="685800" indent="-685800">
              <a:buClr>
                <a:srgbClr val="4F81BD"/>
              </a:buClr>
              <a:buFont typeface="Wingdings" panose="05000000000000000000" charset="0"/>
              <a:buChar char="u"/>
            </a:pPr>
            <a:r>
              <a:rPr lang="en-US" altLang="zh-CN" sz="4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 Online media platforms can adopt both active and passive control measures.</a:t>
            </a:r>
            <a:endParaRPr lang="en-US" altLang="zh-CN" sz="4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685800" indent="-685800">
              <a:buClr>
                <a:srgbClr val="4F81BD"/>
              </a:buClr>
              <a:buFont typeface="Wingdings" panose="05000000000000000000" charset="0"/>
              <a:buChar char="u"/>
            </a:pPr>
            <a:endParaRPr lang="en-US" altLang="zh-CN" sz="4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685800" indent="-685800">
              <a:buClr>
                <a:srgbClr val="4F81BD"/>
              </a:buClr>
              <a:buFont typeface="Wingdings" panose="05000000000000000000" charset="0"/>
              <a:buChar char="u"/>
            </a:pPr>
            <a:r>
              <a:rPr lang="en-US" altLang="zh-CN" sz="4800">
                <a:solidFill>
                  <a:schemeClr val="tx1"/>
                </a:solidFill>
                <a:latin typeface="Times New Roman" panose="02020603050405020304" pitchFamily="18" charset="0"/>
                <a:ea typeface="楷体" panose="02010609060101010101" pitchFamily="49" charset="-122"/>
                <a:cs typeface="Times New Roman" panose="02020603050405020304" pitchFamily="18" charset="0"/>
              </a:rPr>
              <a:t>Netizens have two different choices: spreading and not spreading.</a:t>
            </a:r>
            <a:endParaRPr lang="en-US" altLang="zh-CN" sz="480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p>
            <a:pPr marL="685800" indent="-685800">
              <a:buClr>
                <a:srgbClr val="4F81BD"/>
              </a:buClr>
              <a:buFont typeface="Wingdings" panose="05000000000000000000" charset="0"/>
              <a:buChar char="u"/>
            </a:pPr>
            <a:endParaRPr lang="en-US" altLang="zh-CN" sz="4800">
              <a:solidFill>
                <a:schemeClr val="tx1"/>
              </a:solidFill>
              <a:latin typeface="Times New Roman" panose="02020603050405020304" pitchFamily="18" charset="0"/>
              <a:ea typeface="楷体" panose="02010609060101010101" pitchFamily="49" charset="-122"/>
              <a:cs typeface="Times New Roman" panose="02020603050405020304" pitchFamily="18" charset="0"/>
              <a:sym typeface="+mn-ea"/>
            </a:endParaRPr>
          </a:p>
          <a:p>
            <a:pPr marL="685800" indent="-685800">
              <a:buClr>
                <a:srgbClr val="4F81BD"/>
              </a:buClr>
              <a:buFont typeface="Wingdings" panose="05000000000000000000" charset="0"/>
              <a:buChar char="u"/>
            </a:pPr>
            <a:r>
              <a:rPr lang="en-US" altLang="zh-CN" sz="4800">
                <a:latin typeface="Times New Roman" panose="02020603050405020304" pitchFamily="18" charset="0"/>
                <a:ea typeface="楷体" panose="02010609060101010101" pitchFamily="49" charset="-122"/>
                <a:cs typeface="Times New Roman" panose="02020603050405020304" pitchFamily="18" charset="0"/>
                <a:sym typeface="+mn-ea"/>
              </a:rPr>
              <a:t>The finite game is three-player Prisoner’s Dilemma</a:t>
            </a:r>
            <a:endParaRPr lang="en-US" altLang="zh-CN" sz="4800">
              <a:latin typeface="Times New Roman" panose="02020603050405020304" pitchFamily="18" charset="0"/>
              <a:ea typeface="楷体" panose="02010609060101010101" pitchFamily="49" charset="-122"/>
              <a:cs typeface="Times New Roman" panose="02020603050405020304" pitchFamily="18" charset="0"/>
            </a:endParaRPr>
          </a:p>
          <a:p>
            <a:pPr indent="0">
              <a:buNone/>
            </a:pPr>
            <a:endParaRPr lang="en-US" altLang="zh-CN" sz="4800">
              <a:solidFill>
                <a:srgbClr val="C00000"/>
              </a:solidFill>
            </a:endParaRPr>
          </a:p>
        </p:txBody>
      </p:sp>
      <p:sp>
        <p:nvSpPr>
          <p:cNvPr id="18" name="矩形 17"/>
          <p:cNvSpPr/>
          <p:nvPr/>
        </p:nvSpPr>
        <p:spPr>
          <a:xfrm>
            <a:off x="283210" y="4549775"/>
            <a:ext cx="11181715" cy="7433945"/>
          </a:xfrm>
          <a:prstGeom prst="rect">
            <a:avLst/>
          </a:prstGeom>
          <a:noFill/>
          <a:ln w="79375" cmpd="sng">
            <a:solidFill>
              <a:schemeClr val="accent3">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矩形 18"/>
          <p:cNvSpPr/>
          <p:nvPr/>
        </p:nvSpPr>
        <p:spPr>
          <a:xfrm>
            <a:off x="13341350" y="4549775"/>
            <a:ext cx="10551160" cy="7511415"/>
          </a:xfrm>
          <a:prstGeom prst="rect">
            <a:avLst/>
          </a:prstGeom>
          <a:noFill/>
          <a:ln w="79375" cmpd="sng">
            <a:solidFill>
              <a:schemeClr val="accent3">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0" name="左右箭头 19"/>
          <p:cNvSpPr/>
          <p:nvPr/>
        </p:nvSpPr>
        <p:spPr>
          <a:xfrm>
            <a:off x="11566525" y="5779770"/>
            <a:ext cx="1605280" cy="627380"/>
          </a:xfrm>
          <a:prstGeom prst="leftRightArrow">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4" name="左右箭头 33"/>
          <p:cNvSpPr/>
          <p:nvPr/>
        </p:nvSpPr>
        <p:spPr>
          <a:xfrm>
            <a:off x="11570970" y="8033385"/>
            <a:ext cx="1605280" cy="627380"/>
          </a:xfrm>
          <a:prstGeom prst="leftRightArrow">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5" name="左右箭头 34"/>
          <p:cNvSpPr/>
          <p:nvPr/>
        </p:nvSpPr>
        <p:spPr>
          <a:xfrm>
            <a:off x="11566525" y="10494010"/>
            <a:ext cx="1605280" cy="627380"/>
          </a:xfrm>
          <a:prstGeom prst="leftRightArrow">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6" name="文本框 35"/>
          <p:cNvSpPr txBox="1"/>
          <p:nvPr/>
        </p:nvSpPr>
        <p:spPr>
          <a:xfrm>
            <a:off x="13672185" y="5109210"/>
            <a:ext cx="9670415" cy="1445260"/>
          </a:xfrm>
          <a:prstGeom prst="rect">
            <a:avLst/>
          </a:prstGeom>
        </p:spPr>
        <p:txBody>
          <a:bodyPr wrap="square">
            <a:spAutoFit/>
          </a:bodyPr>
          <a:p>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two</a:t>
            </a:r>
            <a:r>
              <a:rPr lang="en-US" altLang="zh-CN" sz="4400">
                <a:latin typeface="Times New Roman" panose="02020603050405020304" pitchFamily="18" charset="0"/>
                <a:ea typeface="楷体" panose="02010609060101010101" pitchFamily="49" charset="-122"/>
                <a:cs typeface="Times New Roman" panose="02020603050405020304" pitchFamily="18" charset="0"/>
              </a:rPr>
              <a:t> </a:t>
            </a:r>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environmental states</a:t>
            </a:r>
            <a:r>
              <a:rPr lang="en-US" altLang="zh-CN" sz="4400">
                <a:latin typeface="Times New Roman" panose="02020603050405020304" pitchFamily="18" charset="0"/>
                <a:ea typeface="楷体" panose="02010609060101010101" pitchFamily="49" charset="-122"/>
                <a:cs typeface="Times New Roman" panose="02020603050405020304" pitchFamily="18" charset="0"/>
              </a:rPr>
              <a:t> (i.e. games 1 and game 2)</a:t>
            </a:r>
            <a:endParaRPr lang="en-US" altLang="zh-CN" sz="44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7" name="文本框 36"/>
          <p:cNvSpPr txBox="1"/>
          <p:nvPr/>
        </p:nvSpPr>
        <p:spPr>
          <a:xfrm>
            <a:off x="13452475" y="7583170"/>
            <a:ext cx="10110470" cy="1445260"/>
          </a:xfrm>
          <a:prstGeom prst="rect">
            <a:avLst/>
          </a:prstGeom>
        </p:spPr>
        <p:txBody>
          <a:bodyPr wrap="square">
            <a:spAutoFit/>
          </a:bodyPr>
          <a:p>
            <a:r>
              <a:rPr lang="en-US" altLang="zh-CN" sz="4400">
                <a:latin typeface="Times New Roman" panose="02020603050405020304" pitchFamily="18" charset="0"/>
                <a:ea typeface="楷体" panose="02010609060101010101" pitchFamily="49" charset="-122"/>
                <a:cs typeface="Times New Roman" panose="02020603050405020304" pitchFamily="18" charset="0"/>
              </a:rPr>
              <a:t>“not spreading” means “</a:t>
            </a:r>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cooperate</a:t>
            </a:r>
            <a:r>
              <a:rPr lang="en-US" altLang="zh-CN" sz="4400">
                <a:latin typeface="Times New Roman" panose="02020603050405020304" pitchFamily="18" charset="0"/>
                <a:ea typeface="楷体" panose="02010609060101010101" pitchFamily="49" charset="-122"/>
                <a:cs typeface="Times New Roman" panose="02020603050405020304" pitchFamily="18" charset="0"/>
              </a:rPr>
              <a:t>” (C)  “</a:t>
            </a:r>
            <a:r>
              <a:rPr lang="en-US" altLang="zh-CN" sz="4400">
                <a:latin typeface="Times New Roman" panose="02020603050405020304" pitchFamily="18" charset="0"/>
                <a:ea typeface="楷体" panose="02010609060101010101" pitchFamily="49" charset="-122"/>
                <a:cs typeface="Times New Roman" panose="02020603050405020304" pitchFamily="18" charset="0"/>
                <a:sym typeface="+mn-ea"/>
              </a:rPr>
              <a:t>spreading</a:t>
            </a:r>
            <a:r>
              <a:rPr lang="en-US" altLang="zh-CN" sz="4400">
                <a:latin typeface="Times New Roman" panose="02020603050405020304" pitchFamily="18" charset="0"/>
                <a:ea typeface="楷体" panose="02010609060101010101" pitchFamily="49" charset="-122"/>
                <a:cs typeface="Times New Roman" panose="02020603050405020304" pitchFamily="18" charset="0"/>
              </a:rPr>
              <a:t>” means “</a:t>
            </a:r>
            <a:r>
              <a:rPr lang="en-US" altLang="zh-CN" sz="4400">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defect</a:t>
            </a:r>
            <a:r>
              <a:rPr lang="en-US" altLang="zh-CN" sz="4400">
                <a:latin typeface="Times New Roman" panose="02020603050405020304" pitchFamily="18" charset="0"/>
                <a:ea typeface="楷体" panose="02010609060101010101" pitchFamily="49" charset="-122"/>
                <a:cs typeface="Times New Roman" panose="02020603050405020304" pitchFamily="18" charset="0"/>
              </a:rPr>
              <a:t>”(D)</a:t>
            </a:r>
            <a:endParaRPr lang="en-US" altLang="zh-CN" sz="44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8" name="文本框 37"/>
          <p:cNvSpPr txBox="1"/>
          <p:nvPr/>
        </p:nvSpPr>
        <p:spPr>
          <a:xfrm>
            <a:off x="13672185" y="10199370"/>
            <a:ext cx="9203055" cy="768350"/>
          </a:xfrm>
          <a:prstGeom prst="rect">
            <a:avLst/>
          </a:prstGeom>
        </p:spPr>
        <p:txBody>
          <a:bodyPr wrap="square">
            <a:spAutoFit/>
          </a:bodyPr>
          <a:p>
            <a:r>
              <a:rPr lang="en-US" altLang="zh-CN" sz="4400">
                <a:latin typeface="Times New Roman" panose="02020603050405020304" pitchFamily="18" charset="0"/>
                <a:ea typeface="楷体" panose="02010609060101010101" pitchFamily="49" charset="-122"/>
                <a:cs typeface="Times New Roman" panose="02020603050405020304" pitchFamily="18" charset="0"/>
              </a:rPr>
              <a:t>N = {1, 2, 3} and A</a:t>
            </a:r>
            <a:r>
              <a:rPr lang="en-US" altLang="zh-CN" sz="4400" baseline="-25000">
                <a:latin typeface="Times New Roman" panose="02020603050405020304" pitchFamily="18" charset="0"/>
                <a:ea typeface="楷体" panose="02010609060101010101" pitchFamily="49" charset="-122"/>
                <a:cs typeface="Times New Roman" panose="02020603050405020304" pitchFamily="18" charset="0"/>
              </a:rPr>
              <a:t>1</a:t>
            </a:r>
            <a:r>
              <a:rPr lang="en-US" altLang="zh-CN" sz="4400">
                <a:latin typeface="Times New Roman" panose="02020603050405020304" pitchFamily="18" charset="0"/>
                <a:ea typeface="楷体" panose="02010609060101010101" pitchFamily="49" charset="-122"/>
                <a:cs typeface="Times New Roman" panose="02020603050405020304" pitchFamily="18" charset="0"/>
              </a:rPr>
              <a:t>=A</a:t>
            </a:r>
            <a:r>
              <a:rPr lang="en-US" altLang="zh-CN" sz="4400" baseline="-25000">
                <a:latin typeface="Times New Roman" panose="02020603050405020304" pitchFamily="18" charset="0"/>
                <a:ea typeface="楷体" panose="02010609060101010101" pitchFamily="49" charset="-122"/>
                <a:cs typeface="Times New Roman" panose="02020603050405020304" pitchFamily="18" charset="0"/>
              </a:rPr>
              <a:t>2</a:t>
            </a:r>
            <a:r>
              <a:rPr lang="en-US" altLang="zh-CN" sz="4400">
                <a:latin typeface="Times New Roman" panose="02020603050405020304" pitchFamily="18" charset="0"/>
                <a:ea typeface="楷体" panose="02010609060101010101" pitchFamily="49" charset="-122"/>
                <a:cs typeface="Times New Roman" panose="02020603050405020304" pitchFamily="18" charset="0"/>
              </a:rPr>
              <a:t>={C,D} </a:t>
            </a:r>
            <a:endParaRPr lang="en-US" altLang="zh-CN" sz="440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文本框 26"/>
          <p:cNvSpPr txBox="1"/>
          <p:nvPr/>
        </p:nvSpPr>
        <p:spPr>
          <a:xfrm>
            <a:off x="1084580" y="1804035"/>
            <a:ext cx="718502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Algebraic model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265430" y="1898015"/>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5724" name="文本"/>
          <p:cNvSpPr>
            <a:spLocks noGrp="1"/>
          </p:cNvSpPr>
          <p:nvPr/>
        </p:nvSpPr>
        <p:spPr>
          <a:xfrm rot="21599998">
            <a:off x="3292065" y="578010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1</a:t>
            </a:r>
            <a:endParaRPr kumimoji="1" lang="zh-CN" altLang="en-US" sz="2000" dirty="0">
              <a:solidFill>
                <a:srgbClr val="000000"/>
              </a:solidFill>
            </a:endParaRPr>
          </a:p>
        </p:txBody>
      </p:sp>
      <p:sp>
        <p:nvSpPr>
          <p:cNvPr id="8000" name="文本"/>
          <p:cNvSpPr>
            <a:spLocks noGrp="1"/>
          </p:cNvSpPr>
          <p:nvPr/>
        </p:nvSpPr>
        <p:spPr>
          <a:xfrm rot="21599998">
            <a:off x="13399577" y="578010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03</a:t>
            </a:r>
            <a:endParaRPr kumimoji="1" lang="zh-CN" altLang="en-US" sz="2000" dirty="0">
              <a:solidFill>
                <a:srgbClr val="000000"/>
              </a:solidFill>
            </a:endParaRPr>
          </a:p>
        </p:txBody>
      </p:sp>
      <p:sp>
        <p:nvSpPr>
          <p:cNvPr id="9139" name="文本"/>
          <p:cNvSpPr>
            <a:spLocks noGrp="1"/>
          </p:cNvSpPr>
          <p:nvPr/>
        </p:nvSpPr>
        <p:spPr>
          <a:xfrm rot="21599998">
            <a:off x="18453333" y="5780104"/>
            <a:ext cx="1304896" cy="112226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770"/>
              </a:lnSpc>
            </a:pPr>
            <a:r>
              <a:rPr lang="zh-CN" altLang="en-US" sz="5245" b="0" i="0" u="none" spc="0" dirty="0">
                <a:ln w="11995">
                  <a:solidFill>
                    <a:srgbClr val="FFFFFF">
                      <a:alpha val="100000"/>
                    </a:srgbClr>
                  </a:solidFill>
                </a:ln>
                <a:solidFill>
                  <a:srgbClr val="FFFFFF">
                    <a:alpha val="100000"/>
                  </a:srgbClr>
                </a:solidFill>
                <a:latin typeface="Reeji-CloudYuanCu-GB" charset="-122"/>
                <a:ea typeface="Reeji-CloudYuanCu-GB" charset="-122"/>
                <a:cs typeface="Reeji-CloudYuanCu-GB" charset="-122"/>
              </a:rPr>
              <a:t>04</a:t>
            </a:r>
            <a:endParaRPr kumimoji="1" lang="zh-CN" altLang="en-US" sz="2000" dirty="0">
              <a:solidFill>
                <a:srgbClr val="000000"/>
              </a:solidFill>
            </a:endParaRPr>
          </a:p>
        </p:txBody>
      </p:sp>
      <p:pic>
        <p:nvPicPr>
          <p:cNvPr id="6" name="图片 5"/>
          <p:cNvPicPr>
            <a:picLocks noChangeAspect="1"/>
          </p:cNvPicPr>
          <p:nvPr/>
        </p:nvPicPr>
        <p:blipFill>
          <a:blip r:embed="rId3"/>
          <a:stretch>
            <a:fillRect/>
          </a:stretch>
        </p:blipFill>
        <p:spPr>
          <a:xfrm>
            <a:off x="265430" y="2895600"/>
            <a:ext cx="12277090" cy="8476615"/>
          </a:xfrm>
          <a:prstGeom prst="rect">
            <a:avLst/>
          </a:prstGeom>
        </p:spPr>
      </p:pic>
      <p:pic>
        <p:nvPicPr>
          <p:cNvPr id="9" name="图片 8"/>
          <p:cNvPicPr>
            <a:picLocks noChangeAspect="1"/>
          </p:cNvPicPr>
          <p:nvPr/>
        </p:nvPicPr>
        <p:blipFill>
          <a:blip r:embed="rId4"/>
          <a:stretch>
            <a:fillRect/>
          </a:stretch>
        </p:blipFill>
        <p:spPr>
          <a:xfrm>
            <a:off x="1215390" y="11372215"/>
            <a:ext cx="9620885" cy="1760220"/>
          </a:xfrm>
          <a:prstGeom prst="rect">
            <a:avLst/>
          </a:prstGeom>
        </p:spPr>
      </p:pic>
      <p:cxnSp>
        <p:nvCxnSpPr>
          <p:cNvPr id="11" name="直接连接符 10"/>
          <p:cNvCxnSpPr/>
          <p:nvPr/>
        </p:nvCxnSpPr>
        <p:spPr>
          <a:xfrm>
            <a:off x="12244070" y="3843655"/>
            <a:ext cx="0" cy="9558020"/>
          </a:xfrm>
          <a:prstGeom prst="line">
            <a:avLst/>
          </a:prstGeom>
          <a:ln w="50800" cmpd="dbl">
            <a:solidFill>
              <a:schemeClr val="accent3">
                <a:lumMod val="50000"/>
              </a:schemeClr>
            </a:solidFill>
            <a:prstDash val="dash"/>
          </a:ln>
        </p:spPr>
        <p:style>
          <a:lnRef idx="2">
            <a:schemeClr val="accent1"/>
          </a:lnRef>
          <a:fillRef idx="0">
            <a:srgbClr val="FFFFFF"/>
          </a:fillRef>
          <a:effectRef idx="0">
            <a:srgbClr val="FFFFFF"/>
          </a:effectRef>
          <a:fontRef idx="minor">
            <a:schemeClr val="tx1"/>
          </a:fontRef>
        </p:style>
      </p:cxnSp>
      <p:pic>
        <p:nvPicPr>
          <p:cNvPr id="10" name="图片 9"/>
          <p:cNvPicPr>
            <a:picLocks noChangeAspect="1"/>
          </p:cNvPicPr>
          <p:nvPr/>
        </p:nvPicPr>
        <p:blipFill>
          <a:blip r:embed="rId5"/>
          <a:stretch>
            <a:fillRect/>
          </a:stretch>
        </p:blipFill>
        <p:spPr>
          <a:xfrm>
            <a:off x="12339320" y="2834640"/>
            <a:ext cx="11572240" cy="6013450"/>
          </a:xfrm>
          <a:prstGeom prst="rect">
            <a:avLst/>
          </a:prstGeom>
        </p:spPr>
      </p:pic>
      <p:sp>
        <p:nvSpPr>
          <p:cNvPr id="13" name="文本框 12"/>
          <p:cNvSpPr txBox="1"/>
          <p:nvPr/>
        </p:nvSpPr>
        <p:spPr>
          <a:xfrm>
            <a:off x="15093950" y="8848090"/>
            <a:ext cx="5769610" cy="706755"/>
          </a:xfrm>
          <a:prstGeom prst="rect">
            <a:avLst/>
          </a:prstGeom>
          <a:noFill/>
        </p:spPr>
        <p:txBody>
          <a:bodyPr wrap="square" rtlCol="0" anchor="t">
            <a:spAutoFit/>
          </a:bodyPr>
          <a:p>
            <a:r>
              <a:rPr lang="en-US" altLang="zh-CN" sz="4000" b="1" kern="0">
                <a:latin typeface="Times New Roman" panose="02020603050405020304" pitchFamily="18" charset="0"/>
                <a:cs typeface="Times New Roman" panose="02020603050405020304" pitchFamily="18" charset="0"/>
                <a:sym typeface="+mn-ea"/>
              </a:rPr>
              <a:t>Fig.1 : Game Transition </a:t>
            </a:r>
            <a:endParaRPr lang="en-US" altLang="zh-CN" sz="4000" b="1" kern="0">
              <a:latin typeface="Times New Roman" panose="02020603050405020304" pitchFamily="18" charset="0"/>
              <a:cs typeface="Times New Roman" panose="02020603050405020304" pitchFamily="18" charset="0"/>
              <a:sym typeface="+mn-ea"/>
            </a:endParaRPr>
          </a:p>
        </p:txBody>
      </p:sp>
      <p:sp>
        <p:nvSpPr>
          <p:cNvPr id="27" name="文本框 26"/>
          <p:cNvSpPr txBox="1"/>
          <p:nvPr/>
        </p:nvSpPr>
        <p:spPr>
          <a:xfrm>
            <a:off x="850265" y="1652270"/>
            <a:ext cx="718502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Algebraic model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12982575" y="10266680"/>
            <a:ext cx="10765790" cy="2799715"/>
          </a:xfrm>
          <a:prstGeom prst="rect">
            <a:avLst/>
          </a:prstGeom>
          <a:noFill/>
        </p:spPr>
        <p:txBody>
          <a:bodyPr wrap="square" rtlCol="0" anchor="t">
            <a:spAutoFit/>
          </a:bodyPr>
          <a:p>
            <a:pPr algn="just"/>
            <a:r>
              <a:rPr lang="en-US" altLang="zh-CN" sz="4400" i="1">
                <a:latin typeface="Times New Roman" panose="02020603050405020304" pitchFamily="18" charset="0"/>
                <a:cs typeface="Times New Roman" panose="02020603050405020304" pitchFamily="18" charset="0"/>
              </a:rPr>
              <a:t>f</a:t>
            </a:r>
            <a:r>
              <a:rPr lang="en-US" altLang="zh-CN" sz="4400" baseline="-25000">
                <a:latin typeface="Times New Roman" panose="02020603050405020304" pitchFamily="18" charset="0"/>
                <a:cs typeface="Times New Roman" panose="02020603050405020304" pitchFamily="18" charset="0"/>
              </a:rPr>
              <a:t>mn</a:t>
            </a:r>
            <a:r>
              <a:rPr lang="en-US" altLang="zh-CN" sz="4400">
                <a:latin typeface="Times New Roman" panose="02020603050405020304" pitchFamily="18" charset="0"/>
                <a:cs typeface="Times New Roman" panose="02020603050405020304" pitchFamily="18" charset="0"/>
              </a:rPr>
              <a:t> is the probability of the three players being in game 1 in the next step, if there are </a:t>
            </a:r>
            <a:r>
              <a:rPr lang="en-US" altLang="zh-CN" sz="4400">
                <a:latin typeface="Times New Roman" panose="02020603050405020304" pitchFamily="18" charset="0"/>
                <a:cs typeface="Times New Roman" panose="02020603050405020304" pitchFamily="18" charset="0"/>
                <a:sym typeface="+mn-ea"/>
              </a:rPr>
              <a:t>n (n = 0, 1 , 2, 3) </a:t>
            </a:r>
            <a:r>
              <a:rPr lang="en-US" altLang="zh-CN" sz="4400">
                <a:latin typeface="Times New Roman" panose="02020603050405020304" pitchFamily="18" charset="0"/>
                <a:cs typeface="Times New Roman" panose="02020603050405020304" pitchFamily="18" charset="0"/>
              </a:rPr>
              <a:t>cooperators in Game</a:t>
            </a:r>
            <a:r>
              <a:rPr lang="en-US" altLang="zh-CN" sz="4400" i="1">
                <a:latin typeface="Times New Roman" panose="02020603050405020304" pitchFamily="18" charset="0"/>
                <a:cs typeface="Times New Roman" panose="02020603050405020304" pitchFamily="18" charset="0"/>
              </a:rPr>
              <a:t> m</a:t>
            </a:r>
            <a:r>
              <a:rPr lang="en-US" altLang="zh-CN" sz="4400">
                <a:latin typeface="Times New Roman" panose="02020603050405020304" pitchFamily="18" charset="0"/>
                <a:cs typeface="Times New Roman" panose="02020603050405020304" pitchFamily="18" charset="0"/>
              </a:rPr>
              <a:t>   (m = 1, 2)  at current time.</a:t>
            </a:r>
            <a:endParaRPr lang="zh-CN" altLang="en-US" sz="440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pic>
        <p:nvPicPr>
          <p:cNvPr id="3" name="图片 2"/>
          <p:cNvPicPr>
            <a:picLocks noChangeAspect="1"/>
          </p:cNvPicPr>
          <p:nvPr/>
        </p:nvPicPr>
        <p:blipFill>
          <a:blip r:embed="rId3"/>
          <a:stretch>
            <a:fillRect/>
          </a:stretch>
        </p:blipFill>
        <p:spPr>
          <a:xfrm>
            <a:off x="1274445" y="11256010"/>
            <a:ext cx="11214100" cy="1659255"/>
          </a:xfrm>
          <a:prstGeom prst="rect">
            <a:avLst/>
          </a:prstGeom>
        </p:spPr>
      </p:pic>
      <mc:AlternateContent xmlns:mc="http://schemas.openxmlformats.org/markup-compatibility/2006">
        <mc:Choice xmlns:a14="http://schemas.microsoft.com/office/drawing/2010/main" Requires="a14">
          <p:sp>
            <p:nvSpPr>
              <p:cNvPr id="11796" name="文本"/>
              <p:cNvSpPr>
                <a:spLocks noGrp="1"/>
              </p:cNvSpPr>
              <p:nvPr/>
            </p:nvSpPr>
            <p:spPr>
              <a:xfrm rot="21599999">
                <a:off x="1975104" y="7485735"/>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1975104" y="7485735"/>
                <a:ext cx="5337846" cy="2322499"/>
              </a:xfrm>
              <a:prstGeom prst="rect">
                <a:avLst/>
              </a:prstGeom>
              <a:blipFill rotWithShape="1">
                <a:blip r:embed="rId4"/>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9963331" y="748573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4959" name="文本"/>
          <p:cNvSpPr>
            <a:spLocks noGrp="1"/>
          </p:cNvSpPr>
          <p:nvPr/>
        </p:nvSpPr>
        <p:spPr>
          <a:xfrm rot="21599998">
            <a:off x="4566761" y="10582237"/>
            <a:ext cx="1035039" cy="101692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30"/>
              </a:lnSpc>
            </a:pPr>
            <a:r>
              <a:rPr lang="zh-CN" altLang="en-US" sz="4755" b="0" i="0" u="none" spc="760" dirty="0">
                <a:ln w="10869">
                  <a:solidFill>
                    <a:srgbClr val="FFFFFF">
                      <a:alpha val="100000"/>
                    </a:srgbClr>
                  </a:solidFill>
                </a:ln>
                <a:solidFill>
                  <a:srgbClr val="FFFFFF">
                    <a:alpha val="100000"/>
                  </a:srgbClr>
                </a:solidFill>
                <a:latin typeface="Reeji-CloudYuanCu-GB" charset="-122"/>
                <a:ea typeface="Reeji-CloudYuanCu-GB" charset="-122"/>
                <a:cs typeface="Reeji-CloudYuanCu-GB" charset="-122"/>
              </a:rPr>
              <a:t>01</a:t>
            </a:r>
            <a:endParaRPr kumimoji="1" lang="zh-CN" altLang="en-US" sz="2000" dirty="0">
              <a:solidFill>
                <a:srgbClr val="000000"/>
              </a:solidFill>
            </a:endParaRPr>
          </a:p>
        </p:txBody>
      </p:sp>
      <p:sp>
        <p:nvSpPr>
          <p:cNvPr id="17244" name="文本"/>
          <p:cNvSpPr>
            <a:spLocks noGrp="1"/>
          </p:cNvSpPr>
          <p:nvPr/>
        </p:nvSpPr>
        <p:spPr>
          <a:xfrm rot="21599998">
            <a:off x="18834596" y="10582237"/>
            <a:ext cx="1035039" cy="101692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30"/>
              </a:lnSpc>
            </a:pPr>
            <a:r>
              <a:rPr lang="zh-CN" altLang="en-US" sz="4755" b="0" i="0" u="none" spc="760" dirty="0">
                <a:ln w="10869">
                  <a:solidFill>
                    <a:srgbClr val="FFFFFF">
                      <a:alpha val="100000"/>
                    </a:srgbClr>
                  </a:solidFill>
                </a:ln>
                <a:solidFill>
                  <a:srgbClr val="FFFFFF">
                    <a:alpha val="100000"/>
                  </a:srgbClr>
                </a:solidFill>
                <a:latin typeface="Reeji-CloudYuanCu-GB" charset="-122"/>
                <a:ea typeface="Reeji-CloudYuanCu-GB" charset="-122"/>
                <a:cs typeface="Reeji-CloudYuanCu-GB" charset="-122"/>
              </a:rPr>
              <a:t>0</a:t>
            </a:r>
            <a:endParaRPr kumimoji="1" lang="zh-CN" altLang="en-US" sz="2000" dirty="0">
              <a:solidFill>
                <a:srgbClr val="000000"/>
              </a:solidFill>
            </a:endParaRPr>
          </a:p>
        </p:txBody>
      </p:sp>
      <p:pic>
        <p:nvPicPr>
          <p:cNvPr id="14" name="图片 13"/>
          <p:cNvPicPr>
            <a:picLocks noChangeAspect="1"/>
          </p:cNvPicPr>
          <p:nvPr/>
        </p:nvPicPr>
        <p:blipFill>
          <a:blip r:embed="rId5"/>
          <a:stretch>
            <a:fillRect/>
          </a:stretch>
        </p:blipFill>
        <p:spPr>
          <a:xfrm>
            <a:off x="13615670" y="4671695"/>
            <a:ext cx="8559800" cy="775335"/>
          </a:xfrm>
          <a:prstGeom prst="rect">
            <a:avLst/>
          </a:prstGeom>
        </p:spPr>
      </p:pic>
      <p:sp>
        <p:nvSpPr>
          <p:cNvPr id="15" name="文本框 14"/>
          <p:cNvSpPr txBox="1"/>
          <p:nvPr/>
        </p:nvSpPr>
        <p:spPr>
          <a:xfrm>
            <a:off x="1056005" y="3238500"/>
            <a:ext cx="5010150" cy="1233805"/>
          </a:xfrm>
          <a:prstGeom prst="rect">
            <a:avLst/>
          </a:prstGeom>
          <a:noFill/>
        </p:spPr>
        <p:txBody>
          <a:bodyPr wrap="square" rtlCol="0">
            <a:noAutofit/>
          </a:bodyPr>
          <a:p>
            <a:r>
              <a:rPr lang="en-US" altLang="zh-CN" sz="4800"/>
              <a:t>when </a:t>
            </a:r>
            <a:r>
              <a:rPr lang="en-US" altLang="zh-CN" sz="48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s(t)=1</a:t>
            </a:r>
            <a:endParaRPr lang="en-US" altLang="zh-CN" sz="48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7" name="图片 16"/>
          <p:cNvPicPr>
            <a:picLocks noChangeAspect="1"/>
          </p:cNvPicPr>
          <p:nvPr/>
        </p:nvPicPr>
        <p:blipFill>
          <a:blip r:embed="rId6"/>
          <a:srcRect l="2637" t="35000" r="92223" b="38419"/>
          <a:stretch>
            <a:fillRect/>
          </a:stretch>
        </p:blipFill>
        <p:spPr>
          <a:xfrm>
            <a:off x="2754630" y="8426450"/>
            <a:ext cx="652145" cy="918210"/>
          </a:xfrm>
          <a:prstGeom prst="rect">
            <a:avLst/>
          </a:prstGeom>
        </p:spPr>
      </p:pic>
      <p:sp>
        <p:nvSpPr>
          <p:cNvPr id="18" name="文本框 17"/>
          <p:cNvSpPr txBox="1"/>
          <p:nvPr/>
        </p:nvSpPr>
        <p:spPr>
          <a:xfrm>
            <a:off x="1056005" y="6506845"/>
            <a:ext cx="4682490" cy="1568450"/>
          </a:xfrm>
          <a:prstGeom prst="rect">
            <a:avLst/>
          </a:prstGeom>
          <a:noFill/>
        </p:spPr>
        <p:txBody>
          <a:bodyPr wrap="square" rtlCol="0">
            <a:spAutoFit/>
          </a:bodyPr>
          <a:p>
            <a:pPr algn="l">
              <a:buClrTx/>
              <a:buSzTx/>
              <a:buFontTx/>
            </a:pPr>
            <a:r>
              <a:rPr lang="en-US" altLang="zh-CN" sz="4800">
                <a:sym typeface="+mn-ea"/>
              </a:rPr>
              <a:t>when </a:t>
            </a:r>
            <a:r>
              <a:rPr lang="en-US" altLang="zh-CN" sz="48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s(t)=2</a:t>
            </a:r>
            <a:endParaRPr lang="en-US" altLang="zh-CN" sz="48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endParaRPr lang="zh-CN" altLang="en-US" sz="4800"/>
          </a:p>
        </p:txBody>
      </p:sp>
      <p:sp>
        <p:nvSpPr>
          <p:cNvPr id="19" name="矩形 18"/>
          <p:cNvSpPr/>
          <p:nvPr/>
        </p:nvSpPr>
        <p:spPr>
          <a:xfrm>
            <a:off x="994410" y="3238500"/>
            <a:ext cx="12157075" cy="7343775"/>
          </a:xfrm>
          <a:prstGeom prst="rect">
            <a:avLst/>
          </a:prstGeom>
          <a:noFill/>
          <a:ln w="79375" cmpd="sng">
            <a:solidFill>
              <a:srgbClr val="0070C0"/>
            </a:solidFill>
            <a:prstDash val="solid"/>
          </a:ln>
          <a:extLst>
            <a:ext uri="{909E8E84-426E-40DD-AFC4-6F175D3DCCD1}">
              <a14:hiddenFill xmlns:a14="http://schemas.microsoft.com/office/drawing/2010/main">
                <a:solidFill>
                  <a:schemeClr val="accent2"/>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n>
                <a:solidFill>
                  <a:srgbClr val="00B0F0"/>
                </a:solidFill>
              </a:ln>
            </a:endParaRPr>
          </a:p>
        </p:txBody>
      </p:sp>
      <p:sp>
        <p:nvSpPr>
          <p:cNvPr id="21" name="矩形 20"/>
          <p:cNvSpPr/>
          <p:nvPr/>
        </p:nvSpPr>
        <p:spPr>
          <a:xfrm>
            <a:off x="1005205" y="11247120"/>
            <a:ext cx="12149455" cy="1696720"/>
          </a:xfrm>
          <a:prstGeom prst="rect">
            <a:avLst/>
          </a:prstGeom>
          <a:noFill/>
          <a:ln w="63500" cmpd="sng">
            <a:solidFill>
              <a:srgbClr val="0070C0"/>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左弧形箭头 21"/>
          <p:cNvSpPr/>
          <p:nvPr/>
        </p:nvSpPr>
        <p:spPr>
          <a:xfrm rot="15180000">
            <a:off x="14918690" y="4513580"/>
            <a:ext cx="1224915" cy="4065270"/>
          </a:xfrm>
          <a:prstGeom prst="curvedRightArrow">
            <a:avLst>
              <a:gd name="adj1" fmla="val 25000"/>
              <a:gd name="adj2" fmla="val 50000"/>
              <a:gd name="adj3" fmla="val 28766"/>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pic>
        <p:nvPicPr>
          <p:cNvPr id="16" name="图片 15"/>
          <p:cNvPicPr>
            <a:picLocks noChangeAspect="1"/>
          </p:cNvPicPr>
          <p:nvPr/>
        </p:nvPicPr>
        <p:blipFill>
          <a:blip r:embed="rId7"/>
          <a:stretch>
            <a:fillRect/>
          </a:stretch>
        </p:blipFill>
        <p:spPr>
          <a:xfrm>
            <a:off x="13745210" y="9344660"/>
            <a:ext cx="5738495" cy="1014730"/>
          </a:xfrm>
          <a:prstGeom prst="rect">
            <a:avLst/>
          </a:prstGeom>
        </p:spPr>
      </p:pic>
      <p:sp>
        <p:nvSpPr>
          <p:cNvPr id="24" name="下弧形箭头 23"/>
          <p:cNvSpPr/>
          <p:nvPr/>
        </p:nvSpPr>
        <p:spPr>
          <a:xfrm rot="20280000">
            <a:off x="13301980" y="10824210"/>
            <a:ext cx="4382135" cy="1348105"/>
          </a:xfrm>
          <a:prstGeom prst="curvedUpArrow">
            <a:avLst>
              <a:gd name="adj1" fmla="val 25000"/>
              <a:gd name="adj2" fmla="val 50000"/>
              <a:gd name="adj3" fmla="val 36718"/>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pic>
        <p:nvPicPr>
          <p:cNvPr id="27" name="图片 26"/>
          <p:cNvPicPr>
            <a:picLocks noChangeAspect="1"/>
          </p:cNvPicPr>
          <p:nvPr/>
        </p:nvPicPr>
        <p:blipFill>
          <a:blip r:embed="rId8"/>
          <a:stretch>
            <a:fillRect/>
          </a:stretch>
        </p:blipFill>
        <p:spPr>
          <a:xfrm>
            <a:off x="17005300" y="11395075"/>
            <a:ext cx="5956300" cy="1497965"/>
          </a:xfrm>
          <a:prstGeom prst="rect">
            <a:avLst/>
          </a:prstGeom>
          <a:ln w="63500">
            <a:solidFill>
              <a:srgbClr val="FF0000"/>
            </a:solidFill>
          </a:ln>
        </p:spPr>
      </p:pic>
      <p:sp>
        <p:nvSpPr>
          <p:cNvPr id="9" name="右中括号 8"/>
          <p:cNvSpPr/>
          <p:nvPr/>
        </p:nvSpPr>
        <p:spPr>
          <a:xfrm>
            <a:off x="19793585" y="5393055"/>
            <a:ext cx="814070" cy="4647565"/>
          </a:xfrm>
          <a:prstGeom prst="rightBracket">
            <a:avLst/>
          </a:prstGeom>
        </p:spPr>
        <p:style>
          <a:lnRef idx="3">
            <a:schemeClr val="accent2"/>
          </a:lnRef>
          <a:fillRef idx="0">
            <a:srgbClr val="FFFFFF"/>
          </a:fillRef>
          <a:effectRef idx="0">
            <a:srgbClr val="FFFFFF"/>
          </a:effectRef>
          <a:fontRef idx="minor">
            <a:schemeClr val="tx1"/>
          </a:fontRef>
        </p:style>
        <p:txBody>
          <a:bodyPr rtlCol="0" anchor="ctr"/>
          <a:p>
            <a:pPr algn="ctr"/>
            <a:endParaRPr lang="zh-CN" altLang="en-US"/>
          </a:p>
        </p:txBody>
      </p:sp>
      <p:sp>
        <p:nvSpPr>
          <p:cNvPr id="10" name="右弧形箭头 9"/>
          <p:cNvSpPr/>
          <p:nvPr/>
        </p:nvSpPr>
        <p:spPr>
          <a:xfrm rot="20700000">
            <a:off x="21123910" y="7211695"/>
            <a:ext cx="1313815" cy="4218305"/>
          </a:xfrm>
          <a:prstGeom prst="curvedLeftArrow">
            <a:avLst>
              <a:gd name="adj1" fmla="val 25000"/>
              <a:gd name="adj2" fmla="val 50000"/>
              <a:gd name="adj3" fmla="val 45507"/>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tx1"/>
              </a:solidFill>
            </a:endParaRPr>
          </a:p>
        </p:txBody>
      </p:sp>
      <p:pic>
        <p:nvPicPr>
          <p:cNvPr id="5" name="图片 4"/>
          <p:cNvPicPr>
            <a:picLocks noChangeAspect="1"/>
          </p:cNvPicPr>
          <p:nvPr/>
        </p:nvPicPr>
        <p:blipFill>
          <a:blip r:embed="rId9"/>
          <a:srcRect l="25035" b="-1979"/>
          <a:stretch>
            <a:fillRect/>
          </a:stretch>
        </p:blipFill>
        <p:spPr>
          <a:xfrm>
            <a:off x="2483485" y="3921125"/>
            <a:ext cx="10552430" cy="2585720"/>
          </a:xfrm>
          <a:prstGeom prst="rect">
            <a:avLst/>
          </a:prstGeom>
        </p:spPr>
      </p:pic>
      <p:pic>
        <p:nvPicPr>
          <p:cNvPr id="6" name="图片 5"/>
          <p:cNvPicPr>
            <a:picLocks noChangeAspect="1"/>
          </p:cNvPicPr>
          <p:nvPr/>
        </p:nvPicPr>
        <p:blipFill>
          <a:blip r:embed="rId10"/>
          <a:stretch>
            <a:fillRect/>
          </a:stretch>
        </p:blipFill>
        <p:spPr>
          <a:xfrm>
            <a:off x="1649095" y="4662170"/>
            <a:ext cx="986155" cy="860425"/>
          </a:xfrm>
          <a:prstGeom prst="rect">
            <a:avLst/>
          </a:prstGeom>
        </p:spPr>
      </p:pic>
      <p:pic>
        <p:nvPicPr>
          <p:cNvPr id="13" name="图片 12"/>
          <p:cNvPicPr>
            <a:picLocks noChangeAspect="1"/>
          </p:cNvPicPr>
          <p:nvPr/>
        </p:nvPicPr>
        <p:blipFill>
          <a:blip r:embed="rId6"/>
          <a:srcRect l="34499" r="2487" b="3603"/>
          <a:stretch>
            <a:fillRect/>
          </a:stretch>
        </p:blipFill>
        <p:spPr>
          <a:xfrm>
            <a:off x="3563620" y="7101840"/>
            <a:ext cx="8299450" cy="3456305"/>
          </a:xfrm>
          <a:prstGeom prst="rect">
            <a:avLst/>
          </a:prstGeom>
        </p:spPr>
      </p:pic>
      <p:sp>
        <p:nvSpPr>
          <p:cNvPr id="11" name="文本框 10"/>
          <p:cNvSpPr txBox="1"/>
          <p:nvPr/>
        </p:nvSpPr>
        <p:spPr>
          <a:xfrm>
            <a:off x="1084580" y="1804035"/>
            <a:ext cx="718502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Algebraic model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5" name="文本框 24"/>
          <p:cNvSpPr txBox="1"/>
          <p:nvPr/>
        </p:nvSpPr>
        <p:spPr>
          <a:xfrm>
            <a:off x="22697440" y="11701145"/>
            <a:ext cx="1488440" cy="998220"/>
          </a:xfrm>
          <a:prstGeom prst="rect">
            <a:avLst/>
          </a:prstGeom>
          <a:noFill/>
        </p:spPr>
        <p:txBody>
          <a:bodyPr wrap="square" rtlCol="0">
            <a:noAutofit/>
          </a:bodyPr>
          <a:p>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  (4) </a:t>
            </a:r>
            <a:endParaRPr lang="zh-CN" altLang="en-US" sz="48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pic>
        <p:nvPicPr>
          <p:cNvPr id="5" name="图片 4"/>
          <p:cNvPicPr>
            <a:picLocks noChangeAspect="1"/>
          </p:cNvPicPr>
          <p:nvPr/>
        </p:nvPicPr>
        <p:blipFill>
          <a:blip r:embed="rId3"/>
          <a:stretch>
            <a:fillRect/>
          </a:stretch>
        </p:blipFill>
        <p:spPr>
          <a:xfrm>
            <a:off x="1624965" y="3750310"/>
            <a:ext cx="19161125" cy="9177020"/>
          </a:xfrm>
          <a:prstGeom prst="rect">
            <a:avLst/>
          </a:prstGeom>
        </p:spPr>
      </p:pic>
      <p:pic>
        <p:nvPicPr>
          <p:cNvPr id="3" name="图片 2"/>
          <p:cNvPicPr>
            <a:picLocks noChangeAspect="1"/>
          </p:cNvPicPr>
          <p:nvPr/>
        </p:nvPicPr>
        <p:blipFill>
          <a:blip r:embed="rId4"/>
          <a:stretch>
            <a:fillRect/>
          </a:stretch>
        </p:blipFill>
        <p:spPr>
          <a:xfrm>
            <a:off x="20046950" y="9984105"/>
            <a:ext cx="2454910" cy="1016000"/>
          </a:xfrm>
          <a:prstGeom prst="rect">
            <a:avLst/>
          </a:prstGeom>
        </p:spPr>
      </p:pic>
      <p:sp>
        <p:nvSpPr>
          <p:cNvPr id="6" name="文本框 5"/>
          <p:cNvSpPr txBox="1"/>
          <p:nvPr/>
        </p:nvSpPr>
        <p:spPr>
          <a:xfrm>
            <a:off x="8423275" y="2599055"/>
            <a:ext cx="8941435" cy="829945"/>
          </a:xfrm>
          <a:prstGeom prst="rect">
            <a:avLst/>
          </a:prstGeom>
        </p:spPr>
        <p:txBody>
          <a:bodyPr wrap="square">
            <a:spAutoFit/>
          </a:bodyPr>
          <a:p>
            <a:r>
              <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rPr>
              <a:t>Markov transition matrix</a:t>
            </a:r>
            <a:endParaRPr lang="en-US" altLang="zh-CN" sz="4800" b="1">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7" name="文本框 26"/>
          <p:cNvSpPr txBox="1"/>
          <p:nvPr/>
        </p:nvSpPr>
        <p:spPr>
          <a:xfrm>
            <a:off x="751840" y="1781175"/>
            <a:ext cx="718502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Algebraic model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8" name="文本框 7"/>
          <p:cNvSpPr txBox="1"/>
          <p:nvPr/>
        </p:nvSpPr>
        <p:spPr>
          <a:xfrm>
            <a:off x="803275" y="178117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6000" dirty="0">
                <a:latin typeface="Times New Roman" panose="02020603050405020304" pitchFamily="18" charset="0"/>
                <a:cs typeface="Times New Roman" panose="02020603050405020304" pitchFamily="18" charset="0"/>
              </a:rPr>
              <a:t> </a:t>
            </a:r>
            <a:r>
              <a:rPr lang="en-US" altLang="zh-CN" sz="60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 strategies</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6" name="文本框 5"/>
          <p:cNvSpPr txBox="1"/>
          <p:nvPr/>
        </p:nvSpPr>
        <p:spPr>
          <a:xfrm>
            <a:off x="2018665" y="3256280"/>
            <a:ext cx="17430115" cy="1519555"/>
          </a:xfrm>
          <a:prstGeom prst="rect">
            <a:avLst/>
          </a:prstGeom>
          <a:noFill/>
        </p:spPr>
        <p:txBody>
          <a:bodyPr wrap="square" rtlCol="0">
            <a:noAutofit/>
          </a:bodyPr>
          <a:p>
            <a:pPr indent="0">
              <a:lnSpc>
                <a:spcPct val="150000"/>
              </a:lnSpc>
              <a:buNone/>
            </a:pPr>
            <a:r>
              <a:rPr lang="en-US" altLang="zh-CN" sz="4800">
                <a:latin typeface="Times New Roman" panose="02020603050405020304" pitchFamily="18" charset="0"/>
                <a:cs typeface="Times New Roman" panose="02020603050405020304" pitchFamily="18" charset="0"/>
                <a:sym typeface="+mn-ea"/>
              </a:rPr>
              <a:t>Assume</a:t>
            </a:r>
            <a:r>
              <a:rPr lang="zh-CN" altLang="en-US" sz="4800">
                <a:latin typeface="Times New Roman" panose="02020603050405020304" pitchFamily="18" charset="0"/>
                <a:cs typeface="Times New Roman" panose="02020603050405020304" pitchFamily="18" charset="0"/>
                <a:sym typeface="+mn-ea"/>
              </a:rPr>
              <a:t> the transition matrix </a:t>
            </a:r>
            <a:r>
              <a:rPr lang="zh-CN" altLang="en-US" sz="4800" i="1">
                <a:latin typeface="Times New Roman" panose="02020603050405020304" pitchFamily="18" charset="0"/>
                <a:cs typeface="Times New Roman" panose="02020603050405020304" pitchFamily="18" charset="0"/>
                <a:sym typeface="+mn-ea"/>
              </a:rPr>
              <a:t>M</a:t>
            </a:r>
            <a:r>
              <a:rPr lang="zh-CN" altLang="en-US" sz="4800">
                <a:latin typeface="Times New Roman" panose="02020603050405020304" pitchFamily="18" charset="0"/>
                <a:cs typeface="Times New Roman" panose="02020603050405020304" pitchFamily="18" charset="0"/>
                <a:sym typeface="+mn-ea"/>
              </a:rPr>
              <a:t> has a</a:t>
            </a:r>
            <a:r>
              <a:rPr lang="en-US" altLang="zh-CN" sz="4800">
                <a:latin typeface="Times New Roman" panose="02020603050405020304" pitchFamily="18" charset="0"/>
                <a:cs typeface="Times New Roman" panose="02020603050405020304" pitchFamily="18" charset="0"/>
                <a:sym typeface="+mn-ea"/>
              </a:rPr>
              <a:t> </a:t>
            </a:r>
            <a:r>
              <a:rPr lang="zh-CN" altLang="en-US" sz="4800">
                <a:solidFill>
                  <a:srgbClr val="C00000"/>
                </a:solidFill>
                <a:latin typeface="Times New Roman" panose="02020603050405020304" pitchFamily="18" charset="0"/>
                <a:cs typeface="Times New Roman" panose="02020603050405020304" pitchFamily="18" charset="0"/>
                <a:sym typeface="+mn-ea"/>
              </a:rPr>
              <a:t>unique stationary distribution</a:t>
            </a:r>
            <a:endParaRPr lang="zh-CN" altLang="en-US" sz="4800">
              <a:latin typeface="Times New Roman" panose="02020603050405020304" pitchFamily="18" charset="0"/>
              <a:cs typeface="Times New Roman" panose="02020603050405020304" pitchFamily="18" charset="0"/>
            </a:endParaRPr>
          </a:p>
        </p:txBody>
      </p:sp>
      <p:pic>
        <p:nvPicPr>
          <p:cNvPr id="9" name="图片 8"/>
          <p:cNvPicPr>
            <a:picLocks noChangeAspect="1"/>
          </p:cNvPicPr>
          <p:nvPr/>
        </p:nvPicPr>
        <p:blipFill>
          <a:blip r:embed="rId3"/>
          <a:stretch>
            <a:fillRect/>
          </a:stretch>
        </p:blipFill>
        <p:spPr>
          <a:xfrm>
            <a:off x="7659370" y="7959725"/>
            <a:ext cx="5160645" cy="1530985"/>
          </a:xfrm>
          <a:prstGeom prst="rect">
            <a:avLst/>
          </a:prstGeom>
        </p:spPr>
      </p:pic>
      <p:sp>
        <p:nvSpPr>
          <p:cNvPr id="10" name="矩形 9"/>
          <p:cNvSpPr/>
          <p:nvPr/>
        </p:nvSpPr>
        <p:spPr>
          <a:xfrm>
            <a:off x="7312660" y="7959725"/>
            <a:ext cx="5507355" cy="1254125"/>
          </a:xfrm>
          <a:prstGeom prst="rect">
            <a:avLst/>
          </a:prstGeom>
          <a:noFill/>
          <a:ln w="79375" cmpd="sng">
            <a:solidFill>
              <a:schemeClr val="accent3">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5" name="图片 4"/>
          <p:cNvPicPr>
            <a:picLocks noChangeAspect="1"/>
          </p:cNvPicPr>
          <p:nvPr/>
        </p:nvPicPr>
        <p:blipFill>
          <a:blip r:embed="rId4"/>
          <a:stretch>
            <a:fillRect/>
          </a:stretch>
        </p:blipFill>
        <p:spPr>
          <a:xfrm>
            <a:off x="6529070" y="4423410"/>
            <a:ext cx="9722485" cy="1401445"/>
          </a:xfrm>
          <a:prstGeom prst="rect">
            <a:avLst/>
          </a:prstGeom>
        </p:spPr>
      </p:pic>
      <p:pic>
        <p:nvPicPr>
          <p:cNvPr id="19" name="图片 18"/>
          <p:cNvPicPr>
            <a:picLocks noChangeAspect="1"/>
          </p:cNvPicPr>
          <p:nvPr/>
        </p:nvPicPr>
        <p:blipFill>
          <a:blip r:embed="rId5"/>
          <a:srcRect l="66" t="53568" r="51015" b="9174"/>
          <a:stretch>
            <a:fillRect/>
          </a:stretch>
        </p:blipFill>
        <p:spPr>
          <a:xfrm>
            <a:off x="495935" y="6925945"/>
            <a:ext cx="11285855" cy="534035"/>
          </a:xfrm>
          <a:prstGeom prst="rect">
            <a:avLst/>
          </a:prstGeom>
        </p:spPr>
      </p:pic>
      <p:pic>
        <p:nvPicPr>
          <p:cNvPr id="20" name="图片 19"/>
          <p:cNvPicPr>
            <a:picLocks noChangeAspect="1"/>
          </p:cNvPicPr>
          <p:nvPr/>
        </p:nvPicPr>
        <p:blipFill>
          <a:blip r:embed="rId6"/>
          <a:stretch>
            <a:fillRect/>
          </a:stretch>
        </p:blipFill>
        <p:spPr>
          <a:xfrm>
            <a:off x="1115695" y="5619750"/>
            <a:ext cx="22151975" cy="880110"/>
          </a:xfrm>
          <a:prstGeom prst="rect">
            <a:avLst/>
          </a:prstGeom>
        </p:spPr>
      </p:pic>
      <p:pic>
        <p:nvPicPr>
          <p:cNvPr id="21" name="图片 20"/>
          <p:cNvPicPr>
            <a:picLocks noChangeAspect="1"/>
          </p:cNvPicPr>
          <p:nvPr/>
        </p:nvPicPr>
        <p:blipFill>
          <a:blip r:embed="rId7"/>
          <a:stretch>
            <a:fillRect/>
          </a:stretch>
        </p:blipFill>
        <p:spPr>
          <a:xfrm>
            <a:off x="1941195" y="10214610"/>
            <a:ext cx="17507585" cy="1407795"/>
          </a:xfrm>
          <a:prstGeom prst="rect">
            <a:avLst/>
          </a:prstGeom>
        </p:spPr>
      </p:pic>
      <p:sp>
        <p:nvSpPr>
          <p:cNvPr id="23" name="文本框 22"/>
          <p:cNvSpPr txBox="1"/>
          <p:nvPr/>
        </p:nvSpPr>
        <p:spPr>
          <a:xfrm>
            <a:off x="1428750" y="9490710"/>
            <a:ext cx="12192000" cy="829945"/>
          </a:xfrm>
          <a:prstGeom prst="rect">
            <a:avLst/>
          </a:prstGeom>
          <a:noFill/>
        </p:spPr>
        <p:txBody>
          <a:bodyPr wrap="square" rtlCol="0" anchor="t">
            <a:spAutoFit/>
          </a:bodyPr>
          <a:p>
            <a:r>
              <a:rPr lang="en-US" altLang="zh-CN" sz="4800">
                <a:latin typeface="Times New Roman" panose="02020603050405020304" pitchFamily="18" charset="0"/>
                <a:cs typeface="Times New Roman" panose="02020603050405020304" pitchFamily="18" charset="0"/>
                <a:sym typeface="+mn-ea"/>
              </a:rPr>
              <a:t>Set</a:t>
            </a:r>
            <a:endParaRPr lang="en-US" altLang="zh-CN" sz="4800">
              <a:latin typeface="Times New Roman" panose="02020603050405020304" pitchFamily="18" charset="0"/>
              <a:cs typeface="Times New Roman" panose="02020603050405020304" pitchFamily="18" charset="0"/>
              <a:sym typeface="+mn-ea"/>
            </a:endParaRPr>
          </a:p>
        </p:txBody>
      </p:sp>
      <p:sp>
        <p:nvSpPr>
          <p:cNvPr id="29" name="文本框 28"/>
          <p:cNvSpPr txBox="1"/>
          <p:nvPr/>
        </p:nvSpPr>
        <p:spPr>
          <a:xfrm>
            <a:off x="13936345" y="8172450"/>
            <a:ext cx="1329055" cy="828675"/>
          </a:xfrm>
          <a:prstGeom prst="rect">
            <a:avLst/>
          </a:prstGeom>
          <a:noFill/>
        </p:spPr>
        <p:txBody>
          <a:bodyPr wrap="square" rtlCol="0">
            <a:noAutofit/>
          </a:bodyPr>
          <a:p>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 (5)  </a:t>
            </a:r>
            <a:endParaRPr lang="zh-CN" altLang="en-US" sz="4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8" name="文本框 7"/>
          <p:cNvSpPr txBox="1"/>
          <p:nvPr/>
        </p:nvSpPr>
        <p:spPr>
          <a:xfrm>
            <a:off x="803275" y="178117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6000" dirty="0">
                <a:latin typeface="Times New Roman" panose="02020603050405020304" pitchFamily="18" charset="0"/>
                <a:cs typeface="Times New Roman" panose="02020603050405020304" pitchFamily="18" charset="0"/>
              </a:rPr>
              <a:t> </a:t>
            </a:r>
            <a:r>
              <a:rPr lang="en-US" altLang="zh-CN" sz="60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 strategies</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2" name="Rectangle 13"/>
          <p:cNvSpPr>
            <a:spLocks noGrp="1"/>
          </p:cNvSpPr>
          <p:nvPr/>
        </p:nvSpPr>
        <p:spPr>
          <a:xfrm>
            <a:off x="803275" y="3159125"/>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kumimoji="0" lang="en-US" altLang="zh-CN" sz="4800" b="1" i="0" u="none" strike="noStrike" cap="none" spc="0" normalizeH="0" baseline="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5400" b="1" kern="0">
                <a:solidFill>
                  <a:srgbClr val="0000FF"/>
                </a:solidFill>
                <a:latin typeface="Times New Roman" panose="02020603050405020304" pitchFamily="18" charset="0"/>
                <a:cs typeface="Times New Roman" panose="02020603050405020304" pitchFamily="18" charset="0"/>
                <a:sym typeface="+mn-ea"/>
              </a:rPr>
              <a:t>Defi</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nition of </a:t>
            </a:r>
            <a:r>
              <a:rPr lang="en-US" altLang="zh-CN" sz="5400" b="1" kern="0">
                <a:solidFill>
                  <a:srgbClr val="0000FF"/>
                </a:solidFill>
                <a:latin typeface="Times New Roman" panose="02020603050405020304" pitchFamily="18" charset="0"/>
                <a:cs typeface="Times New Roman" panose="02020603050405020304" pitchFamily="18" charset="0"/>
                <a:sym typeface="+mn-ea"/>
              </a:rPr>
              <a:t>environmental quality</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p:sp>
        <p:nvSpPr>
          <p:cNvPr id="3" name="文本"/>
          <p:cNvSpPr>
            <a:spLocks noGrp="1"/>
          </p:cNvSpPr>
          <p:nvPr/>
        </p:nvSpPr>
        <p:spPr>
          <a:xfrm rot="21599999">
            <a:off x="10104301" y="590966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1" name="文本"/>
          <p:cNvSpPr>
            <a:spLocks noGrp="1"/>
          </p:cNvSpPr>
          <p:nvPr/>
        </p:nvSpPr>
        <p:spPr>
          <a:xfrm rot="21599998">
            <a:off x="4707731" y="9006167"/>
            <a:ext cx="1035039" cy="101692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30"/>
              </a:lnSpc>
            </a:pPr>
            <a:r>
              <a:rPr lang="zh-CN" altLang="en-US" sz="4755" b="0" i="0" u="none" spc="760" dirty="0">
                <a:ln w="10869">
                  <a:solidFill>
                    <a:srgbClr val="FFFFFF">
                      <a:alpha val="100000"/>
                    </a:srgbClr>
                  </a:solidFill>
                </a:ln>
                <a:solidFill>
                  <a:srgbClr val="FFFFFF">
                    <a:alpha val="100000"/>
                  </a:srgbClr>
                </a:solidFill>
                <a:latin typeface="Reeji-CloudYuanCu-GB" charset="-122"/>
                <a:ea typeface="Reeji-CloudYuanCu-GB" charset="-122"/>
                <a:cs typeface="Reeji-CloudYuanCu-GB" charset="-122"/>
              </a:rPr>
              <a:t>01</a:t>
            </a:r>
            <a:endParaRPr kumimoji="1" lang="zh-CN" altLang="en-US" sz="2000" dirty="0">
              <a:solidFill>
                <a:srgbClr val="000000"/>
              </a:solidFill>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2116074" y="768830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2116074" y="768830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3" name="文本"/>
          <p:cNvSpPr>
            <a:spLocks noGrp="1"/>
          </p:cNvSpPr>
          <p:nvPr/>
        </p:nvSpPr>
        <p:spPr>
          <a:xfrm rot="21599999">
            <a:off x="10104301" y="768830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904" name="文本"/>
          <p:cNvSpPr>
            <a:spLocks noGrp="1"/>
          </p:cNvSpPr>
          <p:nvPr/>
        </p:nvSpPr>
        <p:spPr>
          <a:xfrm rot="21599999">
            <a:off x="17364968" y="768830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6" name="燕尾形 15"/>
          <p:cNvSpPr/>
          <p:nvPr/>
        </p:nvSpPr>
        <p:spPr>
          <a:xfrm>
            <a:off x="2677160" y="7324725"/>
            <a:ext cx="1280795" cy="582295"/>
          </a:xfrm>
          <a:prstGeom prst="chevron">
            <a:avLst/>
          </a:prstGeom>
          <a:solidFill>
            <a:schemeClr val="accent3">
              <a:lumMod val="75000"/>
            </a:schemeClr>
          </a:solidFill>
          <a:ln>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7" name="图片 16"/>
          <p:cNvPicPr>
            <a:picLocks noChangeAspect="1"/>
          </p:cNvPicPr>
          <p:nvPr/>
        </p:nvPicPr>
        <p:blipFill>
          <a:blip r:embed="rId4"/>
          <a:stretch>
            <a:fillRect/>
          </a:stretch>
        </p:blipFill>
        <p:spPr>
          <a:xfrm>
            <a:off x="4427220" y="8981440"/>
            <a:ext cx="2950210" cy="1222375"/>
          </a:xfrm>
          <a:prstGeom prst="rect">
            <a:avLst/>
          </a:prstGeom>
        </p:spPr>
      </p:pic>
      <p:sp>
        <p:nvSpPr>
          <p:cNvPr id="18" name="燕尾形 17"/>
          <p:cNvSpPr/>
          <p:nvPr/>
        </p:nvSpPr>
        <p:spPr>
          <a:xfrm>
            <a:off x="2609215" y="9299575"/>
            <a:ext cx="1366520" cy="588010"/>
          </a:xfrm>
          <a:prstGeom prst="chevron">
            <a:avLst/>
          </a:prstGeom>
          <a:solidFill>
            <a:schemeClr val="accent3">
              <a:lumMod val="75000"/>
            </a:schemeClr>
          </a:solidFill>
          <a:ln>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5" name="图片 14"/>
          <p:cNvPicPr>
            <a:picLocks noChangeAspect="1"/>
          </p:cNvPicPr>
          <p:nvPr/>
        </p:nvPicPr>
        <p:blipFill>
          <a:blip r:embed="rId5"/>
          <a:stretch>
            <a:fillRect/>
          </a:stretch>
        </p:blipFill>
        <p:spPr>
          <a:xfrm>
            <a:off x="4185920" y="6818630"/>
            <a:ext cx="17673955" cy="2260600"/>
          </a:xfrm>
          <a:prstGeom prst="rect">
            <a:avLst/>
          </a:prstGeom>
        </p:spPr>
      </p:pic>
      <p:sp>
        <p:nvSpPr>
          <p:cNvPr id="22" name="文本框 21"/>
          <p:cNvSpPr txBox="1"/>
          <p:nvPr/>
        </p:nvSpPr>
        <p:spPr>
          <a:xfrm>
            <a:off x="803275" y="4507865"/>
            <a:ext cx="22915880" cy="3046095"/>
          </a:xfrm>
          <a:prstGeom prst="rect">
            <a:avLst/>
          </a:prstGeom>
          <a:noFill/>
        </p:spPr>
        <p:txBody>
          <a:bodyPr wrap="square" rtlCol="0" anchor="t">
            <a:spAutoFit/>
          </a:bodyPr>
          <a:p>
            <a:pPr>
              <a:lnSpc>
                <a:spcPct val="150000"/>
              </a:lnSpc>
            </a:pPr>
            <a:r>
              <a:rPr lang="en-US" altLang="zh-CN" sz="4800" b="1" dirty="0">
                <a:latin typeface="Times New Roman" panose="02020603050405020304" pitchFamily="18" charset="0"/>
                <a:ea typeface="宋体" panose="02010600030101010101" pitchFamily="2" charset="-122"/>
                <a:cs typeface="Times New Roman" panose="02020603050405020304" pitchFamily="18" charset="0"/>
                <a:sym typeface="+mn-ea"/>
              </a:rPr>
              <a:t>Definition 2</a:t>
            </a: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4800">
                <a:latin typeface="Times New Roman" panose="02020603050405020304" pitchFamily="18" charset="0"/>
                <a:cs typeface="Times New Roman" panose="02020603050405020304" pitchFamily="18" charset="0"/>
                <a:sym typeface="+mn-ea"/>
              </a:rPr>
              <a:t>Denote </a:t>
            </a:r>
            <a:r>
              <a:rPr lang="en-US" altLang="zh-CN" sz="4800" i="1">
                <a:latin typeface="Times New Roman" panose="02020603050405020304" pitchFamily="18" charset="0"/>
                <a:cs typeface="Times New Roman" panose="02020603050405020304" pitchFamily="18" charset="0"/>
                <a:sym typeface="+mn-ea"/>
              </a:rPr>
              <a:t>N</a:t>
            </a:r>
            <a:r>
              <a:rPr lang="en-US" altLang="zh-CN" sz="4800" baseline="-25000">
                <a:latin typeface="Times New Roman" panose="02020603050405020304" pitchFamily="18" charset="0"/>
                <a:cs typeface="Times New Roman" panose="02020603050405020304" pitchFamily="18" charset="0"/>
                <a:sym typeface="+mn-ea"/>
              </a:rPr>
              <a:t>m</a:t>
            </a:r>
            <a:r>
              <a:rPr lang="en-US" altLang="zh-CN" sz="4800">
                <a:latin typeface="Times New Roman" panose="02020603050405020304" pitchFamily="18" charset="0"/>
                <a:cs typeface="Times New Roman" panose="02020603050405020304" pitchFamily="18" charset="0"/>
                <a:sym typeface="+mn-ea"/>
              </a:rPr>
              <a:t> as the proportion of the time in game m (m = 1, 2), then </a:t>
            </a:r>
            <a:r>
              <a:rPr lang="en-US" altLang="zh-CN" sz="4800" i="1">
                <a:latin typeface="Times New Roman" panose="02020603050405020304" pitchFamily="18" charset="0"/>
                <a:cs typeface="Times New Roman" panose="02020603050405020304" pitchFamily="18" charset="0"/>
                <a:sym typeface="+mn-ea"/>
              </a:rPr>
              <a:t>N</a:t>
            </a:r>
            <a:r>
              <a:rPr lang="en-US" altLang="zh-CN" sz="4800" baseline="-25000">
                <a:latin typeface="Times New Roman" panose="02020603050405020304" pitchFamily="18" charset="0"/>
                <a:cs typeface="Times New Roman" panose="02020603050405020304" pitchFamily="18" charset="0"/>
                <a:sym typeface="+mn-ea"/>
              </a:rPr>
              <a:t>m</a:t>
            </a:r>
            <a:r>
              <a:rPr lang="en-US" altLang="zh-CN" sz="4800">
                <a:latin typeface="Times New Roman" panose="02020603050405020304" pitchFamily="18" charset="0"/>
                <a:cs typeface="Times New Roman" panose="02020603050405020304" pitchFamily="18" charset="0"/>
                <a:sym typeface="+mn-ea"/>
              </a:rPr>
              <a:t> is called </a:t>
            </a:r>
            <a:r>
              <a:rPr lang="en-US" altLang="zh-CN" sz="4800">
                <a:solidFill>
                  <a:srgbClr val="C00000"/>
                </a:solidFill>
                <a:latin typeface="Times New Roman" panose="02020603050405020304" pitchFamily="18" charset="0"/>
                <a:cs typeface="Times New Roman" panose="02020603050405020304" pitchFamily="18" charset="0"/>
                <a:sym typeface="+mn-ea"/>
              </a:rPr>
              <a:t>environmental quality</a:t>
            </a:r>
            <a:r>
              <a:rPr lang="en-US" altLang="zh-CN" sz="4800">
                <a:latin typeface="Times New Roman" panose="02020603050405020304" pitchFamily="18" charset="0"/>
                <a:cs typeface="Times New Roman" panose="02020603050405020304" pitchFamily="18" charset="0"/>
                <a:sym typeface="+mn-ea"/>
              </a:rPr>
              <a:t> of game </a:t>
            </a:r>
            <a:r>
              <a:rPr lang="en-US" altLang="zh-CN" sz="4800" i="1">
                <a:latin typeface="Times New Roman" panose="02020603050405020304" pitchFamily="18" charset="0"/>
                <a:cs typeface="Times New Roman" panose="02020603050405020304" pitchFamily="18" charset="0"/>
                <a:sym typeface="+mn-ea"/>
              </a:rPr>
              <a:t>m</a:t>
            </a:r>
            <a:r>
              <a:rPr lang="en-US" altLang="zh-CN" sz="4800">
                <a:latin typeface="Times New Roman" panose="02020603050405020304" pitchFamily="18" charset="0"/>
                <a:cs typeface="Times New Roman" panose="02020603050405020304" pitchFamily="18" charset="0"/>
                <a:sym typeface="+mn-ea"/>
              </a:rPr>
              <a:t>. </a:t>
            </a:r>
            <a:endParaRPr lang="en-US" altLang="zh-CN" sz="4800">
              <a:solidFill>
                <a:schemeClr val="tx1"/>
              </a:solidFill>
              <a:latin typeface="Times New Roman" panose="02020603050405020304" pitchFamily="18" charset="0"/>
              <a:cs typeface="Times New Roman" panose="02020603050405020304" pitchFamily="18" charset="0"/>
            </a:endParaRPr>
          </a:p>
          <a:p>
            <a:endParaRPr lang="en-US" altLang="zh-CN" sz="4800" b="1" kern="0">
              <a:solidFill>
                <a:srgbClr val="0000FF"/>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pic>
        <p:nvPicPr>
          <p:cNvPr id="7102" name="Picture" descr="Picture"/>
          <p:cNvPicPr>
            <a:picLocks noChangeAspect="1"/>
          </p:cNvPicPr>
          <p:nvPr/>
        </p:nvPicPr>
        <p:blipFill>
          <a:blip r:embed="rId3" cstate="print"/>
          <a:stretch>
            <a:fillRect/>
          </a:stretch>
        </p:blipFill>
        <p:spPr>
          <a:xfrm>
            <a:off x="11010439" y="7652410"/>
            <a:ext cx="2363119" cy="2363119"/>
          </a:xfrm>
          <a:prstGeom prst="rect">
            <a:avLst/>
          </a:prstGeom>
        </p:spPr>
      </p:pic>
      <p:sp>
        <p:nvSpPr>
          <p:cNvPr id="12850" name="文本"/>
          <p:cNvSpPr>
            <a:spLocks noGrp="1"/>
          </p:cNvSpPr>
          <p:nvPr/>
        </p:nvSpPr>
        <p:spPr>
          <a:xfrm rot="21599999">
            <a:off x="9963331" y="532991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2" name="Rectangle 13"/>
          <p:cNvSpPr>
            <a:spLocks noGrp="1"/>
          </p:cNvSpPr>
          <p:nvPr/>
        </p:nvSpPr>
        <p:spPr>
          <a:xfrm>
            <a:off x="1029970" y="3003550"/>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kumimoji="0" lang="en-US" altLang="zh-CN" sz="4800" b="1" i="0" u="none" strike="noStrike" cap="none" spc="0" normalizeH="0" baseline="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5400" b="1" kern="0">
                <a:solidFill>
                  <a:srgbClr val="0000FF"/>
                </a:solidFill>
                <a:latin typeface="Times New Roman" panose="02020603050405020304" pitchFamily="18" charset="0"/>
                <a:cs typeface="Times New Roman" panose="02020603050405020304" pitchFamily="18" charset="0"/>
                <a:sym typeface="+mn-ea"/>
              </a:rPr>
              <a:t>Defi</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nition of </a:t>
            </a:r>
            <a:r>
              <a:rPr lang="en-US" altLang="zh-CN" sz="5400" b="1" kern="0">
                <a:solidFill>
                  <a:srgbClr val="0000FF"/>
                </a:solidFill>
                <a:latin typeface="Times New Roman" panose="02020603050405020304" pitchFamily="18" charset="0"/>
                <a:cs typeface="Times New Roman" panose="02020603050405020304" pitchFamily="18" charset="0"/>
                <a:sym typeface="+mn-ea"/>
              </a:rPr>
              <a:t>collective welfare</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1975104" y="7108545"/>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1975104" y="7108545"/>
                <a:ext cx="5337846" cy="2322499"/>
              </a:xfrm>
              <a:prstGeom prst="rect">
                <a:avLst/>
              </a:prstGeom>
              <a:blipFill rotWithShape="1">
                <a:blip r:embed="rId4"/>
                <a:stretch>
                  <a:fillRect l="-5" t="-15" r="5" b="1"/>
                </a:stretch>
              </a:blipFill>
            </p:spPr>
            <p:txBody>
              <a:bodyPr/>
              <a:lstStyle/>
              <a:p>
                <a:r>
                  <a:rPr lang="zh-CN" altLang="en-US">
                    <a:noFill/>
                  </a:rPr>
                  <a:t> </a:t>
                </a:r>
              </a:p>
            </p:txBody>
          </p:sp>
        </mc:Fallback>
      </mc:AlternateContent>
      <p:sp>
        <p:nvSpPr>
          <p:cNvPr id="13" name="文本"/>
          <p:cNvSpPr>
            <a:spLocks noGrp="1"/>
          </p:cNvSpPr>
          <p:nvPr/>
        </p:nvSpPr>
        <p:spPr>
          <a:xfrm rot="21599999">
            <a:off x="9963331" y="710854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904" name="文本"/>
          <p:cNvSpPr>
            <a:spLocks noGrp="1"/>
          </p:cNvSpPr>
          <p:nvPr/>
        </p:nvSpPr>
        <p:spPr>
          <a:xfrm rot="21599999">
            <a:off x="17223998" y="710854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6" name="燕尾形 15"/>
          <p:cNvSpPr/>
          <p:nvPr/>
        </p:nvSpPr>
        <p:spPr>
          <a:xfrm>
            <a:off x="2536190" y="6918960"/>
            <a:ext cx="1280795" cy="582295"/>
          </a:xfrm>
          <a:prstGeom prst="chevron">
            <a:avLst/>
          </a:prstGeom>
          <a:solidFill>
            <a:schemeClr val="accent3">
              <a:lumMod val="75000"/>
            </a:schemeClr>
          </a:solidFill>
          <a:ln>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a:off x="517525" y="4352290"/>
            <a:ext cx="22915880" cy="1753235"/>
          </a:xfrm>
          <a:prstGeom prst="rect">
            <a:avLst/>
          </a:prstGeom>
          <a:noFill/>
        </p:spPr>
        <p:txBody>
          <a:bodyPr wrap="square" rtlCol="0" anchor="t">
            <a:spAutoFit/>
          </a:bodyPr>
          <a:p>
            <a:r>
              <a:rPr lang="en-US" altLang="zh-CN" sz="5400" b="1" dirty="0">
                <a:latin typeface="Times New Roman" panose="02020603050405020304" pitchFamily="18" charset="0"/>
                <a:ea typeface="宋体" panose="02010600030101010101" pitchFamily="2" charset="-122"/>
                <a:cs typeface="Times New Roman" panose="02020603050405020304" pitchFamily="18" charset="0"/>
                <a:sym typeface="+mn-ea"/>
              </a:rPr>
              <a:t>Definition 3</a:t>
            </a:r>
            <a:r>
              <a:rPr lang="en-US" altLang="zh-CN" sz="5400" dirty="0">
                <a:latin typeface="Times New Roman" panose="02020603050405020304" pitchFamily="18" charset="0"/>
                <a:ea typeface="宋体" panose="02010600030101010101" pitchFamily="2" charset="-122"/>
                <a:cs typeface="Times New Roman" panose="02020603050405020304" pitchFamily="18" charset="0"/>
                <a:sym typeface="+mn-ea"/>
              </a:rPr>
              <a:t>: </a:t>
            </a:r>
            <a:r>
              <a:rPr lang="en-US" altLang="zh-CN" sz="5400">
                <a:latin typeface="Times New Roman" panose="02020603050405020304" pitchFamily="18" charset="0"/>
                <a:cs typeface="Times New Roman" panose="02020603050405020304" pitchFamily="18" charset="0"/>
                <a:sym typeface="+mn-ea"/>
              </a:rPr>
              <a:t>The sum of expect payoffs for all players are expressed as the</a:t>
            </a:r>
            <a:r>
              <a:rPr lang="en-US" altLang="zh-CN" sz="5400">
                <a:solidFill>
                  <a:srgbClr val="C00000"/>
                </a:solidFill>
                <a:latin typeface="Times New Roman" panose="02020603050405020304" pitchFamily="18" charset="0"/>
                <a:cs typeface="Times New Roman" panose="02020603050405020304" pitchFamily="18" charset="0"/>
                <a:sym typeface="+mn-ea"/>
              </a:rPr>
              <a:t> collective welfare </a:t>
            </a:r>
            <a:r>
              <a:rPr lang="en-US" altLang="zh-CN" sz="5400">
                <a:solidFill>
                  <a:schemeClr val="tx1"/>
                </a:solidFill>
                <a:latin typeface="Times New Roman" panose="02020603050405020304" pitchFamily="18" charset="0"/>
                <a:cs typeface="Times New Roman" panose="02020603050405020304" pitchFamily="18" charset="0"/>
                <a:sym typeface="+mn-ea"/>
              </a:rPr>
              <a:t>as</a:t>
            </a:r>
            <a:r>
              <a:rPr lang="en-US" altLang="zh-CN" sz="5400" dirty="0">
                <a:latin typeface="Times New Roman" panose="02020603050405020304" pitchFamily="18" charset="0"/>
                <a:ea typeface="宋体" panose="02010600030101010101" pitchFamily="2" charset="-122"/>
                <a:cs typeface="Times New Roman" panose="02020603050405020304" pitchFamily="18" charset="0"/>
                <a:sym typeface="+mn-ea"/>
              </a:rPr>
              <a:t> </a:t>
            </a:r>
            <a:endParaRPr lang="en-US" altLang="zh-CN" sz="5400" b="1" kern="0">
              <a:solidFill>
                <a:srgbClr val="0000FF"/>
              </a:solidFill>
              <a:latin typeface="Times New Roman" panose="02020603050405020304" pitchFamily="18" charset="0"/>
              <a:cs typeface="Times New Roman" panose="02020603050405020304" pitchFamily="18" charset="0"/>
              <a:sym typeface="+mn-ea"/>
            </a:endParaRPr>
          </a:p>
        </p:txBody>
      </p:sp>
      <p:pic>
        <p:nvPicPr>
          <p:cNvPr id="5" name="图片 4"/>
          <p:cNvPicPr>
            <a:picLocks noChangeAspect="1"/>
          </p:cNvPicPr>
          <p:nvPr/>
        </p:nvPicPr>
        <p:blipFill>
          <a:blip r:embed="rId5"/>
          <a:stretch>
            <a:fillRect/>
          </a:stretch>
        </p:blipFill>
        <p:spPr>
          <a:xfrm>
            <a:off x="3980180" y="6298565"/>
            <a:ext cx="11845925" cy="1917700"/>
          </a:xfrm>
          <a:prstGeom prst="rect">
            <a:avLst/>
          </a:prstGeom>
        </p:spPr>
      </p:pic>
      <p:sp>
        <p:nvSpPr>
          <p:cNvPr id="3" name="文本框 2"/>
          <p:cNvSpPr txBox="1"/>
          <p:nvPr/>
        </p:nvSpPr>
        <p:spPr>
          <a:xfrm>
            <a:off x="333375" y="10015220"/>
            <a:ext cx="21283930" cy="1753235"/>
          </a:xfrm>
          <a:prstGeom prst="rect">
            <a:avLst/>
          </a:prstGeom>
        </p:spPr>
        <p:txBody>
          <a:bodyPr wrap="square">
            <a:spAutoFit/>
          </a:bodyPr>
          <a:p>
            <a:pPr lvl="1" indent="457200" algn="just"/>
            <a:r>
              <a:rPr lang="en-US" altLang="zh-CN" sz="5400">
                <a:highlight>
                  <a:srgbClr val="FFFF00"/>
                </a:highlight>
                <a:latin typeface="Times New Roman" panose="02020603050405020304" pitchFamily="18" charset="0"/>
                <a:cs typeface="Times New Roman" panose="02020603050405020304" pitchFamily="18" charset="0"/>
              </a:rPr>
              <a:t>Explore the linear relationship between the collective welfare and environmental quality.</a:t>
            </a:r>
            <a:endParaRPr lang="en-US" altLang="zh-CN" sz="5400">
              <a:solidFill>
                <a:srgbClr val="000000"/>
              </a:solidFill>
              <a:highlight>
                <a:srgbClr val="FFFF00"/>
              </a:highlight>
              <a:latin typeface="Times New Roman" panose="02020603050405020304" pitchFamily="18" charset="0"/>
              <a:ea typeface="CMR10"/>
              <a:cs typeface="Times New Roman" panose="02020603050405020304" pitchFamily="18" charset="0"/>
            </a:endParaRPr>
          </a:p>
        </p:txBody>
      </p:sp>
      <p:sp>
        <p:nvSpPr>
          <p:cNvPr id="6" name="文本框 5"/>
          <p:cNvSpPr txBox="1"/>
          <p:nvPr/>
        </p:nvSpPr>
        <p:spPr>
          <a:xfrm>
            <a:off x="803275" y="178117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6000" dirty="0">
                <a:latin typeface="Times New Roman" panose="02020603050405020304" pitchFamily="18" charset="0"/>
                <a:cs typeface="Times New Roman" panose="02020603050405020304" pitchFamily="18" charset="0"/>
              </a:rPr>
              <a:t> </a:t>
            </a:r>
            <a:r>
              <a:rPr lang="en-US" altLang="zh-CN" sz="60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 strategies</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9" name="文本"/>
          <p:cNvSpPr>
            <a:spLocks noGrp="1"/>
          </p:cNvSpPr>
          <p:nvPr>
            <p:ph type="ctrTitle"/>
          </p:nvPr>
        </p:nvSpPr>
        <p:spPr>
          <a:xfrm>
            <a:off x="4114525" y="1790212"/>
            <a:ext cx="2921666" cy="1673299"/>
          </a:xfrm>
          <a:prstGeom prst="rect">
            <a:avLst/>
          </a:prstGeom>
        </p:spPr>
        <p:txBody>
          <a:bodyPr lIns="0" tIns="0" rIns="0" bIns="0">
            <a:noAutofit/>
          </a:bodyPr>
          <a:lstStyle/>
          <a:p>
            <a:pPr algn="l">
              <a:lnSpc>
                <a:spcPts val="8620"/>
              </a:lnSpc>
            </a:pPr>
            <a:r>
              <a:rPr lang="zh-CN" altLang="en-US" sz="7185" b="0" i="0" u="none" spc="1077" dirty="0">
                <a:solidFill>
                  <a:srgbClr val="FFFFFF">
                    <a:alpha val="100000"/>
                  </a:srgbClr>
                </a:solidFill>
                <a:latin typeface="Reeji-CloudYuanCu-GB" charset="-122"/>
                <a:ea typeface="Reeji-CloudYuanCu-GB" charset="-122"/>
                <a:cs typeface="Reeji-CloudYuanCu-GB" charset="-122"/>
              </a:rPr>
              <a:t>目录</a:t>
            </a:r>
            <a:endParaRPr kumimoji="1" lang="zh-CN" altLang="en-US" sz="2000" dirty="0">
              <a:solidFill>
                <a:srgbClr val="000000"/>
              </a:solidFill>
            </a:endParaRPr>
          </a:p>
        </p:txBody>
      </p:sp>
      <p:sp>
        <p:nvSpPr>
          <p:cNvPr id="2892" name="文本"/>
          <p:cNvSpPr>
            <a:spLocks noGrp="1"/>
          </p:cNvSpPr>
          <p:nvPr>
            <p:ph type="ctrTitle"/>
          </p:nvPr>
        </p:nvSpPr>
        <p:spPr>
          <a:xfrm>
            <a:off x="4114525" y="3055739"/>
            <a:ext cx="3781446" cy="1060296"/>
          </a:xfrm>
          <a:prstGeom prst="rect">
            <a:avLst/>
          </a:prstGeom>
        </p:spPr>
        <p:txBody>
          <a:bodyPr lIns="0" tIns="0" rIns="0" bIns="0">
            <a:noAutofit/>
          </a:bodyPr>
          <a:lstStyle/>
          <a:p>
            <a:pPr algn="l">
              <a:lnSpc>
                <a:spcPts val="5460"/>
              </a:lnSpc>
            </a:pPr>
            <a:r>
              <a:rPr lang="zh-CN" altLang="en-US" sz="4550" b="0" i="0" u="none" spc="0" dirty="0">
                <a:solidFill>
                  <a:srgbClr val="FFFFFF">
                    <a:alpha val="100000"/>
                  </a:srgbClr>
                </a:solidFill>
                <a:latin typeface="Reeji-CloudYuanCu-GB" charset="-122"/>
                <a:ea typeface="Reeji-CloudYuanCu-GB" charset="-122"/>
                <a:cs typeface="Reeji-CloudYuanCu-GB" charset="-122"/>
              </a:rPr>
              <a:t>CONTENTS</a:t>
            </a:r>
            <a:endParaRPr kumimoji="1" lang="zh-CN" altLang="en-US" sz="2000" dirty="0">
              <a:solidFill>
                <a:srgbClr val="000000"/>
              </a:solidFill>
            </a:endParaRPr>
          </a:p>
        </p:txBody>
      </p:sp>
      <p:sp>
        <p:nvSpPr>
          <p:cNvPr id="3918" name="文本"/>
          <p:cNvSpPr>
            <a:spLocks noGrp="1"/>
          </p:cNvSpPr>
          <p:nvPr>
            <p:ph type="ctrTitle"/>
          </p:nvPr>
        </p:nvSpPr>
        <p:spPr>
          <a:xfrm>
            <a:off x="2600954" y="4014451"/>
            <a:ext cx="1629664" cy="2042692"/>
          </a:xfrm>
          <a:prstGeom prst="rect">
            <a:avLst/>
          </a:prstGeom>
        </p:spPr>
        <p:txBody>
          <a:bodyPr lIns="0" tIns="0" rIns="0" bIns="0">
            <a:noAutofit/>
          </a:bodyPr>
          <a:lstStyle/>
          <a:p>
            <a:pPr algn="ctr">
              <a:lnSpc>
                <a:spcPts val="10525"/>
              </a:lnSpc>
            </a:pPr>
            <a:r>
              <a:rPr lang="zh-CN" altLang="en-US" sz="8770" b="0" i="0" u="sng" spc="0" dirty="0">
                <a:ln w="33970">
                  <a:solidFill>
                    <a:srgbClr val="1F5039">
                      <a:alpha val="100000"/>
                    </a:srgbClr>
                  </a:solidFill>
                </a:ln>
                <a:solidFill>
                  <a:srgbClr val="1F5039">
                    <a:alpha val="100000"/>
                  </a:srgbClr>
                </a:solidFill>
                <a:latin typeface="Reeji-CloudYuanCu-GB" charset="-122"/>
                <a:ea typeface="Reeji-CloudYuanCu-GB" charset="-122"/>
                <a:cs typeface="Reeji-CloudYuanCu-GB" charset="-122"/>
              </a:rPr>
              <a:t>01</a:t>
            </a:r>
            <a:endParaRPr kumimoji="1" lang="zh-CN" altLang="en-US" sz="2000" dirty="0">
              <a:solidFill>
                <a:srgbClr val="000000"/>
              </a:solidFill>
            </a:endParaRPr>
          </a:p>
        </p:txBody>
      </p:sp>
      <p:sp>
        <p:nvSpPr>
          <p:cNvPr id="5049" name="文本"/>
          <p:cNvSpPr>
            <a:spLocks noGrp="1"/>
          </p:cNvSpPr>
          <p:nvPr>
            <p:ph type="ctrTitle"/>
          </p:nvPr>
        </p:nvSpPr>
        <p:spPr>
          <a:xfrm>
            <a:off x="2476494" y="6154258"/>
            <a:ext cx="1629664" cy="2042692"/>
          </a:xfrm>
          <a:prstGeom prst="rect">
            <a:avLst/>
          </a:prstGeom>
        </p:spPr>
        <p:txBody>
          <a:bodyPr lIns="0" tIns="0" rIns="0" bIns="0">
            <a:noAutofit/>
          </a:bodyPr>
          <a:lstStyle/>
          <a:p>
            <a:pPr algn="ctr">
              <a:lnSpc>
                <a:spcPts val="10525"/>
              </a:lnSpc>
            </a:pPr>
            <a:r>
              <a:rPr lang="zh-CN" altLang="en-US" sz="8770" b="0" i="0" u="sng" spc="0" dirty="0">
                <a:ln w="33970">
                  <a:solidFill>
                    <a:srgbClr val="1F5039">
                      <a:alpha val="100000"/>
                    </a:srgbClr>
                  </a:solidFill>
                </a:ln>
                <a:solidFill>
                  <a:srgbClr val="1F5039">
                    <a:alpha val="100000"/>
                  </a:srgbClr>
                </a:solidFill>
                <a:latin typeface="Reeji-CloudYuanCu-GB" charset="-122"/>
                <a:ea typeface="Reeji-CloudYuanCu-GB" charset="-122"/>
                <a:cs typeface="Reeji-CloudYuanCu-GB" charset="-122"/>
              </a:rPr>
              <a:t>02</a:t>
            </a:r>
            <a:endParaRPr kumimoji="1" lang="zh-CN" altLang="en-US" sz="2000" dirty="0">
              <a:solidFill>
                <a:srgbClr val="000000"/>
              </a:solidFill>
            </a:endParaRPr>
          </a:p>
        </p:txBody>
      </p:sp>
      <p:sp>
        <p:nvSpPr>
          <p:cNvPr id="6180" name="文本"/>
          <p:cNvSpPr>
            <a:spLocks noGrp="1"/>
          </p:cNvSpPr>
          <p:nvPr>
            <p:ph type="ctrTitle"/>
          </p:nvPr>
        </p:nvSpPr>
        <p:spPr>
          <a:xfrm>
            <a:off x="2476494" y="8294065"/>
            <a:ext cx="1629664" cy="2042692"/>
          </a:xfrm>
          <a:prstGeom prst="rect">
            <a:avLst/>
          </a:prstGeom>
        </p:spPr>
        <p:txBody>
          <a:bodyPr lIns="0" tIns="0" rIns="0" bIns="0">
            <a:noAutofit/>
          </a:bodyPr>
          <a:lstStyle/>
          <a:p>
            <a:pPr algn="ctr">
              <a:lnSpc>
                <a:spcPts val="10525"/>
              </a:lnSpc>
            </a:pPr>
            <a:r>
              <a:rPr lang="zh-CN" altLang="en-US" sz="8770" b="0" i="0" u="sng" spc="0" dirty="0">
                <a:ln w="33970">
                  <a:solidFill>
                    <a:srgbClr val="1F5039">
                      <a:alpha val="100000"/>
                    </a:srgbClr>
                  </a:solidFill>
                </a:ln>
                <a:solidFill>
                  <a:srgbClr val="1F5039">
                    <a:alpha val="100000"/>
                  </a:srgbClr>
                </a:solidFill>
                <a:latin typeface="Reeji-CloudYuanCu-GB" charset="-122"/>
                <a:ea typeface="Reeji-CloudYuanCu-GB" charset="-122"/>
                <a:cs typeface="Reeji-CloudYuanCu-GB" charset="-122"/>
              </a:rPr>
              <a:t>03</a:t>
            </a:r>
            <a:endParaRPr kumimoji="1" lang="zh-CN" altLang="en-US" sz="2000" dirty="0">
              <a:solidFill>
                <a:srgbClr val="000000"/>
              </a:solidFill>
            </a:endParaRPr>
          </a:p>
        </p:txBody>
      </p:sp>
      <p:sp>
        <p:nvSpPr>
          <p:cNvPr id="9576" name="文本"/>
          <p:cNvSpPr>
            <a:spLocks noGrp="1"/>
          </p:cNvSpPr>
          <p:nvPr>
            <p:ph type="ctrTitle"/>
          </p:nvPr>
        </p:nvSpPr>
        <p:spPr>
          <a:xfrm>
            <a:off x="4971465" y="4422497"/>
            <a:ext cx="5676933" cy="797807"/>
          </a:xfrm>
          <a:prstGeom prst="rect">
            <a:avLst/>
          </a:prstGeom>
        </p:spPr>
        <p:txBody>
          <a:bodyPr lIns="0" tIns="0" rIns="0" bIns="0">
            <a:noAutofit/>
          </a:bodyPr>
          <a:lstStyle/>
          <a:p>
            <a:pPr>
              <a:lnSpc>
                <a:spcPts val="5070"/>
              </a:lnSpc>
            </a:pPr>
            <a:r>
              <a:rPr kumimoji="1" lang="en-US" altLang="zh-CN" sz="6000" b="1" dirty="0">
                <a:solidFill>
                  <a:srgbClr val="000000"/>
                </a:solidFill>
                <a:latin typeface="Times New Roman" panose="02020603050405020304" pitchFamily="18" charset="0"/>
                <a:cs typeface="Times New Roman" panose="02020603050405020304" pitchFamily="18" charset="0"/>
              </a:rPr>
              <a:t>Background</a:t>
            </a:r>
            <a:endParaRPr kumimoji="1" lang="en-US" altLang="zh-CN" sz="6000" b="1" dirty="0">
              <a:solidFill>
                <a:srgbClr val="000000"/>
              </a:solidFill>
              <a:latin typeface="Times New Roman" panose="02020603050405020304" pitchFamily="18" charset="0"/>
              <a:cs typeface="Times New Roman" panose="02020603050405020304" pitchFamily="18" charset="0"/>
            </a:endParaRPr>
          </a:p>
        </p:txBody>
      </p:sp>
      <p:sp>
        <p:nvSpPr>
          <p:cNvPr id="10603" name="文本"/>
          <p:cNvSpPr>
            <a:spLocks noGrp="1"/>
          </p:cNvSpPr>
          <p:nvPr>
            <p:ph type="ctrTitle"/>
          </p:nvPr>
        </p:nvSpPr>
        <p:spPr>
          <a:xfrm>
            <a:off x="4973810" y="6586398"/>
            <a:ext cx="12890021" cy="1133954"/>
          </a:xfrm>
          <a:prstGeom prst="rect">
            <a:avLst/>
          </a:prstGeom>
        </p:spPr>
        <p:txBody>
          <a:bodyPr lIns="0" tIns="0" rIns="0" bIns="0">
            <a:noAutofit/>
          </a:bodyPr>
          <a:lstStyle/>
          <a:p>
            <a:pPr>
              <a:lnSpc>
                <a:spcPts val="5070"/>
              </a:lnSpc>
            </a:pPr>
            <a:r>
              <a:rPr kumimoji="1" lang="en-US" altLang="zh-CN" sz="6000" b="1" dirty="0">
                <a:solidFill>
                  <a:srgbClr val="000000"/>
                </a:solidFill>
                <a:latin typeface="Times New Roman" panose="02020603050405020304" pitchFamily="18" charset="0"/>
                <a:cs typeface="Times New Roman" panose="02020603050405020304" pitchFamily="18" charset="0"/>
                <a:sym typeface="+mn-ea"/>
              </a:rPr>
              <a:t>Main Results</a:t>
            </a:r>
            <a:endParaRPr kumimoji="1" lang="en-US" altLang="zh-CN" sz="6000" b="1" dirty="0">
              <a:solidFill>
                <a:srgbClr val="000000"/>
              </a:solidFill>
              <a:latin typeface="Times New Roman" panose="02020603050405020304" pitchFamily="18" charset="0"/>
              <a:cs typeface="Times New Roman" panose="02020603050405020304" pitchFamily="18" charset="0"/>
            </a:endParaRPr>
          </a:p>
        </p:txBody>
      </p:sp>
      <p:sp>
        <p:nvSpPr>
          <p:cNvPr id="11631" name="文本"/>
          <p:cNvSpPr>
            <a:spLocks noGrp="1"/>
          </p:cNvSpPr>
          <p:nvPr>
            <p:ph type="ctrTitle"/>
          </p:nvPr>
        </p:nvSpPr>
        <p:spPr>
          <a:xfrm>
            <a:off x="4971465" y="8776602"/>
            <a:ext cx="9494227" cy="752808"/>
          </a:xfrm>
          <a:prstGeom prst="rect">
            <a:avLst/>
          </a:prstGeom>
        </p:spPr>
        <p:txBody>
          <a:bodyPr lIns="0" tIns="0" rIns="0" bIns="0">
            <a:noAutofit/>
          </a:bodyPr>
          <a:lstStyle/>
          <a:p>
            <a:pPr>
              <a:lnSpc>
                <a:spcPts val="5070"/>
              </a:lnSpc>
            </a:pPr>
            <a:r>
              <a:rPr kumimoji="1" lang="en-US" altLang="zh-CN" sz="6000" b="1" dirty="0">
                <a:solidFill>
                  <a:srgbClr val="000000"/>
                </a:solidFill>
                <a:latin typeface="Times New Roman" panose="02020603050405020304" pitchFamily="18" charset="0"/>
                <a:cs typeface="Times New Roman" panose="02020603050405020304" pitchFamily="18" charset="0"/>
                <a:sym typeface="+mn-ea"/>
              </a:rPr>
              <a:t>Conclusion</a:t>
            </a:r>
            <a:endParaRPr kumimoji="1" lang="en-US" altLang="zh-CN" sz="6000" b="1" dirty="0">
              <a:solidFill>
                <a:srgbClr val="000000"/>
              </a:solidFill>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1"/>
          <a:stretch>
            <a:fillRect/>
          </a:stretch>
        </p:blipFill>
        <p:spPr>
          <a:xfrm>
            <a:off x="0" y="0"/>
            <a:ext cx="16680815" cy="1946910"/>
          </a:xfrm>
          <a:prstGeom prst="rect">
            <a:avLst/>
          </a:prstGeom>
        </p:spPr>
      </p:pic>
      <p:sp>
        <p:nvSpPr>
          <p:cNvPr id="6" name="文本框 5"/>
          <p:cNvSpPr txBox="1"/>
          <p:nvPr/>
        </p:nvSpPr>
        <p:spPr>
          <a:xfrm>
            <a:off x="746003" y="369502"/>
            <a:ext cx="9064112" cy="1322070"/>
          </a:xfrm>
          <a:prstGeom prst="rect">
            <a:avLst/>
          </a:prstGeom>
          <a:noFill/>
        </p:spPr>
        <p:txBody>
          <a:bodyPr wrap="square" rtlCol="0">
            <a:spAutoFit/>
          </a:bodyPr>
          <a:lstStyle/>
          <a:p>
            <a:r>
              <a:rPr lang="zh-CN" altLang="en-US" sz="8000" dirty="0">
                <a:solidFill>
                  <a:schemeClr val="bg1"/>
                </a:solidFill>
                <a:latin typeface="微软雅黑" panose="020B0503020204020204" pitchFamily="34" charset="-122"/>
                <a:ea typeface="微软雅黑" panose="020B0503020204020204" pitchFamily="34" charset="-122"/>
              </a:rPr>
              <a:t>目</a:t>
            </a:r>
            <a:r>
              <a:rPr lang="en-US" altLang="zh-CN" sz="8000" dirty="0">
                <a:solidFill>
                  <a:schemeClr val="bg1"/>
                </a:solidFill>
                <a:latin typeface="微软雅黑" panose="020B0503020204020204" pitchFamily="34" charset="-122"/>
                <a:ea typeface="微软雅黑" panose="020B0503020204020204" pitchFamily="34" charset="-122"/>
              </a:rPr>
              <a:t> </a:t>
            </a:r>
            <a:r>
              <a:rPr lang="zh-CN" altLang="en-US" sz="8000" dirty="0">
                <a:solidFill>
                  <a:schemeClr val="bg1"/>
                </a:solidFill>
                <a:latin typeface="微软雅黑" panose="020B0503020204020204" pitchFamily="34" charset="-122"/>
                <a:ea typeface="微软雅黑" panose="020B0503020204020204" pitchFamily="34" charset="-122"/>
              </a:rPr>
              <a:t>录</a:t>
            </a:r>
            <a:endParaRPr lang="zh-CN" altLang="en-US" sz="8000" dirty="0">
              <a:solidFill>
                <a:schemeClr val="bg1"/>
              </a:solidFill>
              <a:latin typeface="微软雅黑" panose="020B0503020204020204" pitchFamily="34" charset="-122"/>
              <a:ea typeface="微软雅黑" panose="020B0503020204020204" pitchFamily="34"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14959" name="文本"/>
          <p:cNvSpPr>
            <a:spLocks noGrp="1"/>
          </p:cNvSpPr>
          <p:nvPr/>
        </p:nvSpPr>
        <p:spPr>
          <a:xfrm rot="21599998">
            <a:off x="4566761" y="7660602"/>
            <a:ext cx="1035039" cy="101692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30"/>
              </a:lnSpc>
            </a:pPr>
            <a:r>
              <a:rPr lang="zh-CN" altLang="en-US" sz="4755" b="0" i="0" u="none" spc="760" dirty="0">
                <a:ln w="10869">
                  <a:solidFill>
                    <a:srgbClr val="FFFFFF">
                      <a:alpha val="100000"/>
                    </a:srgbClr>
                  </a:solidFill>
                </a:ln>
                <a:solidFill>
                  <a:srgbClr val="FFFFFF">
                    <a:alpha val="100000"/>
                  </a:srgbClr>
                </a:solidFill>
                <a:latin typeface="Reeji-CloudYuanCu-GB" charset="-122"/>
                <a:ea typeface="Reeji-CloudYuanCu-GB" charset="-122"/>
                <a:cs typeface="Reeji-CloudYuanCu-GB" charset="-122"/>
              </a:rPr>
              <a:t>01</a:t>
            </a:r>
            <a:endParaRPr kumimoji="1" lang="zh-CN" altLang="en-US" sz="2000" dirty="0">
              <a:solidFill>
                <a:srgbClr val="000000"/>
              </a:solidFill>
            </a:endParaRPr>
          </a:p>
        </p:txBody>
      </p:sp>
      <p:sp>
        <p:nvSpPr>
          <p:cNvPr id="16101" name="文本"/>
          <p:cNvSpPr>
            <a:spLocks noGrp="1"/>
          </p:cNvSpPr>
          <p:nvPr/>
        </p:nvSpPr>
        <p:spPr>
          <a:xfrm rot="21599998">
            <a:off x="11674479" y="7660602"/>
            <a:ext cx="1035039" cy="101692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230"/>
              </a:lnSpc>
            </a:pPr>
            <a:r>
              <a:rPr lang="zh-CN" altLang="en-US" sz="4755" b="0" i="0" u="none" spc="760" dirty="0">
                <a:ln w="10869">
                  <a:solidFill>
                    <a:srgbClr val="FFFFFF">
                      <a:alpha val="100000"/>
                    </a:srgbClr>
                  </a:solidFill>
                </a:ln>
                <a:solidFill>
                  <a:srgbClr val="FFFFFF">
                    <a:alpha val="100000"/>
                  </a:srgbClr>
                </a:solidFill>
                <a:latin typeface="Reeji-CloudYuanCu-GB" charset="-122"/>
                <a:ea typeface="Reeji-CloudYuanCu-GB" charset="-122"/>
                <a:cs typeface="Reeji-CloudYuanCu-GB" charset="-122"/>
              </a:rPr>
              <a:t>0其中2</a:t>
            </a:r>
            <a:endParaRPr kumimoji="1" lang="zh-CN" altLang="en-US" sz="2000" dirty="0">
              <a:solidFill>
                <a:srgbClr val="000000"/>
              </a:solidFill>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1975104" y="6342735"/>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1975104" y="6342735"/>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5" name="文本"/>
          <p:cNvSpPr>
            <a:spLocks noGrp="1"/>
          </p:cNvSpPr>
          <p:nvPr/>
        </p:nvSpPr>
        <p:spPr>
          <a:xfrm rot="21599999">
            <a:off x="9963331" y="658022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904" name="文本"/>
          <p:cNvSpPr>
            <a:spLocks noGrp="1"/>
          </p:cNvSpPr>
          <p:nvPr/>
        </p:nvSpPr>
        <p:spPr>
          <a:xfrm rot="21599999">
            <a:off x="17223998" y="658022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8" name="文本框 7"/>
          <p:cNvSpPr txBox="1"/>
          <p:nvPr/>
        </p:nvSpPr>
        <p:spPr>
          <a:xfrm>
            <a:off x="1152525" y="3190240"/>
            <a:ext cx="20176490" cy="3141345"/>
          </a:xfrm>
          <a:prstGeom prst="rect">
            <a:avLst/>
          </a:prstGeom>
          <a:noFill/>
        </p:spPr>
        <p:txBody>
          <a:bodyPr wrap="square" rtlCol="0">
            <a:noAutofit/>
          </a:bodyPr>
          <a:p>
            <a:r>
              <a:rPr lang="zh-CN" altLang="en-US" sz="6000" b="1">
                <a:solidFill>
                  <a:schemeClr val="accent3">
                    <a:lumMod val="50000"/>
                  </a:schemeClr>
                </a:solidFill>
              </a:rPr>
              <a:t>Lemma</a:t>
            </a:r>
            <a:r>
              <a:rPr lang="en-US" altLang="zh-CN" sz="6000" b="1">
                <a:solidFill>
                  <a:schemeClr val="accent3">
                    <a:lumMod val="50000"/>
                  </a:schemeClr>
                </a:solidFill>
              </a:rPr>
              <a:t> 1</a:t>
            </a:r>
            <a:r>
              <a:rPr sz="6000" dirty="0">
                <a:latin typeface="Times New Roman" panose="02020603050405020304" pitchFamily="18" charset="0"/>
                <a:cs typeface="Times New Roman" panose="02020603050405020304" pitchFamily="18" charset="0"/>
                <a:sym typeface="+mn-ea"/>
              </a:rPr>
              <a:t> </a:t>
            </a:r>
            <a:r>
              <a:rPr lang="zh-CN" altLang="en-US" sz="6000" baseline="30000">
                <a:sym typeface="+mn-ea"/>
              </a:rPr>
              <a:t>[</a:t>
            </a:r>
            <a:r>
              <a:rPr lang="en-US" altLang="zh-CN" sz="6000" baseline="30000">
                <a:sym typeface="+mn-ea"/>
              </a:rPr>
              <a:t>4</a:t>
            </a:r>
            <a:r>
              <a:rPr lang="zh-CN" altLang="en-US" sz="6000" baseline="30000">
                <a:sym typeface="+mn-ea"/>
              </a:rPr>
              <a:t>]</a:t>
            </a:r>
            <a:r>
              <a:rPr lang="en-US" altLang="zh-CN" sz="6000" b="1">
                <a:solidFill>
                  <a:schemeClr val="accent3">
                    <a:lumMod val="50000"/>
                  </a:schemeClr>
                </a:solidFill>
              </a:rPr>
              <a:t> : </a:t>
            </a:r>
            <a:r>
              <a:rPr lang="en-US" altLang="zh-CN" sz="4800">
                <a:solidFill>
                  <a:schemeClr val="tx1"/>
                </a:solidFill>
                <a:latin typeface="Times New Roman" panose="02020603050405020304" pitchFamily="18" charset="0"/>
                <a:cs typeface="Times New Roman" panose="02020603050405020304" pitchFamily="18" charset="0"/>
              </a:rPr>
              <a:t>Consider a finite game G ∈ G</a:t>
            </a:r>
            <a:r>
              <a:rPr lang="en-US" altLang="zh-CN" sz="4800" baseline="-25000">
                <a:solidFill>
                  <a:schemeClr val="tx1"/>
                </a:solidFill>
                <a:latin typeface="Times New Roman" panose="02020603050405020304" pitchFamily="18" charset="0"/>
                <a:cs typeface="Times New Roman" panose="02020603050405020304" pitchFamily="18" charset="0"/>
              </a:rPr>
              <a:t>[3;2,2,2]</a:t>
            </a:r>
            <a:r>
              <a:rPr lang="en-US" altLang="zh-CN" sz="4800">
                <a:solidFill>
                  <a:schemeClr val="tx1"/>
                </a:solidFill>
                <a:latin typeface="Times New Roman" panose="02020603050405020304" pitchFamily="18" charset="0"/>
                <a:cs typeface="Times New Roman" panose="02020603050405020304" pitchFamily="18" charset="0"/>
              </a:rPr>
              <a:t> played repetitively in two environments. The </a:t>
            </a:r>
            <a:r>
              <a:rPr lang="en-US" altLang="zh-CN" sz="4800" b="1">
                <a:solidFill>
                  <a:srgbClr val="C00000"/>
                </a:solidFill>
                <a:latin typeface="Times New Roman" panose="02020603050405020304" pitchFamily="18" charset="0"/>
                <a:cs typeface="Times New Roman" panose="02020603050405020304" pitchFamily="18" charset="0"/>
              </a:rPr>
              <a:t>strategy extraction vector</a:t>
            </a:r>
            <a:r>
              <a:rPr lang="en-US" altLang="zh-CN" sz="4800">
                <a:solidFill>
                  <a:schemeClr val="tx1"/>
                </a:solidFill>
                <a:latin typeface="Times New Roman" panose="02020603050405020304" pitchFamily="18" charset="0"/>
                <a:cs typeface="Times New Roman" panose="02020603050405020304" pitchFamily="18" charset="0"/>
              </a:rPr>
              <a:t> for player</a:t>
            </a:r>
            <a:r>
              <a:rPr lang="en-US" altLang="zh-CN" sz="4800" i="1">
                <a:solidFill>
                  <a:schemeClr val="tx1"/>
                </a:solidFill>
                <a:latin typeface="Times New Roman" panose="02020603050405020304" pitchFamily="18" charset="0"/>
                <a:cs typeface="Times New Roman" panose="02020603050405020304" pitchFamily="18" charset="0"/>
              </a:rPr>
              <a:t> i</a:t>
            </a:r>
            <a:r>
              <a:rPr lang="en-US" altLang="zh-CN" sz="4800">
                <a:solidFill>
                  <a:schemeClr val="tx1"/>
                </a:solidFill>
                <a:latin typeface="Times New Roman" panose="02020603050405020304" pitchFamily="18" charset="0"/>
                <a:cs typeface="Times New Roman" panose="02020603050405020304" pitchFamily="18" charset="0"/>
              </a:rPr>
              <a:t> with strategy </a:t>
            </a:r>
            <a:r>
              <a:rPr lang="en-US" altLang="zh-CN" sz="4800" i="1">
                <a:solidFill>
                  <a:schemeClr val="tx1"/>
                </a:solidFill>
                <a:latin typeface="Times New Roman" panose="02020603050405020304" pitchFamily="18" charset="0"/>
                <a:cs typeface="Times New Roman" panose="02020603050405020304" pitchFamily="18" charset="0"/>
              </a:rPr>
              <a:t>j</a:t>
            </a:r>
            <a:r>
              <a:rPr lang="en-US" altLang="zh-CN" sz="4800">
                <a:solidFill>
                  <a:schemeClr val="tx1"/>
                </a:solidFill>
                <a:latin typeface="Times New Roman" panose="02020603050405020304" pitchFamily="18" charset="0"/>
                <a:cs typeface="Times New Roman" panose="02020603050405020304" pitchFamily="18" charset="0"/>
              </a:rPr>
              <a:t> is</a:t>
            </a:r>
            <a:endParaRPr lang="en-US" altLang="zh-CN" sz="4800">
              <a:solidFill>
                <a:schemeClr val="tx1"/>
              </a:solidFill>
              <a:latin typeface="Times New Roman" panose="02020603050405020304" pitchFamily="18" charset="0"/>
              <a:cs typeface="Times New Roman" panose="02020603050405020304" pitchFamily="18" charset="0"/>
            </a:endParaRPr>
          </a:p>
        </p:txBody>
      </p:sp>
      <p:pic>
        <p:nvPicPr>
          <p:cNvPr id="12" name="图片 11"/>
          <p:cNvPicPr>
            <a:picLocks noChangeAspect="1"/>
          </p:cNvPicPr>
          <p:nvPr/>
        </p:nvPicPr>
        <p:blipFill>
          <a:blip r:embed="rId4"/>
          <a:stretch>
            <a:fillRect/>
          </a:stretch>
        </p:blipFill>
        <p:spPr>
          <a:xfrm>
            <a:off x="8966835" y="4831715"/>
            <a:ext cx="4323715" cy="1687195"/>
          </a:xfrm>
          <a:prstGeom prst="rect">
            <a:avLst/>
          </a:prstGeom>
        </p:spPr>
      </p:pic>
      <p:pic>
        <p:nvPicPr>
          <p:cNvPr id="13" name="图片 12"/>
          <p:cNvPicPr>
            <a:picLocks noChangeAspect="1"/>
          </p:cNvPicPr>
          <p:nvPr/>
        </p:nvPicPr>
        <p:blipFill>
          <a:blip r:embed="rId5"/>
          <a:stretch>
            <a:fillRect/>
          </a:stretch>
        </p:blipFill>
        <p:spPr>
          <a:xfrm>
            <a:off x="3345180" y="5841365"/>
            <a:ext cx="4592955" cy="2929890"/>
          </a:xfrm>
          <a:prstGeom prst="rect">
            <a:avLst/>
          </a:prstGeom>
        </p:spPr>
      </p:pic>
      <p:sp>
        <p:nvSpPr>
          <p:cNvPr id="6" name="文本框 5"/>
          <p:cNvSpPr txBox="1"/>
          <p:nvPr/>
        </p:nvSpPr>
        <p:spPr>
          <a:xfrm>
            <a:off x="803275" y="178117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6000" dirty="0">
                <a:latin typeface="Times New Roman" panose="02020603050405020304" pitchFamily="18" charset="0"/>
                <a:cs typeface="Times New Roman" panose="02020603050405020304" pitchFamily="18" charset="0"/>
              </a:rPr>
              <a:t> </a:t>
            </a:r>
            <a:r>
              <a:rPr lang="en-US" altLang="zh-CN" sz="60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 strategies</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257175" y="12547600"/>
            <a:ext cx="22884765" cy="863600"/>
          </a:xfrm>
          <a:prstGeom prst="rect">
            <a:avLst/>
          </a:prstGeom>
          <a:noFill/>
        </p:spPr>
        <p:txBody>
          <a:bodyPr wrap="square" rtlCol="0" anchor="t">
            <a:noAutofit/>
          </a:bodyPr>
          <a:p>
            <a:r>
              <a:rPr lang="en-US" altLang="zh-CN" sz="3200"/>
              <a:t>[4] Cheng D, Li C. Design of zero-determinant strategies and its application to networked repeated games. Sci. China Inf. Sci., 2024, doi: 10.1007/s11432-023-4022-6</a:t>
            </a:r>
            <a:endParaRPr lang="en-US" altLang="zh-CN" sz="3200"/>
          </a:p>
        </p:txBody>
      </p:sp>
      <p:sp>
        <p:nvSpPr>
          <p:cNvPr id="9" name="文本框 8"/>
          <p:cNvSpPr txBox="1"/>
          <p:nvPr/>
        </p:nvSpPr>
        <p:spPr>
          <a:xfrm>
            <a:off x="1917700" y="5841365"/>
            <a:ext cx="7721600" cy="3611880"/>
          </a:xfrm>
          <a:prstGeom prst="rect">
            <a:avLst/>
          </a:prstGeom>
          <a:noFill/>
        </p:spPr>
        <p:txBody>
          <a:bodyPr wrap="square" rtlCol="0" anchor="t">
            <a:noAutofit/>
          </a:bodyPr>
          <a:p>
            <a:r>
              <a:rPr lang="en-US" altLang="zh-CN" sz="4800">
                <a:latin typeface="Times New Roman" panose="02020603050405020304" pitchFamily="18" charset="0"/>
                <a:cs typeface="Times New Roman" panose="02020603050405020304" pitchFamily="18" charset="0"/>
              </a:rPr>
              <a:t>where</a:t>
            </a:r>
            <a:endParaRPr lang="en-US" altLang="zh-CN" sz="4800">
              <a:latin typeface="Times New Roman" panose="02020603050405020304" pitchFamily="18" charset="0"/>
              <a:cs typeface="Times New Roman" panose="02020603050405020304" pitchFamily="18" charset="0"/>
            </a:endParaRPr>
          </a:p>
          <a:p>
            <a:endParaRPr lang="en-US" altLang="zh-CN" sz="4800">
              <a:latin typeface="Times New Roman" panose="02020603050405020304" pitchFamily="18" charset="0"/>
              <a:cs typeface="Times New Roman" panose="02020603050405020304" pitchFamily="18" charset="0"/>
            </a:endParaRPr>
          </a:p>
          <a:p>
            <a:r>
              <a:rPr lang="en-US" altLang="zh-CN" sz="4800">
                <a:latin typeface="Times New Roman" panose="02020603050405020304" pitchFamily="18" charset="0"/>
                <a:cs typeface="Times New Roman" panose="02020603050405020304" pitchFamily="18" charset="0"/>
              </a:rPr>
              <a:t>                                        .</a:t>
            </a:r>
            <a:endParaRPr lang="en-US" altLang="zh-CN" sz="4800">
              <a:latin typeface="Times New Roman" panose="02020603050405020304" pitchFamily="18" charset="0"/>
              <a:cs typeface="Times New Roman" panose="02020603050405020304" pitchFamily="18" charset="0"/>
            </a:endParaRPr>
          </a:p>
          <a:p>
            <a:endParaRPr lang="en-US" altLang="zh-CN" sz="4800">
              <a:latin typeface="Times New Roman" panose="02020603050405020304" pitchFamily="18" charset="0"/>
              <a:cs typeface="Times New Roman" panose="02020603050405020304" pitchFamily="18" charset="0"/>
            </a:endParaRPr>
          </a:p>
          <a:p>
            <a:r>
              <a:rPr lang="en-US" altLang="zh-CN" sz="4800">
                <a:latin typeface="Times New Roman" panose="02020603050405020304" pitchFamily="18" charset="0"/>
                <a:cs typeface="Times New Roman" panose="02020603050405020304" pitchFamily="18" charset="0"/>
              </a:rPr>
              <a:t>Then we have</a:t>
            </a:r>
            <a:endParaRPr lang="en-US" altLang="zh-CN" sz="4800">
              <a:latin typeface="Times New Roman" panose="02020603050405020304" pitchFamily="18" charset="0"/>
              <a:cs typeface="Times New Roman" panose="02020603050405020304" pitchFamily="18" charset="0"/>
            </a:endParaRPr>
          </a:p>
        </p:txBody>
      </p:sp>
      <p:pic>
        <p:nvPicPr>
          <p:cNvPr id="11" name="图片 10"/>
          <p:cNvPicPr>
            <a:picLocks noChangeAspect="1"/>
          </p:cNvPicPr>
          <p:nvPr/>
        </p:nvPicPr>
        <p:blipFill>
          <a:blip r:embed="rId6"/>
          <a:stretch>
            <a:fillRect/>
          </a:stretch>
        </p:blipFill>
        <p:spPr>
          <a:xfrm>
            <a:off x="4566920" y="9643110"/>
            <a:ext cx="16052165" cy="1572895"/>
          </a:xfrm>
          <a:prstGeom prst="rect">
            <a:avLst/>
          </a:prstGeom>
        </p:spPr>
      </p:pic>
      <p:pic>
        <p:nvPicPr>
          <p:cNvPr id="17" name="图片 16"/>
          <p:cNvPicPr>
            <a:picLocks noChangeAspect="1"/>
          </p:cNvPicPr>
          <p:nvPr/>
        </p:nvPicPr>
        <p:blipFill>
          <a:blip r:embed="rId7"/>
          <a:stretch>
            <a:fillRect/>
          </a:stretch>
        </p:blipFill>
        <p:spPr>
          <a:xfrm>
            <a:off x="803275" y="11609705"/>
            <a:ext cx="22176105" cy="54483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mc:AlternateContent xmlns:mc="http://schemas.openxmlformats.org/markup-compatibility/2006">
        <mc:Choice xmlns:a14="http://schemas.microsoft.com/office/drawing/2010/main" Requires="a14">
          <p:sp>
            <p:nvSpPr>
              <p:cNvPr id="6" name="文本"/>
              <p:cNvSpPr>
                <a:spLocks noGrp="1"/>
              </p:cNvSpPr>
              <p:nvPr/>
            </p:nvSpPr>
            <p:spPr>
              <a:xfrm rot="21599999">
                <a:off x="2170684" y="808962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6" name="文本"/>
              <p:cNvSpPr>
                <a:spLocks noRot="1" noChangeAspect="1" noMove="1" noResize="1" noEditPoints="1" noAdjustHandles="1" noChangeArrowheads="1" noChangeShapeType="1" noTextEdit="1"/>
              </p:cNvSpPr>
              <p:nvPr/>
            </p:nvSpPr>
            <p:spPr>
              <a:xfrm rot="21599999">
                <a:off x="2170684" y="808962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10158911" y="808962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9" name="文本"/>
          <p:cNvSpPr>
            <a:spLocks noGrp="1"/>
          </p:cNvSpPr>
          <p:nvPr/>
        </p:nvSpPr>
        <p:spPr>
          <a:xfrm rot="21599999">
            <a:off x="17419578" y="808962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pic>
        <p:nvPicPr>
          <p:cNvPr id="17" name="图片 16"/>
          <p:cNvPicPr>
            <a:picLocks noChangeAspect="1"/>
          </p:cNvPicPr>
          <p:nvPr/>
        </p:nvPicPr>
        <p:blipFill>
          <a:blip r:embed="rId4"/>
          <a:stretch>
            <a:fillRect/>
          </a:stretch>
        </p:blipFill>
        <p:spPr>
          <a:xfrm>
            <a:off x="7646670" y="10968990"/>
            <a:ext cx="4611370" cy="1116965"/>
          </a:xfrm>
          <a:prstGeom prst="rect">
            <a:avLst/>
          </a:prstGeom>
        </p:spPr>
      </p:pic>
      <p:pic>
        <p:nvPicPr>
          <p:cNvPr id="18" name="图片 17"/>
          <p:cNvPicPr>
            <a:picLocks noChangeAspect="1"/>
          </p:cNvPicPr>
          <p:nvPr/>
        </p:nvPicPr>
        <p:blipFill>
          <a:blip r:embed="rId5"/>
          <a:stretch>
            <a:fillRect/>
          </a:stretch>
        </p:blipFill>
        <p:spPr>
          <a:xfrm>
            <a:off x="14009370" y="11101070"/>
            <a:ext cx="2295525" cy="813435"/>
          </a:xfrm>
          <a:prstGeom prst="rect">
            <a:avLst/>
          </a:prstGeom>
        </p:spPr>
      </p:pic>
      <p:sp>
        <p:nvSpPr>
          <p:cNvPr id="22" name="燕尾形 21"/>
          <p:cNvSpPr/>
          <p:nvPr/>
        </p:nvSpPr>
        <p:spPr>
          <a:xfrm>
            <a:off x="12798425" y="11292840"/>
            <a:ext cx="522605" cy="430530"/>
          </a:xfrm>
          <a:prstGeom prst="chevron">
            <a:avLst/>
          </a:prstGeom>
          <a:solidFill>
            <a:schemeClr val="accent3">
              <a:lumMod val="75000"/>
            </a:schemeClr>
          </a:solidFill>
          <a:ln>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nvSpPr>
        <p:spPr>
          <a:xfrm>
            <a:off x="18112105" y="7007860"/>
            <a:ext cx="1635760" cy="828675"/>
          </a:xfrm>
          <a:prstGeom prst="rect">
            <a:avLst/>
          </a:prstGeom>
          <a:noFill/>
        </p:spPr>
        <p:txBody>
          <a:bodyPr wrap="square" rtlCol="0">
            <a:noAutofit/>
          </a:bodyPr>
          <a:p>
            <a:r>
              <a:rPr lang="en-US" altLang="zh-CN" sz="4800">
                <a:latin typeface="Times New Roman" panose="02020603050405020304" pitchFamily="18" charset="0"/>
                <a:cs typeface="Times New Roman" panose="02020603050405020304" pitchFamily="18" charset="0"/>
              </a:rPr>
              <a:t>(6)</a:t>
            </a:r>
            <a:endParaRPr lang="en-US" altLang="zh-CN" sz="4800">
              <a:latin typeface="Times New Roman" panose="02020603050405020304" pitchFamily="18" charset="0"/>
              <a:cs typeface="Times New Roman" panose="02020603050405020304" pitchFamily="18" charset="0"/>
            </a:endParaRPr>
          </a:p>
        </p:txBody>
      </p:sp>
      <p:sp>
        <p:nvSpPr>
          <p:cNvPr id="8" name="文本框 7"/>
          <p:cNvSpPr txBox="1"/>
          <p:nvPr/>
        </p:nvSpPr>
        <p:spPr>
          <a:xfrm>
            <a:off x="803275" y="178117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6000" dirty="0">
                <a:latin typeface="Times New Roman" panose="02020603050405020304" pitchFamily="18" charset="0"/>
                <a:cs typeface="Times New Roman" panose="02020603050405020304" pitchFamily="18" charset="0"/>
              </a:rPr>
              <a:t> </a:t>
            </a:r>
            <a:r>
              <a:rPr lang="en-US" altLang="zh-CN" sz="60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 strategies</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3" name="文本框 2"/>
          <p:cNvSpPr txBox="1"/>
          <p:nvPr/>
        </p:nvSpPr>
        <p:spPr>
          <a:xfrm>
            <a:off x="1252855" y="2902585"/>
            <a:ext cx="22432645" cy="2122805"/>
          </a:xfrm>
          <a:prstGeom prst="rect">
            <a:avLst/>
          </a:prstGeom>
          <a:noFill/>
        </p:spPr>
        <p:txBody>
          <a:bodyPr wrap="square" rtlCol="0" anchor="t">
            <a:spAutoFit/>
          </a:bodyPr>
          <a:p>
            <a:pPr>
              <a:lnSpc>
                <a:spcPct val="150000"/>
              </a:lnSpc>
            </a:pPr>
            <a:r>
              <a:rPr lang="en-US" altLang="zh-CN" sz="4400">
                <a:latin typeface="Times New Roman" panose="02020603050405020304" pitchFamily="18" charset="0"/>
                <a:cs typeface="Times New Roman" panose="02020603050405020304" pitchFamily="18" charset="0"/>
              </a:rPr>
              <a:t>According to equation (5) and basic knowledge of linear algebra, for an arbitrary vector e ∈ R</a:t>
            </a:r>
            <a:r>
              <a:rPr lang="en-US" altLang="zh-CN" sz="4400" baseline="30000">
                <a:latin typeface="Times New Roman" panose="02020603050405020304" pitchFamily="18" charset="0"/>
                <a:cs typeface="Times New Roman" panose="02020603050405020304" pitchFamily="18" charset="0"/>
              </a:rPr>
              <a:t>16</a:t>
            </a:r>
            <a:r>
              <a:rPr lang="en-US" altLang="zh-CN" sz="4400">
                <a:latin typeface="Times New Roman" panose="02020603050405020304" pitchFamily="18" charset="0"/>
                <a:cs typeface="Times New Roman" panose="02020603050405020304" pitchFamily="18" charset="0"/>
              </a:rPr>
              <a:t>,</a:t>
            </a:r>
            <a:endParaRPr lang="en-US" altLang="zh-CN" sz="4400">
              <a:latin typeface="Times New Roman" panose="02020603050405020304" pitchFamily="18" charset="0"/>
              <a:cs typeface="Times New Roman" panose="02020603050405020304" pitchFamily="18" charset="0"/>
            </a:endParaRPr>
          </a:p>
          <a:p>
            <a:pPr>
              <a:lnSpc>
                <a:spcPct val="150000"/>
              </a:lnSpc>
            </a:pPr>
            <a:r>
              <a:rPr lang="en-US" altLang="zh-CN" sz="4400">
                <a:latin typeface="Times New Roman" panose="02020603050405020304" pitchFamily="18" charset="0"/>
                <a:cs typeface="Times New Roman" panose="02020603050405020304" pitchFamily="18" charset="0"/>
              </a:rPr>
              <a:t> it is easy to calculate</a:t>
            </a:r>
            <a:endParaRPr lang="zh-CN" altLang="en-US" sz="4400">
              <a:latin typeface="Times New Roman" panose="02020603050405020304" pitchFamily="18" charset="0"/>
              <a:cs typeface="Times New Roman" panose="02020603050405020304" pitchFamily="18" charset="0"/>
            </a:endParaRPr>
          </a:p>
        </p:txBody>
      </p:sp>
      <p:pic>
        <p:nvPicPr>
          <p:cNvPr id="5" name="图片 4"/>
          <p:cNvPicPr>
            <a:picLocks noChangeAspect="1"/>
          </p:cNvPicPr>
          <p:nvPr/>
        </p:nvPicPr>
        <p:blipFill>
          <a:blip r:embed="rId6"/>
          <a:stretch>
            <a:fillRect/>
          </a:stretch>
        </p:blipFill>
        <p:spPr>
          <a:xfrm>
            <a:off x="5118735" y="4852035"/>
            <a:ext cx="11976100" cy="5172075"/>
          </a:xfrm>
          <a:prstGeom prst="rect">
            <a:avLst/>
          </a:prstGeom>
        </p:spPr>
      </p:pic>
      <p:sp>
        <p:nvSpPr>
          <p:cNvPr id="12" name="文本框 11"/>
          <p:cNvSpPr txBox="1"/>
          <p:nvPr/>
        </p:nvSpPr>
        <p:spPr>
          <a:xfrm>
            <a:off x="1252855" y="9643745"/>
            <a:ext cx="12192000"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rPr>
              <a:t>where θ is a non-zero constant.</a:t>
            </a:r>
            <a:endParaRPr lang="en-US" altLang="zh-CN" sz="440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mc:AlternateContent xmlns:mc="http://schemas.openxmlformats.org/markup-compatibility/2006">
        <mc:Choice xmlns:a14="http://schemas.microsoft.com/office/drawing/2010/main" Requires="a14">
          <p:sp>
            <p:nvSpPr>
              <p:cNvPr id="6" name="文本"/>
              <p:cNvSpPr>
                <a:spLocks noGrp="1"/>
              </p:cNvSpPr>
              <p:nvPr/>
            </p:nvSpPr>
            <p:spPr>
              <a:xfrm rot="21599999">
                <a:off x="2170684" y="808962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6" name="文本"/>
              <p:cNvSpPr>
                <a:spLocks noRot="1" noChangeAspect="1" noMove="1" noResize="1" noEditPoints="1" noAdjustHandles="1" noChangeArrowheads="1" noChangeShapeType="1" noTextEdit="1"/>
              </p:cNvSpPr>
              <p:nvPr/>
            </p:nvSpPr>
            <p:spPr>
              <a:xfrm rot="21599999">
                <a:off x="2170684" y="808962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10158911" y="808962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9" name="文本"/>
          <p:cNvSpPr>
            <a:spLocks noGrp="1"/>
          </p:cNvSpPr>
          <p:nvPr/>
        </p:nvSpPr>
        <p:spPr>
          <a:xfrm rot="21599999">
            <a:off x="17419578" y="808962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2" name="Rectangle 13"/>
          <p:cNvSpPr>
            <a:spLocks noGrp="1"/>
          </p:cNvSpPr>
          <p:nvPr/>
        </p:nvSpPr>
        <p:spPr>
          <a:xfrm>
            <a:off x="803275" y="3003550"/>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Formula of GZD strategies</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2139950" y="7526655"/>
                <a:ext cx="5172710" cy="21094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2139950" y="7526655"/>
                <a:ext cx="5172710" cy="2109470"/>
              </a:xfrm>
              <a:prstGeom prst="rect">
                <a:avLst/>
              </a:prstGeom>
              <a:blipFill rotWithShape="1">
                <a:blip r:embed="rId4"/>
                <a:stretch>
                  <a:fillRect l="-12" t="-30"/>
                </a:stretch>
              </a:blipFill>
            </p:spPr>
            <p:txBody>
              <a:bodyPr/>
              <a:lstStyle/>
              <a:p>
                <a:r>
                  <a:rPr lang="zh-CN" altLang="en-US">
                    <a:noFill/>
                  </a:rPr>
                  <a:t> </a:t>
                </a:r>
              </a:p>
            </p:txBody>
          </p:sp>
        </mc:Fallback>
      </mc:AlternateContent>
      <p:sp>
        <p:nvSpPr>
          <p:cNvPr id="5" name="文本"/>
          <p:cNvSpPr>
            <a:spLocks noGrp="1"/>
          </p:cNvSpPr>
          <p:nvPr/>
        </p:nvSpPr>
        <p:spPr>
          <a:xfrm rot="21599999">
            <a:off x="10100945" y="7384415"/>
            <a:ext cx="4319270" cy="6997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904" name="文本"/>
          <p:cNvSpPr>
            <a:spLocks noGrp="1"/>
          </p:cNvSpPr>
          <p:nvPr/>
        </p:nvSpPr>
        <p:spPr>
          <a:xfrm rot="21599999">
            <a:off x="17361535" y="7384415"/>
            <a:ext cx="4319270" cy="6997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8" name="文本框 7"/>
          <p:cNvSpPr txBox="1"/>
          <p:nvPr/>
        </p:nvSpPr>
        <p:spPr>
          <a:xfrm>
            <a:off x="638810" y="4297045"/>
            <a:ext cx="23106380" cy="7122795"/>
          </a:xfrm>
          <a:prstGeom prst="rect">
            <a:avLst/>
          </a:prstGeom>
          <a:noFill/>
        </p:spPr>
        <p:txBody>
          <a:bodyPr wrap="square" rtlCol="0">
            <a:noAutofit/>
          </a:bodyPr>
          <a:p>
            <a:pPr>
              <a:lnSpc>
                <a:spcPct val="150000"/>
              </a:lnSpc>
            </a:pPr>
            <a:r>
              <a:rPr lang="zh-CN" altLang="en-US" sz="5400" b="1">
                <a:solidFill>
                  <a:schemeClr val="tx1"/>
                </a:solidFill>
                <a:latin typeface="Times New Roman" panose="02020603050405020304" pitchFamily="18" charset="0"/>
                <a:cs typeface="Times New Roman" panose="02020603050405020304" pitchFamily="18" charset="0"/>
              </a:rPr>
              <a:t>Theorem</a:t>
            </a:r>
            <a:r>
              <a:rPr lang="en-US" altLang="zh-CN" sz="5400" b="1">
                <a:solidFill>
                  <a:schemeClr val="tx1"/>
                </a:solidFill>
                <a:latin typeface="Times New Roman" panose="02020603050405020304" pitchFamily="18" charset="0"/>
                <a:cs typeface="Times New Roman" panose="02020603050405020304" pitchFamily="18" charset="0"/>
              </a:rPr>
              <a:t> 1</a:t>
            </a:r>
            <a:r>
              <a:rPr lang="en-US" altLang="zh-CN" sz="4800" b="1">
                <a:solidFill>
                  <a:schemeClr val="tx1"/>
                </a:solidFill>
              </a:rPr>
              <a:t> : </a:t>
            </a:r>
            <a:r>
              <a:rPr lang="en-US" altLang="zh-CN" sz="4800">
                <a:latin typeface="Times New Roman" panose="02020603050405020304" pitchFamily="18" charset="0"/>
                <a:cs typeface="Times New Roman" panose="02020603050405020304" pitchFamily="18" charset="0"/>
              </a:rPr>
              <a:t>Consider an infinitely repeated game G ∈ G</a:t>
            </a:r>
            <a:r>
              <a:rPr lang="en-US" altLang="zh-CN" sz="4800" baseline="-25000">
                <a:latin typeface="Times New Roman" panose="02020603050405020304" pitchFamily="18" charset="0"/>
                <a:cs typeface="Times New Roman" panose="02020603050405020304" pitchFamily="18" charset="0"/>
              </a:rPr>
              <a:t>[3;2,2,2]</a:t>
            </a:r>
            <a:r>
              <a:rPr lang="en-US" altLang="zh-CN" sz="4800">
                <a:latin typeface="Times New Roman" panose="02020603050405020304" pitchFamily="18" charset="0"/>
                <a:cs typeface="Times New Roman" panose="02020603050405020304" pitchFamily="18" charset="0"/>
              </a:rPr>
              <a:t> with two environmental states. Assume player </a:t>
            </a:r>
            <a:r>
              <a:rPr lang="en-US" altLang="zh-CN" sz="4800" i="1">
                <a:latin typeface="Times New Roman" panose="02020603050405020304" pitchFamily="18" charset="0"/>
                <a:cs typeface="Times New Roman" panose="02020603050405020304" pitchFamily="18" charset="0"/>
              </a:rPr>
              <a:t>i</a:t>
            </a:r>
            <a:r>
              <a:rPr lang="en-US" altLang="zh-CN" sz="4800">
                <a:latin typeface="Times New Roman" panose="02020603050405020304" pitchFamily="18" charset="0"/>
                <a:cs typeface="Times New Roman" panose="02020603050405020304" pitchFamily="18" charset="0"/>
              </a:rPr>
              <a:t> aims to set the linear relationship between </a:t>
            </a:r>
            <a:r>
              <a:rPr lang="en-US" altLang="zh-CN" sz="4800" i="1">
                <a:latin typeface="Times New Roman" panose="02020603050405020304" pitchFamily="18" charset="0"/>
                <a:cs typeface="Times New Roman" panose="02020603050405020304" pitchFamily="18" charset="0"/>
              </a:rPr>
              <a:t>N</a:t>
            </a:r>
            <a:r>
              <a:rPr lang="en-US" altLang="zh-CN" sz="4800" baseline="-25000">
                <a:latin typeface="Times New Roman" panose="02020603050405020304" pitchFamily="18" charset="0"/>
                <a:cs typeface="Times New Roman" panose="02020603050405020304" pitchFamily="18" charset="0"/>
              </a:rPr>
              <a:t>1</a:t>
            </a:r>
            <a:r>
              <a:rPr lang="en-US" altLang="zh-CN" sz="4800">
                <a:latin typeface="Times New Roman" panose="02020603050405020304" pitchFamily="18" charset="0"/>
                <a:cs typeface="Times New Roman" panose="02020603050405020304" pitchFamily="18" charset="0"/>
              </a:rPr>
              <a:t> and </a:t>
            </a:r>
            <a:r>
              <a:rPr lang="en-US" altLang="zh-CN" sz="4800" i="1">
                <a:latin typeface="Times New Roman" panose="02020603050405020304" pitchFamily="18" charset="0"/>
                <a:cs typeface="Times New Roman" panose="02020603050405020304" pitchFamily="18" charset="0"/>
              </a:rPr>
              <a:t>W</a:t>
            </a:r>
            <a:r>
              <a:rPr lang="en-US" altLang="zh-CN" sz="4800">
                <a:latin typeface="Times New Roman" panose="02020603050405020304" pitchFamily="18" charset="0"/>
                <a:cs typeface="Times New Roman" panose="02020603050405020304" pitchFamily="18" charset="0"/>
              </a:rPr>
              <a:t> as</a:t>
            </a:r>
            <a:endParaRPr lang="en-US" altLang="zh-CN" sz="4800">
              <a:latin typeface="Times New Roman" panose="02020603050405020304" pitchFamily="18" charset="0"/>
              <a:cs typeface="Times New Roman" panose="02020603050405020304" pitchFamily="18" charset="0"/>
            </a:endParaRPr>
          </a:p>
          <a:p>
            <a:pPr>
              <a:lnSpc>
                <a:spcPct val="150000"/>
              </a:lnSpc>
            </a:pPr>
            <a:endParaRPr lang="en-US" altLang="zh-CN" sz="480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4800">
                <a:solidFill>
                  <a:schemeClr val="tx1"/>
                </a:solidFill>
                <a:latin typeface="Times New Roman" panose="02020603050405020304" pitchFamily="18" charset="0"/>
                <a:cs typeface="Times New Roman" panose="02020603050405020304" pitchFamily="18" charset="0"/>
              </a:rPr>
              <a:t>Then the </a:t>
            </a:r>
            <a:r>
              <a:rPr lang="en-US" altLang="zh-CN" sz="4800" b="1">
                <a:solidFill>
                  <a:srgbClr val="FF0000"/>
                </a:solidFill>
                <a:latin typeface="Times New Roman" panose="02020603050405020304" pitchFamily="18" charset="0"/>
                <a:cs typeface="Times New Roman" panose="02020603050405020304" pitchFamily="18" charset="0"/>
              </a:rPr>
              <a:t>GZD strategies </a:t>
            </a:r>
            <a:r>
              <a:rPr lang="en-US" altLang="zh-CN" sz="4800">
                <a:solidFill>
                  <a:schemeClr val="tx1"/>
                </a:solidFill>
                <a:latin typeface="Times New Roman" panose="02020603050405020304" pitchFamily="18" charset="0"/>
                <a:cs typeface="Times New Roman" panose="02020603050405020304" pitchFamily="18" charset="0"/>
              </a:rPr>
              <a:t>can be designed as </a:t>
            </a:r>
            <a:endParaRPr lang="en-US" altLang="zh-CN" sz="4800">
              <a:solidFill>
                <a:schemeClr val="tx1"/>
              </a:solidFill>
              <a:latin typeface="Times New Roman" panose="02020603050405020304" pitchFamily="18" charset="0"/>
              <a:cs typeface="Times New Roman" panose="02020603050405020304" pitchFamily="18" charset="0"/>
            </a:endParaRPr>
          </a:p>
          <a:p>
            <a:endParaRPr lang="en-US" altLang="zh-CN" sz="4800">
              <a:solidFill>
                <a:schemeClr val="tx1"/>
              </a:solidFill>
            </a:endParaRPr>
          </a:p>
        </p:txBody>
      </p:sp>
      <p:pic>
        <p:nvPicPr>
          <p:cNvPr id="14" name="图片 13"/>
          <p:cNvPicPr>
            <a:picLocks noChangeAspect="1"/>
          </p:cNvPicPr>
          <p:nvPr/>
        </p:nvPicPr>
        <p:blipFill>
          <a:blip r:embed="rId5"/>
          <a:stretch>
            <a:fillRect/>
          </a:stretch>
        </p:blipFill>
        <p:spPr>
          <a:xfrm>
            <a:off x="8086725" y="6858000"/>
            <a:ext cx="5609590" cy="977900"/>
          </a:xfrm>
          <a:prstGeom prst="rect">
            <a:avLst/>
          </a:prstGeom>
        </p:spPr>
      </p:pic>
      <p:pic>
        <p:nvPicPr>
          <p:cNvPr id="15" name="图片 14"/>
          <p:cNvPicPr>
            <a:picLocks noChangeAspect="1"/>
          </p:cNvPicPr>
          <p:nvPr/>
        </p:nvPicPr>
        <p:blipFill>
          <a:blip r:embed="rId6"/>
          <a:stretch>
            <a:fillRect/>
          </a:stretch>
        </p:blipFill>
        <p:spPr>
          <a:xfrm>
            <a:off x="739140" y="11171555"/>
            <a:ext cx="20941665" cy="1374775"/>
          </a:xfrm>
          <a:prstGeom prst="rect">
            <a:avLst/>
          </a:prstGeom>
        </p:spPr>
      </p:pic>
      <p:pic>
        <p:nvPicPr>
          <p:cNvPr id="21" name="图片 20"/>
          <p:cNvPicPr>
            <a:picLocks noChangeAspect="1"/>
          </p:cNvPicPr>
          <p:nvPr/>
        </p:nvPicPr>
        <p:blipFill>
          <a:blip r:embed="rId7"/>
          <a:stretch>
            <a:fillRect/>
          </a:stretch>
        </p:blipFill>
        <p:spPr>
          <a:xfrm>
            <a:off x="4159250" y="9431655"/>
            <a:ext cx="14980285" cy="1405890"/>
          </a:xfrm>
          <a:prstGeom prst="rect">
            <a:avLst/>
          </a:prstGeom>
        </p:spPr>
      </p:pic>
      <p:sp>
        <p:nvSpPr>
          <p:cNvPr id="24" name="文本框 23"/>
          <p:cNvSpPr txBox="1"/>
          <p:nvPr/>
        </p:nvSpPr>
        <p:spPr>
          <a:xfrm>
            <a:off x="19407505" y="9639300"/>
            <a:ext cx="1585595" cy="753110"/>
          </a:xfrm>
          <a:prstGeom prst="rect">
            <a:avLst/>
          </a:prstGeom>
          <a:noFill/>
        </p:spPr>
        <p:txBody>
          <a:bodyPr wrap="square" rtlCol="0">
            <a:noAutofit/>
          </a:bodyPr>
          <a:p>
            <a:r>
              <a:rPr lang="en-US" sz="4800">
                <a:latin typeface="Times New Roman" panose="02020603050405020304" pitchFamily="18" charset="0"/>
                <a:cs typeface="Times New Roman" panose="02020603050405020304" pitchFamily="18" charset="0"/>
              </a:rPr>
              <a:t>(7)</a:t>
            </a:r>
            <a:endParaRPr lang="en-US" sz="4800">
              <a:latin typeface="Times New Roman" panose="02020603050405020304" pitchFamily="18" charset="0"/>
              <a:cs typeface="Times New Roman" panose="02020603050405020304" pitchFamily="18" charset="0"/>
            </a:endParaRPr>
          </a:p>
        </p:txBody>
      </p:sp>
      <p:sp>
        <p:nvSpPr>
          <p:cNvPr id="10" name="文本框 9"/>
          <p:cNvSpPr txBox="1"/>
          <p:nvPr/>
        </p:nvSpPr>
        <p:spPr>
          <a:xfrm>
            <a:off x="803275" y="178117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6000" dirty="0">
                <a:latin typeface="Times New Roman" panose="02020603050405020304" pitchFamily="18" charset="0"/>
                <a:cs typeface="Times New Roman" panose="02020603050405020304" pitchFamily="18" charset="0"/>
              </a:rPr>
              <a:t> </a:t>
            </a:r>
            <a:r>
              <a:rPr lang="en-US" altLang="zh-CN" sz="60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 strategies</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mc:AlternateContent xmlns:mc="http://schemas.openxmlformats.org/markup-compatibility/2006">
        <mc:Choice xmlns:a14="http://schemas.microsoft.com/office/drawing/2010/main" Requires="a14">
          <p:sp>
            <p:nvSpPr>
              <p:cNvPr id="10" name="文本"/>
              <p:cNvSpPr>
                <a:spLocks noGrp="1"/>
              </p:cNvSpPr>
              <p:nvPr/>
            </p:nvSpPr>
            <p:spPr>
              <a:xfrm rot="21599999">
                <a:off x="3489579" y="975967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0" name="文本"/>
              <p:cNvSpPr>
                <a:spLocks noRot="1" noChangeAspect="1" noMove="1" noResize="1" noEditPoints="1" noAdjustHandles="1" noChangeArrowheads="1" noChangeShapeType="1" noTextEdit="1"/>
              </p:cNvSpPr>
              <p:nvPr/>
            </p:nvSpPr>
            <p:spPr>
              <a:xfrm rot="21599999">
                <a:off x="3489579" y="975967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 name="Rectangle 13"/>
          <p:cNvSpPr>
            <a:spLocks noGrp="1"/>
          </p:cNvSpPr>
          <p:nvPr/>
        </p:nvSpPr>
        <p:spPr>
          <a:xfrm>
            <a:off x="159385" y="1631315"/>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Properties</a:t>
            </a:r>
            <a:r>
              <a:rPr lang="en-US" altLang="zh-CN" sz="5400" b="1" kern="0">
                <a:solidFill>
                  <a:srgbClr val="0000FF"/>
                </a:solidFill>
                <a:latin typeface="Times New Roman" panose="02020603050405020304" pitchFamily="18" charset="0"/>
                <a:cs typeface="Times New Roman" panose="02020603050405020304" pitchFamily="18" charset="0"/>
                <a:sym typeface="+mn-ea"/>
              </a:rPr>
              <a:t> of GZD strategies</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3616579" y="1062073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3616579" y="1062073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11477806" y="1049373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904" name="文本"/>
          <p:cNvSpPr>
            <a:spLocks noGrp="1"/>
          </p:cNvSpPr>
          <p:nvPr/>
        </p:nvSpPr>
        <p:spPr>
          <a:xfrm rot="21599999">
            <a:off x="18738473" y="1049373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6" name="文本框 5"/>
          <p:cNvSpPr txBox="1"/>
          <p:nvPr/>
        </p:nvSpPr>
        <p:spPr>
          <a:xfrm>
            <a:off x="584200" y="12388215"/>
            <a:ext cx="21985605" cy="829945"/>
          </a:xfrm>
          <a:prstGeom prst="rect">
            <a:avLst/>
          </a:prstGeom>
          <a:noFill/>
        </p:spPr>
        <p:txBody>
          <a:bodyPr wrap="square" rtlCol="0" anchor="t">
            <a:spAutoFit/>
          </a:bodyPr>
          <a:p>
            <a:r>
              <a:rPr lang="en-US" altLang="zh-CN" sz="4800">
                <a:latin typeface="Times New Roman" panose="02020603050405020304" pitchFamily="18" charset="0"/>
                <a:cs typeface="Times New Roman" panose="02020603050405020304" pitchFamily="18" charset="0"/>
              </a:rPr>
              <a:t>(iii) </a:t>
            </a:r>
            <a:r>
              <a:rPr lang="zh-CN" altLang="en-US" sz="4800">
                <a:latin typeface="Times New Roman" panose="02020603050405020304" pitchFamily="18" charset="0"/>
                <a:cs typeface="Times New Roman" panose="02020603050405020304" pitchFamily="18" charset="0"/>
              </a:rPr>
              <a:t>R</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 a &gt; 0, K</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 a − b</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S</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 a − 2c</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a:t>
            </a:r>
            <a:r>
              <a:rPr lang="en-US" altLang="zh-CN" sz="4800">
                <a:latin typeface="Times New Roman" panose="02020603050405020304" pitchFamily="18" charset="0"/>
                <a:cs typeface="Times New Roman" panose="02020603050405020304" pitchFamily="18" charset="0"/>
              </a:rPr>
              <a:t> </a:t>
            </a:r>
            <a:r>
              <a:rPr lang="zh-CN" altLang="en-US" sz="4800">
                <a:latin typeface="Times New Roman" panose="02020603050405020304" pitchFamily="18" charset="0"/>
                <a:cs typeface="Times New Roman" panose="02020603050405020304" pitchFamily="18" charset="0"/>
              </a:rPr>
              <a:t>T</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 2b</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&gt; 0, L</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 c</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&gt; 0, P</a:t>
            </a:r>
            <a:r>
              <a:rPr lang="zh-CN" altLang="en-US" sz="4800" baseline="-25000">
                <a:latin typeface="Times New Roman" panose="02020603050405020304" pitchFamily="18" charset="0"/>
                <a:cs typeface="Times New Roman" panose="02020603050405020304" pitchFamily="18" charset="0"/>
              </a:rPr>
              <a:t>m</a:t>
            </a:r>
            <a:r>
              <a:rPr lang="zh-CN" altLang="en-US" sz="4800">
                <a:latin typeface="Times New Roman" panose="02020603050405020304" pitchFamily="18" charset="0"/>
                <a:cs typeface="Times New Roman" panose="02020603050405020304" pitchFamily="18" charset="0"/>
              </a:rPr>
              <a:t> = 0 (m = 1, 2)</a:t>
            </a:r>
            <a:r>
              <a:rPr lang="en-US" altLang="zh-CN" sz="4800">
                <a:latin typeface="Times New Roman" panose="02020603050405020304" pitchFamily="18" charset="0"/>
                <a:cs typeface="Times New Roman" panose="02020603050405020304" pitchFamily="18" charset="0"/>
              </a:rPr>
              <a:t>.</a:t>
            </a:r>
            <a:endParaRPr lang="en-US" altLang="zh-CN" sz="4800">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stretch>
            <a:fillRect/>
          </a:stretch>
        </p:blipFill>
        <p:spPr>
          <a:xfrm>
            <a:off x="1185545" y="9445625"/>
            <a:ext cx="20614005" cy="2497455"/>
          </a:xfrm>
          <a:prstGeom prst="rect">
            <a:avLst/>
          </a:prstGeom>
        </p:spPr>
      </p:pic>
      <p:pic>
        <p:nvPicPr>
          <p:cNvPr id="13" name="图片 12"/>
          <p:cNvPicPr>
            <a:picLocks noChangeAspect="1"/>
          </p:cNvPicPr>
          <p:nvPr/>
        </p:nvPicPr>
        <p:blipFill>
          <a:blip r:embed="rId5"/>
          <a:stretch>
            <a:fillRect/>
          </a:stretch>
        </p:blipFill>
        <p:spPr>
          <a:xfrm>
            <a:off x="495300" y="2807970"/>
            <a:ext cx="19063335" cy="6806565"/>
          </a:xfrm>
          <a:prstGeom prst="rect">
            <a:avLst/>
          </a:prstGeom>
        </p:spPr>
      </p:pic>
      <p:sp>
        <p:nvSpPr>
          <p:cNvPr id="24" name="文本框 23"/>
          <p:cNvSpPr txBox="1"/>
          <p:nvPr/>
        </p:nvSpPr>
        <p:spPr>
          <a:xfrm>
            <a:off x="17739360" y="10817225"/>
            <a:ext cx="1585595" cy="753110"/>
          </a:xfrm>
          <a:prstGeom prst="rect">
            <a:avLst/>
          </a:prstGeom>
          <a:noFill/>
        </p:spPr>
        <p:txBody>
          <a:bodyPr wrap="square" rtlCol="0">
            <a:noAutofit/>
          </a:bodyPr>
          <a:p>
            <a:r>
              <a:rPr lang="en-US" sz="4800">
                <a:latin typeface="Times New Roman" panose="02020603050405020304" pitchFamily="18" charset="0"/>
                <a:cs typeface="Times New Roman" panose="02020603050405020304" pitchFamily="18" charset="0"/>
              </a:rPr>
              <a:t>(8)</a:t>
            </a:r>
            <a:endParaRPr lang="en-US" sz="480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mc:AlternateContent xmlns:mc="http://schemas.openxmlformats.org/markup-compatibility/2006">
        <mc:Choice xmlns:a14="http://schemas.microsoft.com/office/drawing/2010/main" Requires="a14">
          <p:sp>
            <p:nvSpPr>
              <p:cNvPr id="10" name="文本"/>
              <p:cNvSpPr>
                <a:spLocks noGrp="1"/>
              </p:cNvSpPr>
              <p:nvPr/>
            </p:nvSpPr>
            <p:spPr>
              <a:xfrm rot="21599999">
                <a:off x="2988564" y="600428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0" name="文本"/>
              <p:cNvSpPr>
                <a:spLocks noRot="1" noChangeAspect="1" noMove="1" noResize="1" noEditPoints="1" noAdjustHandles="1" noChangeArrowheads="1" noChangeShapeType="1" noTextEdit="1"/>
              </p:cNvSpPr>
              <p:nvPr/>
            </p:nvSpPr>
            <p:spPr>
              <a:xfrm rot="21599999">
                <a:off x="2988564" y="600428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 name="Rectangle 13"/>
          <p:cNvSpPr>
            <a:spLocks noGrp="1"/>
          </p:cNvSpPr>
          <p:nvPr/>
        </p:nvSpPr>
        <p:spPr>
          <a:xfrm>
            <a:off x="159385" y="1631315"/>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Properties</a:t>
            </a:r>
            <a:r>
              <a:rPr lang="en-US" altLang="zh-CN" sz="5400" b="1" kern="0">
                <a:solidFill>
                  <a:srgbClr val="0000FF"/>
                </a:solidFill>
                <a:latin typeface="Times New Roman" panose="02020603050405020304" pitchFamily="18" charset="0"/>
                <a:cs typeface="Times New Roman" panose="02020603050405020304" pitchFamily="18" charset="0"/>
                <a:sym typeface="+mn-ea"/>
              </a:rPr>
              <a:t> of GZD strategies</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3115564" y="686534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3115564" y="686534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pic>
        <p:nvPicPr>
          <p:cNvPr id="8" name="图片 7"/>
          <p:cNvPicPr>
            <a:picLocks noChangeAspect="1"/>
          </p:cNvPicPr>
          <p:nvPr/>
        </p:nvPicPr>
        <p:blipFill>
          <a:blip r:embed="rId4"/>
          <a:stretch>
            <a:fillRect/>
          </a:stretch>
        </p:blipFill>
        <p:spPr>
          <a:xfrm>
            <a:off x="1414780" y="4055745"/>
            <a:ext cx="8329930" cy="9388475"/>
          </a:xfrm>
          <a:prstGeom prst="rect">
            <a:avLst/>
          </a:prstGeom>
        </p:spPr>
      </p:pic>
      <p:pic>
        <p:nvPicPr>
          <p:cNvPr id="9" name="图片 8"/>
          <p:cNvPicPr>
            <a:picLocks noChangeAspect="1"/>
          </p:cNvPicPr>
          <p:nvPr/>
        </p:nvPicPr>
        <p:blipFill>
          <a:blip r:embed="rId5"/>
          <a:stretch>
            <a:fillRect/>
          </a:stretch>
        </p:blipFill>
        <p:spPr>
          <a:xfrm>
            <a:off x="13140690" y="6097270"/>
            <a:ext cx="6734175" cy="7346950"/>
          </a:xfrm>
          <a:prstGeom prst="rect">
            <a:avLst/>
          </a:prstGeom>
        </p:spPr>
      </p:pic>
      <p:sp>
        <p:nvSpPr>
          <p:cNvPr id="5" name="右箭头 4"/>
          <p:cNvSpPr/>
          <p:nvPr/>
        </p:nvSpPr>
        <p:spPr>
          <a:xfrm>
            <a:off x="9744710" y="9397365"/>
            <a:ext cx="3263900" cy="495300"/>
          </a:xfrm>
          <a:prstGeom prst="rightArrow">
            <a:avLst/>
          </a:prstGeom>
          <a:solidFill>
            <a:schemeClr val="accent3">
              <a:lumMod val="75000"/>
            </a:schemeClr>
          </a:solidFill>
          <a:ln>
            <a:solidFill>
              <a:schemeClr val="accent3">
                <a:lumMod val="75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4" name="图片 13"/>
          <p:cNvPicPr>
            <a:picLocks noChangeAspect="1"/>
          </p:cNvPicPr>
          <p:nvPr/>
        </p:nvPicPr>
        <p:blipFill>
          <a:blip r:embed="rId6"/>
          <a:stretch>
            <a:fillRect/>
          </a:stretch>
        </p:blipFill>
        <p:spPr>
          <a:xfrm>
            <a:off x="9805035" y="8676005"/>
            <a:ext cx="3275330" cy="631190"/>
          </a:xfrm>
          <a:prstGeom prst="rect">
            <a:avLst/>
          </a:prstGeom>
        </p:spPr>
      </p:pic>
      <p:pic>
        <p:nvPicPr>
          <p:cNvPr id="15" name="图片 14"/>
          <p:cNvPicPr>
            <a:picLocks noChangeAspect="1"/>
          </p:cNvPicPr>
          <p:nvPr/>
        </p:nvPicPr>
        <p:blipFill>
          <a:blip r:embed="rId7"/>
          <a:stretch>
            <a:fillRect/>
          </a:stretch>
        </p:blipFill>
        <p:spPr>
          <a:xfrm>
            <a:off x="10584815" y="4026535"/>
            <a:ext cx="9674860" cy="1979930"/>
          </a:xfrm>
          <a:prstGeom prst="rect">
            <a:avLst/>
          </a:prstGeom>
        </p:spPr>
      </p:pic>
      <p:sp>
        <p:nvSpPr>
          <p:cNvPr id="21" name="矩形 20"/>
          <p:cNvSpPr/>
          <p:nvPr/>
        </p:nvSpPr>
        <p:spPr>
          <a:xfrm>
            <a:off x="10271125" y="3952240"/>
            <a:ext cx="9596755" cy="1979295"/>
          </a:xfrm>
          <a:prstGeom prst="rect">
            <a:avLst/>
          </a:prstGeom>
          <a:noFill/>
          <a:ln w="79375" cmpd="sng">
            <a:solidFill>
              <a:schemeClr val="accent3">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 name="文本框 2"/>
          <p:cNvSpPr txBox="1"/>
          <p:nvPr/>
        </p:nvSpPr>
        <p:spPr>
          <a:xfrm>
            <a:off x="662305" y="2815590"/>
            <a:ext cx="12192000"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rPr>
              <a:t>The GZD strategies in (8) can be rewritten as</a:t>
            </a:r>
            <a:endParaRPr lang="en-US" altLang="zh-CN" sz="4400">
              <a:latin typeface="Times New Roman" panose="02020603050405020304" pitchFamily="18" charset="0"/>
              <a:cs typeface="Times New Roman" panose="02020603050405020304" pitchFamily="18" charset="0"/>
            </a:endParaRPr>
          </a:p>
        </p:txBody>
      </p:sp>
      <p:sp>
        <p:nvSpPr>
          <p:cNvPr id="11" name="文本框 10"/>
          <p:cNvSpPr txBox="1"/>
          <p:nvPr/>
        </p:nvSpPr>
        <p:spPr>
          <a:xfrm>
            <a:off x="20006945" y="9187815"/>
            <a:ext cx="2733675"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sym typeface="+mn-ea"/>
              </a:rPr>
              <a:t> (9)</a:t>
            </a:r>
            <a:endParaRPr lang="en-US" altLang="zh-CN" sz="440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mc:AlternateContent xmlns:mc="http://schemas.openxmlformats.org/markup-compatibility/2006">
        <mc:Choice xmlns:a14="http://schemas.microsoft.com/office/drawing/2010/main" Requires="a14">
          <p:sp>
            <p:nvSpPr>
              <p:cNvPr id="10" name="文本"/>
              <p:cNvSpPr>
                <a:spLocks noGrp="1"/>
              </p:cNvSpPr>
              <p:nvPr/>
            </p:nvSpPr>
            <p:spPr>
              <a:xfrm rot="21599999">
                <a:off x="1975104" y="634210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0" name="文本"/>
              <p:cNvSpPr>
                <a:spLocks noRot="1" noChangeAspect="1" noMove="1" noResize="1" noEditPoints="1" noAdjustHandles="1" noChangeArrowheads="1" noChangeShapeType="1" noTextEdit="1"/>
              </p:cNvSpPr>
              <p:nvPr/>
            </p:nvSpPr>
            <p:spPr>
              <a:xfrm rot="21599999">
                <a:off x="1975104" y="634210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 name="Rectangle 13"/>
          <p:cNvSpPr>
            <a:spLocks noGrp="1"/>
          </p:cNvSpPr>
          <p:nvPr/>
        </p:nvSpPr>
        <p:spPr>
          <a:xfrm>
            <a:off x="304165" y="1890395"/>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Properties</a:t>
            </a:r>
            <a:r>
              <a:rPr lang="en-US" altLang="zh-CN" sz="5400" b="1" kern="0">
                <a:solidFill>
                  <a:srgbClr val="0000FF"/>
                </a:solidFill>
                <a:latin typeface="Times New Roman" panose="02020603050405020304" pitchFamily="18" charset="0"/>
                <a:cs typeface="Times New Roman" panose="02020603050405020304" pitchFamily="18" charset="0"/>
                <a:sym typeface="+mn-ea"/>
              </a:rPr>
              <a:t> of GZD strategies</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2102104" y="720316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2102104" y="720316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9963331" y="707616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 name="文本框 12"/>
          <p:cNvSpPr txBox="1"/>
          <p:nvPr/>
        </p:nvSpPr>
        <p:spPr>
          <a:xfrm>
            <a:off x="304165" y="3498215"/>
            <a:ext cx="23310850" cy="2002155"/>
          </a:xfrm>
          <a:prstGeom prst="rect">
            <a:avLst/>
          </a:prstGeom>
          <a:noFill/>
        </p:spPr>
        <p:txBody>
          <a:bodyPr wrap="square" rtlCol="0">
            <a:noAutofit/>
          </a:bodyPr>
          <a:p>
            <a:pPr algn="l">
              <a:buClrTx/>
              <a:buSzTx/>
              <a:buFontTx/>
            </a:pPr>
            <a:r>
              <a:rPr lang="zh-CN" altLang="en-US" sz="5400" b="1">
                <a:latin typeface="Times New Roman" panose="02020603050405020304" pitchFamily="18" charset="0"/>
                <a:cs typeface="Times New Roman" panose="02020603050405020304" pitchFamily="18" charset="0"/>
              </a:rPr>
              <a:t>Proposition 1</a:t>
            </a:r>
            <a:r>
              <a:rPr lang="en-US" altLang="zh-CN" sz="5400" b="1">
                <a:latin typeface="Times New Roman" panose="02020603050405020304" pitchFamily="18" charset="0"/>
                <a:cs typeface="Times New Roman" panose="02020603050405020304" pitchFamily="18" charset="0"/>
              </a:rPr>
              <a:t>: </a:t>
            </a:r>
            <a:r>
              <a:rPr lang="en-US" altLang="zh-CN" sz="4800">
                <a:latin typeface="Times New Roman" panose="02020603050405020304" pitchFamily="18" charset="0"/>
                <a:cs typeface="Times New Roman" panose="02020603050405020304" pitchFamily="18" charset="0"/>
              </a:rPr>
              <a:t>Consider an infinitely repeated game G ∈ G</a:t>
            </a:r>
            <a:r>
              <a:rPr lang="en-US" altLang="zh-CN" sz="4800" baseline="-25000">
                <a:latin typeface="Times New Roman" panose="02020603050405020304" pitchFamily="18" charset="0"/>
                <a:cs typeface="Times New Roman" panose="02020603050405020304" pitchFamily="18" charset="0"/>
              </a:rPr>
              <a:t>[3;2,2,2] </a:t>
            </a:r>
            <a:r>
              <a:rPr lang="en-US" altLang="zh-CN" sz="4800">
                <a:latin typeface="Times New Roman" panose="02020603050405020304" pitchFamily="18" charset="0"/>
                <a:cs typeface="Times New Roman" panose="02020603050405020304" pitchFamily="18" charset="0"/>
              </a:rPr>
              <a:t>with two environments.</a:t>
            </a:r>
            <a:endParaRPr lang="en-US" altLang="zh-CN" sz="4800">
              <a:latin typeface="Times New Roman" panose="02020603050405020304" pitchFamily="18" charset="0"/>
              <a:cs typeface="Times New Roman" panose="02020603050405020304" pitchFamily="18" charset="0"/>
            </a:endParaRPr>
          </a:p>
        </p:txBody>
      </p:sp>
      <p:pic>
        <p:nvPicPr>
          <p:cNvPr id="30" name="图片 29"/>
          <p:cNvPicPr>
            <a:picLocks noChangeAspect="1"/>
          </p:cNvPicPr>
          <p:nvPr/>
        </p:nvPicPr>
        <p:blipFill>
          <a:blip r:embed="rId4"/>
          <a:stretch>
            <a:fillRect/>
          </a:stretch>
        </p:blipFill>
        <p:spPr>
          <a:xfrm>
            <a:off x="4671695" y="6136640"/>
            <a:ext cx="3930650" cy="1242695"/>
          </a:xfrm>
          <a:prstGeom prst="rect">
            <a:avLst/>
          </a:prstGeom>
        </p:spPr>
      </p:pic>
      <p:pic>
        <p:nvPicPr>
          <p:cNvPr id="31" name="图片 30"/>
          <p:cNvPicPr>
            <a:picLocks noChangeAspect="1"/>
          </p:cNvPicPr>
          <p:nvPr/>
        </p:nvPicPr>
        <p:blipFill>
          <a:blip r:embed="rId5"/>
          <a:stretch>
            <a:fillRect/>
          </a:stretch>
        </p:blipFill>
        <p:spPr>
          <a:xfrm>
            <a:off x="8382635" y="6226175"/>
            <a:ext cx="5888990" cy="1062990"/>
          </a:xfrm>
          <a:prstGeom prst="rect">
            <a:avLst/>
          </a:prstGeom>
        </p:spPr>
      </p:pic>
      <mc:AlternateContent xmlns:mc="http://schemas.openxmlformats.org/markup-compatibility/2006">
        <mc:Choice xmlns:a14="http://schemas.microsoft.com/office/drawing/2010/main" Requires="a14">
          <p:sp>
            <p:nvSpPr>
              <p:cNvPr id="32" name="文本"/>
              <p:cNvSpPr>
                <a:spLocks noGrp="1"/>
              </p:cNvSpPr>
              <p:nvPr/>
            </p:nvSpPr>
            <p:spPr>
              <a:xfrm rot="21599999">
                <a:off x="1462659" y="7798155"/>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32" name="文本"/>
              <p:cNvSpPr>
                <a:spLocks noRot="1" noChangeAspect="1" noMove="1" noResize="1" noEditPoints="1" noAdjustHandles="1" noChangeArrowheads="1" noChangeShapeType="1" noTextEdit="1"/>
              </p:cNvSpPr>
              <p:nvPr/>
            </p:nvSpPr>
            <p:spPr>
              <a:xfrm rot="21599999">
                <a:off x="1462659" y="7798155"/>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33" name="文本"/>
          <p:cNvSpPr>
            <a:spLocks noGrp="1"/>
          </p:cNvSpPr>
          <p:nvPr/>
        </p:nvSpPr>
        <p:spPr>
          <a:xfrm rot="21599999">
            <a:off x="9323886" y="767115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34" name="文本"/>
          <p:cNvSpPr>
            <a:spLocks noGrp="1"/>
          </p:cNvSpPr>
          <p:nvPr/>
        </p:nvSpPr>
        <p:spPr>
          <a:xfrm rot="21599999">
            <a:off x="16584553" y="767115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pic>
        <p:nvPicPr>
          <p:cNvPr id="35" name="图片 34"/>
          <p:cNvPicPr>
            <a:picLocks noChangeAspect="1"/>
          </p:cNvPicPr>
          <p:nvPr/>
        </p:nvPicPr>
        <p:blipFill>
          <a:blip r:embed="rId6"/>
          <a:stretch>
            <a:fillRect/>
          </a:stretch>
        </p:blipFill>
        <p:spPr>
          <a:xfrm>
            <a:off x="1462405" y="11800205"/>
            <a:ext cx="18943320" cy="945515"/>
          </a:xfrm>
          <a:prstGeom prst="rect">
            <a:avLst/>
          </a:prstGeom>
        </p:spPr>
      </p:pic>
      <p:pic>
        <p:nvPicPr>
          <p:cNvPr id="36" name="图片 35"/>
          <p:cNvPicPr>
            <a:picLocks noChangeAspect="1"/>
          </p:cNvPicPr>
          <p:nvPr/>
        </p:nvPicPr>
        <p:blipFill>
          <a:blip r:embed="rId7"/>
          <a:stretch>
            <a:fillRect/>
          </a:stretch>
        </p:blipFill>
        <p:spPr>
          <a:xfrm>
            <a:off x="922020" y="7846060"/>
            <a:ext cx="22957790" cy="1073785"/>
          </a:xfrm>
          <a:prstGeom prst="rect">
            <a:avLst/>
          </a:prstGeom>
        </p:spPr>
      </p:pic>
      <p:pic>
        <p:nvPicPr>
          <p:cNvPr id="37" name="图片 36"/>
          <p:cNvPicPr>
            <a:picLocks noChangeAspect="1"/>
          </p:cNvPicPr>
          <p:nvPr/>
        </p:nvPicPr>
        <p:blipFill>
          <a:blip r:embed="rId8"/>
          <a:stretch>
            <a:fillRect/>
          </a:stretch>
        </p:blipFill>
        <p:spPr>
          <a:xfrm>
            <a:off x="2395220" y="8764905"/>
            <a:ext cx="20012025" cy="2934970"/>
          </a:xfrm>
          <a:prstGeom prst="rect">
            <a:avLst/>
          </a:prstGeom>
        </p:spPr>
      </p:pic>
      <p:pic>
        <p:nvPicPr>
          <p:cNvPr id="38" name="图片 37"/>
          <p:cNvPicPr>
            <a:picLocks noChangeAspect="1"/>
          </p:cNvPicPr>
          <p:nvPr/>
        </p:nvPicPr>
        <p:blipFill>
          <a:blip r:embed="rId9"/>
          <a:stretch>
            <a:fillRect/>
          </a:stretch>
        </p:blipFill>
        <p:spPr>
          <a:xfrm>
            <a:off x="965200" y="4822825"/>
            <a:ext cx="22226270" cy="846455"/>
          </a:xfrm>
          <a:prstGeom prst="rect">
            <a:avLst/>
          </a:prstGeom>
        </p:spPr>
      </p:pic>
      <p:sp>
        <p:nvSpPr>
          <p:cNvPr id="11" name="文本框 10"/>
          <p:cNvSpPr txBox="1"/>
          <p:nvPr/>
        </p:nvSpPr>
        <p:spPr>
          <a:xfrm>
            <a:off x="15961360" y="6285865"/>
            <a:ext cx="2733675"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sym typeface="+mn-ea"/>
              </a:rPr>
              <a:t> (10)</a:t>
            </a:r>
            <a:endParaRPr lang="en-US" altLang="zh-CN" sz="4400">
              <a:latin typeface="Times New Roman" panose="02020603050405020304" pitchFamily="18" charset="0"/>
              <a:cs typeface="Times New Roman" panose="02020603050405020304" pitchFamily="18" charset="0"/>
              <a:sym typeface="+mn-ea"/>
            </a:endParaRPr>
          </a:p>
        </p:txBody>
      </p:sp>
      <p:sp>
        <p:nvSpPr>
          <p:cNvPr id="3" name="文本框 2"/>
          <p:cNvSpPr txBox="1"/>
          <p:nvPr/>
        </p:nvSpPr>
        <p:spPr>
          <a:xfrm>
            <a:off x="20711160" y="10443210"/>
            <a:ext cx="2733675"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sym typeface="+mn-ea"/>
              </a:rPr>
              <a:t> (11)</a:t>
            </a:r>
            <a:endParaRPr lang="en-US" altLang="zh-CN" sz="440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12" name="Rectangle 13"/>
          <p:cNvSpPr>
            <a:spLocks noGrp="1"/>
          </p:cNvSpPr>
          <p:nvPr/>
        </p:nvSpPr>
        <p:spPr>
          <a:xfrm>
            <a:off x="304165" y="1890395"/>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Properties</a:t>
            </a:r>
            <a:r>
              <a:rPr lang="en-US" altLang="zh-CN" sz="5400" b="1" kern="0">
                <a:solidFill>
                  <a:srgbClr val="0000FF"/>
                </a:solidFill>
                <a:latin typeface="Times New Roman" panose="02020603050405020304" pitchFamily="18" charset="0"/>
                <a:cs typeface="Times New Roman" panose="02020603050405020304" pitchFamily="18" charset="0"/>
                <a:sym typeface="+mn-ea"/>
              </a:rPr>
              <a:t> of GZD strategies</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p:sp>
        <p:nvSpPr>
          <p:cNvPr id="13" name="文本框 12"/>
          <p:cNvSpPr txBox="1"/>
          <p:nvPr/>
        </p:nvSpPr>
        <p:spPr>
          <a:xfrm>
            <a:off x="304165" y="2708910"/>
            <a:ext cx="3681095" cy="3695065"/>
          </a:xfrm>
          <a:prstGeom prst="rect">
            <a:avLst/>
          </a:prstGeom>
          <a:noFill/>
        </p:spPr>
        <p:txBody>
          <a:bodyPr wrap="square" rtlCol="0">
            <a:noAutofit/>
          </a:bodyPr>
          <a:p>
            <a:pPr algn="l">
              <a:lnSpc>
                <a:spcPct val="150000"/>
              </a:lnSpc>
              <a:buClrTx/>
              <a:buSzTx/>
              <a:buFontTx/>
            </a:pPr>
            <a:r>
              <a:rPr lang="en-US" altLang="zh-CN" sz="6000" b="1">
                <a:solidFill>
                  <a:schemeClr val="tx1"/>
                </a:solidFill>
                <a:latin typeface="Times New Roman" panose="02020603050405020304" pitchFamily="18" charset="0"/>
                <a:cs typeface="Times New Roman" panose="02020603050405020304" pitchFamily="18" charset="0"/>
              </a:rPr>
              <a:t>  Remrk 1: </a:t>
            </a:r>
            <a:endParaRPr lang="en-US" altLang="zh-CN" sz="5400" b="1">
              <a:solidFill>
                <a:schemeClr val="tx1"/>
              </a:solidFill>
              <a:latin typeface="Times New Roman" panose="02020603050405020304" pitchFamily="18" charset="0"/>
              <a:cs typeface="Times New Roman" panose="02020603050405020304" pitchFamily="18" charset="0"/>
            </a:endParaRPr>
          </a:p>
          <a:p>
            <a:pPr marL="1600200" lvl="2" indent="-685800" algn="l">
              <a:lnSpc>
                <a:spcPct val="150000"/>
              </a:lnSpc>
              <a:buClrTx/>
              <a:buSzTx/>
              <a:buFont typeface="Wingdings" panose="05000000000000000000" charset="0"/>
              <a:buChar char="l"/>
            </a:pPr>
            <a:r>
              <a:rPr lang="en-US" altLang="zh-CN" sz="5400" b="1">
                <a:solidFill>
                  <a:schemeClr val="tx1"/>
                </a:solidFill>
                <a:latin typeface="Times New Roman" panose="02020603050405020304" pitchFamily="18" charset="0"/>
                <a:cs typeface="Times New Roman" panose="02020603050405020304" pitchFamily="18" charset="0"/>
              </a:rPr>
              <a:t>  </a:t>
            </a:r>
            <a:r>
              <a:rPr lang="en-US" altLang="zh-CN" sz="4800">
                <a:solidFill>
                  <a:schemeClr val="tx1"/>
                </a:solidFill>
                <a:latin typeface="Times New Roman" panose="02020603050405020304" pitchFamily="18" charset="0"/>
                <a:cs typeface="Times New Roman" panose="02020603050405020304" pitchFamily="18" charset="0"/>
              </a:rPr>
              <a:t>The</a:t>
            </a:r>
            <a:r>
              <a:rPr lang="en-US" altLang="zh-CN" sz="4800" b="1">
                <a:solidFill>
                  <a:schemeClr val="tx1"/>
                </a:solidFill>
                <a:latin typeface="Times New Roman" panose="02020603050405020304" pitchFamily="18" charset="0"/>
                <a:cs typeface="Times New Roman" panose="02020603050405020304" pitchFamily="18" charset="0"/>
              </a:rPr>
              <a:t> </a:t>
            </a:r>
            <a:endParaRPr lang="en-US" altLang="zh-CN" sz="4800" b="1">
              <a:solidFill>
                <a:schemeClr val="tx1"/>
              </a:solidFill>
              <a:latin typeface="Times New Roman" panose="02020603050405020304" pitchFamily="18" charset="0"/>
              <a:cs typeface="Times New Roman" panose="02020603050405020304" pitchFamily="18" charset="0"/>
            </a:endParaRPr>
          </a:p>
        </p:txBody>
      </p:sp>
      <p:sp>
        <p:nvSpPr>
          <p:cNvPr id="34" name="文本"/>
          <p:cNvSpPr>
            <a:spLocks noGrp="1"/>
          </p:cNvSpPr>
          <p:nvPr/>
        </p:nvSpPr>
        <p:spPr>
          <a:xfrm rot="21599999">
            <a:off x="16584553" y="796262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pic>
        <p:nvPicPr>
          <p:cNvPr id="4" name="图片 3"/>
          <p:cNvPicPr>
            <a:picLocks noChangeAspect="1"/>
          </p:cNvPicPr>
          <p:nvPr/>
        </p:nvPicPr>
        <p:blipFill>
          <a:blip r:embed="rId3"/>
          <a:stretch>
            <a:fillRect/>
          </a:stretch>
        </p:blipFill>
        <p:spPr>
          <a:xfrm>
            <a:off x="3329940" y="4433570"/>
            <a:ext cx="19629755" cy="885190"/>
          </a:xfrm>
          <a:prstGeom prst="rect">
            <a:avLst/>
          </a:prstGeom>
        </p:spPr>
      </p:pic>
      <p:pic>
        <p:nvPicPr>
          <p:cNvPr id="5" name="图片 4"/>
          <p:cNvPicPr>
            <a:picLocks noChangeAspect="1"/>
          </p:cNvPicPr>
          <p:nvPr/>
        </p:nvPicPr>
        <p:blipFill>
          <a:blip r:embed="rId4"/>
          <a:srcRect l="-178" t="16440"/>
          <a:stretch>
            <a:fillRect/>
          </a:stretch>
        </p:blipFill>
        <p:spPr>
          <a:xfrm>
            <a:off x="2155825" y="5435600"/>
            <a:ext cx="7166610" cy="622935"/>
          </a:xfrm>
          <a:prstGeom prst="rect">
            <a:avLst/>
          </a:prstGeom>
        </p:spPr>
      </p:pic>
      <p:pic>
        <p:nvPicPr>
          <p:cNvPr id="6" name="图片 5"/>
          <p:cNvPicPr>
            <a:picLocks noChangeAspect="1"/>
          </p:cNvPicPr>
          <p:nvPr/>
        </p:nvPicPr>
        <p:blipFill>
          <a:blip r:embed="rId5"/>
          <a:srcRect l="-56" t="14026"/>
          <a:stretch>
            <a:fillRect/>
          </a:stretch>
        </p:blipFill>
        <p:spPr>
          <a:xfrm>
            <a:off x="8422640" y="6175375"/>
            <a:ext cx="10168255" cy="756920"/>
          </a:xfrm>
          <a:prstGeom prst="rect">
            <a:avLst/>
          </a:prstGeom>
        </p:spPr>
      </p:pic>
      <p:sp>
        <p:nvSpPr>
          <p:cNvPr id="8" name="文本框 7"/>
          <p:cNvSpPr txBox="1"/>
          <p:nvPr/>
        </p:nvSpPr>
        <p:spPr>
          <a:xfrm>
            <a:off x="1062990" y="7318375"/>
            <a:ext cx="22621240" cy="2526665"/>
          </a:xfrm>
          <a:prstGeom prst="rect">
            <a:avLst/>
          </a:prstGeom>
        </p:spPr>
        <p:txBody>
          <a:bodyPr>
            <a:noAutofit/>
          </a:bodyPr>
          <a:p>
            <a:r>
              <a:rPr lang="en-US" altLang="zh-CN" sz="4800">
                <a:latin typeface="Times New Roman" panose="02020603050405020304" pitchFamily="18" charset="0"/>
                <a:cs typeface="Times New Roman" panose="02020603050405020304" pitchFamily="18" charset="0"/>
              </a:rPr>
              <a:t>      It is shown that the linear relationship can be set to be either </a:t>
            </a:r>
            <a:r>
              <a:rPr lang="en-US" altLang="zh-CN" sz="4800">
                <a:solidFill>
                  <a:srgbClr val="FF0000"/>
                </a:solidFill>
                <a:latin typeface="Times New Roman" panose="02020603050405020304" pitchFamily="18" charset="0"/>
                <a:cs typeface="Times New Roman" panose="02020603050405020304" pitchFamily="18" charset="0"/>
              </a:rPr>
              <a:t>positive or negative</a:t>
            </a:r>
            <a:r>
              <a:rPr lang="en-US" altLang="zh-CN" sz="4800">
                <a:latin typeface="Times New Roman" panose="02020603050405020304" pitchFamily="18" charset="0"/>
                <a:cs typeface="Times New Roman" panose="02020603050405020304" pitchFamily="18" charset="0"/>
              </a:rPr>
              <a:t>, which is completely determined by the focal individual.  </a:t>
            </a:r>
            <a:r>
              <a:rPr lang="en-US" altLang="zh-CN" sz="4800">
                <a:solidFill>
                  <a:srgbClr val="000000"/>
                </a:solidFill>
                <a:latin typeface="Times New Roman" panose="02020603050405020304" pitchFamily="18" charset="0"/>
                <a:ea typeface="CMR10"/>
                <a:cs typeface="Times New Roman" panose="02020603050405020304" pitchFamily="18" charset="0"/>
              </a:rPr>
              <a:t>And if more people don’t spread rumour, then transforming into an environment with stricter regulation is possible.</a:t>
            </a:r>
            <a:endParaRPr lang="en-US" altLang="zh-CN" sz="4800">
              <a:solidFill>
                <a:srgbClr val="000000"/>
              </a:solidFill>
              <a:latin typeface="Times New Roman" panose="02020603050405020304" pitchFamily="18" charset="0"/>
              <a:ea typeface="CMR10"/>
              <a:cs typeface="Times New Roman" panose="02020603050405020304" pitchFamily="18" charset="0"/>
            </a:endParaRPr>
          </a:p>
        </p:txBody>
      </p:sp>
      <p:sp>
        <p:nvSpPr>
          <p:cNvPr id="9" name="文本框 8"/>
          <p:cNvSpPr txBox="1"/>
          <p:nvPr/>
        </p:nvSpPr>
        <p:spPr>
          <a:xfrm>
            <a:off x="1057275" y="9923780"/>
            <a:ext cx="22626955" cy="1660525"/>
          </a:xfrm>
          <a:prstGeom prst="rect">
            <a:avLst/>
          </a:prstGeom>
          <a:noFill/>
        </p:spPr>
        <p:txBody>
          <a:bodyPr wrap="square" rtlCol="0" anchor="t">
            <a:spAutoFit/>
          </a:bodyPr>
          <a:p>
            <a:pPr marL="685800" indent="-685800">
              <a:buFont typeface="Wingdings" panose="05000000000000000000" charset="0"/>
              <a:buChar char="l"/>
            </a:pPr>
            <a:r>
              <a:rPr lang="en-US" altLang="zh-CN" sz="5400" b="1">
                <a:latin typeface="Times New Roman" panose="02020603050405020304" pitchFamily="18" charset="0"/>
                <a:cs typeface="Times New Roman" panose="02020603050405020304" pitchFamily="18" charset="0"/>
                <a:sym typeface="+mn-ea"/>
              </a:rPr>
              <a:t> </a:t>
            </a:r>
            <a:r>
              <a:rPr lang="en-US" altLang="zh-CN" sz="4800">
                <a:latin typeface="Times New Roman" panose="02020603050405020304" pitchFamily="18" charset="0"/>
                <a:cs typeface="Times New Roman" panose="02020603050405020304" pitchFamily="18" charset="0"/>
                <a:sym typeface="+mn-ea"/>
              </a:rPr>
              <a:t>If the two environments are </a:t>
            </a:r>
            <a:r>
              <a:rPr lang="en-US" altLang="zh-CN" sz="4800">
                <a:solidFill>
                  <a:srgbClr val="FF0000"/>
                </a:solidFill>
                <a:latin typeface="Times New Roman" panose="02020603050405020304" pitchFamily="18" charset="0"/>
                <a:cs typeface="Times New Roman" panose="02020603050405020304" pitchFamily="18" charset="0"/>
                <a:sym typeface="+mn-ea"/>
              </a:rPr>
              <a:t>identical</a:t>
            </a:r>
            <a:r>
              <a:rPr lang="en-US" altLang="zh-CN" sz="4800">
                <a:latin typeface="Times New Roman" panose="02020603050405020304" pitchFamily="18" charset="0"/>
                <a:cs typeface="Times New Roman" panose="02020603050405020304" pitchFamily="18" charset="0"/>
                <a:sym typeface="+mn-ea"/>
              </a:rPr>
              <a:t>, then the GZD strategies will degenerate into the traditional ZD strategies.</a:t>
            </a:r>
            <a:endParaRPr lang="en-US" altLang="zh-CN" sz="4800">
              <a:latin typeface="Times New Roman" panose="02020603050405020304" pitchFamily="18" charset="0"/>
              <a:cs typeface="Times New Roman" panose="02020603050405020304" pitchFamily="18" charset="0"/>
              <a:sym typeface="+mn-ea"/>
            </a:endParaRPr>
          </a:p>
        </p:txBody>
      </p:sp>
      <p:sp>
        <p:nvSpPr>
          <p:cNvPr id="11" name="文本框 10"/>
          <p:cNvSpPr txBox="1"/>
          <p:nvPr/>
        </p:nvSpPr>
        <p:spPr>
          <a:xfrm>
            <a:off x="19069685" y="6058535"/>
            <a:ext cx="2733675"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sym typeface="+mn-ea"/>
              </a:rPr>
              <a:t> (11)</a:t>
            </a:r>
            <a:endParaRPr lang="en-US" altLang="zh-CN" sz="440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3" name="动作按钮: 前进或下一项 2">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Rectangle 13"/>
          <p:cNvSpPr>
            <a:spLocks noGrp="1"/>
          </p:cNvSpPr>
          <p:nvPr/>
        </p:nvSpPr>
        <p:spPr>
          <a:xfrm>
            <a:off x="333375" y="3003550"/>
            <a:ext cx="64865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T</a:t>
            </a:r>
            <a:r>
              <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rPr>
              <a:t>ypes of alliances</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34060" y="1704340"/>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zero-determinant (ZD) alliances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4" name="文本框 13"/>
          <p:cNvSpPr txBox="1"/>
          <p:nvPr/>
        </p:nvSpPr>
        <p:spPr>
          <a:xfrm>
            <a:off x="734060" y="4161155"/>
            <a:ext cx="12656185" cy="5631180"/>
          </a:xfrm>
          <a:prstGeom prst="rect">
            <a:avLst/>
          </a:prstGeom>
          <a:noFill/>
        </p:spPr>
        <p:txBody>
          <a:bodyPr wrap="square" rtlCol="0" anchor="t">
            <a:spAutoFit/>
          </a:bodyPr>
          <a:p>
            <a:pPr marL="1143000" lvl="1" indent="-685800">
              <a:lnSpc>
                <a:spcPct val="150000"/>
              </a:lnSpc>
              <a:buFont typeface="Wingdings" panose="05000000000000000000" charset="0"/>
              <a:buChar char="l"/>
            </a:pPr>
            <a:r>
              <a:rPr lang="en-US" altLang="zh-CN" sz="4800" b="1">
                <a:latin typeface="Times New Roman" panose="02020603050405020304" pitchFamily="18" charset="0"/>
                <a:cs typeface="Times New Roman" panose="02020603050405020304" pitchFamily="18" charset="0"/>
                <a:sym typeface="+mn-ea"/>
              </a:rPr>
              <a:t>Strategic alliances</a:t>
            </a:r>
            <a:endParaRPr lang="en-US" altLang="zh-CN" sz="4800" b="1">
              <a:latin typeface="Times New Roman" panose="02020603050405020304" pitchFamily="18" charset="0"/>
              <a:cs typeface="Times New Roman" panose="02020603050405020304" pitchFamily="18" charset="0"/>
              <a:sym typeface="+mn-ea"/>
            </a:endParaRPr>
          </a:p>
          <a:p>
            <a:pPr indent="0" algn="just">
              <a:lnSpc>
                <a:spcPct val="150000"/>
              </a:lnSpc>
              <a:buFont typeface="Wingdings" panose="05000000000000000000" charset="0"/>
              <a:buNone/>
            </a:pPr>
            <a:r>
              <a:rPr lang="en-US" altLang="zh-CN" sz="4800">
                <a:latin typeface="Times New Roman" panose="02020603050405020304" pitchFamily="18" charset="0"/>
                <a:cs typeface="Times New Roman" panose="02020603050405020304" pitchFamily="18" charset="0"/>
                <a:sym typeface="+mn-ea"/>
              </a:rPr>
              <a:t>    When players form a strategy alliance, they only agree on the set of alliance members, and on a common ZD strategy that each alliance member independently applies during the repeated game.</a:t>
            </a:r>
            <a:endParaRPr lang="en-US" altLang="zh-CN" sz="4800">
              <a:latin typeface="Times New Roman" panose="02020603050405020304" pitchFamily="18" charset="0"/>
              <a:cs typeface="Times New Roman" panose="02020603050405020304" pitchFamily="18" charset="0"/>
            </a:endParaRPr>
          </a:p>
        </p:txBody>
      </p:sp>
      <p:pic>
        <p:nvPicPr>
          <p:cNvPr id="15" name="图片 14"/>
          <p:cNvPicPr>
            <a:picLocks noChangeAspect="1"/>
          </p:cNvPicPr>
          <p:nvPr/>
        </p:nvPicPr>
        <p:blipFill>
          <a:blip r:embed="rId3"/>
          <a:stretch>
            <a:fillRect/>
          </a:stretch>
        </p:blipFill>
        <p:spPr>
          <a:xfrm>
            <a:off x="13927455" y="5718175"/>
            <a:ext cx="9285605" cy="3375660"/>
          </a:xfrm>
          <a:prstGeom prst="rect">
            <a:avLst/>
          </a:prstGeom>
        </p:spPr>
      </p:pic>
      <p:sp>
        <p:nvSpPr>
          <p:cNvPr id="4" name="文本框 3"/>
          <p:cNvSpPr txBox="1"/>
          <p:nvPr/>
        </p:nvSpPr>
        <p:spPr>
          <a:xfrm>
            <a:off x="918210" y="10771505"/>
            <a:ext cx="21064220" cy="2306955"/>
          </a:xfrm>
          <a:prstGeom prst="rect">
            <a:avLst/>
          </a:prstGeom>
          <a:noFill/>
        </p:spPr>
        <p:txBody>
          <a:bodyPr wrap="square" rtlCol="0" anchor="t">
            <a:spAutoFit/>
          </a:bodyPr>
          <a:p>
            <a:pPr indent="0" algn="just">
              <a:lnSpc>
                <a:spcPct val="150000"/>
              </a:lnSpc>
              <a:buFont typeface="Wingdings" panose="05000000000000000000" charset="0"/>
              <a:buNone/>
            </a:pPr>
            <a:r>
              <a:rPr lang="en-US" altLang="zh-CN" sz="4800">
                <a:latin typeface="Times New Roman" panose="02020603050405020304" pitchFamily="18" charset="0"/>
                <a:cs typeface="Times New Roman" panose="02020603050405020304" pitchFamily="18" charset="0"/>
                <a:sym typeface="+mn-ea"/>
              </a:rPr>
              <a:t>     All alliance members synchronize their decisions in each round, </a:t>
            </a:r>
            <a:r>
              <a:rPr lang="en-US" altLang="zh-CN" sz="4800">
                <a:latin typeface="Times New Roman" panose="02020603050405020304" pitchFamily="18" charset="0"/>
                <a:ea typeface="宋体" panose="02010600030101010101" pitchFamily="2" charset="-122"/>
                <a:cs typeface="Times New Roman" panose="02020603050405020304" pitchFamily="18" charset="0"/>
                <a:sym typeface="+mn-ea"/>
              </a:rPr>
              <a:t>such that all allies play the same action.</a:t>
            </a:r>
            <a:endParaRPr lang="en-US" altLang="zh-CN" sz="480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5" name="文本框 4"/>
          <p:cNvSpPr txBox="1"/>
          <p:nvPr/>
        </p:nvSpPr>
        <p:spPr>
          <a:xfrm>
            <a:off x="734060" y="9941560"/>
            <a:ext cx="12192000" cy="829945"/>
          </a:xfrm>
          <a:prstGeom prst="rect">
            <a:avLst/>
          </a:prstGeom>
          <a:noFill/>
        </p:spPr>
        <p:txBody>
          <a:bodyPr wrap="square" rtlCol="0" anchor="t">
            <a:spAutoFit/>
          </a:bodyPr>
          <a:p>
            <a:pPr marL="1143000" lvl="1" indent="-685800">
              <a:buFont typeface="Wingdings" panose="05000000000000000000" charset="0"/>
              <a:buChar char="l"/>
            </a:pPr>
            <a:r>
              <a:rPr lang="en-US" altLang="zh-CN" sz="4800" b="1">
                <a:latin typeface="Times New Roman" panose="02020603050405020304" pitchFamily="18" charset="0"/>
                <a:cs typeface="Times New Roman" panose="02020603050405020304" pitchFamily="18" charset="0"/>
                <a:sym typeface="+mn-ea"/>
              </a:rPr>
              <a:t>Synchronous alliances</a:t>
            </a:r>
            <a:endParaRPr lang="en-US" altLang="zh-CN" sz="4800" b="1">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pic>
        <p:nvPicPr>
          <p:cNvPr id="5" name="图片 4"/>
          <p:cNvPicPr>
            <a:picLocks noChangeAspect="1"/>
          </p:cNvPicPr>
          <p:nvPr/>
        </p:nvPicPr>
        <p:blipFill>
          <a:blip r:embed="rId3"/>
          <a:srcRect l="-161" t="11079"/>
          <a:stretch>
            <a:fillRect/>
          </a:stretch>
        </p:blipFill>
        <p:spPr>
          <a:xfrm>
            <a:off x="4370705" y="2606675"/>
            <a:ext cx="14431010" cy="10835005"/>
          </a:xfrm>
          <a:prstGeom prst="rect">
            <a:avLst/>
          </a:prstGeom>
        </p:spPr>
      </p:pic>
      <p:sp>
        <p:nvSpPr>
          <p:cNvPr id="6" name="文本框 5"/>
          <p:cNvSpPr txBox="1"/>
          <p:nvPr/>
        </p:nvSpPr>
        <p:spPr>
          <a:xfrm>
            <a:off x="9046210" y="1605597"/>
            <a:ext cx="5080000" cy="922020"/>
          </a:xfrm>
          <a:prstGeom prst="rect">
            <a:avLst/>
          </a:prstGeom>
        </p:spPr>
        <p:txBody>
          <a:bodyPr>
            <a:spAutoFit/>
          </a:bodyPr>
          <a:p>
            <a:r>
              <a:rPr lang="en-US" altLang="zh-CN" sz="5400">
                <a:solidFill>
                  <a:srgbClr val="FF0000"/>
                </a:solidFill>
                <a:latin typeface="Times New Roman" panose="02020603050405020304" pitchFamily="18" charset="0"/>
                <a:ea typeface="LMRoman10-Regular-Identity-H"/>
                <a:cs typeface="Times New Roman" panose="02020603050405020304" pitchFamily="18" charset="0"/>
              </a:rPr>
              <a:t>Notations</a:t>
            </a:r>
            <a:endParaRPr lang="en-US" altLang="zh-CN" sz="5400">
              <a:solidFill>
                <a:srgbClr val="FF0000"/>
              </a:solidFill>
              <a:latin typeface="Times New Roman" panose="02020603050405020304" pitchFamily="18" charset="0"/>
              <a:ea typeface="LMRoman10-Regular-Identity-H"/>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pic>
        <p:nvPicPr>
          <p:cNvPr id="27" name="图片 26"/>
          <p:cNvPicPr>
            <a:picLocks noChangeAspect="1"/>
          </p:cNvPicPr>
          <p:nvPr/>
        </p:nvPicPr>
        <p:blipFill>
          <a:blip r:embed="rId3"/>
          <a:stretch>
            <a:fillRect/>
          </a:stretch>
        </p:blipFill>
        <p:spPr>
          <a:xfrm>
            <a:off x="7031990" y="2788920"/>
            <a:ext cx="5845810" cy="1478915"/>
          </a:xfrm>
          <a:prstGeom prst="rect">
            <a:avLst/>
          </a:prstGeom>
          <a:ln w="28575">
            <a:solidFill>
              <a:srgbClr val="FF0000"/>
            </a:solidFill>
          </a:ln>
        </p:spPr>
      </p:pic>
      <p:sp>
        <p:nvSpPr>
          <p:cNvPr id="10" name="Rectangle 13"/>
          <p:cNvSpPr>
            <a:spLocks noGrp="1"/>
          </p:cNvSpPr>
          <p:nvPr/>
        </p:nvSpPr>
        <p:spPr>
          <a:xfrm>
            <a:off x="250190" y="1667510"/>
            <a:ext cx="18357850"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lang="en-US" altLang="zh-CN" sz="5400" b="1" kern="0">
                <a:solidFill>
                  <a:srgbClr val="0000FF"/>
                </a:solidFill>
                <a:latin typeface="Times New Roman" panose="02020603050405020304" pitchFamily="18" charset="0"/>
                <a:cs typeface="Times New Roman" panose="02020603050405020304" pitchFamily="18" charset="0"/>
                <a:sym typeface="+mn-ea"/>
              </a:rPr>
              <a:t>Profile evolutionary equation</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p:pic>
        <p:nvPicPr>
          <p:cNvPr id="4" name="图片 3"/>
          <p:cNvPicPr>
            <a:picLocks noChangeAspect="1"/>
          </p:cNvPicPr>
          <p:nvPr/>
        </p:nvPicPr>
        <p:blipFill>
          <a:blip r:embed="rId4"/>
          <a:stretch>
            <a:fillRect/>
          </a:stretch>
        </p:blipFill>
        <p:spPr>
          <a:xfrm>
            <a:off x="7969250" y="3192145"/>
            <a:ext cx="2079625" cy="725805"/>
          </a:xfrm>
          <a:prstGeom prst="rect">
            <a:avLst/>
          </a:prstGeom>
        </p:spPr>
      </p:pic>
      <p:pic>
        <p:nvPicPr>
          <p:cNvPr id="8" name="图片 7"/>
          <p:cNvPicPr>
            <a:picLocks noChangeAspect="1"/>
          </p:cNvPicPr>
          <p:nvPr/>
        </p:nvPicPr>
        <p:blipFill>
          <a:blip r:embed="rId5"/>
          <a:stretch>
            <a:fillRect/>
          </a:stretch>
        </p:blipFill>
        <p:spPr>
          <a:xfrm>
            <a:off x="11450320" y="3360420"/>
            <a:ext cx="960120" cy="557530"/>
          </a:xfrm>
          <a:prstGeom prst="rect">
            <a:avLst/>
          </a:prstGeom>
        </p:spPr>
      </p:pic>
      <p:pic>
        <p:nvPicPr>
          <p:cNvPr id="12" name="图片 11"/>
          <p:cNvPicPr>
            <a:picLocks noChangeAspect="1"/>
          </p:cNvPicPr>
          <p:nvPr/>
        </p:nvPicPr>
        <p:blipFill>
          <a:blip r:embed="rId6"/>
          <a:srcRect r="1233" b="19091"/>
          <a:stretch>
            <a:fillRect/>
          </a:stretch>
        </p:blipFill>
        <p:spPr>
          <a:xfrm>
            <a:off x="250190" y="5626735"/>
            <a:ext cx="22724110" cy="5724525"/>
          </a:xfrm>
          <a:prstGeom prst="rect">
            <a:avLst/>
          </a:prstGeom>
        </p:spPr>
      </p:pic>
      <p:pic>
        <p:nvPicPr>
          <p:cNvPr id="11" name="图片 10"/>
          <p:cNvPicPr>
            <a:picLocks noChangeAspect="1"/>
          </p:cNvPicPr>
          <p:nvPr/>
        </p:nvPicPr>
        <p:blipFill>
          <a:blip r:embed="rId7"/>
          <a:srcRect r="60248" b="-8364"/>
          <a:stretch>
            <a:fillRect/>
          </a:stretch>
        </p:blipFill>
        <p:spPr>
          <a:xfrm>
            <a:off x="1095375" y="11543665"/>
            <a:ext cx="972820" cy="1189990"/>
          </a:xfrm>
          <a:prstGeom prst="rect">
            <a:avLst/>
          </a:prstGeom>
          <a:solidFill>
            <a:schemeClr val="bg1"/>
          </a:solidFill>
        </p:spPr>
      </p:pic>
      <p:pic>
        <p:nvPicPr>
          <p:cNvPr id="13" name="图片 12"/>
          <p:cNvPicPr>
            <a:picLocks noChangeAspect="1"/>
          </p:cNvPicPr>
          <p:nvPr/>
        </p:nvPicPr>
        <p:blipFill>
          <a:blip r:embed="rId8"/>
          <a:stretch>
            <a:fillRect/>
          </a:stretch>
        </p:blipFill>
        <p:spPr>
          <a:xfrm>
            <a:off x="2068195" y="12054840"/>
            <a:ext cx="3656965" cy="603885"/>
          </a:xfrm>
          <a:prstGeom prst="rect">
            <a:avLst/>
          </a:prstGeom>
        </p:spPr>
      </p:pic>
      <p:sp>
        <p:nvSpPr>
          <p:cNvPr id="3" name="文本框 2"/>
          <p:cNvSpPr txBox="1"/>
          <p:nvPr/>
        </p:nvSpPr>
        <p:spPr>
          <a:xfrm>
            <a:off x="848360" y="4604385"/>
            <a:ext cx="12192000" cy="829945"/>
          </a:xfrm>
          <a:prstGeom prst="rect">
            <a:avLst/>
          </a:prstGeom>
          <a:noFill/>
        </p:spPr>
        <p:txBody>
          <a:bodyPr wrap="square" rtlCol="0" anchor="t">
            <a:spAutoFit/>
          </a:bodyPr>
          <a:p>
            <a:r>
              <a:rPr lang="en-US" altLang="zh-CN" sz="4800">
                <a:latin typeface="Times New Roman" panose="02020603050405020304" pitchFamily="18" charset="0"/>
                <a:ea typeface="楷体" panose="02010609060101010101" pitchFamily="49" charset="-122"/>
                <a:cs typeface="Times New Roman" panose="02020603050405020304" pitchFamily="18" charset="0"/>
                <a:sym typeface="+mn-ea"/>
              </a:rPr>
              <a:t>where the Markov transition matrix  is</a:t>
            </a:r>
            <a:endParaRPr lang="en-US" altLang="zh-CN" sz="4800">
              <a:latin typeface="Times New Roman" panose="02020603050405020304" pitchFamily="18" charset="0"/>
              <a:ea typeface="楷体" panose="02010609060101010101" pitchFamily="49" charset="-122"/>
              <a:cs typeface="Times New Roman" panose="02020603050405020304" pitchFamily="18" charset="0"/>
              <a:sym typeface="+mn-ea"/>
            </a:endParaRPr>
          </a:p>
        </p:txBody>
      </p:sp>
      <p:sp>
        <p:nvSpPr>
          <p:cNvPr id="5" name="文本框 4"/>
          <p:cNvSpPr txBox="1"/>
          <p:nvPr/>
        </p:nvSpPr>
        <p:spPr>
          <a:xfrm>
            <a:off x="13673455" y="3149600"/>
            <a:ext cx="2733675"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sym typeface="+mn-ea"/>
              </a:rPr>
              <a:t> (12)</a:t>
            </a:r>
            <a:endParaRPr lang="en-US" altLang="zh-CN" sz="440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01丨</a:t>
            </a:r>
            <a:r>
              <a:rPr lang="en-US" altLang="zh-CN" sz="6600" b="1" i="0" u="none" dirty="0">
                <a:solidFill>
                  <a:srgbClr val="FFFFFF">
                    <a:alpha val="100000"/>
                  </a:srgbClr>
                </a:solidFill>
                <a:latin typeface="+mj-ea"/>
                <a:cs typeface="Reeji-CloudYuanCu-GB" charset="-122"/>
              </a:rPr>
              <a:t>Background</a:t>
            </a:r>
            <a:endParaRPr lang="en-US" altLang="zh-CN" sz="6600" b="1" i="0" u="none" dirty="0">
              <a:solidFill>
                <a:srgbClr val="FFFFFF">
                  <a:alpha val="100000"/>
                </a:srgbClr>
              </a:solidFill>
              <a:latin typeface="+mj-ea"/>
              <a:cs typeface="Reeji-CloudYuanCu-GB" charset="-122"/>
            </a:endParaRPr>
          </a:p>
        </p:txBody>
      </p:sp>
      <p:sp>
        <p:nvSpPr>
          <p:cNvPr id="2414" name="文本"/>
          <p:cNvSpPr>
            <a:spLocks noGrp="1"/>
          </p:cNvSpPr>
          <p:nvPr>
            <p:ph type="ctrTitle"/>
          </p:nvPr>
        </p:nvSpPr>
        <p:spPr>
          <a:xfrm>
            <a:off x="3672420" y="4270309"/>
            <a:ext cx="4121025" cy="774379"/>
          </a:xfrm>
          <a:prstGeom prst="rect">
            <a:avLst/>
          </a:prstGeom>
        </p:spPr>
        <p:txBody>
          <a:bodyPr lIns="0" tIns="0" rIns="0" bIns="0">
            <a:noAutofit/>
          </a:bodyPr>
          <a:lstStyle/>
          <a:p>
            <a:pPr algn="l">
              <a:lnSpc>
                <a:spcPts val="3980"/>
              </a:lnSpc>
            </a:pPr>
            <a:r>
              <a:rPr lang="zh-CN" altLang="en-US" sz="3620" b="0" i="0" u="none" spc="0" dirty="0">
                <a:solidFill>
                  <a:srgbClr val="FFFFFF">
                    <a:alpha val="100000"/>
                  </a:srgbClr>
                </a:solidFill>
                <a:latin typeface="Reeji-CloudYuanCu-GB" charset="-122"/>
                <a:ea typeface="Reeji-CloudYuanCu-GB" charset="-122"/>
                <a:cs typeface="Reeji-CloudYuanCu-GB" charset="-122"/>
              </a:rPr>
              <a:t>请输入您的标题</a:t>
            </a:r>
            <a:endParaRPr kumimoji="1" lang="zh-CN" altLang="en-US" sz="2000" dirty="0">
              <a:solidFill>
                <a:srgbClr val="000000"/>
              </a:solidFill>
            </a:endParaRPr>
          </a:p>
        </p:txBody>
      </p:sp>
      <p:sp>
        <p:nvSpPr>
          <p:cNvPr id="3438" name="文本"/>
          <p:cNvSpPr>
            <a:spLocks noGrp="1"/>
          </p:cNvSpPr>
          <p:nvPr>
            <p:ph type="ctrTitle"/>
          </p:nvPr>
        </p:nvSpPr>
        <p:spPr>
          <a:xfrm>
            <a:off x="3672420" y="5123230"/>
            <a:ext cx="5973577" cy="318439"/>
          </a:xfrm>
          <a:prstGeom prst="rect">
            <a:avLst/>
          </a:prstGeom>
        </p:spPr>
        <p:txBody>
          <a:bodyPr lIns="0" tIns="0" rIns="0" bIns="0">
            <a:noAutofit/>
          </a:bodyPr>
          <a:lstStyle/>
          <a:p>
            <a:pPr algn="l">
              <a:lnSpc>
                <a:spcPts val="2505"/>
              </a:lnSpc>
            </a:pPr>
            <a:r>
              <a:rPr lang="zh-CN" altLang="en-US" sz="1800" b="0" i="0" u="none" spc="0"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5887" name="文本"/>
          <p:cNvSpPr>
            <a:spLocks noGrp="1"/>
          </p:cNvSpPr>
          <p:nvPr>
            <p:ph type="ctrTitle"/>
          </p:nvPr>
        </p:nvSpPr>
        <p:spPr>
          <a:xfrm>
            <a:off x="13615598" y="9356183"/>
            <a:ext cx="5714115" cy="1283207"/>
          </a:xfrm>
          <a:prstGeom prst="rect">
            <a:avLst/>
          </a:prstGeom>
        </p:spPr>
        <p:txBody>
          <a:bodyPr lIns="0" tIns="0" rIns="0" bIns="0">
            <a:noAutofit/>
          </a:bodyPr>
          <a:lstStyle/>
          <a:p>
            <a:pPr algn="ctr">
              <a:lnSpc>
                <a:spcPts val="6600"/>
              </a:lnSpc>
            </a:pPr>
            <a:r>
              <a:rPr lang="zh-CN" altLang="en-US" sz="6000" b="0" i="0" u="none" spc="1757" dirty="0">
                <a:solidFill>
                  <a:srgbClr val="FFFFFF">
                    <a:alpha val="100000"/>
                  </a:srgbClr>
                </a:solidFill>
                <a:latin typeface="Reeji-CloudYuanCu-GB" charset="-122"/>
                <a:ea typeface="Reeji-CloudYuanCu-GB" charset="-122"/>
                <a:cs typeface="Reeji-CloudYuanCu-GB" charset="-122"/>
              </a:rPr>
              <a:t>请输入内容</a:t>
            </a:r>
            <a:endParaRPr kumimoji="1" lang="zh-CN" altLang="en-US" sz="2000" dirty="0">
              <a:solidFill>
                <a:srgbClr val="000000"/>
              </a:solidFill>
            </a:endParaRPr>
          </a:p>
        </p:txBody>
      </p:sp>
      <p:sp>
        <p:nvSpPr>
          <p:cNvPr id="3" name="文本框 2"/>
          <p:cNvSpPr txBox="1"/>
          <p:nvPr/>
        </p:nvSpPr>
        <p:spPr>
          <a:xfrm>
            <a:off x="419735" y="2860675"/>
            <a:ext cx="22019260" cy="2760980"/>
          </a:xfrm>
          <a:prstGeom prst="rect">
            <a:avLst/>
          </a:prstGeom>
          <a:noFill/>
        </p:spPr>
        <p:txBody>
          <a:bodyPr wrap="square" rtlCol="0">
            <a:noAutofit/>
          </a:bodyPr>
          <a:lstStyle/>
          <a:p>
            <a:pPr marL="685800" indent="-685800" algn="just">
              <a:lnSpc>
                <a:spcPct val="150000"/>
              </a:lnSpc>
              <a:buFont typeface="Wingdings" panose="05000000000000000000" charset="0"/>
              <a:buChar char="l"/>
            </a:pPr>
            <a:r>
              <a:rPr lang="en-US" altLang="zh-CN" sz="4800" dirty="0">
                <a:solidFill>
                  <a:srgbClr val="FF0000"/>
                </a:solidFill>
                <a:latin typeface="Times New Roman" panose="02020603050405020304" pitchFamily="18" charset="0"/>
                <a:cs typeface="Times New Roman" panose="02020603050405020304" pitchFamily="18" charset="0"/>
                <a:sym typeface="+mn-ea"/>
              </a:rPr>
              <a:t>Repeated games </a:t>
            </a:r>
            <a:r>
              <a:rPr lang="en-US" altLang="zh-CN" sz="4800" dirty="0">
                <a:latin typeface="Times New Roman" panose="02020603050405020304" pitchFamily="18" charset="0"/>
                <a:cs typeface="Times New Roman" panose="02020603050405020304" pitchFamily="18" charset="0"/>
                <a:sym typeface="+mn-ea"/>
              </a:rPr>
              <a:t>have provided a general and formal framework to describe the long term behaviors and reciprocity of rational individuals.</a:t>
            </a:r>
            <a:endParaRPr lang="en-US" altLang="zh-CN" sz="4800" dirty="0">
              <a:latin typeface="Times New Roman" panose="02020603050405020304" pitchFamily="18" charset="0"/>
              <a:ea typeface="宋体" panose="02010600030101010101" pitchFamily="2" charset="-122"/>
              <a:cs typeface="Times New Roman" panose="02020603050405020304" pitchFamily="18" charset="0"/>
            </a:endParaRPr>
          </a:p>
          <a:p>
            <a:pPr indent="0" algn="just">
              <a:buFont typeface="Arial" panose="020B0604020202020204" pitchFamily="34" charset="0"/>
              <a:buNone/>
            </a:pPr>
            <a:endParaRPr lang="zh-CN" altLang="en-US" sz="44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图片 4"/>
          <p:cNvPicPr>
            <a:picLocks noChangeAspect="1"/>
          </p:cNvPicPr>
          <p:nvPr/>
        </p:nvPicPr>
        <p:blipFill>
          <a:blip r:embed="rId2"/>
          <a:stretch>
            <a:fillRect/>
          </a:stretch>
        </p:blipFill>
        <p:spPr>
          <a:xfrm>
            <a:off x="14137640" y="5123180"/>
            <a:ext cx="8571865" cy="6701790"/>
          </a:xfrm>
          <a:prstGeom prst="rect">
            <a:avLst/>
          </a:prstGeom>
        </p:spPr>
      </p:pic>
      <p:sp>
        <p:nvSpPr>
          <p:cNvPr id="6" name="文本框 5"/>
          <p:cNvSpPr txBox="1"/>
          <p:nvPr/>
        </p:nvSpPr>
        <p:spPr>
          <a:xfrm>
            <a:off x="313055" y="12326620"/>
            <a:ext cx="22953345" cy="1198880"/>
          </a:xfrm>
          <a:prstGeom prst="rect">
            <a:avLst/>
          </a:prstGeom>
          <a:noFill/>
        </p:spPr>
        <p:txBody>
          <a:bodyPr wrap="square" rtlCol="0" anchor="t">
            <a:spAutoFit/>
          </a:bodyPr>
          <a:p>
            <a:r>
              <a:rPr lang="zh-CN" altLang="en-US" sz="3600">
                <a:latin typeface="Times New Roman" panose="02020603050405020304" pitchFamily="18" charset="0"/>
                <a:cs typeface="Times New Roman" panose="02020603050405020304" pitchFamily="18" charset="0"/>
              </a:rPr>
              <a:t>[1] W. Press, F.J. Dyson, Iterated prosoner</a:t>
            </a:r>
            <a:r>
              <a:rPr lang="en-US" altLang="zh-CN" sz="3600">
                <a:latin typeface="Times New Roman" panose="02020603050405020304" pitchFamily="18" charset="0"/>
                <a:cs typeface="Times New Roman" panose="02020603050405020304" pitchFamily="18" charset="0"/>
              </a:rPr>
              <a:t>’</a:t>
            </a:r>
            <a:r>
              <a:rPr lang="zh-CN" altLang="en-US" sz="3600">
                <a:latin typeface="Times New Roman" panose="02020603050405020304" pitchFamily="18" charset="0"/>
                <a:cs typeface="Times New Roman" panose="02020603050405020304" pitchFamily="18" charset="0"/>
              </a:rPr>
              <a:t>s dilemma containes</a:t>
            </a:r>
            <a:r>
              <a:rPr lang="en-US" altLang="zh-CN" sz="3600">
                <a:latin typeface="Times New Roman" panose="02020603050405020304" pitchFamily="18" charset="0"/>
                <a:cs typeface="Times New Roman" panose="02020603050405020304" pitchFamily="18" charset="0"/>
              </a:rPr>
              <a:t> </a:t>
            </a:r>
            <a:r>
              <a:rPr lang="zh-CN" altLang="en-US" sz="3600">
                <a:latin typeface="Times New Roman" panose="02020603050405020304" pitchFamily="18" charset="0"/>
                <a:cs typeface="Times New Roman" panose="02020603050405020304" pitchFamily="18" charset="0"/>
              </a:rPr>
              <a:t>strategies that dominate any evolutionary opponent, Proc. Natl.Acad. Sci., 109(26): 10409-10413, 2012.</a:t>
            </a:r>
            <a:endParaRPr lang="zh-CN" altLang="en-US" sz="3600">
              <a:latin typeface="Times New Roman" panose="02020603050405020304" pitchFamily="18" charset="0"/>
              <a:cs typeface="Times New Roman" panose="02020603050405020304" pitchFamily="18" charset="0"/>
            </a:endParaRPr>
          </a:p>
        </p:txBody>
      </p:sp>
      <p:sp>
        <p:nvSpPr>
          <p:cNvPr id="4" name="动作按钮: 前进或下一项 3">
            <a:hlinkClick r:id="" action="ppaction://hlinkshowjump?jump=nextslide"/>
          </p:cNvPr>
          <p:cNvSpPr/>
          <p:nvPr/>
        </p:nvSpPr>
        <p:spPr>
          <a:xfrm>
            <a:off x="151130" y="2052955"/>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3" cstate="print"/>
          <a:stretch>
            <a:fillRect/>
          </a:stretch>
        </p:blipFill>
        <p:spPr>
          <a:xfrm>
            <a:off x="16765905" y="0"/>
            <a:ext cx="7534910" cy="2188845"/>
          </a:xfrm>
          <a:prstGeom prst="rect">
            <a:avLst/>
          </a:prstGeom>
        </p:spPr>
      </p:pic>
      <p:sp>
        <p:nvSpPr>
          <p:cNvPr id="8" name="文本框 7"/>
          <p:cNvSpPr txBox="1"/>
          <p:nvPr/>
        </p:nvSpPr>
        <p:spPr>
          <a:xfrm>
            <a:off x="889635" y="2030730"/>
            <a:ext cx="12192000" cy="829945"/>
          </a:xfrm>
          <a:prstGeom prst="rect">
            <a:avLst/>
          </a:prstGeom>
          <a:noFill/>
        </p:spPr>
        <p:txBody>
          <a:bodyPr wrap="square" rtlCol="0" anchor="t">
            <a:spAutoFit/>
          </a:bodyPr>
          <a:p>
            <a:pPr algn="just"/>
            <a:r>
              <a:rPr lang="en-US" altLang="zh-CN" sz="4400" dirty="0">
                <a:latin typeface="Times New Roman" panose="02020603050405020304" pitchFamily="18" charset="0"/>
                <a:cs typeface="Times New Roman" panose="02020603050405020304" pitchFamily="18" charset="0"/>
                <a:sym typeface="+mn-ea"/>
              </a:rPr>
              <a:t>  </a:t>
            </a:r>
            <a:r>
              <a:rPr lang="en-US" altLang="zh-CN" sz="4800" b="1" dirty="0">
                <a:solidFill>
                  <a:schemeClr val="accent3">
                    <a:lumMod val="50000"/>
                  </a:schemeClr>
                </a:solidFill>
                <a:latin typeface="Times New Roman" panose="02020603050405020304" pitchFamily="18" charset="0"/>
                <a:cs typeface="Times New Roman" panose="02020603050405020304" pitchFamily="18" charset="0"/>
                <a:sym typeface="+mn-ea"/>
              </a:rPr>
              <a:t>Zero-Determinant</a:t>
            </a:r>
            <a:r>
              <a:rPr sz="4400" b="1" dirty="0">
                <a:latin typeface="Times New Roman" panose="02020603050405020304" pitchFamily="18" charset="0"/>
                <a:cs typeface="Times New Roman" panose="02020603050405020304" pitchFamily="18" charset="0"/>
                <a:sym typeface="+mn-ea"/>
              </a:rPr>
              <a:t> </a:t>
            </a:r>
            <a:r>
              <a:rPr lang="en-US" sz="4400" b="1" dirty="0">
                <a:latin typeface="Times New Roman" panose="02020603050405020304" pitchFamily="18" charset="0"/>
                <a:cs typeface="Times New Roman" panose="02020603050405020304" pitchFamily="18" charset="0"/>
                <a:sym typeface="+mn-ea"/>
              </a:rPr>
              <a:t>(</a:t>
            </a:r>
            <a:r>
              <a:rPr sz="4800" b="1" dirty="0">
                <a:solidFill>
                  <a:schemeClr val="accent3">
                    <a:lumMod val="50000"/>
                  </a:schemeClr>
                </a:solidFill>
                <a:latin typeface="Times New Roman" panose="02020603050405020304" pitchFamily="18" charset="0"/>
                <a:cs typeface="Times New Roman" panose="02020603050405020304" pitchFamily="18" charset="0"/>
                <a:sym typeface="+mn-ea"/>
              </a:rPr>
              <a:t>ZD</a:t>
            </a:r>
            <a:r>
              <a:rPr lang="en-US" sz="4800" b="1" dirty="0">
                <a:solidFill>
                  <a:schemeClr val="accent3">
                    <a:lumMod val="50000"/>
                  </a:schemeClr>
                </a:solidFill>
                <a:latin typeface="Times New Roman" panose="02020603050405020304" pitchFamily="18" charset="0"/>
                <a:cs typeface="Times New Roman" panose="02020603050405020304" pitchFamily="18" charset="0"/>
                <a:sym typeface="+mn-ea"/>
              </a:rPr>
              <a:t>)</a:t>
            </a:r>
            <a:r>
              <a:rPr sz="4800" b="1" dirty="0">
                <a:solidFill>
                  <a:schemeClr val="accent3">
                    <a:lumMod val="50000"/>
                  </a:schemeClr>
                </a:solidFill>
                <a:latin typeface="Times New Roman" panose="02020603050405020304" pitchFamily="18" charset="0"/>
                <a:cs typeface="Times New Roman" panose="02020603050405020304" pitchFamily="18" charset="0"/>
                <a:sym typeface="+mn-ea"/>
              </a:rPr>
              <a:t> strateg</a:t>
            </a:r>
            <a:r>
              <a:rPr lang="en-US" sz="4800" b="1" dirty="0">
                <a:solidFill>
                  <a:schemeClr val="accent3">
                    <a:lumMod val="50000"/>
                  </a:schemeClr>
                </a:solidFill>
                <a:latin typeface="Times New Roman" panose="02020603050405020304" pitchFamily="18" charset="0"/>
                <a:cs typeface="Times New Roman" panose="02020603050405020304" pitchFamily="18" charset="0"/>
                <a:sym typeface="+mn-ea"/>
              </a:rPr>
              <a:t>ies</a:t>
            </a:r>
            <a:endParaRPr lang="en-US" sz="4800" b="1" dirty="0">
              <a:solidFill>
                <a:schemeClr val="accent3">
                  <a:lumMod val="50000"/>
                </a:schemeClr>
              </a:solidFill>
              <a:latin typeface="Times New Roman" panose="02020603050405020304" pitchFamily="18" charset="0"/>
              <a:cs typeface="Times New Roman" panose="02020603050405020304" pitchFamily="18" charset="0"/>
              <a:sym typeface="+mn-ea"/>
            </a:endParaRPr>
          </a:p>
        </p:txBody>
      </p:sp>
      <p:sp>
        <p:nvSpPr>
          <p:cNvPr id="9" name="文本框 8"/>
          <p:cNvSpPr txBox="1"/>
          <p:nvPr/>
        </p:nvSpPr>
        <p:spPr>
          <a:xfrm>
            <a:off x="419735" y="5441950"/>
            <a:ext cx="13187045" cy="4523105"/>
          </a:xfrm>
          <a:prstGeom prst="rect">
            <a:avLst/>
          </a:prstGeom>
          <a:noFill/>
        </p:spPr>
        <p:txBody>
          <a:bodyPr wrap="square" rtlCol="0" anchor="t">
            <a:spAutoFit/>
          </a:bodyPr>
          <a:p>
            <a:pPr marL="685800" indent="-685800" algn="just">
              <a:lnSpc>
                <a:spcPct val="150000"/>
              </a:lnSpc>
              <a:buFont typeface="Wingdings" panose="05000000000000000000" charset="0"/>
              <a:buChar char="l"/>
            </a:pPr>
            <a:r>
              <a:rPr lang="en-US" sz="4800" dirty="0">
                <a:solidFill>
                  <a:srgbClr val="FF0000"/>
                </a:solidFill>
                <a:latin typeface="Times New Roman" panose="02020603050405020304" pitchFamily="18" charset="0"/>
                <a:cs typeface="Times New Roman" panose="02020603050405020304" pitchFamily="18" charset="0"/>
                <a:sym typeface="+mn-ea"/>
              </a:rPr>
              <a:t>ZD </a:t>
            </a:r>
            <a:r>
              <a:rPr sz="4800" dirty="0">
                <a:solidFill>
                  <a:srgbClr val="FF0000"/>
                </a:solidFill>
                <a:latin typeface="Times New Roman" panose="02020603050405020304" pitchFamily="18" charset="0"/>
                <a:cs typeface="Times New Roman" panose="02020603050405020304" pitchFamily="18" charset="0"/>
                <a:sym typeface="+mn-ea"/>
              </a:rPr>
              <a:t>strategies</a:t>
            </a:r>
            <a:r>
              <a:rPr lang="en-US" sz="4800" b="1" dirty="0">
                <a:solidFill>
                  <a:srgbClr val="FF0000"/>
                </a:solidFill>
                <a:latin typeface="Times New Roman" panose="02020603050405020304" pitchFamily="18" charset="0"/>
                <a:cs typeface="Times New Roman" panose="02020603050405020304" pitchFamily="18" charset="0"/>
                <a:sym typeface="+mn-ea"/>
              </a:rPr>
              <a:t> </a:t>
            </a:r>
            <a:r>
              <a:rPr sz="4800" dirty="0">
                <a:latin typeface="Times New Roman" panose="02020603050405020304" pitchFamily="18" charset="0"/>
                <a:cs typeface="Times New Roman" panose="02020603050405020304" pitchFamily="18" charset="0"/>
                <a:sym typeface="+mn-ea"/>
              </a:rPr>
              <a:t>can allow one player to unilaterally</a:t>
            </a:r>
            <a:r>
              <a:rPr lang="en-US" sz="4800" dirty="0">
                <a:latin typeface="Times New Roman" panose="02020603050405020304" pitchFamily="18" charset="0"/>
                <a:cs typeface="Times New Roman" panose="02020603050405020304" pitchFamily="18" charset="0"/>
                <a:sym typeface="+mn-ea"/>
              </a:rPr>
              <a:t> </a:t>
            </a:r>
            <a:r>
              <a:rPr sz="4800" dirty="0">
                <a:latin typeface="Times New Roman" panose="02020603050405020304" pitchFamily="18" charset="0"/>
                <a:cs typeface="Times New Roman" panose="02020603050405020304" pitchFamily="18" charset="0"/>
                <a:sym typeface="+mn-ea"/>
              </a:rPr>
              <a:t>establish a linear relationship between his own payoff</a:t>
            </a:r>
            <a:r>
              <a:rPr lang="en-US" sz="4800" dirty="0">
                <a:latin typeface="Times New Roman" panose="02020603050405020304" pitchFamily="18" charset="0"/>
                <a:cs typeface="Times New Roman" panose="02020603050405020304" pitchFamily="18" charset="0"/>
                <a:sym typeface="+mn-ea"/>
              </a:rPr>
              <a:t> </a:t>
            </a:r>
            <a:r>
              <a:rPr sz="4800" dirty="0">
                <a:latin typeface="Times New Roman" panose="02020603050405020304" pitchFamily="18" charset="0"/>
                <a:cs typeface="Times New Roman" panose="02020603050405020304" pitchFamily="18" charset="0"/>
                <a:sym typeface="+mn-ea"/>
              </a:rPr>
              <a:t>and that of the opponent, regardless of the opponent’s</a:t>
            </a:r>
            <a:r>
              <a:rPr lang="en-US" sz="4800" dirty="0">
                <a:latin typeface="Times New Roman" panose="02020603050405020304" pitchFamily="18" charset="0"/>
                <a:cs typeface="Times New Roman" panose="02020603050405020304" pitchFamily="18" charset="0"/>
                <a:sym typeface="+mn-ea"/>
              </a:rPr>
              <a:t>  </a:t>
            </a:r>
            <a:r>
              <a:rPr sz="4800" dirty="0">
                <a:latin typeface="Times New Roman" panose="02020603050405020304" pitchFamily="18" charset="0"/>
                <a:cs typeface="Times New Roman" panose="02020603050405020304" pitchFamily="18" charset="0"/>
                <a:sym typeface="+mn-ea"/>
              </a:rPr>
              <a:t>strategy</a:t>
            </a:r>
            <a:r>
              <a:rPr sz="4800" dirty="0">
                <a:latin typeface="Times New Roman" panose="02020603050405020304" pitchFamily="18" charset="0"/>
                <a:cs typeface="Times New Roman" panose="02020603050405020304" pitchFamily="18" charset="0"/>
                <a:sym typeface="+mn-ea"/>
              </a:rPr>
              <a:t> </a:t>
            </a:r>
            <a:r>
              <a:rPr lang="zh-CN" altLang="en-US" sz="4800" baseline="30000">
                <a:sym typeface="+mn-ea"/>
              </a:rPr>
              <a:t>[1]</a:t>
            </a:r>
            <a:r>
              <a:rPr lang="zh-CN" altLang="en-US" sz="4800">
                <a:sym typeface="+mn-ea"/>
              </a:rPr>
              <a:t> </a:t>
            </a:r>
            <a:r>
              <a:rPr lang="en-US" sz="4800" dirty="0">
                <a:latin typeface="Times New Roman" panose="02020603050405020304" pitchFamily="18" charset="0"/>
                <a:cs typeface="Times New Roman" panose="02020603050405020304" pitchFamily="18" charset="0"/>
                <a:sym typeface="+mn-ea"/>
              </a:rPr>
              <a:t>.</a:t>
            </a:r>
            <a:endParaRPr lang="en-US" altLang="en-US" sz="4800" dirty="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mc:AlternateContent xmlns:mc="http://schemas.openxmlformats.org/markup-compatibility/2006">
        <mc:Choice xmlns:a14="http://schemas.microsoft.com/office/drawing/2010/main" Requires="a14">
          <p:sp>
            <p:nvSpPr>
              <p:cNvPr id="6" name="文本"/>
              <p:cNvSpPr>
                <a:spLocks noGrp="1"/>
              </p:cNvSpPr>
              <p:nvPr/>
            </p:nvSpPr>
            <p:spPr>
              <a:xfrm rot="21599999">
                <a:off x="2058924" y="7795615"/>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6" name="文本"/>
              <p:cNvSpPr>
                <a:spLocks noRot="1" noChangeAspect="1" noMove="1" noResize="1" noEditPoints="1" noAdjustHandles="1" noChangeArrowheads="1" noChangeShapeType="1" noTextEdit="1"/>
              </p:cNvSpPr>
              <p:nvPr/>
            </p:nvSpPr>
            <p:spPr>
              <a:xfrm rot="21599999">
                <a:off x="2058924" y="7795615"/>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10047151" y="779561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9" name="文本"/>
          <p:cNvSpPr>
            <a:spLocks noGrp="1"/>
          </p:cNvSpPr>
          <p:nvPr/>
        </p:nvSpPr>
        <p:spPr>
          <a:xfrm rot="21599999">
            <a:off x="17307818" y="7795615"/>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AlternateContent xmlns:mc="http://schemas.openxmlformats.org/markup-compatibility/2006">
        <mc:Choice xmlns:a14="http://schemas.microsoft.com/office/drawing/2010/main" Requires="a14">
          <p:sp>
            <p:nvSpPr>
              <p:cNvPr id="11796" name="文本"/>
              <p:cNvSpPr>
                <a:spLocks noGrp="1"/>
              </p:cNvSpPr>
              <p:nvPr/>
            </p:nvSpPr>
            <p:spPr>
              <a:xfrm rot="21599999">
                <a:off x="2028190" y="7232650"/>
                <a:ext cx="5172710" cy="21094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11796" name="文本"/>
              <p:cNvSpPr>
                <a:spLocks noRot="1" noChangeAspect="1" noMove="1" noResize="1" noEditPoints="1" noAdjustHandles="1" noChangeArrowheads="1" noChangeShapeType="1" noTextEdit="1"/>
              </p:cNvSpPr>
              <p:nvPr/>
            </p:nvSpPr>
            <p:spPr>
              <a:xfrm rot="21599999">
                <a:off x="2028190" y="7232650"/>
                <a:ext cx="5172710" cy="2109470"/>
              </a:xfrm>
              <a:prstGeom prst="rect">
                <a:avLst/>
              </a:prstGeom>
              <a:blipFill rotWithShape="1">
                <a:blip r:embed="rId4"/>
                <a:stretch>
                  <a:fillRect l="-12" t="-30"/>
                </a:stretch>
              </a:blipFill>
            </p:spPr>
            <p:txBody>
              <a:bodyPr/>
              <a:lstStyle/>
              <a:p>
                <a:r>
                  <a:rPr lang="zh-CN" altLang="en-US">
                    <a:noFill/>
                  </a:rPr>
                  <a:t> </a:t>
                </a:r>
              </a:p>
            </p:txBody>
          </p:sp>
        </mc:Fallback>
      </mc:AlternateContent>
      <p:sp>
        <p:nvSpPr>
          <p:cNvPr id="5" name="文本"/>
          <p:cNvSpPr>
            <a:spLocks noGrp="1"/>
          </p:cNvSpPr>
          <p:nvPr/>
        </p:nvSpPr>
        <p:spPr>
          <a:xfrm rot="21599999">
            <a:off x="9989185" y="7090410"/>
            <a:ext cx="4319270" cy="6997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904" name="文本"/>
          <p:cNvSpPr>
            <a:spLocks noGrp="1"/>
          </p:cNvSpPr>
          <p:nvPr/>
        </p:nvSpPr>
        <p:spPr>
          <a:xfrm rot="21599999">
            <a:off x="17249775" y="7090410"/>
            <a:ext cx="4319270" cy="6997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8" name="文本框 7"/>
          <p:cNvSpPr txBox="1"/>
          <p:nvPr/>
        </p:nvSpPr>
        <p:spPr>
          <a:xfrm>
            <a:off x="644525" y="4714240"/>
            <a:ext cx="23007320" cy="6234430"/>
          </a:xfrm>
          <a:prstGeom prst="rect">
            <a:avLst/>
          </a:prstGeom>
          <a:noFill/>
        </p:spPr>
        <p:txBody>
          <a:bodyPr wrap="square" rtlCol="0">
            <a:noAutofit/>
          </a:bodyPr>
          <a:p>
            <a:pPr>
              <a:lnSpc>
                <a:spcPct val="150000"/>
              </a:lnSpc>
            </a:pPr>
            <a:r>
              <a:rPr lang="en-US" altLang="zh-CN" sz="4400">
                <a:latin typeface="Times New Roman" panose="02020603050405020304" pitchFamily="18" charset="0"/>
                <a:cs typeface="Times New Roman" panose="02020603050405020304" pitchFamily="18" charset="0"/>
              </a:rPr>
              <a:t>     </a:t>
            </a:r>
            <a:r>
              <a:rPr lang="en-US" altLang="zh-CN" sz="5400">
                <a:latin typeface="Times New Roman" panose="02020603050405020304" pitchFamily="18" charset="0"/>
                <a:cs typeface="Times New Roman" panose="02020603050405020304" pitchFamily="18" charset="0"/>
              </a:rPr>
              <a:t>Consider an infinitely repeated</a:t>
            </a:r>
            <a:r>
              <a:rPr lang="en-US" altLang="zh-CN" sz="5400">
                <a:latin typeface="Times New Roman" panose="02020603050405020304" pitchFamily="18" charset="0"/>
                <a:cs typeface="Times New Roman" panose="02020603050405020304" pitchFamily="18" charset="0"/>
                <a:sym typeface="+mn-ea"/>
              </a:rPr>
              <a:t> game</a:t>
            </a:r>
            <a:r>
              <a:rPr lang="en-US" altLang="zh-CN" sz="5400">
                <a:latin typeface="Times New Roman" panose="02020603050405020304" pitchFamily="18" charset="0"/>
                <a:cs typeface="Times New Roman" panose="02020603050405020304" pitchFamily="18" charset="0"/>
              </a:rPr>
              <a:t>. Assume the </a:t>
            </a:r>
            <a:r>
              <a:rPr lang="en-US" altLang="zh-CN" sz="5400">
                <a:solidFill>
                  <a:srgbClr val="FF0000"/>
                </a:solidFill>
                <a:latin typeface="Times New Roman" panose="02020603050405020304" pitchFamily="18" charset="0"/>
                <a:cs typeface="Times New Roman" panose="02020603050405020304" pitchFamily="18" charset="0"/>
                <a:sym typeface="+mn-ea"/>
              </a:rPr>
              <a:t>core </a:t>
            </a:r>
            <a:r>
              <a:rPr lang="en-US" altLang="zh-CN" sz="5400">
                <a:solidFill>
                  <a:srgbClr val="FF0000"/>
                </a:solidFill>
                <a:latin typeface="Times New Roman" panose="02020603050405020304" pitchFamily="18" charset="0"/>
                <a:cs typeface="Times New Roman" panose="02020603050405020304" pitchFamily="18" charset="0"/>
              </a:rPr>
              <a:t>player </a:t>
            </a:r>
            <a:r>
              <a:rPr lang="en-US" altLang="zh-CN" sz="5400" i="1">
                <a:solidFill>
                  <a:srgbClr val="FF0000"/>
                </a:solidFill>
                <a:latin typeface="Times New Roman" panose="02020603050405020304" pitchFamily="18" charset="0"/>
                <a:cs typeface="Times New Roman" panose="02020603050405020304" pitchFamily="18" charset="0"/>
              </a:rPr>
              <a:t>i</a:t>
            </a:r>
            <a:r>
              <a:rPr lang="en-US" altLang="zh-CN" sz="5400">
                <a:solidFill>
                  <a:srgbClr val="FF0000"/>
                </a:solidFill>
                <a:latin typeface="Times New Roman" panose="02020603050405020304" pitchFamily="18" charset="0"/>
                <a:cs typeface="Times New Roman" panose="02020603050405020304" pitchFamily="18" charset="0"/>
              </a:rPr>
              <a:t>*</a:t>
            </a:r>
            <a:r>
              <a:rPr lang="en-US" altLang="zh-CN" sz="5400">
                <a:latin typeface="Times New Roman" panose="02020603050405020304" pitchFamily="18" charset="0"/>
                <a:cs typeface="Times New Roman" panose="02020603050405020304" pitchFamily="18" charset="0"/>
              </a:rPr>
              <a:t> aims to set the linear relationship between </a:t>
            </a:r>
            <a:r>
              <a:rPr lang="en-US" altLang="zh-CN" sz="5400">
                <a:solidFill>
                  <a:schemeClr val="tx1"/>
                </a:solidFill>
                <a:latin typeface="Times New Roman" panose="02020603050405020304" pitchFamily="18" charset="0"/>
                <a:cs typeface="Times New Roman" panose="02020603050405020304" pitchFamily="18" charset="0"/>
              </a:rPr>
              <a:t>the </a:t>
            </a:r>
            <a:r>
              <a:rPr lang="en-US" altLang="zh-CN" sz="5400">
                <a:latin typeface="Times New Roman" panose="02020603050405020304" pitchFamily="18" charset="0"/>
                <a:cs typeface="Times New Roman" panose="02020603050405020304" pitchFamily="18" charset="0"/>
                <a:sym typeface="+mn-ea"/>
              </a:rPr>
              <a:t>expect payoff of alliance </a:t>
            </a:r>
            <a:r>
              <a:rPr lang="en-US" altLang="zh-CN" sz="5400">
                <a:solidFill>
                  <a:schemeClr val="tx1"/>
                </a:solidFill>
                <a:latin typeface="Times New Roman" panose="02020603050405020304" pitchFamily="18" charset="0"/>
                <a:cs typeface="Times New Roman" panose="02020603050405020304" pitchFamily="18" charset="0"/>
              </a:rPr>
              <a:t>and outsiders to satisfy</a:t>
            </a:r>
            <a:endParaRPr lang="en-US" altLang="zh-CN" sz="4400">
              <a:solidFill>
                <a:schemeClr val="tx1"/>
              </a:solidFill>
              <a:latin typeface="Times New Roman" panose="02020603050405020304" pitchFamily="18" charset="0"/>
              <a:cs typeface="Times New Roman" panose="02020603050405020304" pitchFamily="18" charset="0"/>
            </a:endParaRPr>
          </a:p>
          <a:p>
            <a:pPr>
              <a:lnSpc>
                <a:spcPct val="150000"/>
              </a:lnSpc>
            </a:pPr>
            <a:r>
              <a:rPr lang="en-US" altLang="zh-CN" sz="4000">
                <a:solidFill>
                  <a:schemeClr val="tx1"/>
                </a:solidFill>
                <a:latin typeface="Times New Roman" panose="02020603050405020304" pitchFamily="18" charset="0"/>
                <a:cs typeface="Times New Roman" panose="02020603050405020304" pitchFamily="18" charset="0"/>
              </a:rPr>
              <a:t>            </a:t>
            </a:r>
            <a:endParaRPr lang="en-US" altLang="zh-CN" sz="4800">
              <a:solidFill>
                <a:schemeClr val="tx1"/>
              </a:solidFill>
              <a:latin typeface="Times New Roman" panose="02020603050405020304" pitchFamily="18" charset="0"/>
              <a:cs typeface="Times New Roman" panose="02020603050405020304" pitchFamily="18" charset="0"/>
            </a:endParaRPr>
          </a:p>
          <a:p>
            <a:pPr>
              <a:lnSpc>
                <a:spcPct val="100000"/>
              </a:lnSpc>
            </a:pPr>
            <a:endParaRPr lang="en-US" altLang="zh-CN" sz="4800">
              <a:solidFill>
                <a:schemeClr val="tx1"/>
              </a:solidFill>
              <a:latin typeface="Times New Roman" panose="02020603050405020304" pitchFamily="18" charset="0"/>
              <a:cs typeface="Times New Roman" panose="02020603050405020304" pitchFamily="18" charset="0"/>
            </a:endParaRPr>
          </a:p>
          <a:p>
            <a:pPr>
              <a:lnSpc>
                <a:spcPct val="100000"/>
              </a:lnSpc>
            </a:pPr>
            <a:r>
              <a:rPr lang="en-US" altLang="zh-CN" sz="5400">
                <a:solidFill>
                  <a:schemeClr val="tx1"/>
                </a:solidFill>
                <a:latin typeface="Times New Roman" panose="02020603050405020304" pitchFamily="18" charset="0"/>
                <a:cs typeface="Times New Roman" panose="02020603050405020304" pitchFamily="18" charset="0"/>
              </a:rPr>
              <a:t>Then the </a:t>
            </a:r>
            <a:r>
              <a:rPr lang="en-US" altLang="zh-CN" sz="5400" b="1">
                <a:solidFill>
                  <a:srgbClr val="FF0000"/>
                </a:solidFill>
                <a:latin typeface="Times New Roman" panose="02020603050405020304" pitchFamily="18" charset="0"/>
                <a:cs typeface="Times New Roman" panose="02020603050405020304" pitchFamily="18" charset="0"/>
              </a:rPr>
              <a:t>ZD </a:t>
            </a:r>
            <a:r>
              <a:rPr lang="en-US" altLang="zh-CN" sz="5400" b="1">
                <a:solidFill>
                  <a:srgbClr val="FF0000"/>
                </a:solidFill>
                <a:latin typeface="Times New Roman" panose="02020603050405020304" pitchFamily="18" charset="0"/>
                <a:cs typeface="Times New Roman" panose="02020603050405020304" pitchFamily="18" charset="0"/>
                <a:sym typeface="+mn-ea"/>
              </a:rPr>
              <a:t>strategies for core player </a:t>
            </a:r>
            <a:r>
              <a:rPr lang="en-US" altLang="zh-CN" sz="5400" i="1">
                <a:solidFill>
                  <a:srgbClr val="FF0000"/>
                </a:solidFill>
                <a:latin typeface="Times New Roman" panose="02020603050405020304" pitchFamily="18" charset="0"/>
                <a:cs typeface="Times New Roman" panose="02020603050405020304" pitchFamily="18" charset="0"/>
                <a:sym typeface="+mn-ea"/>
              </a:rPr>
              <a:t>i</a:t>
            </a:r>
            <a:r>
              <a:rPr lang="en-US" altLang="zh-CN" sz="5400">
                <a:solidFill>
                  <a:srgbClr val="FF0000"/>
                </a:solidFill>
                <a:latin typeface="Times New Roman" panose="02020603050405020304" pitchFamily="18" charset="0"/>
                <a:cs typeface="Times New Roman" panose="02020603050405020304" pitchFamily="18" charset="0"/>
                <a:sym typeface="+mn-ea"/>
              </a:rPr>
              <a:t>* </a:t>
            </a:r>
            <a:r>
              <a:rPr lang="en-US" altLang="zh-CN" sz="5400">
                <a:solidFill>
                  <a:schemeClr val="tx1"/>
                </a:solidFill>
                <a:latin typeface="Times New Roman" panose="02020603050405020304" pitchFamily="18" charset="0"/>
                <a:cs typeface="Times New Roman" panose="02020603050405020304" pitchFamily="18" charset="0"/>
              </a:rPr>
              <a:t>can be designed as </a:t>
            </a:r>
            <a:endParaRPr lang="en-US" altLang="zh-CN" sz="4800">
              <a:solidFill>
                <a:schemeClr val="tx1"/>
              </a:solidFill>
              <a:latin typeface="Times New Roman" panose="02020603050405020304" pitchFamily="18" charset="0"/>
              <a:cs typeface="Times New Roman" panose="02020603050405020304" pitchFamily="18" charset="0"/>
            </a:endParaRPr>
          </a:p>
          <a:p>
            <a:endParaRPr lang="en-US" altLang="zh-CN" sz="4800">
              <a:solidFill>
                <a:schemeClr val="tx1"/>
              </a:solidFill>
            </a:endParaRPr>
          </a:p>
        </p:txBody>
      </p:sp>
      <p:sp>
        <p:nvSpPr>
          <p:cNvPr id="10" name="文本框 9"/>
          <p:cNvSpPr txBox="1"/>
          <p:nvPr/>
        </p:nvSpPr>
        <p:spPr>
          <a:xfrm>
            <a:off x="803275" y="178117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6000" dirty="0">
                <a:latin typeface="Times New Roman" panose="02020603050405020304" pitchFamily="18" charset="0"/>
                <a:cs typeface="Times New Roman" panose="02020603050405020304" pitchFamily="18" charset="0"/>
              </a:rPr>
              <a:t> </a:t>
            </a:r>
            <a:r>
              <a:rPr lang="en-US" altLang="zh-CN" sz="60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Design of</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zero-determinant (ZD) alliances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1" name="图片 10"/>
          <p:cNvPicPr>
            <a:picLocks noChangeAspect="1"/>
          </p:cNvPicPr>
          <p:nvPr/>
        </p:nvPicPr>
        <p:blipFill>
          <a:blip r:embed="rId5"/>
          <a:stretch>
            <a:fillRect/>
          </a:stretch>
        </p:blipFill>
        <p:spPr>
          <a:xfrm>
            <a:off x="3700780" y="7422515"/>
            <a:ext cx="17746345" cy="1049655"/>
          </a:xfrm>
          <a:prstGeom prst="rect">
            <a:avLst/>
          </a:prstGeom>
        </p:spPr>
      </p:pic>
      <p:pic>
        <p:nvPicPr>
          <p:cNvPr id="13" name="图片 12"/>
          <p:cNvPicPr>
            <a:picLocks noChangeAspect="1"/>
          </p:cNvPicPr>
          <p:nvPr/>
        </p:nvPicPr>
        <p:blipFill>
          <a:blip r:embed="rId6"/>
          <a:stretch>
            <a:fillRect/>
          </a:stretch>
        </p:blipFill>
        <p:spPr>
          <a:xfrm>
            <a:off x="1927860" y="9783445"/>
            <a:ext cx="20469860" cy="1511935"/>
          </a:xfrm>
          <a:prstGeom prst="rect">
            <a:avLst/>
          </a:prstGeom>
        </p:spPr>
      </p:pic>
      <p:pic>
        <p:nvPicPr>
          <p:cNvPr id="17" name="图片 16"/>
          <p:cNvPicPr>
            <a:picLocks noChangeAspect="1"/>
          </p:cNvPicPr>
          <p:nvPr/>
        </p:nvPicPr>
        <p:blipFill>
          <a:blip r:embed="rId7"/>
          <a:srcRect r="599" b="43870"/>
          <a:stretch>
            <a:fillRect/>
          </a:stretch>
        </p:blipFill>
        <p:spPr>
          <a:xfrm>
            <a:off x="223520" y="11315700"/>
            <a:ext cx="22857460" cy="808355"/>
          </a:xfrm>
          <a:prstGeom prst="rect">
            <a:avLst/>
          </a:prstGeom>
        </p:spPr>
      </p:pic>
      <p:pic>
        <p:nvPicPr>
          <p:cNvPr id="18" name="图片 17"/>
          <p:cNvPicPr>
            <a:picLocks noChangeAspect="1"/>
          </p:cNvPicPr>
          <p:nvPr/>
        </p:nvPicPr>
        <p:blipFill>
          <a:blip r:embed="rId8"/>
          <a:srcRect l="4467" t="-1996"/>
          <a:stretch>
            <a:fillRect/>
          </a:stretch>
        </p:blipFill>
        <p:spPr>
          <a:xfrm>
            <a:off x="803275" y="12211050"/>
            <a:ext cx="5226050" cy="835025"/>
          </a:xfrm>
          <a:prstGeom prst="rect">
            <a:avLst/>
          </a:prstGeom>
        </p:spPr>
      </p:pic>
      <p:sp>
        <p:nvSpPr>
          <p:cNvPr id="3" name="圆角矩形 2"/>
          <p:cNvSpPr/>
          <p:nvPr/>
        </p:nvSpPr>
        <p:spPr>
          <a:xfrm>
            <a:off x="272415" y="3256280"/>
            <a:ext cx="23379430" cy="10126345"/>
          </a:xfrm>
          <a:prstGeom prst="roundRect">
            <a:avLst/>
          </a:prstGeom>
          <a:noFill/>
          <a:ln>
            <a:solidFill>
              <a:schemeClr val="accent3">
                <a:lumMod val="50000"/>
              </a:schemeClr>
            </a:solidFill>
          </a:ln>
          <a:extLst>
            <a:ext uri="{909E8E84-426E-40DD-AFC4-6F175D3DCCD1}">
              <a14:hiddenFill xmlns:a14="http://schemas.microsoft.com/office/drawing/2010/main">
                <a:solidFill>
                  <a:schemeClr val="bg1"/>
                </a:solidFill>
              </a14:hiddenFill>
            </a:ext>
          </a:ex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s in the alliance.</a:t>
            </a:r>
            <a:endParaRPr lang="zh-CN" altLang="en-US"/>
          </a:p>
        </p:txBody>
      </p:sp>
      <p:cxnSp>
        <p:nvCxnSpPr>
          <p:cNvPr id="14" name="直接连接符 13"/>
          <p:cNvCxnSpPr/>
          <p:nvPr/>
        </p:nvCxnSpPr>
        <p:spPr>
          <a:xfrm>
            <a:off x="909955" y="4578985"/>
            <a:ext cx="21484590" cy="0"/>
          </a:xfrm>
          <a:prstGeom prst="line">
            <a:avLst/>
          </a:prstGeom>
          <a:ln>
            <a:solidFill>
              <a:schemeClr val="accent3">
                <a:lumMod val="50000"/>
              </a:schemeClr>
            </a:solidFill>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1261110" y="3228340"/>
            <a:ext cx="12192000" cy="1337945"/>
          </a:xfrm>
          <a:prstGeom prst="rect">
            <a:avLst/>
          </a:prstGeom>
          <a:noFill/>
        </p:spPr>
        <p:txBody>
          <a:bodyPr wrap="square" rtlCol="0" anchor="t">
            <a:spAutoFit/>
          </a:bodyPr>
          <a:p>
            <a:pPr>
              <a:lnSpc>
                <a:spcPct val="150000"/>
              </a:lnSpc>
            </a:pPr>
            <a:r>
              <a:rPr lang="zh-CN" altLang="en-US" sz="5400" b="1">
                <a:latin typeface="Times New Roman" panose="02020603050405020304" pitchFamily="18" charset="0"/>
                <a:cs typeface="Times New Roman" panose="02020603050405020304" pitchFamily="18" charset="0"/>
                <a:sym typeface="+mn-ea"/>
              </a:rPr>
              <a:t>Theorem</a:t>
            </a:r>
            <a:r>
              <a:rPr lang="en-US" altLang="zh-CN" sz="5400" b="1">
                <a:latin typeface="Times New Roman" panose="02020603050405020304" pitchFamily="18" charset="0"/>
                <a:cs typeface="Times New Roman" panose="02020603050405020304" pitchFamily="18" charset="0"/>
                <a:sym typeface="+mn-ea"/>
              </a:rPr>
              <a:t> 2</a:t>
            </a:r>
            <a:r>
              <a:rPr lang="en-US" altLang="zh-CN" sz="4800" b="1">
                <a:sym typeface="+mn-ea"/>
              </a:rPr>
              <a:t> : </a:t>
            </a:r>
            <a:endParaRPr lang="en-US" altLang="zh-CN" sz="4800" b="1">
              <a:sym typeface="+mn-ea"/>
            </a:endParaRPr>
          </a:p>
        </p:txBody>
      </p:sp>
      <p:sp>
        <p:nvSpPr>
          <p:cNvPr id="12" name="文本框 11"/>
          <p:cNvSpPr txBox="1"/>
          <p:nvPr/>
        </p:nvSpPr>
        <p:spPr>
          <a:xfrm>
            <a:off x="21569045" y="7562850"/>
            <a:ext cx="2047240"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sym typeface="+mn-ea"/>
              </a:rPr>
              <a:t> (13)</a:t>
            </a:r>
            <a:endParaRPr lang="en-US" altLang="zh-CN" sz="4400">
              <a:latin typeface="Times New Roman" panose="02020603050405020304" pitchFamily="18" charset="0"/>
              <a:cs typeface="Times New Roman" panose="02020603050405020304" pitchFamily="18" charset="0"/>
              <a:sym typeface="+mn-ea"/>
            </a:endParaRPr>
          </a:p>
        </p:txBody>
      </p:sp>
      <p:sp>
        <p:nvSpPr>
          <p:cNvPr id="16" name="文本框 15"/>
          <p:cNvSpPr txBox="1"/>
          <p:nvPr/>
        </p:nvSpPr>
        <p:spPr>
          <a:xfrm>
            <a:off x="22336760" y="10324465"/>
            <a:ext cx="1308735" cy="768350"/>
          </a:xfrm>
          <a:prstGeom prst="rect">
            <a:avLst/>
          </a:prstGeom>
          <a:noFill/>
        </p:spPr>
        <p:txBody>
          <a:bodyPr wrap="square" rtlCol="0" anchor="t">
            <a:spAutoFit/>
          </a:bodyPr>
          <a:p>
            <a:r>
              <a:rPr lang="en-US" altLang="zh-CN" sz="4400">
                <a:latin typeface="Times New Roman" panose="02020603050405020304" pitchFamily="18" charset="0"/>
                <a:cs typeface="Times New Roman" panose="02020603050405020304" pitchFamily="18" charset="0"/>
                <a:sym typeface="+mn-ea"/>
              </a:rPr>
              <a:t> (14)</a:t>
            </a:r>
            <a:endParaRPr lang="en-US" altLang="zh-CN" sz="440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3" name="动作按钮: 前进或下一项 2">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734060" y="1704340"/>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zero-determinant (ZD) alliances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本"/>
              <p:cNvSpPr>
                <a:spLocks noGrp="1"/>
              </p:cNvSpPr>
              <p:nvPr/>
            </p:nvSpPr>
            <p:spPr>
              <a:xfrm rot="21599999">
                <a:off x="2050669" y="712823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6" name="文本"/>
              <p:cNvSpPr>
                <a:spLocks noRot="1" noChangeAspect="1" noMove="1" noResize="1" noEditPoints="1" noAdjustHandles="1" noChangeArrowheads="1" noChangeShapeType="1" noTextEdit="1"/>
              </p:cNvSpPr>
              <p:nvPr/>
            </p:nvSpPr>
            <p:spPr>
              <a:xfrm rot="21599999">
                <a:off x="2050669" y="712823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10038896" y="712823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9" name="文本"/>
          <p:cNvSpPr>
            <a:spLocks noGrp="1"/>
          </p:cNvSpPr>
          <p:nvPr/>
        </p:nvSpPr>
        <p:spPr>
          <a:xfrm rot="21599999">
            <a:off x="17299563" y="712823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8" name="圆角矩形 7"/>
          <p:cNvSpPr/>
          <p:nvPr/>
        </p:nvSpPr>
        <p:spPr>
          <a:xfrm>
            <a:off x="333375" y="3335655"/>
            <a:ext cx="22876510" cy="9189720"/>
          </a:xfrm>
          <a:prstGeom prst="roundRect">
            <a:avLst/>
          </a:prstGeom>
          <a:solidFill>
            <a:schemeClr val="bg1"/>
          </a:solidFill>
          <a:ln>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denotes the core player’s zero determinant strategy, which is also shared by</a:t>
            </a:r>
            <a:endParaRPr lang="en-US" altLang="zh-CN"/>
          </a:p>
          <a:p>
            <a:pPr algn="ctr"/>
            <a:r>
              <a:rPr lang="en-US" altLang="zh-CN"/>
              <a:t>other players in the alliance.</a:t>
            </a:r>
            <a:endParaRPr lang="zh-CN" altLang="en-US"/>
          </a:p>
        </p:txBody>
      </p:sp>
      <p:sp>
        <p:nvSpPr>
          <p:cNvPr id="13904" name="文本"/>
          <p:cNvSpPr>
            <a:spLocks noGrp="1"/>
          </p:cNvSpPr>
          <p:nvPr/>
        </p:nvSpPr>
        <p:spPr>
          <a:xfrm rot="21599999">
            <a:off x="17241520" y="6423025"/>
            <a:ext cx="4319270" cy="6997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 name="文本框 12"/>
          <p:cNvSpPr txBox="1"/>
          <p:nvPr/>
        </p:nvSpPr>
        <p:spPr>
          <a:xfrm>
            <a:off x="909955" y="3669030"/>
            <a:ext cx="21479510" cy="3337560"/>
          </a:xfrm>
          <a:prstGeom prst="rect">
            <a:avLst/>
          </a:prstGeom>
          <a:noFill/>
        </p:spPr>
        <p:txBody>
          <a:bodyPr wrap="square" rtlCol="0">
            <a:noAutofit/>
          </a:bodyPr>
          <a:p>
            <a:r>
              <a:rPr lang="en-US" sz="5400" b="1">
                <a:solidFill>
                  <a:schemeClr val="tx1"/>
                </a:solidFill>
                <a:latin typeface="Times New Roman" panose="02020603050405020304" pitchFamily="18" charset="0"/>
                <a:cs typeface="Times New Roman" panose="02020603050405020304" pitchFamily="18" charset="0"/>
              </a:rPr>
              <a:t>Remark 2</a:t>
            </a:r>
            <a:r>
              <a:rPr lang="en-US" altLang="zh-CN" sz="4800" b="1">
                <a:solidFill>
                  <a:schemeClr val="tx1"/>
                </a:solidFill>
              </a:rPr>
              <a:t>:</a:t>
            </a:r>
            <a:endParaRPr lang="en-US" altLang="zh-CN" sz="4800" b="1">
              <a:solidFill>
                <a:schemeClr val="tx1"/>
              </a:solidFill>
            </a:endParaRPr>
          </a:p>
          <a:p>
            <a:endParaRPr lang="en-US" altLang="zh-CN" sz="4800">
              <a:solidFill>
                <a:schemeClr val="tx1"/>
              </a:solidFill>
            </a:endParaRPr>
          </a:p>
        </p:txBody>
      </p:sp>
      <p:cxnSp>
        <p:nvCxnSpPr>
          <p:cNvPr id="14" name="直接连接符 13"/>
          <p:cNvCxnSpPr/>
          <p:nvPr/>
        </p:nvCxnSpPr>
        <p:spPr>
          <a:xfrm>
            <a:off x="909955" y="4578985"/>
            <a:ext cx="21484590" cy="0"/>
          </a:xfrm>
          <a:prstGeom prst="line">
            <a:avLst/>
          </a:prstGeom>
          <a:ln>
            <a:solidFill>
              <a:schemeClr val="accent3">
                <a:lumMod val="50000"/>
              </a:schemeClr>
            </a:solidFill>
          </a:ln>
        </p:spPr>
        <p:style>
          <a:lnRef idx="2">
            <a:schemeClr val="accent1"/>
          </a:lnRef>
          <a:fillRef idx="0">
            <a:srgbClr val="FFFFFF"/>
          </a:fillRef>
          <a:effectRef idx="0">
            <a:srgbClr val="FFFFFF"/>
          </a:effectRef>
          <a:fontRef idx="minor">
            <a:schemeClr val="tx1"/>
          </a:fontRef>
        </p:style>
      </p:cxnSp>
      <p:pic>
        <p:nvPicPr>
          <p:cNvPr id="16" name="图片 15"/>
          <p:cNvPicPr>
            <a:picLocks noChangeAspect="1"/>
          </p:cNvPicPr>
          <p:nvPr/>
        </p:nvPicPr>
        <p:blipFill>
          <a:blip r:embed="rId4"/>
          <a:srcRect r="94484" b="23940"/>
          <a:stretch>
            <a:fillRect/>
          </a:stretch>
        </p:blipFill>
        <p:spPr>
          <a:xfrm>
            <a:off x="1275080" y="4578985"/>
            <a:ext cx="1129030" cy="1149985"/>
          </a:xfrm>
          <a:prstGeom prst="rect">
            <a:avLst/>
          </a:prstGeom>
        </p:spPr>
      </p:pic>
      <p:sp>
        <p:nvSpPr>
          <p:cNvPr id="22" name="文本框 21"/>
          <p:cNvSpPr txBox="1"/>
          <p:nvPr/>
        </p:nvSpPr>
        <p:spPr>
          <a:xfrm>
            <a:off x="972185" y="4656455"/>
            <a:ext cx="21866225" cy="5631180"/>
          </a:xfrm>
          <a:prstGeom prst="rect">
            <a:avLst/>
          </a:prstGeom>
          <a:noFill/>
        </p:spPr>
        <p:txBody>
          <a:bodyPr wrap="square" rtlCol="0" anchor="t">
            <a:spAutoFit/>
          </a:bodyPr>
          <a:p>
            <a:pPr marL="685800" indent="-685800" algn="just">
              <a:lnSpc>
                <a:spcPct val="150000"/>
              </a:lnSpc>
              <a:buFont typeface="Wingdings" panose="05000000000000000000" charset="0"/>
              <a:buChar char="l"/>
            </a:pPr>
            <a:r>
              <a:rPr kumimoji="1" lang="en-US" altLang="zh-CN" sz="4800" dirty="0">
                <a:solidFill>
                  <a:srgbClr val="000000"/>
                </a:solidFill>
                <a:latin typeface="Times New Roman" panose="02020603050405020304" pitchFamily="18" charset="0"/>
                <a:cs typeface="Times New Roman" panose="02020603050405020304" pitchFamily="18" charset="0"/>
                <a:sym typeface="+mn-ea"/>
              </a:rPr>
              <a:t>     denotes the core player’s ZD strategy, which is also shared by other players in the alliance.</a:t>
            </a:r>
            <a:endParaRPr kumimoji="1" lang="en-US" altLang="zh-CN" sz="4800" dirty="0">
              <a:solidFill>
                <a:srgbClr val="000000"/>
              </a:solidFill>
              <a:latin typeface="Times New Roman" panose="02020603050405020304" pitchFamily="18" charset="0"/>
              <a:cs typeface="Times New Roman" panose="02020603050405020304" pitchFamily="18" charset="0"/>
              <a:sym typeface="+mn-ea"/>
            </a:endParaRPr>
          </a:p>
          <a:p>
            <a:pPr marL="685800" indent="-685800" algn="just">
              <a:lnSpc>
                <a:spcPct val="150000"/>
              </a:lnSpc>
              <a:buFont typeface="Wingdings" panose="05000000000000000000" charset="0"/>
              <a:buChar char="l"/>
            </a:pPr>
            <a:r>
              <a:rPr kumimoji="1" lang="en-US" altLang="zh-CN" sz="4800" dirty="0">
                <a:solidFill>
                  <a:srgbClr val="000000"/>
                </a:solidFill>
                <a:latin typeface="Times New Roman" panose="02020603050405020304" pitchFamily="18" charset="0"/>
                <a:cs typeface="Times New Roman" panose="02020603050405020304" pitchFamily="18" charset="0"/>
                <a:sym typeface="+mn-ea"/>
              </a:rPr>
              <a:t>When the alliance uses this ZD strategy, it can enforces the relationship between the </a:t>
            </a:r>
            <a:r>
              <a:rPr kumimoji="1" lang="en-US" altLang="zh-CN" sz="4800" dirty="0">
                <a:solidFill>
                  <a:srgbClr val="000000"/>
                </a:solidFill>
                <a:latin typeface="Times New Roman" panose="02020603050405020304" pitchFamily="18" charset="0"/>
                <a:cs typeface="Times New Roman" panose="02020603050405020304" pitchFamily="18" charset="0"/>
                <a:sym typeface="+mn-ea"/>
              </a:rPr>
              <a:t>alliance</a:t>
            </a:r>
            <a:r>
              <a:rPr kumimoji="1" lang="en-US" altLang="zh-CN" sz="4800" dirty="0">
                <a:solidFill>
                  <a:srgbClr val="000000"/>
                </a:solidFill>
                <a:latin typeface="Times New Roman" panose="02020603050405020304" pitchFamily="18" charset="0"/>
                <a:cs typeface="Times New Roman" panose="02020603050405020304" pitchFamily="18" charset="0"/>
                <a:sym typeface="+mn-ea"/>
              </a:rPr>
              <a:t>’s </a:t>
            </a:r>
            <a:r>
              <a:rPr kumimoji="1" lang="en-US" altLang="zh-CN" sz="4800" dirty="0">
                <a:solidFill>
                  <a:srgbClr val="000000"/>
                </a:solidFill>
                <a:latin typeface="Times New Roman" panose="02020603050405020304" pitchFamily="18" charset="0"/>
                <a:cs typeface="Times New Roman" panose="02020603050405020304" pitchFamily="18" charset="0"/>
                <a:sym typeface="+mn-ea"/>
              </a:rPr>
              <a:t>payoff</a:t>
            </a:r>
            <a:r>
              <a:rPr kumimoji="1" lang="en-US" altLang="zh-CN" sz="4800" dirty="0">
                <a:solidFill>
                  <a:srgbClr val="000000"/>
                </a:solidFill>
                <a:latin typeface="Times New Roman" panose="02020603050405020304" pitchFamily="18" charset="0"/>
                <a:cs typeface="Times New Roman" panose="02020603050405020304" pitchFamily="18" charset="0"/>
                <a:sym typeface="+mn-ea"/>
              </a:rPr>
              <a:t> and the payoff </a:t>
            </a:r>
            <a:r>
              <a:rPr lang="en-US" altLang="zh-CN" sz="4800">
                <a:latin typeface="Times New Roman" panose="02020603050405020304" pitchFamily="18" charset="0"/>
                <a:cs typeface="Times New Roman" panose="02020603050405020304" pitchFamily="18" charset="0"/>
                <a:sym typeface="+mn-ea"/>
              </a:rPr>
              <a:t>of the outsiders to satisfy</a:t>
            </a:r>
            <a:endParaRPr lang="en-US" altLang="zh-CN" sz="4800">
              <a:latin typeface="Times New Roman" panose="02020603050405020304" pitchFamily="18" charset="0"/>
              <a:cs typeface="Times New Roman" panose="02020603050405020304" pitchFamily="18" charset="0"/>
              <a:sym typeface="+mn-ea"/>
            </a:endParaRPr>
          </a:p>
          <a:p>
            <a:pPr indent="0" algn="just">
              <a:lnSpc>
                <a:spcPct val="150000"/>
              </a:lnSpc>
              <a:buFont typeface="Wingdings" panose="05000000000000000000" charset="0"/>
              <a:buNone/>
            </a:pPr>
            <a:endParaRPr kumimoji="1" lang="en-US" altLang="zh-CN" sz="4800" dirty="0">
              <a:solidFill>
                <a:srgbClr val="000000"/>
              </a:solidFill>
              <a:latin typeface="Times New Roman" panose="02020603050405020304" pitchFamily="18" charset="0"/>
              <a:cs typeface="Times New Roman" panose="02020603050405020304" pitchFamily="18" charset="0"/>
              <a:sym typeface="+mn-ea"/>
            </a:endParaRPr>
          </a:p>
        </p:txBody>
      </p:sp>
      <p:pic>
        <p:nvPicPr>
          <p:cNvPr id="23" name="图片 22"/>
          <p:cNvPicPr>
            <a:picLocks noChangeAspect="1"/>
          </p:cNvPicPr>
          <p:nvPr/>
        </p:nvPicPr>
        <p:blipFill>
          <a:blip r:embed="rId5"/>
          <a:stretch>
            <a:fillRect/>
          </a:stretch>
        </p:blipFill>
        <p:spPr>
          <a:xfrm>
            <a:off x="8449310" y="9303385"/>
            <a:ext cx="6425565" cy="1143635"/>
          </a:xfrm>
          <a:prstGeom prst="rect">
            <a:avLst/>
          </a:prstGeom>
        </p:spPr>
      </p:pic>
      <p:pic>
        <p:nvPicPr>
          <p:cNvPr id="24" name="图片 23"/>
          <p:cNvPicPr>
            <a:picLocks noChangeAspect="1"/>
          </p:cNvPicPr>
          <p:nvPr/>
        </p:nvPicPr>
        <p:blipFill>
          <a:blip r:embed="rId6"/>
          <a:srcRect r="8055" b="-7578"/>
          <a:stretch>
            <a:fillRect/>
          </a:stretch>
        </p:blipFill>
        <p:spPr>
          <a:xfrm>
            <a:off x="1471295" y="10365105"/>
            <a:ext cx="5972810" cy="1703705"/>
          </a:xfrm>
          <a:prstGeom prst="rect">
            <a:avLst/>
          </a:prstGeom>
        </p:spPr>
      </p:pic>
      <p:sp>
        <p:nvSpPr>
          <p:cNvPr id="25" name="文本框 24"/>
          <p:cNvSpPr txBox="1"/>
          <p:nvPr/>
        </p:nvSpPr>
        <p:spPr>
          <a:xfrm>
            <a:off x="7444105" y="10826115"/>
            <a:ext cx="9127490" cy="829945"/>
          </a:xfrm>
          <a:prstGeom prst="rect">
            <a:avLst/>
          </a:prstGeom>
        </p:spPr>
        <p:txBody>
          <a:bodyPr wrap="square">
            <a:spAutoFit/>
          </a:bodyPr>
          <a:p>
            <a:r>
              <a:rPr lang="en-US" altLang="zh-CN" sz="4800">
                <a:solidFill>
                  <a:srgbClr val="000000"/>
                </a:solidFill>
                <a:latin typeface="Times New Roman" panose="02020603050405020304" pitchFamily="18" charset="0"/>
                <a:ea typeface="CMTI10"/>
                <a:cs typeface="Times New Roman" panose="02020603050405020304" pitchFamily="18" charset="0"/>
              </a:rPr>
              <a:t>is the extortion factor.</a:t>
            </a:r>
            <a:endParaRPr lang="en-US" altLang="zh-CN" sz="4800">
              <a:solidFill>
                <a:srgbClr val="000000"/>
              </a:solidFill>
              <a:latin typeface="Times New Roman" panose="02020603050405020304" pitchFamily="18" charset="0"/>
              <a:ea typeface="CMTI10"/>
              <a:cs typeface="Times New Roman" panose="02020603050405020304" pitchFamily="18" charset="0"/>
            </a:endParaRPr>
          </a:p>
        </p:txBody>
      </p:sp>
      <p:sp>
        <p:nvSpPr>
          <p:cNvPr id="26" name="文本框 25"/>
          <p:cNvSpPr txBox="1"/>
          <p:nvPr/>
        </p:nvSpPr>
        <p:spPr>
          <a:xfrm>
            <a:off x="15989300" y="9450705"/>
            <a:ext cx="6849110" cy="829945"/>
          </a:xfrm>
          <a:prstGeom prst="rect">
            <a:avLst/>
          </a:prstGeom>
        </p:spPr>
        <p:txBody>
          <a:bodyPr wrap="square">
            <a:spAutoFit/>
          </a:bodyPr>
          <a:p>
            <a:r>
              <a:rPr lang="en-US" altLang="zh-CN" sz="4800">
                <a:solidFill>
                  <a:srgbClr val="000000"/>
                </a:solidFill>
                <a:latin typeface="Times New Roman" panose="02020603050405020304" pitchFamily="18" charset="0"/>
                <a:ea typeface="CMTI10"/>
                <a:cs typeface="Times New Roman" panose="02020603050405020304" pitchFamily="18" charset="0"/>
              </a:rPr>
              <a:t>(15)</a:t>
            </a:r>
            <a:endParaRPr lang="en-US" altLang="zh-CN" sz="4800">
              <a:solidFill>
                <a:srgbClr val="000000"/>
              </a:solidFill>
              <a:latin typeface="Times New Roman" panose="02020603050405020304" pitchFamily="18" charset="0"/>
              <a:ea typeface="CMTI1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3" name="动作按钮: 前进或下一项 2">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734060" y="1704340"/>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zero-determinant (ZD) alliances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6" name="文本"/>
              <p:cNvSpPr>
                <a:spLocks noGrp="1"/>
              </p:cNvSpPr>
              <p:nvPr/>
            </p:nvSpPr>
            <p:spPr>
              <a:xfrm rot="21599999">
                <a:off x="2050669" y="7128230"/>
                <a:ext cx="5337846" cy="2322499"/>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14:m>
                  <m:oMath xmlns:m="http://schemas.openxmlformats.org/officeDocument/2006/math">
                    <a:fld id="{825F15A7-03F4-43D7-82C5-3E23DA2F108C}" type="mathplaceholder">
                      <a:rPr lang="zh-CN" altLang="en-US" sz="2185" b="0" i="1" u="none" spc="436" smtClean="0">
                        <a:solidFill>
                          <a:srgbClr val="FFFFFF">
                            <a:alpha val="100000"/>
                          </a:srgbClr>
                        </a:solidFill>
                        <a:latin typeface="Cambria Math" panose="02040503050406030204" pitchFamily="18" charset="0"/>
                        <a:ea typeface="Alibaba PuHuiTi Regular" charset="-122"/>
                      </a:rPr>
                      <a:t>在此处键入公式。</a:t>
                    </a:fld>
                  </m:oMath>
                </a14:m>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mc:Choice>
        <mc:Fallback>
          <p:sp>
            <p:nvSpPr>
              <p:cNvPr id="6" name="文本"/>
              <p:cNvSpPr>
                <a:spLocks noRot="1" noChangeAspect="1" noMove="1" noResize="1" noEditPoints="1" noAdjustHandles="1" noChangeArrowheads="1" noChangeShapeType="1" noTextEdit="1"/>
              </p:cNvSpPr>
              <p:nvPr/>
            </p:nvSpPr>
            <p:spPr>
              <a:xfrm rot="21599999">
                <a:off x="2050669" y="7128230"/>
                <a:ext cx="5337846" cy="2322499"/>
              </a:xfrm>
              <a:prstGeom prst="rect">
                <a:avLst/>
              </a:prstGeom>
              <a:blipFill rotWithShape="1">
                <a:blip r:embed="rId3"/>
                <a:stretch>
                  <a:fillRect l="-5" t="-15" r="5" b="1"/>
                </a:stretch>
              </a:blipFill>
            </p:spPr>
            <p:txBody>
              <a:bodyPr/>
              <a:lstStyle/>
              <a:p>
                <a:r>
                  <a:rPr lang="zh-CN" altLang="en-US">
                    <a:noFill/>
                  </a:rPr>
                  <a:t> </a:t>
                </a:r>
              </a:p>
            </p:txBody>
          </p:sp>
        </mc:Fallback>
      </mc:AlternateContent>
      <p:sp>
        <p:nvSpPr>
          <p:cNvPr id="12850" name="文本"/>
          <p:cNvSpPr>
            <a:spLocks noGrp="1"/>
          </p:cNvSpPr>
          <p:nvPr/>
        </p:nvSpPr>
        <p:spPr>
          <a:xfrm rot="21599999">
            <a:off x="10038896" y="712823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9" name="文本"/>
          <p:cNvSpPr>
            <a:spLocks noGrp="1"/>
          </p:cNvSpPr>
          <p:nvPr/>
        </p:nvSpPr>
        <p:spPr>
          <a:xfrm rot="21599999">
            <a:off x="17299563" y="7128230"/>
            <a:ext cx="4457337" cy="770061"/>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8" name="圆角矩形 7"/>
          <p:cNvSpPr/>
          <p:nvPr/>
        </p:nvSpPr>
        <p:spPr>
          <a:xfrm>
            <a:off x="213995" y="3335655"/>
            <a:ext cx="22876510" cy="8718550"/>
          </a:xfrm>
          <a:prstGeom prst="roundRect">
            <a:avLst/>
          </a:prstGeom>
          <a:solidFill>
            <a:schemeClr val="bg1"/>
          </a:solidFill>
          <a:ln>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latin typeface="Times New Roman" panose="02020603050405020304" pitchFamily="18" charset="0"/>
                <a:cs typeface="Times New Roman" panose="02020603050405020304" pitchFamily="18" charset="0"/>
                <a:sym typeface="+mn-ea"/>
              </a:rPr>
              <a:t>m</a:t>
            </a:r>
            <a:endParaRPr lang="zh-CN" altLang="en-US"/>
          </a:p>
        </p:txBody>
      </p:sp>
      <p:sp>
        <p:nvSpPr>
          <p:cNvPr id="13904" name="文本"/>
          <p:cNvSpPr>
            <a:spLocks noGrp="1"/>
          </p:cNvSpPr>
          <p:nvPr/>
        </p:nvSpPr>
        <p:spPr>
          <a:xfrm rot="21599999">
            <a:off x="17241520" y="6423025"/>
            <a:ext cx="4319270" cy="699770"/>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3030"/>
              </a:lnSpc>
            </a:pPr>
            <a:r>
              <a:rPr lang="zh-CN" altLang="en-US" sz="2185" b="0" i="0" u="none" spc="436" dirty="0">
                <a:solidFill>
                  <a:srgbClr val="FFFFFF">
                    <a:alpha val="100000"/>
                  </a:srgbClr>
                </a:solidFill>
                <a:latin typeface="Alibaba PuHuiTi Regular" charset="-122"/>
                <a:ea typeface="Alibaba PuHuiTi Regular" charset="-122"/>
                <a:cs typeface="Alibaba PuHuiTi Regular" charset="-122"/>
              </a:rPr>
              <a:t>请在这里粘贴或者输入你的文字内容</a:t>
            </a:r>
            <a:endParaRPr kumimoji="1" lang="zh-CN" altLang="en-US" sz="2000" dirty="0">
              <a:solidFill>
                <a:srgbClr val="000000"/>
              </a:solidFill>
            </a:endParaRPr>
          </a:p>
        </p:txBody>
      </p:sp>
      <p:sp>
        <p:nvSpPr>
          <p:cNvPr id="13" name="文本框 12"/>
          <p:cNvSpPr txBox="1"/>
          <p:nvPr/>
        </p:nvSpPr>
        <p:spPr>
          <a:xfrm>
            <a:off x="1058545" y="3669030"/>
            <a:ext cx="21187410" cy="961390"/>
          </a:xfrm>
          <a:prstGeom prst="rect">
            <a:avLst/>
          </a:prstGeom>
          <a:noFill/>
        </p:spPr>
        <p:txBody>
          <a:bodyPr wrap="square" rtlCol="0">
            <a:noAutofit/>
          </a:bodyPr>
          <a:p>
            <a:r>
              <a:rPr lang="zh-CN" altLang="en-US" sz="5400" b="1">
                <a:latin typeface="Times New Roman" panose="02020603050405020304" pitchFamily="18" charset="0"/>
                <a:cs typeface="Times New Roman" panose="02020603050405020304" pitchFamily="18" charset="0"/>
                <a:sym typeface="+mn-ea"/>
              </a:rPr>
              <a:t>Proposition </a:t>
            </a:r>
            <a:r>
              <a:rPr lang="en-US" altLang="zh-CN" sz="5400" b="1">
                <a:latin typeface="Times New Roman" panose="02020603050405020304" pitchFamily="18" charset="0"/>
                <a:cs typeface="Times New Roman" panose="02020603050405020304" pitchFamily="18" charset="0"/>
                <a:sym typeface="+mn-ea"/>
              </a:rPr>
              <a:t>2 </a:t>
            </a:r>
            <a:r>
              <a:rPr lang="en-US" altLang="zh-CN" sz="5400" b="1" baseline="30000">
                <a:latin typeface="Times New Roman" panose="02020603050405020304" pitchFamily="18" charset="0"/>
                <a:cs typeface="Times New Roman" panose="02020603050405020304" pitchFamily="18" charset="0"/>
                <a:sym typeface="+mn-ea"/>
              </a:rPr>
              <a:t>[3]</a:t>
            </a:r>
            <a:r>
              <a:rPr lang="en-US" altLang="zh-CN" sz="5400" b="1">
                <a:latin typeface="Times New Roman" panose="02020603050405020304" pitchFamily="18" charset="0"/>
                <a:cs typeface="Times New Roman" panose="02020603050405020304" pitchFamily="18" charset="0"/>
                <a:sym typeface="+mn-ea"/>
              </a:rPr>
              <a:t>:  </a:t>
            </a:r>
            <a:endParaRPr lang="en-US" altLang="zh-CN" sz="4800">
              <a:solidFill>
                <a:schemeClr val="tx1"/>
              </a:solidFill>
            </a:endParaRPr>
          </a:p>
        </p:txBody>
      </p:sp>
      <p:cxnSp>
        <p:nvCxnSpPr>
          <p:cNvPr id="14" name="直接连接符 13"/>
          <p:cNvCxnSpPr/>
          <p:nvPr/>
        </p:nvCxnSpPr>
        <p:spPr>
          <a:xfrm>
            <a:off x="909955" y="4578985"/>
            <a:ext cx="21484590" cy="0"/>
          </a:xfrm>
          <a:prstGeom prst="line">
            <a:avLst/>
          </a:prstGeom>
          <a:ln>
            <a:solidFill>
              <a:schemeClr val="accent3">
                <a:lumMod val="50000"/>
              </a:schemeClr>
            </a:solidFill>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1697355" y="4975225"/>
            <a:ext cx="20483830" cy="1938020"/>
          </a:xfrm>
          <a:prstGeom prst="rect">
            <a:avLst/>
          </a:prstGeom>
          <a:noFill/>
        </p:spPr>
        <p:txBody>
          <a:bodyPr wrap="square" rtlCol="0" anchor="t">
            <a:spAutoFit/>
          </a:bodyPr>
          <a:p>
            <a:r>
              <a:rPr lang="en-US" altLang="zh-CN" sz="4800">
                <a:latin typeface="Times New Roman" panose="02020603050405020304" pitchFamily="18" charset="0"/>
                <a:cs typeface="Times New Roman" panose="02020603050405020304" pitchFamily="18" charset="0"/>
              </a:rPr>
              <a:t>The ZD alliance can enforce exactly the payoff relationships (15), if and only if </a:t>
            </a:r>
            <a:endParaRPr lang="en-US" altLang="zh-CN" sz="4800">
              <a:latin typeface="Times New Roman" panose="02020603050405020304" pitchFamily="18" charset="0"/>
              <a:cs typeface="Times New Roman" panose="02020603050405020304" pitchFamily="18" charset="0"/>
            </a:endParaRPr>
          </a:p>
          <a:p>
            <a:pPr>
              <a:lnSpc>
                <a:spcPct val="150000"/>
              </a:lnSpc>
            </a:pPr>
            <a:r>
              <a:rPr lang="en-US" altLang="zh-CN" sz="4800">
                <a:latin typeface="Times New Roman" panose="02020603050405020304" pitchFamily="18" charset="0"/>
                <a:cs typeface="Times New Roman" panose="02020603050405020304" pitchFamily="18" charset="0"/>
              </a:rPr>
              <a:t>                     </a:t>
            </a:r>
            <a:r>
              <a:rPr lang="en-US" altLang="zh-CN" sz="4800">
                <a:latin typeface="Times New Roman" panose="02020603050405020304" pitchFamily="18" charset="0"/>
                <a:cs typeface="Times New Roman" panose="02020603050405020304" pitchFamily="18" charset="0"/>
                <a:sym typeface="+mn-ea"/>
              </a:rPr>
              <a:t> </a:t>
            </a:r>
            <a:r>
              <a:rPr lang="en-US" altLang="zh-CN" sz="4800" i="1">
                <a:latin typeface="Times New Roman" panose="02020603050405020304" pitchFamily="18" charset="0"/>
                <a:cs typeface="Times New Roman" panose="02020603050405020304" pitchFamily="18" charset="0"/>
                <a:sym typeface="+mn-ea"/>
              </a:rPr>
              <a:t>S</a:t>
            </a:r>
            <a:r>
              <a:rPr lang="en-US" altLang="zh-CN" sz="4800" i="1" baseline="30000">
                <a:latin typeface="Times New Roman" panose="02020603050405020304" pitchFamily="18" charset="0"/>
                <a:cs typeface="Times New Roman" panose="02020603050405020304" pitchFamily="18" charset="0"/>
                <a:sym typeface="+mn-ea"/>
              </a:rPr>
              <a:t>A</a:t>
            </a:r>
            <a:r>
              <a:rPr lang="en-US" altLang="zh-CN" sz="4800">
                <a:latin typeface="Times New Roman" panose="02020603050405020304" pitchFamily="18" charset="0"/>
                <a:cs typeface="Times New Roman" panose="02020603050405020304" pitchFamily="18" charset="0"/>
                <a:sym typeface="+mn-ea"/>
              </a:rPr>
              <a:t> &lt;1 and </a:t>
            </a:r>
            <a:endParaRPr lang="zh-CN" altLang="en-US" sz="48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618490" y="12359005"/>
            <a:ext cx="21562695" cy="1076325"/>
          </a:xfrm>
          <a:prstGeom prst="rect">
            <a:avLst/>
          </a:prstGeom>
          <a:noFill/>
        </p:spPr>
        <p:txBody>
          <a:bodyPr wrap="square" rtlCol="0" anchor="t">
            <a:spAutoFit/>
          </a:bodyPr>
          <a:p>
            <a:r>
              <a:rPr lang="en-US" altLang="zh-CN" sz="3200">
                <a:sym typeface="+mn-ea"/>
              </a:rPr>
              <a:t>[3</a:t>
            </a:r>
            <a:r>
              <a:rPr lang="zh-CN" altLang="en-US" sz="3200">
                <a:sym typeface="+mn-ea"/>
              </a:rPr>
              <a:t>]</a:t>
            </a:r>
            <a:r>
              <a:rPr sz="3200">
                <a:sym typeface="+mn-ea"/>
              </a:rPr>
              <a:t> Hilbe C, Wu B, Traulsen A, Nowak MA, Cooperation and control in multiplayer social dilemmas, Proc Natl Acad Sci USA, 111(46), 16425-16430, 2014.</a:t>
            </a:r>
            <a:endParaRPr lang="zh-CN" altLang="en-US" sz="3200">
              <a:sym typeface="+mn-ea"/>
            </a:endParaRPr>
          </a:p>
        </p:txBody>
      </p:sp>
      <p:pic>
        <p:nvPicPr>
          <p:cNvPr id="12" name="图片 11"/>
          <p:cNvPicPr>
            <a:picLocks noChangeAspect="1"/>
          </p:cNvPicPr>
          <p:nvPr/>
        </p:nvPicPr>
        <p:blipFill>
          <a:blip r:embed="rId4"/>
          <a:stretch>
            <a:fillRect/>
          </a:stretch>
        </p:blipFill>
        <p:spPr>
          <a:xfrm>
            <a:off x="7803515" y="5699760"/>
            <a:ext cx="12847320" cy="1422400"/>
          </a:xfrm>
          <a:prstGeom prst="rect">
            <a:avLst/>
          </a:prstGeom>
        </p:spPr>
      </p:pic>
      <p:sp>
        <p:nvSpPr>
          <p:cNvPr id="15" name="文本框 14"/>
          <p:cNvSpPr txBox="1"/>
          <p:nvPr/>
        </p:nvSpPr>
        <p:spPr>
          <a:xfrm>
            <a:off x="840740" y="7785735"/>
            <a:ext cx="21608415" cy="2306955"/>
          </a:xfrm>
          <a:prstGeom prst="rect">
            <a:avLst/>
          </a:prstGeom>
          <a:noFill/>
        </p:spPr>
        <p:txBody>
          <a:bodyPr wrap="square" rtlCol="0" anchor="t">
            <a:spAutoFit/>
          </a:bodyPr>
          <a:p>
            <a:pPr>
              <a:lnSpc>
                <a:spcPct val="150000"/>
              </a:lnSpc>
            </a:pPr>
            <a:r>
              <a:rPr lang="en-US" altLang="zh-CN" sz="4800">
                <a:latin typeface="Times New Roman" panose="02020603050405020304" pitchFamily="18" charset="0"/>
                <a:cs typeface="Times New Roman" panose="02020603050405020304" pitchFamily="18" charset="0"/>
              </a:rPr>
              <a:t>Interestingly, as the alliance size </a:t>
            </a:r>
            <a:r>
              <a:rPr lang="en-US" altLang="zh-CN" sz="4800" i="1">
                <a:latin typeface="Times New Roman" panose="02020603050405020304" pitchFamily="18" charset="0"/>
                <a:cs typeface="Times New Roman" panose="02020603050405020304" pitchFamily="18" charset="0"/>
                <a:sym typeface="+mn-ea"/>
              </a:rPr>
              <a:t>m</a:t>
            </a:r>
            <a:r>
              <a:rPr lang="en-US" altLang="zh-CN" sz="4800">
                <a:latin typeface="Times New Roman" panose="02020603050405020304" pitchFamily="18" charset="0"/>
                <a:cs typeface="Times New Roman" panose="02020603050405020304" pitchFamily="18" charset="0"/>
              </a:rPr>
              <a:t> increases, condition (16) becomes easier to satisfy. That is, larger alliances can therefore enforce more extreme payoff relationships.</a:t>
            </a:r>
            <a:endParaRPr lang="en-US" altLang="zh-CN" sz="4800">
              <a:latin typeface="Times New Roman" panose="02020603050405020304" pitchFamily="18" charset="0"/>
              <a:cs typeface="Times New Roman" panose="02020603050405020304" pitchFamily="18" charset="0"/>
            </a:endParaRPr>
          </a:p>
        </p:txBody>
      </p:sp>
      <p:sp>
        <p:nvSpPr>
          <p:cNvPr id="26" name="文本框 25"/>
          <p:cNvSpPr txBox="1"/>
          <p:nvPr/>
        </p:nvSpPr>
        <p:spPr>
          <a:xfrm>
            <a:off x="20859115" y="6110605"/>
            <a:ext cx="1322070" cy="829945"/>
          </a:xfrm>
          <a:prstGeom prst="rect">
            <a:avLst/>
          </a:prstGeom>
        </p:spPr>
        <p:txBody>
          <a:bodyPr wrap="square">
            <a:spAutoFit/>
          </a:bodyPr>
          <a:p>
            <a:r>
              <a:rPr lang="en-US" altLang="zh-CN" sz="4800">
                <a:solidFill>
                  <a:srgbClr val="000000"/>
                </a:solidFill>
                <a:latin typeface="Times New Roman" panose="02020603050405020304" pitchFamily="18" charset="0"/>
                <a:ea typeface="CMTI10"/>
                <a:cs typeface="Times New Roman" panose="02020603050405020304" pitchFamily="18" charset="0"/>
              </a:rPr>
              <a:t>(16)</a:t>
            </a:r>
            <a:endParaRPr lang="en-US" altLang="zh-CN" sz="4800">
              <a:solidFill>
                <a:srgbClr val="000000"/>
              </a:solidFill>
              <a:latin typeface="Times New Roman" panose="02020603050405020304" pitchFamily="18" charset="0"/>
              <a:ea typeface="CMTI10"/>
              <a:cs typeface="Times New Roman" panose="02020603050405020304" pitchFamily="18" charset="0"/>
            </a:endParaRPr>
          </a:p>
        </p:txBody>
      </p:sp>
      <p:sp>
        <p:nvSpPr>
          <p:cNvPr id="17" name="文本框 16"/>
          <p:cNvSpPr txBox="1"/>
          <p:nvPr/>
        </p:nvSpPr>
        <p:spPr>
          <a:xfrm>
            <a:off x="10862945" y="6544945"/>
            <a:ext cx="654050" cy="583565"/>
          </a:xfrm>
          <a:prstGeom prst="rect">
            <a:avLst/>
          </a:prstGeom>
          <a:solidFill>
            <a:schemeClr val="bg1"/>
          </a:solidFill>
        </p:spPr>
        <p:txBody>
          <a:bodyPr wrap="square" rtlCol="0" anchor="t">
            <a:spAutoFit/>
          </a:bodyPr>
          <a:p>
            <a:r>
              <a:rPr lang="en-US" altLang="zh-CN" sz="3200">
                <a:latin typeface="Times New Roman" panose="02020603050405020304" pitchFamily="18" charset="0"/>
                <a:cs typeface="Times New Roman" panose="02020603050405020304" pitchFamily="18" charset="0"/>
                <a:sym typeface="+mn-ea"/>
              </a:rPr>
              <a:t>m</a:t>
            </a:r>
            <a:endParaRPr lang="en-US" altLang="zh-CN" sz="3200">
              <a:latin typeface="Times New Roman" panose="02020603050405020304" pitchFamily="18" charset="0"/>
              <a:cs typeface="Times New Roman" panose="02020603050405020304" pitchFamily="18" charset="0"/>
              <a:sym typeface="+mn-ea"/>
            </a:endParaRPr>
          </a:p>
        </p:txBody>
      </p:sp>
      <p:sp>
        <p:nvSpPr>
          <p:cNvPr id="18" name="文本框 17"/>
          <p:cNvSpPr txBox="1"/>
          <p:nvPr/>
        </p:nvSpPr>
        <p:spPr>
          <a:xfrm>
            <a:off x="17913985" y="6555740"/>
            <a:ext cx="654050" cy="583565"/>
          </a:xfrm>
          <a:prstGeom prst="rect">
            <a:avLst/>
          </a:prstGeom>
          <a:solidFill>
            <a:schemeClr val="bg1"/>
          </a:solidFill>
        </p:spPr>
        <p:txBody>
          <a:bodyPr wrap="square" rtlCol="0" anchor="t">
            <a:spAutoFit/>
          </a:bodyPr>
          <a:p>
            <a:r>
              <a:rPr lang="en-US" altLang="zh-CN" sz="3200">
                <a:latin typeface="Times New Roman" panose="02020603050405020304" pitchFamily="18" charset="0"/>
                <a:cs typeface="Times New Roman" panose="02020603050405020304" pitchFamily="18" charset="0"/>
                <a:sym typeface="+mn-ea"/>
              </a:rPr>
              <a:t>m</a:t>
            </a:r>
            <a:endParaRPr lang="en-US" altLang="zh-CN" sz="3200">
              <a:latin typeface="Times New Roman" panose="02020603050405020304" pitchFamily="18" charset="0"/>
              <a:cs typeface="Times New Roman" panose="02020603050405020304" pitchFamily="18" charset="0"/>
              <a:sym typeface="+mn-ea"/>
            </a:endParaRPr>
          </a:p>
        </p:txBody>
      </p:sp>
      <p:sp>
        <p:nvSpPr>
          <p:cNvPr id="19" name="文本框 18"/>
          <p:cNvSpPr txBox="1"/>
          <p:nvPr/>
        </p:nvSpPr>
        <p:spPr>
          <a:xfrm>
            <a:off x="8866505" y="6661785"/>
            <a:ext cx="459740" cy="392430"/>
          </a:xfrm>
          <a:prstGeom prst="rect">
            <a:avLst/>
          </a:prstGeom>
          <a:solidFill>
            <a:schemeClr val="bg1"/>
          </a:solidFill>
        </p:spPr>
        <p:txBody>
          <a:bodyPr wrap="square" rtlCol="0" anchor="t">
            <a:noAutofit/>
          </a:bodyPr>
          <a:p>
            <a:r>
              <a:rPr lang="en-US" altLang="zh-CN" sz="2800">
                <a:latin typeface="Times New Roman" panose="02020603050405020304" pitchFamily="18" charset="0"/>
                <a:cs typeface="Times New Roman" panose="02020603050405020304" pitchFamily="18" charset="0"/>
                <a:sym typeface="+mn-ea"/>
              </a:rPr>
              <a:t>m</a:t>
            </a:r>
            <a:endParaRPr lang="en-US" altLang="zh-CN" sz="2800">
              <a:latin typeface="Times New Roman" panose="02020603050405020304" pitchFamily="18" charset="0"/>
              <a:cs typeface="Times New Roman" panose="02020603050405020304" pitchFamily="18" charset="0"/>
              <a:sym typeface="+mn-ea"/>
            </a:endParaRPr>
          </a:p>
        </p:txBody>
      </p:sp>
      <p:sp>
        <p:nvSpPr>
          <p:cNvPr id="20" name="文本框 19"/>
          <p:cNvSpPr txBox="1"/>
          <p:nvPr/>
        </p:nvSpPr>
        <p:spPr>
          <a:xfrm>
            <a:off x="14360525" y="6694170"/>
            <a:ext cx="708660" cy="492760"/>
          </a:xfrm>
          <a:prstGeom prst="rect">
            <a:avLst/>
          </a:prstGeom>
          <a:solidFill>
            <a:schemeClr val="bg1"/>
          </a:solidFill>
        </p:spPr>
        <p:txBody>
          <a:bodyPr wrap="square" rtlCol="0" anchor="t">
            <a:noAutofit/>
          </a:bodyPr>
          <a:p>
            <a:r>
              <a:rPr lang="en-US" altLang="zh-CN" sz="2400">
                <a:latin typeface="Times New Roman" panose="02020603050405020304" pitchFamily="18" charset="0"/>
                <a:cs typeface="Times New Roman" panose="02020603050405020304" pitchFamily="18" charset="0"/>
                <a:sym typeface="+mn-ea"/>
              </a:rPr>
              <a:t>m-1</a:t>
            </a:r>
            <a:endParaRPr lang="en-US" altLang="zh-CN" sz="2400">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3" name="动作按钮: 前进或下一项 2">
            <a:hlinkClick r:id="" action="ppaction://hlinkshowjump?jump=nextslide"/>
          </p:cNvPr>
          <p:cNvSpPr/>
          <p:nvPr/>
        </p:nvSpPr>
        <p:spPr>
          <a:xfrm>
            <a:off x="333375" y="202692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Rectangle 13"/>
          <p:cNvSpPr>
            <a:spLocks noGrp="1"/>
          </p:cNvSpPr>
          <p:nvPr/>
        </p:nvSpPr>
        <p:spPr>
          <a:xfrm>
            <a:off x="333375" y="3003550"/>
            <a:ext cx="2114486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lang="en-US" altLang="zh-CN" sz="5400" b="1" kern="0">
                <a:solidFill>
                  <a:srgbClr val="0000FF"/>
                </a:solidFill>
                <a:latin typeface="Times New Roman" panose="02020603050405020304" pitchFamily="18" charset="0"/>
                <a:cs typeface="Times New Roman" panose="02020603050405020304" pitchFamily="18" charset="0"/>
                <a:sym typeface="+mn-ea"/>
              </a:rPr>
              <a:t>Example 2:</a:t>
            </a: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lang="en-US" altLang="zh-CN" sz="5400" b="1" kern="0">
                <a:solidFill>
                  <a:srgbClr val="0000FF"/>
                </a:solidFill>
                <a:latin typeface="Times New Roman" panose="02020603050405020304" pitchFamily="18" charset="0"/>
                <a:cs typeface="Times New Roman" panose="02020603050405020304" pitchFamily="18" charset="0"/>
                <a:sym typeface="+mn-ea"/>
              </a:rPr>
              <a:t>four-player Prisoner’s Dilemma</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p:sp>
        <p:nvSpPr>
          <p:cNvPr id="11" name="文本框 10"/>
          <p:cNvSpPr txBox="1"/>
          <p:nvPr/>
        </p:nvSpPr>
        <p:spPr>
          <a:xfrm>
            <a:off x="734060" y="1704340"/>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Design of</a:t>
            </a:r>
            <a:r>
              <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zero-determinant (ZD) alliances </a:t>
            </a:r>
            <a:endParaRPr lang="en-US" altLang="zh-CN" sz="6000" b="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pic>
        <p:nvPicPr>
          <p:cNvPr id="13" name="图片 12"/>
          <p:cNvPicPr>
            <a:picLocks noChangeAspect="1"/>
          </p:cNvPicPr>
          <p:nvPr/>
        </p:nvPicPr>
        <p:blipFill>
          <a:blip r:embed="rId3"/>
          <a:stretch>
            <a:fillRect/>
          </a:stretch>
        </p:blipFill>
        <p:spPr>
          <a:xfrm>
            <a:off x="1737995" y="6532880"/>
            <a:ext cx="19327495" cy="3683000"/>
          </a:xfrm>
          <a:prstGeom prst="rect">
            <a:avLst/>
          </a:prstGeom>
        </p:spPr>
      </p:pic>
      <p:sp>
        <p:nvSpPr>
          <p:cNvPr id="16" name="文本框 15"/>
          <p:cNvSpPr txBox="1"/>
          <p:nvPr/>
        </p:nvSpPr>
        <p:spPr>
          <a:xfrm>
            <a:off x="469265" y="4465955"/>
            <a:ext cx="21363940" cy="922020"/>
          </a:xfrm>
          <a:prstGeom prst="rect">
            <a:avLst/>
          </a:prstGeom>
          <a:noFill/>
        </p:spPr>
        <p:txBody>
          <a:bodyPr wrap="square" rtlCol="0" anchor="t">
            <a:spAutoFit/>
          </a:bodyPr>
          <a:p>
            <a:r>
              <a:rPr lang="en-US" altLang="zh-CN" sz="5400"/>
              <a:t>Assume that player 1 is the core player and form an alliance with player 2.</a:t>
            </a:r>
            <a:endParaRPr lang="zh-CN" altLang="en-US" sz="5400"/>
          </a:p>
        </p:txBody>
      </p:sp>
      <p:sp>
        <p:nvSpPr>
          <p:cNvPr id="17" name="文本框 16"/>
          <p:cNvSpPr txBox="1"/>
          <p:nvPr/>
        </p:nvSpPr>
        <p:spPr>
          <a:xfrm>
            <a:off x="4726305" y="10924540"/>
            <a:ext cx="10139680" cy="1014730"/>
          </a:xfrm>
          <a:prstGeom prst="rect">
            <a:avLst/>
          </a:prstGeom>
          <a:solidFill>
            <a:schemeClr val="accent3"/>
          </a:solidFill>
        </p:spPr>
        <p:txBody>
          <a:bodyPr wrap="square" rtlCol="0" anchor="t">
            <a:spAutoFit/>
          </a:bodyPr>
          <a:p>
            <a:r>
              <a:rPr lang="en-US" altLang="zh-CN" sz="6000">
                <a:latin typeface="Times New Roman" panose="02020603050405020304" pitchFamily="18" charset="0"/>
                <a:cs typeface="Times New Roman" panose="02020603050405020304" pitchFamily="18" charset="0"/>
              </a:rPr>
              <a:t>T &gt; R &gt; Z &gt; K &gt; M &gt; L &gt; P &gt; N</a:t>
            </a:r>
            <a:endParaRPr lang="en-US" altLang="zh-CN" sz="6000">
              <a:latin typeface="Times New Roman" panose="02020603050405020304" pitchFamily="18" charset="0"/>
              <a:cs typeface="Times New Roman" panose="02020603050405020304" pitchFamily="18" charset="0"/>
            </a:endParaRPr>
          </a:p>
        </p:txBody>
      </p:sp>
      <p:sp>
        <p:nvSpPr>
          <p:cNvPr id="4" name="文本框 3"/>
          <p:cNvSpPr txBox="1"/>
          <p:nvPr/>
        </p:nvSpPr>
        <p:spPr>
          <a:xfrm>
            <a:off x="7760970" y="5695315"/>
            <a:ext cx="12419965" cy="922020"/>
          </a:xfrm>
          <a:prstGeom prst="rect">
            <a:avLst/>
          </a:prstGeom>
          <a:noFill/>
        </p:spPr>
        <p:txBody>
          <a:bodyPr wrap="square" rtlCol="0" anchor="t">
            <a:spAutoFit/>
          </a:bodyPr>
          <a:p>
            <a:r>
              <a:rPr lang="en-US" altLang="zh-CN" sz="5400"/>
              <a:t>Table 3  payoff matrix</a:t>
            </a:r>
            <a:endParaRPr lang="zh-CN" altLang="en-US" sz="54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2</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Main Results</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pic>
        <p:nvPicPr>
          <p:cNvPr id="6" name="图片 5"/>
          <p:cNvPicPr>
            <a:picLocks noChangeAspect="1"/>
          </p:cNvPicPr>
          <p:nvPr/>
        </p:nvPicPr>
        <p:blipFill>
          <a:blip r:embed="rId3"/>
          <a:stretch>
            <a:fillRect/>
          </a:stretch>
        </p:blipFill>
        <p:spPr>
          <a:xfrm>
            <a:off x="1846580" y="3624580"/>
            <a:ext cx="18557240" cy="1410970"/>
          </a:xfrm>
          <a:prstGeom prst="rect">
            <a:avLst/>
          </a:prstGeom>
        </p:spPr>
      </p:pic>
      <p:sp>
        <p:nvSpPr>
          <p:cNvPr id="9" name="文本框 8"/>
          <p:cNvSpPr txBox="1"/>
          <p:nvPr/>
        </p:nvSpPr>
        <p:spPr>
          <a:xfrm>
            <a:off x="351155" y="2961005"/>
            <a:ext cx="17943195" cy="829945"/>
          </a:xfrm>
          <a:prstGeom prst="rect">
            <a:avLst/>
          </a:prstGeom>
        </p:spPr>
        <p:txBody>
          <a:bodyPr wrap="square">
            <a:spAutoFit/>
          </a:bodyPr>
          <a:p>
            <a:r>
              <a:rPr lang="en-US" altLang="zh-CN" sz="4800">
                <a:solidFill>
                  <a:srgbClr val="000000"/>
                </a:solidFill>
                <a:latin typeface="Times New Roman" panose="02020603050405020304" pitchFamily="18" charset="0"/>
                <a:ea typeface="CMR10"/>
                <a:cs typeface="Times New Roman" panose="02020603050405020304" pitchFamily="18" charset="0"/>
              </a:rPr>
              <a:t>The ZD strategy for the core player can be given as</a:t>
            </a:r>
            <a:endParaRPr lang="en-US" altLang="zh-CN" sz="4800">
              <a:solidFill>
                <a:srgbClr val="000000"/>
              </a:solidFill>
              <a:latin typeface="Times New Roman" panose="02020603050405020304" pitchFamily="18" charset="0"/>
              <a:ea typeface="CMR10"/>
              <a:cs typeface="Times New Roman" panose="02020603050405020304" pitchFamily="18" charset="0"/>
            </a:endParaRPr>
          </a:p>
        </p:txBody>
      </p:sp>
      <p:sp>
        <p:nvSpPr>
          <p:cNvPr id="12" name="文本框 11"/>
          <p:cNvSpPr txBox="1"/>
          <p:nvPr/>
        </p:nvSpPr>
        <p:spPr>
          <a:xfrm>
            <a:off x="250190" y="5146675"/>
            <a:ext cx="20052665" cy="829945"/>
          </a:xfrm>
          <a:prstGeom prst="rect">
            <a:avLst/>
          </a:prstGeom>
        </p:spPr>
        <p:txBody>
          <a:bodyPr wrap="square">
            <a:spAutoFit/>
          </a:bodyPr>
          <a:p>
            <a:r>
              <a:rPr lang="en-US" altLang="zh-CN" sz="4800">
                <a:solidFill>
                  <a:srgbClr val="000000"/>
                </a:solidFill>
                <a:latin typeface="Times New Roman" panose="02020603050405020304" pitchFamily="18" charset="0"/>
                <a:ea typeface="CMMI10"/>
                <a:cs typeface="Times New Roman" panose="02020603050405020304" pitchFamily="18" charset="0"/>
              </a:rPr>
              <a:t>Set T </a:t>
            </a:r>
            <a:r>
              <a:rPr lang="en-US" altLang="zh-CN" sz="4800">
                <a:solidFill>
                  <a:srgbClr val="000000"/>
                </a:solidFill>
                <a:latin typeface="Times New Roman" panose="02020603050405020304" pitchFamily="18" charset="0"/>
                <a:ea typeface="CMR10"/>
                <a:cs typeface="Times New Roman" panose="02020603050405020304" pitchFamily="18" charset="0"/>
              </a:rPr>
              <a:t>= 7</a:t>
            </a:r>
            <a:r>
              <a:rPr lang="en-US" altLang="zh-CN" sz="4800">
                <a:solidFill>
                  <a:srgbClr val="000000"/>
                </a:solidFill>
                <a:latin typeface="Times New Roman" panose="02020603050405020304" pitchFamily="18" charset="0"/>
                <a:ea typeface="CMMI10"/>
                <a:cs typeface="Times New Roman" panose="02020603050405020304" pitchFamily="18" charset="0"/>
              </a:rPr>
              <a:t>, R </a:t>
            </a:r>
            <a:r>
              <a:rPr lang="en-US" altLang="zh-CN" sz="4800">
                <a:solidFill>
                  <a:srgbClr val="000000"/>
                </a:solidFill>
                <a:latin typeface="Times New Roman" panose="02020603050405020304" pitchFamily="18" charset="0"/>
                <a:ea typeface="CMR10"/>
                <a:cs typeface="Times New Roman" panose="02020603050405020304" pitchFamily="18" charset="0"/>
              </a:rPr>
              <a:t>= 6</a:t>
            </a:r>
            <a:r>
              <a:rPr lang="en-US" altLang="zh-CN" sz="4800">
                <a:solidFill>
                  <a:srgbClr val="000000"/>
                </a:solidFill>
                <a:latin typeface="Times New Roman" panose="02020603050405020304" pitchFamily="18" charset="0"/>
                <a:ea typeface="CMMI10"/>
                <a:cs typeface="Times New Roman" panose="02020603050405020304" pitchFamily="18" charset="0"/>
              </a:rPr>
              <a:t>, Z </a:t>
            </a:r>
            <a:r>
              <a:rPr lang="en-US" altLang="zh-CN" sz="4800">
                <a:solidFill>
                  <a:srgbClr val="000000"/>
                </a:solidFill>
                <a:latin typeface="Times New Roman" panose="02020603050405020304" pitchFamily="18" charset="0"/>
                <a:ea typeface="CMR10"/>
                <a:cs typeface="Times New Roman" panose="02020603050405020304" pitchFamily="18" charset="0"/>
              </a:rPr>
              <a:t>= 5</a:t>
            </a:r>
            <a:r>
              <a:rPr lang="en-US" altLang="zh-CN" sz="4800">
                <a:solidFill>
                  <a:srgbClr val="000000"/>
                </a:solidFill>
                <a:latin typeface="Times New Roman" panose="02020603050405020304" pitchFamily="18" charset="0"/>
                <a:ea typeface="CMMI10"/>
                <a:cs typeface="Times New Roman" panose="02020603050405020304" pitchFamily="18" charset="0"/>
              </a:rPr>
              <a:t>, K </a:t>
            </a:r>
            <a:r>
              <a:rPr lang="en-US" altLang="zh-CN" sz="4800">
                <a:solidFill>
                  <a:srgbClr val="000000"/>
                </a:solidFill>
                <a:latin typeface="Times New Roman" panose="02020603050405020304" pitchFamily="18" charset="0"/>
                <a:ea typeface="CMR10"/>
                <a:cs typeface="Times New Roman" panose="02020603050405020304" pitchFamily="18" charset="0"/>
              </a:rPr>
              <a:t>= 4</a:t>
            </a:r>
            <a:r>
              <a:rPr lang="en-US" altLang="zh-CN" sz="4800">
                <a:solidFill>
                  <a:srgbClr val="000000"/>
                </a:solidFill>
                <a:latin typeface="Times New Roman" panose="02020603050405020304" pitchFamily="18" charset="0"/>
                <a:ea typeface="CMMI10"/>
                <a:cs typeface="Times New Roman" panose="02020603050405020304" pitchFamily="18" charset="0"/>
              </a:rPr>
              <a:t>, M </a:t>
            </a:r>
            <a:r>
              <a:rPr lang="en-US" altLang="zh-CN" sz="4800">
                <a:solidFill>
                  <a:srgbClr val="000000"/>
                </a:solidFill>
                <a:latin typeface="Times New Roman" panose="02020603050405020304" pitchFamily="18" charset="0"/>
                <a:ea typeface="CMR10"/>
                <a:cs typeface="Times New Roman" panose="02020603050405020304" pitchFamily="18" charset="0"/>
              </a:rPr>
              <a:t>= 3</a:t>
            </a:r>
            <a:r>
              <a:rPr lang="en-US" altLang="zh-CN" sz="4800">
                <a:solidFill>
                  <a:srgbClr val="000000"/>
                </a:solidFill>
                <a:latin typeface="Times New Roman" panose="02020603050405020304" pitchFamily="18" charset="0"/>
                <a:ea typeface="CMMI10"/>
                <a:cs typeface="Times New Roman" panose="02020603050405020304" pitchFamily="18" charset="0"/>
              </a:rPr>
              <a:t>, L </a:t>
            </a:r>
            <a:r>
              <a:rPr lang="en-US" altLang="zh-CN" sz="4800">
                <a:solidFill>
                  <a:srgbClr val="000000"/>
                </a:solidFill>
                <a:latin typeface="Times New Roman" panose="02020603050405020304" pitchFamily="18" charset="0"/>
                <a:ea typeface="CMR10"/>
                <a:cs typeface="Times New Roman" panose="02020603050405020304" pitchFamily="18" charset="0"/>
              </a:rPr>
              <a:t>= 2</a:t>
            </a:r>
            <a:r>
              <a:rPr lang="en-US" altLang="zh-CN" sz="4800">
                <a:solidFill>
                  <a:srgbClr val="000000"/>
                </a:solidFill>
                <a:latin typeface="Times New Roman" panose="02020603050405020304" pitchFamily="18" charset="0"/>
                <a:ea typeface="CMMI10"/>
                <a:cs typeface="Times New Roman" panose="02020603050405020304" pitchFamily="18" charset="0"/>
              </a:rPr>
              <a:t>, P </a:t>
            </a:r>
            <a:r>
              <a:rPr lang="en-US" altLang="zh-CN" sz="4800">
                <a:solidFill>
                  <a:srgbClr val="000000"/>
                </a:solidFill>
                <a:latin typeface="Times New Roman" panose="02020603050405020304" pitchFamily="18" charset="0"/>
                <a:ea typeface="CMR10"/>
                <a:cs typeface="Times New Roman" panose="02020603050405020304" pitchFamily="18" charset="0"/>
              </a:rPr>
              <a:t>= 1</a:t>
            </a:r>
            <a:r>
              <a:rPr lang="en-US" altLang="zh-CN" sz="4800">
                <a:solidFill>
                  <a:srgbClr val="000000"/>
                </a:solidFill>
                <a:latin typeface="Times New Roman" panose="02020603050405020304" pitchFamily="18" charset="0"/>
                <a:ea typeface="CMMI10"/>
                <a:cs typeface="Times New Roman" panose="02020603050405020304" pitchFamily="18" charset="0"/>
              </a:rPr>
              <a:t>, N </a:t>
            </a:r>
            <a:r>
              <a:rPr lang="en-US" altLang="zh-CN" sz="4800">
                <a:solidFill>
                  <a:srgbClr val="000000"/>
                </a:solidFill>
                <a:latin typeface="Times New Roman" panose="02020603050405020304" pitchFamily="18" charset="0"/>
                <a:ea typeface="CMR10"/>
                <a:cs typeface="Times New Roman" panose="02020603050405020304" pitchFamily="18" charset="0"/>
              </a:rPr>
              <a:t>= 0</a:t>
            </a:r>
            <a:r>
              <a:rPr lang="en-US" altLang="zh-CN" sz="4800">
                <a:solidFill>
                  <a:srgbClr val="000000"/>
                </a:solidFill>
                <a:latin typeface="Times New Roman" panose="02020603050405020304" pitchFamily="18" charset="0"/>
                <a:ea typeface="CMTI10"/>
                <a:cs typeface="Times New Roman" panose="02020603050405020304" pitchFamily="18" charset="0"/>
              </a:rPr>
              <a:t>. Then we get</a:t>
            </a:r>
            <a:endParaRPr lang="en-US" altLang="zh-CN" sz="4800">
              <a:solidFill>
                <a:srgbClr val="000000"/>
              </a:solidFill>
              <a:latin typeface="Times New Roman" panose="02020603050405020304" pitchFamily="18" charset="0"/>
              <a:ea typeface="CMTI10"/>
              <a:cs typeface="Times New Roman" panose="02020603050405020304" pitchFamily="18" charset="0"/>
            </a:endParaRPr>
          </a:p>
        </p:txBody>
      </p:sp>
      <p:pic>
        <p:nvPicPr>
          <p:cNvPr id="13" name="图片 12"/>
          <p:cNvPicPr>
            <a:picLocks noChangeAspect="1"/>
          </p:cNvPicPr>
          <p:nvPr/>
        </p:nvPicPr>
        <p:blipFill>
          <a:blip r:embed="rId4"/>
          <a:stretch>
            <a:fillRect/>
          </a:stretch>
        </p:blipFill>
        <p:spPr>
          <a:xfrm>
            <a:off x="6253480" y="6083935"/>
            <a:ext cx="9072245" cy="2640965"/>
          </a:xfrm>
          <a:prstGeom prst="rect">
            <a:avLst/>
          </a:prstGeom>
        </p:spPr>
      </p:pic>
      <p:pic>
        <p:nvPicPr>
          <p:cNvPr id="8" name="图片 7"/>
          <p:cNvPicPr>
            <a:picLocks noChangeAspect="1"/>
          </p:cNvPicPr>
          <p:nvPr/>
        </p:nvPicPr>
        <p:blipFill>
          <a:blip r:embed="rId5"/>
          <a:srcRect l="-137" t="5642" r="1487" b="24360"/>
          <a:stretch>
            <a:fillRect/>
          </a:stretch>
        </p:blipFill>
        <p:spPr>
          <a:xfrm>
            <a:off x="-179070" y="9071610"/>
            <a:ext cx="24295735" cy="2907665"/>
          </a:xfrm>
          <a:prstGeom prst="rect">
            <a:avLst/>
          </a:prstGeom>
        </p:spPr>
      </p:pic>
      <p:pic>
        <p:nvPicPr>
          <p:cNvPr id="3" name="图片 2"/>
          <p:cNvPicPr>
            <a:picLocks noChangeAspect="1"/>
          </p:cNvPicPr>
          <p:nvPr/>
        </p:nvPicPr>
        <p:blipFill>
          <a:blip r:embed="rId5"/>
          <a:srcRect l="20822" t="74850" r="22981" b="-31"/>
          <a:stretch>
            <a:fillRect/>
          </a:stretch>
        </p:blipFill>
        <p:spPr>
          <a:xfrm>
            <a:off x="3357245" y="11708765"/>
            <a:ext cx="15535910" cy="1174115"/>
          </a:xfrm>
          <a:prstGeom prst="rect">
            <a:avLst/>
          </a:prstGeom>
        </p:spPr>
      </p:pic>
      <p:sp>
        <p:nvSpPr>
          <p:cNvPr id="4" name="Rectangle 13"/>
          <p:cNvSpPr>
            <a:spLocks noGrp="1"/>
          </p:cNvSpPr>
          <p:nvPr/>
        </p:nvSpPr>
        <p:spPr>
          <a:xfrm>
            <a:off x="142240" y="1732280"/>
            <a:ext cx="2114486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lang="en-US" altLang="zh-CN" sz="5400" b="1" kern="0">
                <a:solidFill>
                  <a:srgbClr val="0000FF"/>
                </a:solidFill>
                <a:latin typeface="Times New Roman" panose="02020603050405020304" pitchFamily="18" charset="0"/>
                <a:cs typeface="Times New Roman" panose="02020603050405020304" pitchFamily="18" charset="0"/>
                <a:sym typeface="+mn-ea"/>
              </a:rPr>
              <a:t>Example 2:</a:t>
            </a:r>
            <a:r>
              <a:rPr lang="en-US" altLang="zh-CN" sz="5400" b="1" kern="0">
                <a:solidFill>
                  <a:srgbClr val="0000FF"/>
                </a:solidFill>
                <a:latin typeface="Times New Roman" panose="02020603050405020304" pitchFamily="18" charset="0"/>
                <a:cs typeface="Times New Roman" panose="02020603050405020304" pitchFamily="18" charset="0"/>
                <a:sym typeface="+mn-ea"/>
              </a:rPr>
              <a:t> </a:t>
            </a:r>
            <a:r>
              <a:rPr lang="en-US" altLang="zh-CN" sz="5400" b="1" kern="0">
                <a:solidFill>
                  <a:srgbClr val="0000FF"/>
                </a:solidFill>
                <a:latin typeface="Times New Roman" panose="02020603050405020304" pitchFamily="18" charset="0"/>
                <a:cs typeface="Times New Roman" panose="02020603050405020304" pitchFamily="18" charset="0"/>
                <a:sym typeface="+mn-ea"/>
              </a:rPr>
              <a:t>four-player Prisoner’s Dilemma</a:t>
            </a:r>
            <a:endParaRPr kumimoji="0" lang="en-US" altLang="zh-CN" sz="5400" b="1" i="0" u="none" strike="noStrike" kern="0" cap="none" spc="0" normalizeH="0" baseline="0" noProof="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a:t>
            </a:r>
            <a:r>
              <a:rPr lang="en-US" altLang="zh-CN" sz="6600" b="1" i="0" u="none" dirty="0">
                <a:solidFill>
                  <a:srgbClr val="FFFFFF">
                    <a:alpha val="100000"/>
                  </a:srgbClr>
                </a:solidFill>
                <a:latin typeface="+mj-ea"/>
                <a:cs typeface="Reeji-CloudYuanCu-GB" charset="-122"/>
              </a:rPr>
              <a:t>3</a:t>
            </a:r>
            <a:r>
              <a:rPr lang="zh-CN" altLang="en-US" sz="6600" b="1" i="0" u="none" dirty="0">
                <a:solidFill>
                  <a:srgbClr val="FFFFFF">
                    <a:alpha val="100000"/>
                  </a:srgbClr>
                </a:solidFill>
                <a:latin typeface="+mj-ea"/>
                <a:cs typeface="Reeji-CloudYuanCu-GB" charset="-122"/>
              </a:rPr>
              <a:t>丨</a:t>
            </a:r>
            <a:r>
              <a:rPr lang="en-US" altLang="zh-CN" sz="6600" b="1" dirty="0">
                <a:solidFill>
                  <a:srgbClr val="FFFFFF">
                    <a:alpha val="100000"/>
                  </a:srgbClr>
                </a:solidFill>
                <a:latin typeface="+mj-ea"/>
                <a:cs typeface="Reeji-CloudYuanCu-GB" charset="-122"/>
                <a:sym typeface="+mn-ea"/>
              </a:rPr>
              <a:t>Conclusion</a:t>
            </a:r>
            <a:endParaRPr lang="en-US" altLang="zh-CN" sz="6600" b="1" i="0" u="none" dirty="0">
              <a:solidFill>
                <a:srgbClr val="FFFFFF">
                  <a:alpha val="100000"/>
                </a:srgbClr>
              </a:solidFill>
              <a:latin typeface="+mj-ea"/>
              <a:cs typeface="Reeji-CloudYuanCu-GB" charset="-122"/>
            </a:endParaRPr>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10" name="Rectangle 13"/>
          <p:cNvSpPr>
            <a:spLocks noGrp="1"/>
          </p:cNvSpPr>
          <p:nvPr/>
        </p:nvSpPr>
        <p:spPr>
          <a:xfrm>
            <a:off x="575945" y="2966085"/>
            <a:ext cx="22494875" cy="8317230"/>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50000"/>
              </a:lnSpc>
              <a:spcBef>
                <a:spcPts val="0"/>
              </a:spcBef>
              <a:spcAft>
                <a:spcPts val="1200"/>
              </a:spcAft>
              <a:buClr>
                <a:srgbClr val="5B7FAB"/>
              </a:buClr>
              <a:buSzTx/>
              <a:buFont typeface="Wingdings" panose="05000000000000000000" pitchFamily="2" charset="2"/>
              <a:buChar char="Ø"/>
            </a:pPr>
            <a:r>
              <a:rPr lang="en-US" altLang="zh-CN" sz="5400" b="1" kern="0">
                <a:solidFill>
                  <a:schemeClr val="tx1"/>
                </a:solidFill>
                <a:latin typeface="Times New Roman" panose="02020603050405020304" pitchFamily="18" charset="0"/>
                <a:cs typeface="Times New Roman" panose="02020603050405020304" pitchFamily="18" charset="0"/>
                <a:sym typeface="+mn-ea"/>
              </a:rPr>
              <a:t> </a:t>
            </a:r>
            <a:r>
              <a:rPr lang="en-US" altLang="zh-CN" sz="54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Matrix expression</a:t>
            </a:r>
            <a:r>
              <a:rPr lang="zh-CN" altLang="en-US" sz="5400">
                <a:solidFill>
                  <a:schemeClr val="tx1"/>
                </a:solidFill>
                <a:sym typeface="+mn-ea"/>
              </a:rPr>
              <a:t> of Markovian eco</a:t>
            </a:r>
            <a:r>
              <a:rPr lang="en-US" altLang="zh-CN" sz="5400">
                <a:solidFill>
                  <a:schemeClr val="tx1"/>
                </a:solidFill>
                <a:sym typeface="+mn-ea"/>
              </a:rPr>
              <a:t>-</a:t>
            </a:r>
            <a:r>
              <a:rPr lang="zh-CN" altLang="en-US" sz="5400">
                <a:solidFill>
                  <a:schemeClr val="tx1"/>
                </a:solidFill>
                <a:sym typeface="+mn-ea"/>
              </a:rPr>
              <a:t>evolutionary dynamics </a:t>
            </a:r>
            <a:r>
              <a:rPr lang="en-US" altLang="zh-CN" sz="5400">
                <a:solidFill>
                  <a:schemeClr val="tx1"/>
                </a:solidFill>
                <a:sym typeface="+mn-ea"/>
              </a:rPr>
              <a:t>is provided </a:t>
            </a:r>
            <a:r>
              <a:rPr lang="zh-CN" altLang="en-US" sz="5400">
                <a:solidFill>
                  <a:schemeClr val="tx1"/>
                </a:solidFill>
                <a:sym typeface="+mn-ea"/>
              </a:rPr>
              <a:t>for multi-player repeated games with time-variant environment</a:t>
            </a:r>
            <a:r>
              <a:rPr lang="en-US" altLang="zh-CN" sz="5400">
                <a:solidFill>
                  <a:schemeClr val="tx1"/>
                </a:solidFill>
                <a:sym typeface="+mn-ea"/>
              </a:rPr>
              <a:t>.</a:t>
            </a:r>
            <a:endParaRPr lang="zh-CN" altLang="en-US" sz="4800">
              <a:solidFill>
                <a:schemeClr val="tx1"/>
              </a:solidFill>
              <a:sym typeface="+mn-ea"/>
            </a:endParaRPr>
          </a:p>
          <a:p>
            <a:pPr marL="0" marR="0" indent="0" algn="l" defTabSz="914400" rtl="0" eaLnBrk="1" fontAlgn="base" latinLnBrk="1" hangingPunct="1">
              <a:lnSpc>
                <a:spcPct val="150000"/>
              </a:lnSpc>
              <a:spcBef>
                <a:spcPts val="0"/>
              </a:spcBef>
              <a:spcAft>
                <a:spcPts val="1200"/>
              </a:spcAft>
              <a:buClr>
                <a:srgbClr val="5B7FAB"/>
              </a:buClr>
              <a:buSzTx/>
              <a:buFont typeface="Wingdings" panose="05000000000000000000" pitchFamily="2" charset="2"/>
              <a:buChar char="Ø"/>
            </a:pPr>
            <a:r>
              <a:rPr lang="en-US" altLang="zh-CN" sz="5400">
                <a:solidFill>
                  <a:schemeClr val="tx1"/>
                </a:solidFill>
                <a:sym typeface="+mn-ea"/>
              </a:rPr>
              <a:t> </a:t>
            </a:r>
            <a:r>
              <a:rPr lang="en-US" altLang="zh-CN" sz="54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GZD strategies </a:t>
            </a:r>
            <a:r>
              <a:rPr lang="en-US" altLang="zh-CN" sz="5400">
                <a:solidFill>
                  <a:schemeClr val="tx1"/>
                </a:solidFill>
                <a:sym typeface="+mn-ea"/>
              </a:rPr>
              <a:t>:</a:t>
            </a:r>
            <a:r>
              <a:rPr lang="zh-CN" altLang="en-US" sz="5400">
                <a:solidFill>
                  <a:schemeClr val="tx1"/>
                </a:solidFill>
                <a:sym typeface="+mn-ea"/>
              </a:rPr>
              <a:t> </a:t>
            </a:r>
            <a:r>
              <a:rPr lang="en-US" altLang="zh-CN" sz="5400">
                <a:solidFill>
                  <a:schemeClr val="tx1"/>
                </a:solidFill>
                <a:sym typeface="+mn-ea"/>
              </a:rPr>
              <a:t>we </a:t>
            </a:r>
            <a:r>
              <a:rPr lang="zh-CN" altLang="en-US" sz="5400">
                <a:solidFill>
                  <a:schemeClr val="tx1"/>
                </a:solidFill>
                <a:sym typeface="+mn-ea"/>
              </a:rPr>
              <a:t>explore the linear relationship between collective welfare and environment</a:t>
            </a:r>
            <a:r>
              <a:rPr lang="en-US" altLang="zh-CN" sz="5400">
                <a:solidFill>
                  <a:schemeClr val="tx1"/>
                </a:solidFill>
                <a:sym typeface="+mn-ea"/>
              </a:rPr>
              <a:t> </a:t>
            </a:r>
            <a:r>
              <a:rPr lang="zh-CN" altLang="en-US" sz="5400">
                <a:solidFill>
                  <a:schemeClr val="tx1"/>
                </a:solidFill>
                <a:sym typeface="+mn-ea"/>
              </a:rPr>
              <a:t>quality. </a:t>
            </a:r>
            <a:endParaRPr lang="zh-CN" altLang="en-US" sz="4800">
              <a:solidFill>
                <a:schemeClr val="tx1"/>
              </a:solidFill>
            </a:endParaRPr>
          </a:p>
          <a:p>
            <a:pPr marL="0" marR="0" indent="0" algn="l" defTabSz="914400" rtl="0" eaLnBrk="1" fontAlgn="base" latinLnBrk="1" hangingPunct="1">
              <a:lnSpc>
                <a:spcPct val="150000"/>
              </a:lnSpc>
              <a:spcBef>
                <a:spcPts val="0"/>
              </a:spcBef>
              <a:spcAft>
                <a:spcPts val="1200"/>
              </a:spcAft>
              <a:buClr>
                <a:srgbClr val="5B7FAB"/>
              </a:buClr>
              <a:buSzTx/>
              <a:buFont typeface="Wingdings" panose="05000000000000000000" pitchFamily="2" charset="2"/>
              <a:buChar char="Ø"/>
            </a:pPr>
            <a:r>
              <a:rPr lang="zh-CN" altLang="en-US" sz="5400">
                <a:solidFill>
                  <a:schemeClr val="tx1"/>
                </a:solidFill>
                <a:sym typeface="+mn-ea"/>
              </a:rPr>
              <a:t> </a:t>
            </a:r>
            <a:r>
              <a:rPr lang="en-US" altLang="zh-CN" sz="54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ZD alliances </a:t>
            </a:r>
            <a:r>
              <a:rPr lang="en-US" altLang="zh-CN" sz="5400">
                <a:solidFill>
                  <a:schemeClr val="tx1"/>
                </a:solidFill>
                <a:sym typeface="+mn-ea"/>
              </a:rPr>
              <a:t>: </a:t>
            </a:r>
            <a:r>
              <a:rPr lang="en-US" altLang="zh-CN" sz="5400">
                <a:solidFill>
                  <a:schemeClr val="tx1"/>
                </a:solidFill>
                <a:sym typeface="+mn-ea"/>
              </a:rPr>
              <a:t>provide new perspectives for controlling payoffs in a large-scale game with numerous involved players. </a:t>
            </a:r>
            <a:endParaRPr kumimoji="0" lang="zh-CN" altLang="en-US" sz="5400" b="1" i="0" u="none" strike="noStrike" kern="0" cap="none" spc="0" normalizeH="0" baseline="0" noProof="1">
              <a:solidFill>
                <a:schemeClr val="tx1"/>
              </a:solidFill>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71500" y="4165600"/>
            <a:ext cx="23254970" cy="3101340"/>
          </a:xfrm>
          <a:prstGeom prst="roundRect">
            <a:avLst/>
          </a:prstGeom>
          <a:solidFill>
            <a:schemeClr val="accent3">
              <a:lumMod val="60000"/>
              <a:lumOff val="40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58" name="文本"/>
          <p:cNvSpPr>
            <a:spLocks noGrp="1"/>
          </p:cNvSpPr>
          <p:nvPr>
            <p:ph type="ctrTitle"/>
          </p:nvPr>
        </p:nvSpPr>
        <p:spPr>
          <a:xfrm>
            <a:off x="662603" y="222945"/>
            <a:ext cx="11529397" cy="611942"/>
          </a:xfrm>
          <a:prstGeom prst="rect">
            <a:avLst/>
          </a:prstGeom>
        </p:spPr>
        <p:txBody>
          <a:bodyPr lIns="0" tIns="0" rIns="0" bIns="0">
            <a:noAutofit/>
          </a:bodyPr>
          <a:lstStyle/>
          <a:p>
            <a:pPr algn="l">
              <a:lnSpc>
                <a:spcPts val="4670"/>
              </a:lnSpc>
            </a:pPr>
            <a:r>
              <a:rPr lang="en-US" altLang="zh-CN" sz="4800" b="0" i="0" u="none" spc="700" dirty="0">
                <a:solidFill>
                  <a:srgbClr val="FFFFFF">
                    <a:alpha val="100000"/>
                  </a:srgbClr>
                </a:solidFill>
                <a:latin typeface="Reeji-CloudYuanCu-GB" charset="-122"/>
                <a:ea typeface="Reeji-CloudYuanCu-GB" charset="-122"/>
                <a:cs typeface="Reeji-CloudYuanCu-GB" charset="-122"/>
              </a:rPr>
              <a:t>Evaluation of dynamic model</a:t>
            </a:r>
            <a:endParaRPr kumimoji="1" lang="zh-CN" altLang="en-US" sz="4800" dirty="0">
              <a:solidFill>
                <a:srgbClr val="000000"/>
              </a:solidFill>
            </a:endParaRPr>
          </a:p>
        </p:txBody>
      </p:sp>
      <p:pic>
        <p:nvPicPr>
          <p:cNvPr id="2" name="Picture" descr="Picture"/>
          <p:cNvPicPr>
            <a:picLocks noChangeAspect="1"/>
          </p:cNvPicPr>
          <p:nvPr/>
        </p:nvPicPr>
        <p:blipFill>
          <a:blip r:embed="rId1" cstate="print"/>
          <a:stretch>
            <a:fillRect/>
          </a:stretch>
        </p:blipFill>
        <p:spPr>
          <a:xfrm>
            <a:off x="113" y="-37465"/>
            <a:ext cx="19698063" cy="1132813"/>
          </a:xfrm>
          <a:prstGeom prst="rect">
            <a:avLst/>
          </a:prstGeom>
        </p:spPr>
      </p:pic>
      <p:pic>
        <p:nvPicPr>
          <p:cNvPr id="1483" name="Picture" descr="Picture"/>
          <p:cNvPicPr>
            <a:picLocks noChangeAspect="1"/>
          </p:cNvPicPr>
          <p:nvPr/>
        </p:nvPicPr>
        <p:blipFill>
          <a:blip r:embed="rId2" cstate="print"/>
          <a:stretch>
            <a:fillRect/>
          </a:stretch>
        </p:blipFill>
        <p:spPr>
          <a:xfrm>
            <a:off x="21024276" y="-37465"/>
            <a:ext cx="3360039" cy="1132813"/>
          </a:xfrm>
          <a:prstGeom prst="rect">
            <a:avLst/>
          </a:prstGeom>
        </p:spPr>
      </p:pic>
      <p:sp>
        <p:nvSpPr>
          <p:cNvPr id="3" name="文本框 2"/>
          <p:cNvSpPr txBox="1"/>
          <p:nvPr/>
        </p:nvSpPr>
        <p:spPr>
          <a:xfrm>
            <a:off x="4835525" y="4911090"/>
            <a:ext cx="16477615" cy="4381500"/>
          </a:xfrm>
          <a:prstGeom prst="rect">
            <a:avLst/>
          </a:prstGeom>
          <a:noFill/>
        </p:spPr>
        <p:txBody>
          <a:bodyPr wrap="square" rtlCol="0" anchor="t">
            <a:noAutofit/>
          </a:bodyPr>
          <a:p>
            <a:r>
              <a:rPr lang="zh-CN" altLang="en-US" sz="9600" b="1">
                <a:solidFill>
                  <a:schemeClr val="tx1"/>
                </a:solidFill>
                <a:effectLst>
                  <a:outerShdw blurRad="38100" dist="25400" dir="5400000" algn="ctr" rotWithShape="0">
                    <a:srgbClr val="6E747A">
                      <a:alpha val="43000"/>
                    </a:srgbClr>
                  </a:outerShdw>
                </a:effectLst>
                <a:ea typeface="宋体" panose="02010600030101010101" pitchFamily="2" charset="-122"/>
              </a:rPr>
              <a:t>恳请各位老师批评指正</a:t>
            </a:r>
            <a:endParaRPr lang="zh-CN" altLang="en-US" sz="9600" b="1">
              <a:solidFill>
                <a:schemeClr val="tx1"/>
              </a:solidFill>
              <a:effectLst>
                <a:outerShdw blurRad="38100" dist="25400" dir="5400000" algn="ctr" rotWithShape="0">
                  <a:srgbClr val="6E747A">
                    <a:alpha val="43000"/>
                  </a:srgbClr>
                </a:outerShdw>
              </a:effectLst>
              <a:ea typeface="宋体" panose="02010600030101010101" pitchFamily="2" charset="-122"/>
            </a:endParaRPr>
          </a:p>
        </p:txBody>
      </p:sp>
      <p:pic>
        <p:nvPicPr>
          <p:cNvPr id="3694" name="Picture" descr="Picture"/>
          <p:cNvPicPr>
            <a:picLocks noChangeAspect="1"/>
          </p:cNvPicPr>
          <p:nvPr/>
        </p:nvPicPr>
        <p:blipFill>
          <a:blip r:embed="rId3" cstate="print"/>
          <a:stretch>
            <a:fillRect/>
          </a:stretch>
        </p:blipFill>
        <p:spPr>
          <a:xfrm>
            <a:off x="374015" y="813435"/>
            <a:ext cx="7534910" cy="218884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01丨</a:t>
            </a:r>
            <a:r>
              <a:rPr lang="en-US" altLang="zh-CN" sz="6600" b="1" i="0" u="none" dirty="0">
                <a:solidFill>
                  <a:srgbClr val="FFFFFF">
                    <a:alpha val="100000"/>
                  </a:srgbClr>
                </a:solidFill>
                <a:latin typeface="+mj-ea"/>
                <a:cs typeface="Reeji-CloudYuanCu-GB" charset="-122"/>
              </a:rPr>
              <a:t>Background</a:t>
            </a:r>
            <a:endParaRPr lang="en-US" altLang="zh-CN" sz="6600" b="1" i="0" u="none" dirty="0">
              <a:solidFill>
                <a:srgbClr val="FFFFFF">
                  <a:alpha val="100000"/>
                </a:srgbClr>
              </a:solidFill>
              <a:latin typeface="+mj-ea"/>
              <a:cs typeface="Reeji-CloudYuanCu-GB" charset="-122"/>
            </a:endParaRPr>
          </a:p>
        </p:txBody>
      </p:sp>
      <p:sp>
        <p:nvSpPr>
          <p:cNvPr id="3" name="文本框 2"/>
          <p:cNvSpPr txBox="1"/>
          <p:nvPr/>
        </p:nvSpPr>
        <p:spPr>
          <a:xfrm>
            <a:off x="565150" y="1965960"/>
            <a:ext cx="22212300" cy="3912235"/>
          </a:xfrm>
          <a:prstGeom prst="rect">
            <a:avLst/>
          </a:prstGeom>
          <a:noFill/>
        </p:spPr>
        <p:txBody>
          <a:bodyPr wrap="square" rtlCol="0">
            <a:noAutofit/>
          </a:bodyPr>
          <a:lstStyle/>
          <a:p>
            <a:pPr algn="just"/>
            <a:r>
              <a:rPr lang="en-US" altLang="zh-CN" sz="4400" dirty="0">
                <a:latin typeface="Times New Roman" panose="02020603050405020304" pitchFamily="18" charset="0"/>
                <a:cs typeface="Times New Roman" panose="02020603050405020304" pitchFamily="18" charset="0"/>
              </a:rPr>
              <a:t>  </a:t>
            </a:r>
            <a:r>
              <a:rPr lang="en-US" altLang="zh-CN" sz="4800" b="1" dirty="0">
                <a:solidFill>
                  <a:schemeClr val="accent3">
                    <a:lumMod val="50000"/>
                  </a:schemeClr>
                </a:solidFill>
                <a:latin typeface="Times New Roman" panose="02020603050405020304" pitchFamily="18" charset="0"/>
                <a:cs typeface="Times New Roman" panose="02020603050405020304" pitchFamily="18" charset="0"/>
              </a:rPr>
              <a:t>Time-</a:t>
            </a:r>
            <a:r>
              <a:rPr lang="en-US" altLang="zh-CN" sz="4800" b="1" dirty="0">
                <a:solidFill>
                  <a:schemeClr val="accent3">
                    <a:lumMod val="50000"/>
                  </a:schemeClr>
                </a:solidFill>
                <a:latin typeface="Times New Roman" panose="02020603050405020304" pitchFamily="18" charset="0"/>
                <a:cs typeface="Times New Roman" panose="02020603050405020304" pitchFamily="18" charset="0"/>
                <a:sym typeface="+mn-ea"/>
              </a:rPr>
              <a:t>variant game environment </a:t>
            </a:r>
            <a:endParaRPr lang="en-US" altLang="zh-CN" sz="4800" b="1" dirty="0">
              <a:latin typeface="Times New Roman" panose="02020603050405020304" pitchFamily="18" charset="0"/>
              <a:ea typeface="宋体" panose="02010600030101010101" pitchFamily="2" charset="-122"/>
              <a:cs typeface="Times New Roman" panose="02020603050405020304" pitchFamily="18" charset="0"/>
            </a:endParaRPr>
          </a:p>
          <a:p>
            <a:pPr marL="571500" indent="-571500" algn="just">
              <a:lnSpc>
                <a:spcPct val="150000"/>
              </a:lnSpc>
              <a:buFont typeface="Wingdings" panose="05000000000000000000" charset="0"/>
              <a:buChar char="l"/>
            </a:pPr>
            <a:r>
              <a:rPr lang="en-US" altLang="zh-CN" sz="5400" dirty="0">
                <a:latin typeface="Times New Roman" panose="02020603050405020304" pitchFamily="18" charset="0"/>
                <a:ea typeface="宋体" panose="02010600030101010101" pitchFamily="2" charset="-122"/>
                <a:cs typeface="Times New Roman" panose="02020603050405020304" pitchFamily="18" charset="0"/>
              </a:rPr>
              <a:t>In traditional models, human interactions take place in a constant game environment.  Neither human society nor natural environment is fixed in the real world. </a:t>
            </a:r>
            <a:endParaRPr lang="en-US" altLang="zh-CN" sz="5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动作按钮: 前进或下一项 3">
            <a:hlinkClick r:id="" action="ppaction://hlinkshowjump?jump=nextslide"/>
          </p:cNvPr>
          <p:cNvSpPr/>
          <p:nvPr/>
        </p:nvSpPr>
        <p:spPr>
          <a:xfrm>
            <a:off x="77470" y="196596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6" name="文本"/>
          <p:cNvSpPr>
            <a:spLocks noGrp="1"/>
          </p:cNvSpPr>
          <p:nvPr/>
        </p:nvSpPr>
        <p:spPr>
          <a:xfrm>
            <a:off x="12885348" y="9615263"/>
            <a:ext cx="5714115" cy="1283207"/>
          </a:xfrm>
          <a:prstGeom prst="rect">
            <a:avLst/>
          </a:prstGeom>
        </p:spPr>
        <p:txBody>
          <a:bodyPr lIns="0" tIns="0" rIns="0" bIns="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6600"/>
              </a:lnSpc>
            </a:pPr>
            <a:r>
              <a:rPr lang="zh-CN" altLang="en-US" sz="6000" b="0" i="0" u="none" spc="1757" dirty="0">
                <a:solidFill>
                  <a:srgbClr val="FFFFFF">
                    <a:alpha val="100000"/>
                  </a:srgbClr>
                </a:solidFill>
                <a:latin typeface="Reeji-CloudYuanCu-GB" charset="-122"/>
                <a:ea typeface="Reeji-CloudYuanCu-GB" charset="-122"/>
                <a:cs typeface="Reeji-CloudYuanCu-GB" charset="-122"/>
              </a:rPr>
              <a:t>请输入内容</a:t>
            </a:r>
            <a:endParaRPr kumimoji="1" lang="zh-CN" altLang="en-US" sz="2000" dirty="0">
              <a:solidFill>
                <a:srgbClr val="000000"/>
              </a:solidFill>
            </a:endParaRPr>
          </a:p>
        </p:txBody>
      </p:sp>
      <p:pic>
        <p:nvPicPr>
          <p:cNvPr id="11" name="图片 10"/>
          <p:cNvPicPr>
            <a:picLocks noChangeAspect="1"/>
          </p:cNvPicPr>
          <p:nvPr/>
        </p:nvPicPr>
        <p:blipFill>
          <a:blip r:embed="rId3"/>
          <a:stretch>
            <a:fillRect/>
          </a:stretch>
        </p:blipFill>
        <p:spPr>
          <a:xfrm>
            <a:off x="9831070" y="6858000"/>
            <a:ext cx="13936980" cy="5445125"/>
          </a:xfrm>
          <a:prstGeom prst="rect">
            <a:avLst/>
          </a:prstGeom>
        </p:spPr>
      </p:pic>
      <p:sp>
        <p:nvSpPr>
          <p:cNvPr id="12" name="圆角矩形 11"/>
          <p:cNvSpPr/>
          <p:nvPr/>
        </p:nvSpPr>
        <p:spPr>
          <a:xfrm>
            <a:off x="10007600" y="6339205"/>
            <a:ext cx="13976985" cy="6692900"/>
          </a:xfrm>
          <a:prstGeom prst="roundRect">
            <a:avLst/>
          </a:prstGeom>
          <a:noFill/>
          <a:ln w="79375" cmpd="sng">
            <a:solidFill>
              <a:schemeClr val="accent3">
                <a:lumMod val="50000"/>
              </a:schemeClr>
            </a:solidFill>
            <a:prstDash val="lgDashDot"/>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3" name="文本框 12"/>
          <p:cNvSpPr txBox="1"/>
          <p:nvPr/>
        </p:nvSpPr>
        <p:spPr>
          <a:xfrm>
            <a:off x="465455" y="6471920"/>
            <a:ext cx="9365615" cy="5061585"/>
          </a:xfrm>
          <a:prstGeom prst="rect">
            <a:avLst/>
          </a:prstGeom>
          <a:noFill/>
        </p:spPr>
        <p:txBody>
          <a:bodyPr wrap="square" rtlCol="0" anchor="t">
            <a:noAutofit/>
          </a:bodyPr>
          <a:p>
            <a:pPr marL="571500" indent="-571500" algn="just">
              <a:lnSpc>
                <a:spcPct val="150000"/>
              </a:lnSpc>
              <a:buFont typeface="Wingdings" panose="05000000000000000000" charset="0"/>
              <a:buChar char="l"/>
            </a:pP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Environmental change and human behavior are co-depended. It leads to a </a:t>
            </a:r>
            <a:r>
              <a:rPr lang="en-US" altLang="zh-CN" sz="4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feedback model</a:t>
            </a: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 between the dynamics of human behavior and that of the environment.</a:t>
            </a:r>
            <a:endPar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01丨</a:t>
            </a:r>
            <a:r>
              <a:rPr lang="en-US" altLang="zh-CN" sz="6600" b="1" i="0" u="none" dirty="0">
                <a:solidFill>
                  <a:srgbClr val="FFFFFF">
                    <a:alpha val="100000"/>
                  </a:srgbClr>
                </a:solidFill>
                <a:latin typeface="+mj-ea"/>
                <a:cs typeface="Reeji-CloudYuanCu-GB" charset="-122"/>
              </a:rPr>
              <a:t>Background</a:t>
            </a:r>
            <a:endParaRPr lang="en-US" altLang="zh-CN" sz="6600" b="1" i="0" u="none" dirty="0">
              <a:solidFill>
                <a:srgbClr val="FFFFFF">
                  <a:alpha val="100000"/>
                </a:srgbClr>
              </a:solidFill>
              <a:latin typeface="+mj-ea"/>
              <a:cs typeface="Reeji-CloudYuanCu-GB" charset="-122"/>
            </a:endParaRPr>
          </a:p>
        </p:txBody>
      </p:sp>
      <p:sp>
        <p:nvSpPr>
          <p:cNvPr id="3" name="文本框 2"/>
          <p:cNvSpPr txBox="1"/>
          <p:nvPr/>
        </p:nvSpPr>
        <p:spPr>
          <a:xfrm>
            <a:off x="931545" y="1838960"/>
            <a:ext cx="22546945" cy="6389370"/>
          </a:xfrm>
          <a:prstGeom prst="rect">
            <a:avLst/>
          </a:prstGeom>
          <a:noFill/>
        </p:spPr>
        <p:txBody>
          <a:bodyPr wrap="square" rtlCol="0">
            <a:noAutofit/>
          </a:bodyPr>
          <a:lstStyle/>
          <a:p>
            <a:pPr algn="just">
              <a:buClrTx/>
              <a:buSzTx/>
              <a:buFontTx/>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rPr>
              <a:t>S</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sym typeface="+mn-ea"/>
              </a:rPr>
              <a:t>tochastic games</a:t>
            </a:r>
            <a:endParaRPr lang="en-US" altLang="zh-CN" sz="5400" b="1" dirty="0">
              <a:solidFill>
                <a:schemeClr val="accent3">
                  <a:lumMod val="50000"/>
                </a:schemeClr>
              </a:solidFill>
              <a:latin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charset="0"/>
              <a:buChar char="l"/>
            </a:pP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The feedback between behavior and environment can be studied with the framework of </a:t>
            </a:r>
            <a:r>
              <a:rPr lang="en-US" altLang="zh-CN" sz="4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stochastic games</a:t>
            </a:r>
            <a:r>
              <a:rPr sz="4800" dirty="0">
                <a:latin typeface="Times New Roman" panose="02020603050405020304" pitchFamily="18" charset="0"/>
                <a:cs typeface="Times New Roman" panose="02020603050405020304" pitchFamily="18" charset="0"/>
                <a:sym typeface="+mn-ea"/>
              </a:rPr>
              <a:t> </a:t>
            </a:r>
            <a:r>
              <a:rPr lang="zh-CN" altLang="en-US" sz="4800" baseline="30000">
                <a:sym typeface="+mn-ea"/>
              </a:rPr>
              <a:t>[</a:t>
            </a:r>
            <a:r>
              <a:rPr lang="en-US" altLang="zh-CN" sz="4800" baseline="30000">
                <a:sym typeface="+mn-ea"/>
              </a:rPr>
              <a:t>2</a:t>
            </a:r>
            <a:r>
              <a:rPr lang="zh-CN" altLang="en-US" sz="4800" baseline="30000">
                <a:sym typeface="+mn-ea"/>
              </a:rPr>
              <a:t>]</a:t>
            </a:r>
            <a:r>
              <a:rPr lang="zh-CN" altLang="en-US" sz="4800">
                <a:sym typeface="+mn-ea"/>
              </a:rPr>
              <a:t> </a:t>
            </a: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571500" indent="-571500" algn="just">
              <a:lnSpc>
                <a:spcPct val="150000"/>
              </a:lnSpc>
              <a:buFont typeface="Wingdings" panose="05000000000000000000" charset="0"/>
              <a:buChar char="l"/>
            </a:pPr>
            <a:r>
              <a:rPr lang="en-US" altLang="zh-CN" sz="4800" dirty="0">
                <a:latin typeface="Times New Roman" panose="02020603050405020304" pitchFamily="18" charset="0"/>
                <a:ea typeface="宋体" panose="02010600030101010101" pitchFamily="2" charset="-122"/>
                <a:cs typeface="Times New Roman" panose="02020603050405020304" pitchFamily="18" charset="0"/>
              </a:rPr>
              <a:t>The state of  </a:t>
            </a: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environment </a:t>
            </a:r>
            <a:r>
              <a:rPr lang="en-US" altLang="zh-CN" sz="4800" dirty="0">
                <a:latin typeface="Times New Roman" panose="02020603050405020304" pitchFamily="18" charset="0"/>
                <a:ea typeface="宋体" panose="02010600030101010101" pitchFamily="2" charset="-122"/>
                <a:cs typeface="Times New Roman" panose="02020603050405020304" pitchFamily="18" charset="0"/>
              </a:rPr>
              <a:t>can change from one period to the next, depending on the current state and the players’ actions. It thus leads to a </a:t>
            </a:r>
            <a:r>
              <a:rPr lang="en-US" altLang="zh-CN" sz="4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Markovian </a:t>
            </a:r>
            <a:r>
              <a:rPr lang="en-US" altLang="zh-CN" sz="48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eco-evolutionary model</a:t>
            </a:r>
            <a:r>
              <a:rPr lang="en-US" altLang="zh-CN" sz="4800" dirty="0">
                <a:latin typeface="Times New Roman" panose="02020603050405020304" pitchFamily="18" charset="0"/>
                <a:ea typeface="宋体" panose="02010600030101010101" pitchFamily="2" charset="-122"/>
                <a:cs typeface="Times New Roman" panose="02020603050405020304" pitchFamily="18" charset="0"/>
              </a:rPr>
              <a:t> between individual behaviors and the undergoing environment.</a:t>
            </a:r>
            <a:endParaRPr lang="en-US" altLang="zh-CN" sz="4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动作按钮: 前进或下一项 3">
            <a:hlinkClick r:id="" action="ppaction://hlinkshowjump?jump=nextslide"/>
          </p:cNvPr>
          <p:cNvSpPr/>
          <p:nvPr/>
        </p:nvSpPr>
        <p:spPr>
          <a:xfrm>
            <a:off x="346710" y="183896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9" name="文本框 8"/>
          <p:cNvSpPr txBox="1"/>
          <p:nvPr/>
        </p:nvSpPr>
        <p:spPr>
          <a:xfrm>
            <a:off x="452755" y="12273280"/>
            <a:ext cx="23428960" cy="1076325"/>
          </a:xfrm>
          <a:prstGeom prst="rect">
            <a:avLst/>
          </a:prstGeom>
          <a:noFill/>
        </p:spPr>
        <p:txBody>
          <a:bodyPr wrap="square" rtlCol="0" anchor="t">
            <a:spAutoFit/>
          </a:bodyPr>
          <a:p>
            <a:r>
              <a:rPr lang="zh-CN" altLang="en-US" sz="3200">
                <a:sym typeface="+mn-ea"/>
              </a:rPr>
              <a:t>[</a:t>
            </a:r>
            <a:r>
              <a:rPr lang="en-US" altLang="zh-CN" sz="3200">
                <a:sym typeface="+mn-ea"/>
              </a:rPr>
              <a:t>2</a:t>
            </a:r>
            <a:r>
              <a:rPr lang="zh-CN" altLang="en-US" sz="3200">
                <a:sym typeface="+mn-ea"/>
              </a:rPr>
              <a:t>]</a:t>
            </a:r>
            <a:r>
              <a:rPr lang="zh-CN" altLang="en-US" sz="3200"/>
              <a:t> </a:t>
            </a:r>
            <a:r>
              <a:rPr sz="3200"/>
              <a:t> F. Liu, B. Wu, </a:t>
            </a:r>
            <a:r>
              <a:rPr lang="en-US" altLang="zh-CN" sz="3200"/>
              <a:t>Environmental quality and population welfare in Markovian eco-evolutionary dynamics</a:t>
            </a:r>
            <a:r>
              <a:rPr sz="3200"/>
              <a:t>, Applied Mathematics and</a:t>
            </a:r>
            <a:r>
              <a:rPr lang="en-US" sz="3200"/>
              <a:t> </a:t>
            </a:r>
            <a:r>
              <a:rPr sz="3200"/>
              <a:t>Computation, 431: 127309, 2022.</a:t>
            </a:r>
            <a:endParaRPr sz="3200"/>
          </a:p>
        </p:txBody>
      </p:sp>
      <p:sp>
        <p:nvSpPr>
          <p:cNvPr id="5" name="Rectangle 13"/>
          <p:cNvSpPr>
            <a:spLocks noGrp="1"/>
          </p:cNvSpPr>
          <p:nvPr/>
        </p:nvSpPr>
        <p:spPr>
          <a:xfrm>
            <a:off x="803910" y="9085580"/>
            <a:ext cx="22496780" cy="351218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kumimoji="0" lang="en-US" altLang="zh-CN" sz="4800" b="1" i="0" u="none" strike="noStrike" cap="none" spc="0" normalizeH="0" baseline="0" noProof="1" dirty="0">
                <a:solidFill>
                  <a:schemeClr val="accent3">
                    <a:lumMod val="50000"/>
                  </a:schemeClr>
                </a:solidFill>
                <a:latin typeface="Times New Roman" panose="02020603050405020304" pitchFamily="18" charset="0"/>
                <a:cs typeface="Times New Roman" panose="02020603050405020304" pitchFamily="18" charset="0"/>
              </a:rPr>
              <a:t> </a:t>
            </a:r>
            <a:r>
              <a:rPr kumimoji="0" lang="en-US" altLang="zh-CN" sz="4800" b="1" i="0" u="none" strike="noStrike" cap="none" spc="0" normalizeH="0" baseline="0" noProof="1" dirty="0">
                <a:solidFill>
                  <a:srgbClr val="FF0000"/>
                </a:solidFill>
                <a:latin typeface="Times New Roman" panose="02020603050405020304" pitchFamily="18" charset="0"/>
                <a:cs typeface="Times New Roman" panose="02020603050405020304" pitchFamily="18" charset="0"/>
              </a:rPr>
              <a:t>Motivation I</a:t>
            </a:r>
            <a:endParaRPr kumimoji="0" lang="en-US" altLang="zh-CN" sz="4800" b="1" i="0" u="none" strike="noStrike" cap="none" spc="0" normalizeH="0" baseline="0" noProof="1" dirty="0">
              <a:solidFill>
                <a:schemeClr val="accent3">
                  <a:lumMod val="50000"/>
                </a:schemeClr>
              </a:solidFill>
              <a:latin typeface="Times New Roman" panose="02020603050405020304" pitchFamily="18" charset="0"/>
              <a:cs typeface="Times New Roman" panose="02020603050405020304" pitchFamily="18" charset="0"/>
            </a:endParaRPr>
          </a:p>
          <a:p>
            <a:pPr marL="0" marR="0" indent="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None/>
            </a:pPr>
            <a:r>
              <a:rPr kumimoji="0" lang="en-US" altLang="zh-CN" sz="6000" b="1" i="0" u="none" strike="noStrike" cap="none" spc="0" normalizeH="0" baseline="0" noProof="1" dirty="0">
                <a:solidFill>
                  <a:schemeClr val="tx1"/>
                </a:solidFill>
                <a:highlight>
                  <a:srgbClr val="FFFF00"/>
                </a:highlight>
                <a:latin typeface="Times New Roman" panose="02020603050405020304" pitchFamily="18" charset="0"/>
                <a:ea typeface="+mn-ea"/>
                <a:cs typeface="Times New Roman" panose="02020603050405020304" pitchFamily="18" charset="0"/>
                <a:sym typeface="+mn-ea"/>
              </a:rPr>
              <a:t>Algebraic model of Markovian eco-evolutionary dynamics </a:t>
            </a:r>
            <a:endParaRPr kumimoji="0" sz="6000" b="0" i="0" u="none" strike="noStrike" kern="0" cap="none" spc="0" normalizeH="0" baseline="0" noProof="1">
              <a:solidFill>
                <a:srgbClr val="0070C0"/>
              </a:solidFill>
              <a:latin typeface="Times New Roman" panose="02020603050405020304" pitchFamily="18" charset="0"/>
              <a:ea typeface="+mn-ea"/>
              <a:cs typeface="Times New Roman" panose="02020603050405020304" pitchFamily="18" charset="0"/>
              <a:sym typeface="+mn-ea"/>
            </a:endParaRPr>
          </a:p>
          <a:p>
            <a:pPr marL="0" marR="0" indent="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None/>
            </a:pPr>
            <a:endParaRPr kumimoji="0" sz="1800" b="0" i="0" u="none" strike="noStrike" kern="0" cap="none" spc="0" normalizeH="0" baseline="0" noProof="1">
              <a:solidFill>
                <a:srgbClr val="0070C0"/>
              </a:solidFill>
              <a:latin typeface="Times New Roman" panose="02020603050405020304" pitchFamily="18" charset="0"/>
              <a:ea typeface="+mn-ea"/>
              <a:cs typeface="Times New Roman" panose="02020603050405020304" pitchFamily="18" charset="0"/>
              <a:sym typeface="+mn-ea"/>
            </a:endParaRPr>
          </a:p>
          <a:p>
            <a:pPr marL="0" marR="0" indent="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None/>
            </a:pPr>
            <a:endParaRPr kumimoji="0" sz="1800" b="0" i="0" u="none" strike="noStrike" kern="0" cap="none" spc="0" normalizeH="0" baseline="0" noProof="1">
              <a:solidFill>
                <a:srgbClr val="0070C0"/>
              </a:solidFill>
              <a:latin typeface="Times New Roman" panose="02020603050405020304" pitchFamily="18" charset="0"/>
              <a:ea typeface="+mn-ea"/>
              <a:cs typeface="Times New Roman" panose="02020603050405020304" pitchFamily="18" charset="0"/>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01丨</a:t>
            </a:r>
            <a:r>
              <a:rPr lang="en-US" altLang="zh-CN" sz="6600" b="1" i="0" u="none" dirty="0">
                <a:solidFill>
                  <a:srgbClr val="FFFFFF">
                    <a:alpha val="100000"/>
                  </a:srgbClr>
                </a:solidFill>
                <a:latin typeface="+mj-ea"/>
                <a:cs typeface="Reeji-CloudYuanCu-GB" charset="-122"/>
              </a:rPr>
              <a:t>Background</a:t>
            </a:r>
            <a:endParaRPr lang="en-US" altLang="zh-CN" sz="6600" b="1" i="0" u="none" dirty="0">
              <a:solidFill>
                <a:srgbClr val="FFFFFF">
                  <a:alpha val="100000"/>
                </a:srgbClr>
              </a:solidFill>
              <a:latin typeface="+mj-ea"/>
              <a:cs typeface="Reeji-CloudYuanCu-GB" charset="-122"/>
            </a:endParaRPr>
          </a:p>
        </p:txBody>
      </p:sp>
      <p:sp>
        <p:nvSpPr>
          <p:cNvPr id="3" name="文本框 2"/>
          <p:cNvSpPr txBox="1"/>
          <p:nvPr/>
        </p:nvSpPr>
        <p:spPr>
          <a:xfrm>
            <a:off x="882650" y="1732280"/>
            <a:ext cx="22682200" cy="7514590"/>
          </a:xfrm>
          <a:prstGeom prst="rect">
            <a:avLst/>
          </a:prstGeom>
          <a:noFill/>
        </p:spPr>
        <p:txBody>
          <a:bodyPr wrap="square" rtlCol="0">
            <a:noAutofit/>
          </a:bodyPr>
          <a:lstStyle/>
          <a:p>
            <a:pPr marL="0" marR="0" indent="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sym typeface="+mn-ea"/>
              </a:rPr>
              <a:t>Payoff control strategies </a:t>
            </a:r>
            <a:endParaRPr lang="en-US" altLang="zh-CN" sz="4800" b="1" dirty="0">
              <a:solidFill>
                <a:schemeClr val="accent3">
                  <a:lumMod val="50000"/>
                </a:schemeClr>
              </a:solidFill>
              <a:latin typeface="Times New Roman" panose="02020603050405020304" pitchFamily="18" charset="0"/>
              <a:cs typeface="Times New Roman" panose="02020603050405020304" pitchFamily="18" charset="0"/>
            </a:endParaRPr>
          </a:p>
          <a:p>
            <a:pPr marL="571500" indent="-571500" algn="just">
              <a:lnSpc>
                <a:spcPct val="150000"/>
              </a:lnSpc>
              <a:buFont typeface="Wingdings" panose="05000000000000000000" charset="0"/>
              <a:buChar char="l"/>
            </a:pPr>
            <a:r>
              <a:rPr lang="en-US" altLang="zh-CN" sz="5400" dirty="0">
                <a:latin typeface="Times New Roman" panose="02020603050405020304" pitchFamily="18" charset="0"/>
                <a:ea typeface="宋体" panose="02010600030101010101" pitchFamily="2" charset="-122"/>
                <a:cs typeface="Times New Roman" panose="02020603050405020304" pitchFamily="18" charset="0"/>
                <a:sym typeface="+mn-ea"/>
              </a:rPr>
              <a:t>In stochastic game model, is there </a:t>
            </a:r>
            <a:r>
              <a:rPr lang="en-US" altLang="zh-CN" sz="54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sym typeface="+mn-ea"/>
              </a:rPr>
              <a:t>control strategies</a:t>
            </a:r>
            <a:r>
              <a:rPr lang="en-US" altLang="zh-CN" sz="5400" dirty="0">
                <a:latin typeface="Times New Roman" panose="02020603050405020304" pitchFamily="18" charset="0"/>
                <a:ea typeface="宋体" panose="02010600030101010101" pitchFamily="2" charset="-122"/>
                <a:cs typeface="Times New Roman" panose="02020603050405020304" pitchFamily="18" charset="0"/>
                <a:sym typeface="+mn-ea"/>
              </a:rPr>
              <a:t> that enable </a:t>
            </a:r>
            <a:r>
              <a:rPr lang="en-US" altLang="zh-CN" sz="5400" dirty="0">
                <a:latin typeface="Times New Roman" panose="02020603050405020304" pitchFamily="18" charset="0"/>
                <a:ea typeface="宋体" panose="02010600030101010101" pitchFamily="2" charset="-122"/>
                <a:cs typeface="Times New Roman" panose="02020603050405020304" pitchFamily="18" charset="0"/>
                <a:sym typeface="+mn-ea"/>
              </a:rPr>
              <a:t>one player unilaterally to set a linear relationship between collective welfare and environmental quality?</a:t>
            </a:r>
            <a:endParaRPr lang="en-US" altLang="zh-CN" sz="54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571500" indent="-571500" algn="just">
              <a:lnSpc>
                <a:spcPct val="150000"/>
              </a:lnSpc>
              <a:buFont typeface="Wingdings" panose="05000000000000000000" charset="0"/>
              <a:buChar char="l"/>
            </a:pPr>
            <a:r>
              <a:rPr lang="en-US" altLang="zh-CN" sz="5400">
                <a:latin typeface="Times New Roman" panose="02020603050405020304" pitchFamily="18" charset="0"/>
                <a:cs typeface="Times New Roman" panose="02020603050405020304" pitchFamily="18" charset="0"/>
                <a:sym typeface="+mn-ea"/>
              </a:rPr>
              <a:t>The control strategies in repeated games with time-variant environment, called </a:t>
            </a:r>
            <a:r>
              <a:rPr lang="en-US" altLang="zh-CN" sz="5400">
                <a:solidFill>
                  <a:srgbClr val="FF0000"/>
                </a:solidFill>
                <a:latin typeface="Times New Roman" panose="02020603050405020304" pitchFamily="18" charset="0"/>
                <a:cs typeface="Times New Roman" panose="02020603050405020304" pitchFamily="18" charset="0"/>
                <a:sym typeface="+mn-ea"/>
              </a:rPr>
              <a:t>generalized zero-determinant (GZD) strategies</a:t>
            </a:r>
            <a:r>
              <a:rPr lang="en-US" altLang="zh-CN" sz="5400">
                <a:latin typeface="Times New Roman" panose="02020603050405020304" pitchFamily="18" charset="0"/>
                <a:cs typeface="Times New Roman" panose="02020603050405020304" pitchFamily="18" charset="0"/>
                <a:sym typeface="+mn-ea"/>
              </a:rPr>
              <a:t>.</a:t>
            </a:r>
            <a:endParaRPr lang="en-US" altLang="zh-CN" sz="54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动作按钮: 前进或下一项 3">
            <a:hlinkClick r:id="" action="ppaction://hlinkshowjump?jump=nextslide"/>
          </p:cNvPr>
          <p:cNvSpPr/>
          <p:nvPr/>
        </p:nvSpPr>
        <p:spPr>
          <a:xfrm>
            <a:off x="346710" y="183896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5" name="Rectangle 13"/>
          <p:cNvSpPr>
            <a:spLocks noGrp="1"/>
          </p:cNvSpPr>
          <p:nvPr/>
        </p:nvSpPr>
        <p:spPr>
          <a:xfrm>
            <a:off x="662305" y="9606915"/>
            <a:ext cx="21835745" cy="237045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kumimoji="0" lang="en-US" altLang="zh-CN" sz="4800" b="1" i="0" u="none" strike="noStrike" cap="none" spc="0" normalizeH="0" baseline="0" noProof="1" dirty="0">
                <a:solidFill>
                  <a:schemeClr val="accent3">
                    <a:lumMod val="50000"/>
                  </a:schemeClr>
                </a:solidFill>
                <a:latin typeface="Times New Roman" panose="02020603050405020304" pitchFamily="18" charset="0"/>
                <a:cs typeface="Times New Roman" panose="02020603050405020304" pitchFamily="18" charset="0"/>
              </a:rPr>
              <a:t> </a:t>
            </a:r>
            <a:r>
              <a:rPr kumimoji="0" lang="en-US" altLang="zh-CN" sz="4800" b="1" i="0" u="none" strike="noStrike" cap="none" spc="0" normalizeH="0" baseline="0" noProof="1" dirty="0">
                <a:solidFill>
                  <a:srgbClr val="FF0000"/>
                </a:solidFill>
                <a:latin typeface="Times New Roman" panose="02020603050405020304" pitchFamily="18" charset="0"/>
                <a:cs typeface="Times New Roman" panose="02020603050405020304" pitchFamily="18" charset="0"/>
              </a:rPr>
              <a:t>Motivation II</a:t>
            </a:r>
            <a:endParaRPr kumimoji="0" lang="en-US" altLang="zh-CN" sz="4800" b="1" i="0" u="none" strike="noStrike" cap="none" spc="0" normalizeH="0" baseline="0" noProof="1" dirty="0">
              <a:solidFill>
                <a:schemeClr val="accent3">
                  <a:lumMod val="50000"/>
                </a:schemeClr>
              </a:solidFill>
              <a:latin typeface="Times New Roman" panose="02020603050405020304" pitchFamily="18" charset="0"/>
              <a:cs typeface="Times New Roman" panose="02020603050405020304" pitchFamily="18" charset="0"/>
            </a:endParaRPr>
          </a:p>
          <a:p>
            <a:pPr marL="0" marR="0" indent="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None/>
            </a:pPr>
            <a:r>
              <a:rPr lang="en-US" altLang="zh-CN" sz="5400" b="1" dirty="0">
                <a:solidFill>
                  <a:schemeClr val="tx1"/>
                </a:solidFill>
                <a:latin typeface="Times New Roman" panose="02020603050405020304" pitchFamily="18" charset="0"/>
                <a:cs typeface="Times New Roman" panose="02020603050405020304" pitchFamily="18" charset="0"/>
                <a:sym typeface="+mn-ea"/>
              </a:rPr>
              <a:t>         </a:t>
            </a:r>
            <a:r>
              <a:rPr lang="en-US" altLang="zh-CN" sz="5400" b="1" dirty="0">
                <a:solidFill>
                  <a:schemeClr val="tx1"/>
                </a:solidFill>
                <a:highlight>
                  <a:srgbClr val="FFFF00"/>
                </a:highlight>
                <a:latin typeface="Times New Roman" panose="02020603050405020304" pitchFamily="18" charset="0"/>
                <a:cs typeface="Times New Roman" panose="02020603050405020304" pitchFamily="18" charset="0"/>
                <a:sym typeface="+mn-ea"/>
              </a:rPr>
              <a:t>How to provide the algebraic formula of  GZD strategies ?</a:t>
            </a:r>
            <a:endParaRPr kumimoji="0" lang="en-US" altLang="zh-CN" sz="5400" b="1" i="0" u="none" strike="noStrike" cap="none" spc="0" normalizeH="0" baseline="0" noProof="1" dirty="0">
              <a:solidFill>
                <a:schemeClr val="tx1"/>
              </a:solidFill>
              <a:highlight>
                <a:srgbClr val="FFFF00"/>
              </a:highlight>
              <a:latin typeface="Times New Roman" panose="02020603050405020304" pitchFamily="18" charset="0"/>
              <a:ea typeface="+mn-ea"/>
              <a:cs typeface="Times New Roman" panose="02020603050405020304" pitchFamily="18" charset="0"/>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01丨</a:t>
            </a:r>
            <a:r>
              <a:rPr lang="en-US" altLang="zh-CN" sz="6600" b="1" i="0" u="none" dirty="0">
                <a:solidFill>
                  <a:srgbClr val="FFFFFF">
                    <a:alpha val="100000"/>
                  </a:srgbClr>
                </a:solidFill>
                <a:latin typeface="+mj-ea"/>
                <a:cs typeface="Reeji-CloudYuanCu-GB" charset="-122"/>
              </a:rPr>
              <a:t>Background</a:t>
            </a:r>
            <a:endParaRPr lang="en-US" altLang="zh-CN" sz="6600" b="1" i="0" u="none" dirty="0">
              <a:solidFill>
                <a:srgbClr val="FFFFFF">
                  <a:alpha val="100000"/>
                </a:srgbClr>
              </a:solidFill>
              <a:latin typeface="+mj-ea"/>
              <a:cs typeface="Reeji-CloudYuanCu-GB" charset="-122"/>
            </a:endParaRPr>
          </a:p>
        </p:txBody>
      </p:sp>
      <p:sp>
        <p:nvSpPr>
          <p:cNvPr id="3" name="文本框 2"/>
          <p:cNvSpPr txBox="1"/>
          <p:nvPr/>
        </p:nvSpPr>
        <p:spPr>
          <a:xfrm>
            <a:off x="690880" y="1575435"/>
            <a:ext cx="22546945" cy="5833110"/>
          </a:xfrm>
          <a:prstGeom prst="rect">
            <a:avLst/>
          </a:prstGeom>
          <a:noFill/>
        </p:spPr>
        <p:txBody>
          <a:bodyPr wrap="square" rtlCol="0">
            <a:noAutofit/>
          </a:bodyPr>
          <a:lstStyle/>
          <a:p>
            <a:pPr marL="0" marR="0" indent="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rPr>
              <a:t>Zero-Determinant</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sym typeface="+mn-ea"/>
              </a:rPr>
              <a:t> </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rPr>
              <a:t>alliances</a:t>
            </a:r>
            <a:endParaRPr lang="en-US" altLang="zh-CN" sz="5400" b="1" dirty="0">
              <a:solidFill>
                <a:schemeClr val="accent3">
                  <a:lumMod val="50000"/>
                </a:schemeClr>
              </a:solidFill>
              <a:latin typeface="Times New Roman" panose="02020603050405020304" pitchFamily="18" charset="0"/>
              <a:cs typeface="Times New Roman" panose="02020603050405020304" pitchFamily="18" charset="0"/>
            </a:endParaRPr>
          </a:p>
          <a:p>
            <a:pPr marL="571500" indent="-571500" algn="just">
              <a:lnSpc>
                <a:spcPct val="120000"/>
              </a:lnSpc>
              <a:spcBef>
                <a:spcPts val="0"/>
              </a:spcBef>
              <a:spcAft>
                <a:spcPts val="0"/>
              </a:spcAft>
              <a:buFont typeface="Wingdings" panose="05000000000000000000" charset="0"/>
              <a:buChar char="l"/>
            </a:pP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The previous studies are based on the assumption that individuals act independently. However, as the number of players increases, the ability of a single player to control the payoffs of other players decreases dramatically. </a:t>
            </a:r>
            <a:endPar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marL="571500" indent="-571500" algn="just">
              <a:lnSpc>
                <a:spcPct val="120000"/>
              </a:lnSpc>
              <a:spcBef>
                <a:spcPts val="0"/>
              </a:spcBef>
              <a:spcAft>
                <a:spcPts val="0"/>
              </a:spcAft>
              <a:buFont typeface="Wingdings" panose="05000000000000000000" charset="0"/>
              <a:buChar char="l"/>
            </a:pPr>
            <a:r>
              <a:rPr lang="en-US" altLang="zh-CN" sz="4800" dirty="0">
                <a:latin typeface="Times New Roman" panose="02020603050405020304" pitchFamily="18" charset="0"/>
                <a:ea typeface="宋体" panose="02010600030101010101" pitchFamily="2" charset="-122"/>
                <a:cs typeface="Times New Roman" panose="02020603050405020304" pitchFamily="18" charset="0"/>
                <a:sym typeface="+mn-ea"/>
              </a:rPr>
              <a:t>W</a:t>
            </a:r>
            <a:r>
              <a:rPr lang="en-US" altLang="zh-CN" sz="4800" dirty="0">
                <a:latin typeface="Times New Roman" panose="02020603050405020304" pitchFamily="18" charset="0"/>
                <a:ea typeface="宋体" panose="02010600030101010101" pitchFamily="2" charset="-122"/>
                <a:cs typeface="Times New Roman" panose="02020603050405020304" pitchFamily="18" charset="0"/>
              </a:rPr>
              <a:t>e are interested in the question whether individuals can gain a higher amount of control by coordinating their play with other group members</a:t>
            </a:r>
            <a:r>
              <a:rPr sz="4800" dirty="0">
                <a:latin typeface="Times New Roman" panose="02020603050405020304" pitchFamily="18" charset="0"/>
                <a:cs typeface="Times New Roman" panose="02020603050405020304" pitchFamily="18" charset="0"/>
                <a:sym typeface="+mn-ea"/>
              </a:rPr>
              <a:t> </a:t>
            </a:r>
            <a:r>
              <a:rPr lang="zh-CN" altLang="en-US" sz="4800" baseline="30000">
                <a:sym typeface="+mn-ea"/>
              </a:rPr>
              <a:t>[</a:t>
            </a:r>
            <a:r>
              <a:rPr lang="en-US" altLang="zh-CN" sz="4800" baseline="30000">
                <a:sym typeface="+mn-ea"/>
              </a:rPr>
              <a:t>3</a:t>
            </a:r>
            <a:r>
              <a:rPr lang="zh-CN" altLang="en-US" sz="4800" baseline="30000">
                <a:sym typeface="+mn-ea"/>
              </a:rPr>
              <a:t>]</a:t>
            </a:r>
            <a:r>
              <a:rPr lang="en-US" altLang="zh-CN" sz="48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4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动作按钮: 前进或下一项 3">
            <a:hlinkClick r:id="" action="ppaction://hlinkshowjump?jump=nextslide"/>
          </p:cNvPr>
          <p:cNvSpPr/>
          <p:nvPr/>
        </p:nvSpPr>
        <p:spPr>
          <a:xfrm>
            <a:off x="227965" y="1706245"/>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5" name="Rectangle 13"/>
          <p:cNvSpPr>
            <a:spLocks noGrp="1"/>
          </p:cNvSpPr>
          <p:nvPr/>
        </p:nvSpPr>
        <p:spPr>
          <a:xfrm>
            <a:off x="227965" y="9934575"/>
            <a:ext cx="23768685" cy="258635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kumimoji="0" lang="en-US" altLang="zh-CN" sz="4800" b="1" i="0" u="none" strike="noStrike" cap="none" spc="0" normalizeH="0" baseline="0" noProof="1" dirty="0">
                <a:solidFill>
                  <a:schemeClr val="accent3">
                    <a:lumMod val="50000"/>
                  </a:schemeClr>
                </a:solidFill>
                <a:latin typeface="Times New Roman" panose="02020603050405020304" pitchFamily="18" charset="0"/>
                <a:cs typeface="Times New Roman" panose="02020603050405020304" pitchFamily="18" charset="0"/>
              </a:rPr>
              <a:t> </a:t>
            </a:r>
            <a:r>
              <a:rPr kumimoji="0" lang="en-US" altLang="zh-CN" sz="4800" b="1" i="0" u="none" strike="noStrike" cap="none" spc="0" normalizeH="0" baseline="0" noProof="1" dirty="0">
                <a:solidFill>
                  <a:srgbClr val="FF0000"/>
                </a:solidFill>
                <a:latin typeface="Times New Roman" panose="02020603050405020304" pitchFamily="18" charset="0"/>
                <a:cs typeface="Times New Roman" panose="02020603050405020304" pitchFamily="18" charset="0"/>
              </a:rPr>
              <a:t>Motivation III</a:t>
            </a:r>
            <a:endParaRPr kumimoji="0" lang="en-US" altLang="zh-CN" sz="4800" b="1" i="0" u="none" strike="noStrike" cap="none" spc="0" normalizeH="0" baseline="0" noProof="1" dirty="0">
              <a:solidFill>
                <a:schemeClr val="accent3">
                  <a:lumMod val="50000"/>
                </a:schemeClr>
              </a:solidFill>
              <a:latin typeface="Times New Roman" panose="02020603050405020304" pitchFamily="18" charset="0"/>
              <a:cs typeface="Times New Roman" panose="02020603050405020304" pitchFamily="18" charset="0"/>
            </a:endParaRPr>
          </a:p>
          <a:p>
            <a:pPr marL="0" marR="0" indent="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None/>
            </a:pPr>
            <a:r>
              <a:rPr kumimoji="0" lang="en-US" altLang="zh-CN" sz="4800" b="1" i="0" u="none" strike="noStrike" cap="none" spc="0" normalizeH="0" baseline="0" noProof="1" dirty="0">
                <a:solidFill>
                  <a:schemeClr val="tx1"/>
                </a:solidFill>
                <a:latin typeface="Times New Roman" panose="02020603050405020304" pitchFamily="18" charset="0"/>
                <a:ea typeface="+mn-ea"/>
                <a:cs typeface="Times New Roman" panose="02020603050405020304" pitchFamily="18" charset="0"/>
                <a:sym typeface="+mn-ea"/>
              </a:rPr>
              <a:t>    </a:t>
            </a:r>
            <a:r>
              <a:rPr kumimoji="0" lang="en-US" altLang="zh-CN" sz="5400" b="1" i="0" u="none" strike="noStrike" cap="none" spc="0" normalizeH="0" baseline="0" noProof="1" dirty="0">
                <a:solidFill>
                  <a:schemeClr val="tx1"/>
                </a:solidFill>
                <a:highlight>
                  <a:srgbClr val="FFFF00"/>
                </a:highlight>
                <a:latin typeface="Times New Roman" panose="02020603050405020304" pitchFamily="18" charset="0"/>
                <a:ea typeface="+mn-ea"/>
                <a:cs typeface="Times New Roman" panose="02020603050405020304" pitchFamily="18" charset="0"/>
                <a:sym typeface="+mn-ea"/>
              </a:rPr>
              <a:t> How to design </a:t>
            </a:r>
            <a:r>
              <a:rPr lang="en-US" altLang="zh-CN" sz="5400" b="1" dirty="0">
                <a:solidFill>
                  <a:schemeClr val="tx1"/>
                </a:solidFill>
                <a:highlight>
                  <a:srgbClr val="FFFF00"/>
                </a:highlight>
                <a:latin typeface="Times New Roman" panose="02020603050405020304" pitchFamily="18" charset="0"/>
                <a:cs typeface="Times New Roman" panose="02020603050405020304" pitchFamily="18" charset="0"/>
                <a:sym typeface="+mn-ea"/>
              </a:rPr>
              <a:t>zero-determinant alliances</a:t>
            </a:r>
            <a:r>
              <a:rPr kumimoji="0" lang="en-US" altLang="zh-CN" sz="5400" b="1" i="0" u="none" strike="noStrike" cap="none" spc="0" normalizeH="0" baseline="0" noProof="1" dirty="0">
                <a:solidFill>
                  <a:schemeClr val="tx1"/>
                </a:solidFill>
                <a:highlight>
                  <a:srgbClr val="FFFF00"/>
                </a:highlight>
                <a:latin typeface="Times New Roman" panose="02020603050405020304" pitchFamily="18" charset="0"/>
                <a:ea typeface="+mn-ea"/>
                <a:cs typeface="Times New Roman" panose="02020603050405020304" pitchFamily="18" charset="0"/>
                <a:sym typeface="+mn-ea"/>
              </a:rPr>
              <a:t> in large groups</a:t>
            </a:r>
            <a:r>
              <a:rPr kumimoji="0" lang="zh-CN" altLang="en-US" sz="5400" b="1" i="0" u="none" strike="noStrike" cap="none" spc="0" normalizeH="0" baseline="0" noProof="1"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rPr>
              <a:t>？</a:t>
            </a:r>
            <a:endParaRPr kumimoji="0" lang="zh-CN" altLang="en-US" sz="5400" b="1" i="0" u="none" strike="noStrike" cap="none" spc="0" normalizeH="0" baseline="0" noProof="1" dirty="0">
              <a:solidFill>
                <a:schemeClr val="tx1"/>
              </a:solidFill>
              <a:highlight>
                <a:srgbClr val="FFFF00"/>
              </a:highlight>
              <a:latin typeface="Times New Roman" panose="02020603050405020304" pitchFamily="18" charset="0"/>
              <a:ea typeface="宋体" panose="02010600030101010101" pitchFamily="2" charset="-122"/>
              <a:cs typeface="Times New Roman" panose="02020603050405020304" pitchFamily="18" charset="0"/>
              <a:sym typeface="+mn-ea"/>
            </a:endParaRPr>
          </a:p>
        </p:txBody>
      </p:sp>
      <p:pic>
        <p:nvPicPr>
          <p:cNvPr id="6" name="图片 5"/>
          <p:cNvPicPr>
            <a:picLocks noChangeAspect="1"/>
          </p:cNvPicPr>
          <p:nvPr/>
        </p:nvPicPr>
        <p:blipFill>
          <a:blip r:embed="rId3"/>
          <a:stretch>
            <a:fillRect/>
          </a:stretch>
        </p:blipFill>
        <p:spPr>
          <a:xfrm>
            <a:off x="12192000" y="6858000"/>
            <a:ext cx="10307955" cy="4312285"/>
          </a:xfrm>
          <a:prstGeom prst="rect">
            <a:avLst/>
          </a:prstGeom>
        </p:spPr>
      </p:pic>
      <p:sp>
        <p:nvSpPr>
          <p:cNvPr id="9" name="文本框 8"/>
          <p:cNvSpPr txBox="1"/>
          <p:nvPr/>
        </p:nvSpPr>
        <p:spPr>
          <a:xfrm>
            <a:off x="130175" y="12520930"/>
            <a:ext cx="23630255" cy="1076325"/>
          </a:xfrm>
          <a:prstGeom prst="rect">
            <a:avLst/>
          </a:prstGeom>
          <a:noFill/>
        </p:spPr>
        <p:txBody>
          <a:bodyPr wrap="square" rtlCol="0" anchor="t">
            <a:spAutoFit/>
          </a:bodyPr>
          <a:p>
            <a:r>
              <a:rPr lang="zh-CN" altLang="en-US" sz="3200">
                <a:sym typeface="+mn-ea"/>
              </a:rPr>
              <a:t>[</a:t>
            </a:r>
            <a:r>
              <a:rPr lang="en-US" altLang="zh-CN" sz="3200">
                <a:sym typeface="+mn-ea"/>
              </a:rPr>
              <a:t>3</a:t>
            </a:r>
            <a:r>
              <a:rPr lang="zh-CN" altLang="en-US" sz="3200">
                <a:sym typeface="+mn-ea"/>
              </a:rPr>
              <a:t>]</a:t>
            </a:r>
            <a:r>
              <a:rPr sz="3200">
                <a:sym typeface="+mn-ea"/>
              </a:rPr>
              <a:t> Hilbe C, Wu B, Traulsen A, Nowak M</a:t>
            </a:r>
            <a:r>
              <a:rPr lang="en-US" sz="3200">
                <a:sym typeface="+mn-ea"/>
              </a:rPr>
              <a:t> </a:t>
            </a:r>
            <a:r>
              <a:rPr sz="3200">
                <a:sym typeface="+mn-ea"/>
              </a:rPr>
              <a:t>A, Cooperation and control in multiplayer social dilemmas, Proc Natl Acad Sci USA, 111(46), 16425-16430, 2014.</a:t>
            </a:r>
            <a:endParaRPr sz="3200">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01丨</a:t>
            </a:r>
            <a:r>
              <a:rPr lang="en-US" altLang="zh-CN" sz="6600" b="1" i="0" u="none" dirty="0">
                <a:solidFill>
                  <a:srgbClr val="FFFFFF">
                    <a:alpha val="100000"/>
                  </a:srgbClr>
                </a:solidFill>
                <a:latin typeface="+mj-ea"/>
                <a:cs typeface="Reeji-CloudYuanCu-GB" charset="-122"/>
              </a:rPr>
              <a:t>Background</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46710" y="1776730"/>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8" name="文本框 7"/>
          <p:cNvSpPr txBox="1"/>
          <p:nvPr/>
        </p:nvSpPr>
        <p:spPr>
          <a:xfrm>
            <a:off x="723265" y="1605280"/>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rPr>
              <a:t>Preliminaries</a:t>
            </a:r>
            <a:endParaRPr lang="en-US" altLang="zh-CN" sz="5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2" name="Rectangle 13"/>
          <p:cNvSpPr>
            <a:spLocks noGrp="1"/>
          </p:cNvSpPr>
          <p:nvPr/>
        </p:nvSpPr>
        <p:spPr>
          <a:xfrm>
            <a:off x="662305" y="2904490"/>
            <a:ext cx="16214726" cy="2663826"/>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kumimoji="0" lang="en-US" altLang="zh-CN" sz="4800" b="1" i="0" u="none" strike="noStrike" kern="0" cap="none" spc="0" normalizeH="0" baseline="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lang="en-US" altLang="zh-CN" sz="4800" b="1" strike="noStrike"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Semi-tensor</a:t>
            </a:r>
            <a:r>
              <a:rPr lang="zh-CN" altLang="en-US" sz="4800" b="1" strike="noStrike"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4800" b="1" strike="noStrike"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product</a:t>
            </a:r>
            <a:r>
              <a:rPr lang="zh-CN" altLang="en-US" sz="4800" b="1" strike="noStrike"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 </a:t>
            </a:r>
            <a:r>
              <a:rPr lang="en-US" altLang="zh-CN" sz="4800" b="1" strike="noStrike"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of matrices</a:t>
            </a:r>
            <a:endParaRPr kumimoji="0" lang="zh-CN" altLang="en-US" sz="4800" b="1" i="0" u="none" strike="noStrike" kern="0" cap="none" spc="0" normalizeH="0" baseline="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a:p>
            <a:pPr marL="342900" marR="0" indent="-342900" algn="l" defTabSz="914400" rtl="0" eaLnBrk="1" fontAlgn="base" latinLnBrk="1" hangingPunct="1">
              <a:lnSpc>
                <a:spcPct val="115000"/>
              </a:lnSpc>
              <a:spcBef>
                <a:spcPct val="20000"/>
              </a:spcBef>
              <a:spcAft>
                <a:spcPct val="0"/>
              </a:spcAft>
              <a:buClr>
                <a:srgbClr val="5B7FAB"/>
              </a:buClr>
              <a:buSzPct val="80000"/>
              <a:buFont typeface="Wingdings" panose="05000000000000000000" charset="0"/>
              <a:buChar char="u"/>
            </a:pPr>
            <a:r>
              <a:rPr kumimoji="0" lang="zh-CN" altLang="en-US" sz="4800" b="0" i="0" u="none" strike="noStrike" kern="0" cap="none" spc="0" normalizeH="0" baseline="0" noProof="1">
                <a:solidFill>
                  <a:schemeClr val="tx1"/>
                </a:solidFill>
                <a:latin typeface="Times New Roman" panose="02020603050405020304" pitchFamily="18" charset="0"/>
                <a:ea typeface="+mn-ea"/>
                <a:cs typeface="Times New Roman" panose="02020603050405020304" pitchFamily="18" charset="0"/>
                <a:sym typeface="+mn-ea"/>
              </a:rPr>
              <a:t> </a:t>
            </a:r>
            <a:r>
              <a:rPr kumimoji="0" lang="en-US" altLang="zh-CN" sz="4000" b="1" i="0" u="none" strike="noStrike" kern="0" cap="none" spc="0" normalizeH="0" baseline="0" noProof="1">
                <a:solidFill>
                  <a:srgbClr val="0000FF"/>
                </a:solidFill>
                <a:latin typeface="Times New Roman" panose="02020603050405020304" pitchFamily="18" charset="0"/>
                <a:ea typeface="+mn-ea"/>
                <a:cs typeface="Times New Roman" panose="02020603050405020304" pitchFamily="18" charset="0"/>
                <a:sym typeface="+mn-ea"/>
              </a:rPr>
              <a:t>Definition</a:t>
            </a:r>
            <a:r>
              <a:rPr kumimoji="0" lang="zh-CN" altLang="en-US" sz="4000" b="1" i="0" u="none" strike="noStrike" kern="0" cap="none" spc="0" normalizeH="0" baseline="0" noProof="1">
                <a:solidFill>
                  <a:srgbClr val="0000FF"/>
                </a:solidFill>
                <a:latin typeface="Times New Roman" panose="02020603050405020304" pitchFamily="18" charset="0"/>
                <a:ea typeface="+mn-ea"/>
                <a:cs typeface="Times New Roman" panose="02020603050405020304" pitchFamily="18" charset="0"/>
                <a:sym typeface="+mn-ea"/>
              </a:rPr>
              <a:t> of STP: </a:t>
            </a:r>
            <a:endParaRPr kumimoji="0" lang="zh-CN" altLang="en-US" sz="4800" i="0" u="none" strike="noStrike" kern="0" cap="none" spc="0" normalizeH="0" baseline="0" noProof="1">
              <a:solidFill>
                <a:schemeClr val="tx1"/>
              </a:solidFill>
              <a:latin typeface="楷体" panose="02010609060101010101" pitchFamily="49" charset="-122"/>
              <a:ea typeface="楷体" panose="02010609060101010101" pitchFamily="49" charset="-122"/>
              <a:cs typeface="-소망M"/>
            </a:endParaRPr>
          </a:p>
        </p:txBody>
      </p:sp>
      <p:grpSp>
        <p:nvGrpSpPr>
          <p:cNvPr id="17" name="组合 1"/>
          <p:cNvGrpSpPr/>
          <p:nvPr/>
        </p:nvGrpSpPr>
        <p:grpSpPr>
          <a:xfrm>
            <a:off x="929640" y="5089525"/>
            <a:ext cx="21007705" cy="3511550"/>
            <a:chOff x="772" y="3905"/>
            <a:chExt cx="14438" cy="2449"/>
          </a:xfrm>
        </p:grpSpPr>
        <p:grpSp>
          <p:nvGrpSpPr>
            <p:cNvPr id="20" name="组合 20"/>
            <p:cNvGrpSpPr/>
            <p:nvPr/>
          </p:nvGrpSpPr>
          <p:grpSpPr>
            <a:xfrm>
              <a:off x="772" y="3905"/>
              <a:ext cx="14438" cy="2449"/>
              <a:chOff x="396" y="3232"/>
              <a:chExt cx="14439" cy="2449"/>
            </a:xfrm>
          </p:grpSpPr>
          <p:sp>
            <p:nvSpPr>
              <p:cNvPr id="21" name="圆角矩形 10"/>
              <p:cNvSpPr/>
              <p:nvPr/>
            </p:nvSpPr>
            <p:spPr>
              <a:xfrm>
                <a:off x="396" y="3346"/>
                <a:ext cx="13608" cy="572"/>
              </a:xfrm>
              <a:prstGeom prst="roundRect">
                <a:avLst>
                  <a:gd name="adj" fmla="val 16667"/>
                </a:avLst>
              </a:prstGeom>
              <a:noFill/>
              <a:ln w="9525">
                <a:noFill/>
              </a:ln>
            </p:spPr>
            <p:txBody>
              <a:bodyPr wrap="square" anchor="t" anchorCtr="0">
                <a:spAutoFit/>
              </a:bodyPr>
              <a:p>
                <a:endParaRPr lang="zh-CN" altLang="en-US" sz="3600" dirty="0">
                  <a:solidFill>
                    <a:srgbClr val="000000"/>
                  </a:solidFill>
                  <a:latin typeface="Times New Roman" panose="02020603050405020304" pitchFamily="18" charset="0"/>
                  <a:ea typeface="宋体" panose="02010600030101010101" pitchFamily="2" charset="-122"/>
                </a:endParaRPr>
              </a:p>
            </p:txBody>
          </p:sp>
          <p:sp>
            <p:nvSpPr>
              <p:cNvPr id="22" name="圆角矩形 11"/>
              <p:cNvSpPr/>
              <p:nvPr/>
            </p:nvSpPr>
            <p:spPr>
              <a:xfrm>
                <a:off x="396" y="3346"/>
                <a:ext cx="13608" cy="582"/>
              </a:xfrm>
              <a:prstGeom prst="roundRect">
                <a:avLst>
                  <a:gd name="adj" fmla="val 16667"/>
                </a:avLst>
              </a:prstGeom>
              <a:noFill/>
              <a:ln w="9525">
                <a:noFill/>
              </a:ln>
            </p:spPr>
            <p:txBody>
              <a:bodyPr wrap="square" anchor="t" anchorCtr="0">
                <a:spAutoFit/>
              </a:bodyPr>
              <a:p>
                <a:endParaRPr lang="zh-CN" altLang="en-US" sz="3600" dirty="0">
                  <a:solidFill>
                    <a:srgbClr val="000000"/>
                  </a:solidFill>
                  <a:latin typeface="Times New Roman" panose="02020603050405020304" pitchFamily="18" charset="0"/>
                  <a:ea typeface="宋体" panose="02010600030101010101" pitchFamily="2" charset="-122"/>
                </a:endParaRPr>
              </a:p>
            </p:txBody>
          </p:sp>
          <p:sp>
            <p:nvSpPr>
              <p:cNvPr id="23" name="圆角矩形 13"/>
              <p:cNvSpPr/>
              <p:nvPr/>
            </p:nvSpPr>
            <p:spPr>
              <a:xfrm>
                <a:off x="396" y="3346"/>
                <a:ext cx="13608" cy="685"/>
              </a:xfrm>
              <a:prstGeom prst="roundRect">
                <a:avLst>
                  <a:gd name="adj" fmla="val 16667"/>
                </a:avLst>
              </a:prstGeom>
              <a:noFill/>
              <a:ln w="9525">
                <a:noFill/>
              </a:ln>
            </p:spPr>
            <p:txBody>
              <a:bodyPr wrap="square" anchor="t" anchorCtr="0">
                <a:spAutoFit/>
              </a:bodyPr>
              <a:p>
                <a:endParaRPr lang="zh-CN" altLang="en-US" sz="3600" dirty="0">
                  <a:solidFill>
                    <a:srgbClr val="000000"/>
                  </a:solidFill>
                  <a:latin typeface="Times New Roman" panose="02020603050405020304" pitchFamily="18" charset="0"/>
                  <a:ea typeface="宋体" panose="02010600030101010101" pitchFamily="2" charset="-122"/>
                </a:endParaRPr>
              </a:p>
            </p:txBody>
          </p:sp>
          <p:sp>
            <p:nvSpPr>
              <p:cNvPr id="25" name="圆角矩形 24"/>
              <p:cNvSpPr/>
              <p:nvPr/>
            </p:nvSpPr>
            <p:spPr>
              <a:xfrm>
                <a:off x="396" y="3232"/>
                <a:ext cx="14439" cy="2449"/>
              </a:xfrm>
              <a:prstGeom prst="roundRect">
                <a:avLst/>
              </a:prstGeom>
              <a:noFill/>
              <a:ln w="28575">
                <a:solidFill>
                  <a:schemeClr val="accent1"/>
                </a:solidFill>
              </a:ln>
              <a:effectLst>
                <a:outerShdw blurRad="50800" dist="38100" dir="2700000" algn="tl" rotWithShape="0">
                  <a:prstClr val="black">
                    <a:alpha val="40000"/>
                  </a:prstClr>
                </a:outerShdw>
              </a:effectLst>
            </p:spPr>
            <p:txBody>
              <a:bodyPr wrap="square">
                <a:noAutofit/>
              </a:bodyPr>
              <a:p>
                <a:pPr fontAlgn="base"/>
                <a:endParaRPr lang="zh-CN" altLang="en-US" sz="3600" strike="noStrike" noProof="1">
                  <a:solidFill>
                    <a:srgbClr val="000000"/>
                  </a:solidFill>
                  <a:latin typeface="Times New Roman" panose="02020603050405020304" pitchFamily="18" charset="0"/>
                  <a:ea typeface="宋体" panose="02010600030101010101" pitchFamily="2" charset="-122"/>
                </a:endParaRPr>
              </a:p>
            </p:txBody>
          </p:sp>
        </p:grpSp>
        <p:pic>
          <p:nvPicPr>
            <p:cNvPr id="26" name="图片 3"/>
            <p:cNvPicPr/>
            <p:nvPr/>
          </p:nvPicPr>
          <p:blipFill>
            <a:blip r:embed="rId3"/>
            <a:stretch>
              <a:fillRect/>
            </a:stretch>
          </p:blipFill>
          <p:spPr>
            <a:xfrm>
              <a:off x="1105" y="4145"/>
              <a:ext cx="13789" cy="1949"/>
            </a:xfrm>
            <a:prstGeom prst="rect">
              <a:avLst/>
            </a:prstGeom>
            <a:noFill/>
            <a:ln w="9525">
              <a:noFill/>
            </a:ln>
          </p:spPr>
        </p:pic>
      </p:grpSp>
      <p:grpSp>
        <p:nvGrpSpPr>
          <p:cNvPr id="27" name="组合 2"/>
          <p:cNvGrpSpPr/>
          <p:nvPr/>
        </p:nvGrpSpPr>
        <p:grpSpPr>
          <a:xfrm>
            <a:off x="952500" y="10022840"/>
            <a:ext cx="21018500" cy="3046139"/>
            <a:chOff x="498" y="7605"/>
            <a:chExt cx="14442" cy="1910"/>
          </a:xfrm>
        </p:grpSpPr>
        <p:pic>
          <p:nvPicPr>
            <p:cNvPr id="28" name="图片 2"/>
            <p:cNvPicPr/>
            <p:nvPr/>
          </p:nvPicPr>
          <p:blipFill>
            <a:blip r:embed="rId4"/>
            <a:stretch>
              <a:fillRect/>
            </a:stretch>
          </p:blipFill>
          <p:spPr>
            <a:xfrm>
              <a:off x="815" y="7992"/>
              <a:ext cx="13500" cy="1517"/>
            </a:xfrm>
            <a:prstGeom prst="rect">
              <a:avLst/>
            </a:prstGeom>
            <a:noFill/>
            <a:ln w="9525">
              <a:noFill/>
            </a:ln>
          </p:spPr>
        </p:pic>
        <p:sp>
          <p:nvSpPr>
            <p:cNvPr id="29" name="圆角矩形 28"/>
            <p:cNvSpPr/>
            <p:nvPr/>
          </p:nvSpPr>
          <p:spPr>
            <a:xfrm>
              <a:off x="498" y="7605"/>
              <a:ext cx="14442" cy="1910"/>
            </a:xfrm>
            <a:prstGeom prst="roundRect">
              <a:avLst/>
            </a:prstGeom>
            <a:noFill/>
            <a:ln w="28575">
              <a:solidFill>
                <a:schemeClr val="accent1"/>
              </a:solidFill>
            </a:ln>
            <a:effectLst>
              <a:outerShdw blurRad="50800" dist="38100" dir="2700000" algn="tl" rotWithShape="0">
                <a:prstClr val="black">
                  <a:alpha val="40000"/>
                </a:prstClr>
              </a:outerShdw>
            </a:effectLst>
          </p:spPr>
          <p:txBody>
            <a:bodyPr wrap="square">
              <a:noAutofit/>
            </a:bodyPr>
            <a:p>
              <a:pPr fontAlgn="base"/>
              <a:endParaRPr lang="zh-CN" altLang="en-US" sz="3600" strike="noStrike" noProof="1">
                <a:solidFill>
                  <a:srgbClr val="000000"/>
                </a:solidFill>
                <a:latin typeface="Times New Roman" panose="02020603050405020304" pitchFamily="18" charset="0"/>
                <a:ea typeface="宋体" panose="02010600030101010101" pitchFamily="2" charset="-122"/>
              </a:endParaRPr>
            </a:p>
          </p:txBody>
        </p:sp>
      </p:grpSp>
      <p:sp>
        <p:nvSpPr>
          <p:cNvPr id="30" name="Rectangle 13"/>
          <p:cNvSpPr>
            <a:spLocks noGrp="1"/>
          </p:cNvSpPr>
          <p:nvPr/>
        </p:nvSpPr>
        <p:spPr>
          <a:xfrm>
            <a:off x="468630" y="8877300"/>
            <a:ext cx="21386165" cy="2241550"/>
          </a:xfrm>
          <a:prstGeom prst="rect">
            <a:avLst/>
          </a:prstGeom>
          <a:noFill/>
          <a:ln w="9525">
            <a:noFill/>
          </a:ln>
        </p:spPr>
        <p:txBody>
          <a:bodyPr anchor="t" anchorCtr="0"/>
          <a:p>
            <a:pPr marL="342900" indent="-342900" latinLnBrk="1">
              <a:lnSpc>
                <a:spcPct val="115000"/>
              </a:lnSpc>
              <a:spcBef>
                <a:spcPct val="20000"/>
              </a:spcBef>
              <a:buClr>
                <a:srgbClr val="5B7FAB"/>
              </a:buClr>
              <a:buSzPct val="80000"/>
              <a:buFont typeface="Wingdings" panose="05000000000000000000" charset="0"/>
              <a:buChar char="u"/>
            </a:pPr>
            <a:r>
              <a:rPr lang="zh-CN" altLang="en-US" sz="4800">
                <a:latin typeface="Times New Roman" panose="02020603050405020304" pitchFamily="18" charset="0"/>
                <a:ea typeface="-소망M"/>
                <a:sym typeface="-소망M"/>
              </a:rPr>
              <a:t> </a:t>
            </a:r>
            <a:r>
              <a:rPr lang="zh-CN" altLang="en-US" sz="4000" b="1">
                <a:solidFill>
                  <a:srgbClr val="0000FF"/>
                </a:solidFill>
                <a:latin typeface="Times New Roman" panose="02020603050405020304" pitchFamily="18" charset="0"/>
                <a:ea typeface="-소망M"/>
                <a:sym typeface="-소망M"/>
              </a:rPr>
              <a:t>The main advantage of STP: </a:t>
            </a:r>
            <a:r>
              <a:rPr lang="en-US" sz="4000">
                <a:latin typeface="Times New Roman" panose="02020603050405020304" pitchFamily="18" charset="0"/>
                <a:ea typeface="-소망M"/>
                <a:sym typeface="-소망M"/>
              </a:rPr>
              <a:t>Convert</a:t>
            </a:r>
            <a:r>
              <a:rPr lang="zh-CN" altLang="en-US" sz="4000">
                <a:latin typeface="Times New Roman" panose="02020603050405020304" pitchFamily="18" charset="0"/>
                <a:ea typeface="-소망M"/>
                <a:sym typeface="-소망M"/>
              </a:rPr>
              <a:t> a logical expression into a</a:t>
            </a:r>
            <a:r>
              <a:rPr lang="en-US" altLang="zh-CN" sz="4000">
                <a:latin typeface="Times New Roman" panose="02020603050405020304" pitchFamily="18" charset="0"/>
                <a:ea typeface="-소망M"/>
                <a:sym typeface="-소망M"/>
              </a:rPr>
              <a:t> vector</a:t>
            </a:r>
            <a:r>
              <a:rPr lang="zh-CN" altLang="en-US" sz="4000">
                <a:latin typeface="Times New Roman" panose="02020603050405020304" pitchFamily="18" charset="0"/>
                <a:ea typeface="-소망M"/>
                <a:sym typeface="-소망M"/>
              </a:rPr>
              <a:t> form. </a:t>
            </a:r>
            <a:r>
              <a:rPr lang="zh-CN" altLang="en-US" sz="4800">
                <a:latin typeface="Times New Roman" panose="02020603050405020304" pitchFamily="18" charset="0"/>
                <a:ea typeface="-소망M"/>
                <a:sym typeface="-소망M"/>
              </a:rPr>
              <a:t> </a:t>
            </a:r>
            <a:endParaRPr lang="zh-CN" altLang="en-US" sz="4800" dirty="0">
              <a:latin typeface="楷体" panose="02010609060101010101" pitchFamily="49" charset="-122"/>
              <a:ea typeface="楷体" panose="02010609060101010101" pitchFamily="49"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descr="Picture"/>
          <p:cNvPicPr>
            <a:picLocks noChangeAspect="1"/>
          </p:cNvPicPr>
          <p:nvPr/>
        </p:nvPicPr>
        <p:blipFill>
          <a:blip r:embed="rId1" cstate="print"/>
          <a:stretch>
            <a:fillRect/>
          </a:stretch>
        </p:blipFill>
        <p:spPr>
          <a:xfrm>
            <a:off x="0" y="4445"/>
            <a:ext cx="15961360" cy="1600835"/>
          </a:xfrm>
          <a:prstGeom prst="rect">
            <a:avLst/>
          </a:prstGeom>
        </p:spPr>
      </p:pic>
      <p:sp>
        <p:nvSpPr>
          <p:cNvPr id="458" name="文本"/>
          <p:cNvSpPr>
            <a:spLocks noGrp="1"/>
          </p:cNvSpPr>
          <p:nvPr>
            <p:ph type="ctrTitle"/>
          </p:nvPr>
        </p:nvSpPr>
        <p:spPr>
          <a:xfrm>
            <a:off x="662305" y="497205"/>
            <a:ext cx="7560945" cy="875030"/>
          </a:xfrm>
          <a:prstGeom prst="rect">
            <a:avLst/>
          </a:prstGeom>
        </p:spPr>
        <p:txBody>
          <a:bodyPr lIns="0" tIns="0" rIns="0" bIns="0">
            <a:noAutofit/>
          </a:bodyPr>
          <a:lstStyle/>
          <a:p>
            <a:pPr algn="l">
              <a:lnSpc>
                <a:spcPts val="4670"/>
              </a:lnSpc>
            </a:pPr>
            <a:r>
              <a:rPr lang="zh-CN" altLang="en-US" sz="6600" b="1" i="0" u="none" dirty="0">
                <a:solidFill>
                  <a:srgbClr val="FFFFFF">
                    <a:alpha val="100000"/>
                  </a:srgbClr>
                </a:solidFill>
                <a:latin typeface="+mj-ea"/>
                <a:cs typeface="Reeji-CloudYuanCu-GB" charset="-122"/>
              </a:rPr>
              <a:t>01丨</a:t>
            </a:r>
            <a:r>
              <a:rPr lang="en-US" altLang="zh-CN" sz="6600" b="1" i="0" u="none" dirty="0">
                <a:solidFill>
                  <a:srgbClr val="FFFFFF">
                    <a:alpha val="100000"/>
                  </a:srgbClr>
                </a:solidFill>
                <a:latin typeface="+mj-ea"/>
                <a:cs typeface="Reeji-CloudYuanCu-GB" charset="-122"/>
              </a:rPr>
              <a:t>Background</a:t>
            </a:r>
            <a:endParaRPr lang="en-US" altLang="zh-CN" sz="6600" b="1" i="0" u="none" dirty="0">
              <a:solidFill>
                <a:srgbClr val="FFFFFF">
                  <a:alpha val="100000"/>
                </a:srgbClr>
              </a:solidFill>
              <a:latin typeface="+mj-ea"/>
              <a:cs typeface="Reeji-CloudYuanCu-GB" charset="-122"/>
            </a:endParaRPr>
          </a:p>
        </p:txBody>
      </p:sp>
      <p:sp>
        <p:nvSpPr>
          <p:cNvPr id="4" name="动作按钮: 前进或下一项 3">
            <a:hlinkClick r:id="" action="ppaction://hlinkshowjump?jump=nextslide"/>
          </p:cNvPr>
          <p:cNvSpPr/>
          <p:nvPr/>
        </p:nvSpPr>
        <p:spPr>
          <a:xfrm>
            <a:off x="346710" y="1909445"/>
            <a:ext cx="584835" cy="807720"/>
          </a:xfrm>
          <a:prstGeom prst="actionButtonForwardNext">
            <a:avLst/>
          </a:prstGeom>
          <a:solidFill>
            <a:schemeClr val="accent3">
              <a:lumMod val="60000"/>
              <a:lumOff val="40000"/>
            </a:schemeClr>
          </a:solidFill>
          <a:ln w="22225">
            <a:solidFill>
              <a:schemeClr val="accent3">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7" name="Picture" descr="Picture"/>
          <p:cNvPicPr>
            <a:picLocks noChangeAspect="1"/>
          </p:cNvPicPr>
          <p:nvPr/>
        </p:nvPicPr>
        <p:blipFill>
          <a:blip r:embed="rId2" cstate="print"/>
          <a:stretch>
            <a:fillRect/>
          </a:stretch>
        </p:blipFill>
        <p:spPr>
          <a:xfrm>
            <a:off x="16765905" y="0"/>
            <a:ext cx="7534910" cy="2188845"/>
          </a:xfrm>
          <a:prstGeom prst="rect">
            <a:avLst/>
          </a:prstGeom>
        </p:spPr>
      </p:pic>
      <p:sp>
        <p:nvSpPr>
          <p:cNvPr id="8" name="文本框 7"/>
          <p:cNvSpPr txBox="1"/>
          <p:nvPr/>
        </p:nvSpPr>
        <p:spPr>
          <a:xfrm>
            <a:off x="918210" y="1697355"/>
            <a:ext cx="22546945" cy="1299210"/>
          </a:xfrm>
          <a:prstGeom prst="rect">
            <a:avLst/>
          </a:prstGeom>
          <a:noFill/>
        </p:spPr>
        <p:txBody>
          <a:bodyPr wrap="square" rtlCol="0">
            <a:noAutofit/>
          </a:bodyPr>
          <a:p>
            <a:pPr marL="0" marR="0" algn="l" defTabSz="914400" rtl="0" eaLnBrk="1" fontAlgn="base" latinLnBrk="1" hangingPunct="1">
              <a:lnSpc>
                <a:spcPct val="115000"/>
              </a:lnSpc>
              <a:spcBef>
                <a:spcPct val="20000"/>
              </a:spcBef>
              <a:buClr>
                <a:srgbClr val="5B7FAB"/>
              </a:buClr>
              <a:buSzPct val="80000"/>
              <a:buFont typeface="Wingdings" panose="05000000000000000000" charset="0"/>
              <a:buNone/>
            </a:pPr>
            <a:r>
              <a:rPr lang="en-US" altLang="zh-CN" sz="4400" dirty="0">
                <a:latin typeface="Times New Roman" panose="02020603050405020304" pitchFamily="18" charset="0"/>
                <a:cs typeface="Times New Roman" panose="02020603050405020304" pitchFamily="18" charset="0"/>
              </a:rPr>
              <a:t> </a:t>
            </a:r>
            <a:r>
              <a:rPr lang="en-US" altLang="zh-CN" sz="4400" b="1" dirty="0">
                <a:latin typeface="Times New Roman" panose="02020603050405020304" pitchFamily="18" charset="0"/>
                <a:cs typeface="Times New Roman" panose="02020603050405020304" pitchFamily="18" charset="0"/>
              </a:rPr>
              <a:t> </a:t>
            </a:r>
            <a:r>
              <a:rPr lang="en-US" altLang="zh-CN" sz="5400" b="1" dirty="0">
                <a:solidFill>
                  <a:schemeClr val="accent3">
                    <a:lumMod val="50000"/>
                  </a:schemeClr>
                </a:solidFill>
                <a:latin typeface="Times New Roman" panose="02020603050405020304" pitchFamily="18" charset="0"/>
                <a:cs typeface="Times New Roman" panose="02020603050405020304" pitchFamily="18" charset="0"/>
              </a:rPr>
              <a:t>Preliminaries</a:t>
            </a:r>
            <a:endParaRPr lang="en-US" altLang="zh-CN" sz="5400"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文本框 9"/>
          <p:cNvSpPr txBox="1"/>
          <p:nvPr/>
        </p:nvSpPr>
        <p:spPr>
          <a:xfrm>
            <a:off x="822325" y="4239895"/>
            <a:ext cx="20576540" cy="768350"/>
          </a:xfrm>
          <a:prstGeom prst="rect">
            <a:avLst/>
          </a:prstGeom>
        </p:spPr>
        <p:txBody>
          <a:bodyPr wrap="square">
            <a:spAutoFit/>
          </a:bodyPr>
          <a:p>
            <a:r>
              <a:rPr lang="en-US" altLang="zh-CN" sz="4400" b="1" dirty="0">
                <a:latin typeface="Times New Roman" panose="02020603050405020304" pitchFamily="18" charset="0"/>
                <a:ea typeface="宋体" panose="02010600030101010101" pitchFamily="2" charset="-122"/>
                <a:cs typeface="Times New Roman" panose="02020603050405020304" pitchFamily="18" charset="0"/>
              </a:rPr>
              <a:t>Definition 1</a:t>
            </a:r>
            <a:r>
              <a:rPr lang="en-US" altLang="zh-CN" sz="4400" dirty="0">
                <a:latin typeface="Times New Roman" panose="02020603050405020304" pitchFamily="18" charset="0"/>
                <a:ea typeface="宋体" panose="02010600030101010101" pitchFamily="2" charset="-122"/>
                <a:cs typeface="Times New Roman" panose="02020603050405020304" pitchFamily="18" charset="0"/>
              </a:rPr>
              <a:t>:  A </a:t>
            </a:r>
            <a:r>
              <a:rPr lang="en-US" altLang="zh-CN" sz="4000" b="1" kern="0">
                <a:solidFill>
                  <a:srgbClr val="0000FF"/>
                </a:solidFill>
                <a:latin typeface="Times New Roman" panose="02020603050405020304" pitchFamily="18" charset="0"/>
                <a:cs typeface="Times New Roman" panose="02020603050405020304" pitchFamily="18" charset="0"/>
                <a:sym typeface="+mn-ea"/>
              </a:rPr>
              <a:t>stochastic game</a:t>
            </a:r>
            <a:r>
              <a:rPr lang="en-US" altLang="zh-CN" sz="4400" dirty="0">
                <a:latin typeface="Times New Roman" panose="02020603050405020304" pitchFamily="18" charset="0"/>
                <a:ea typeface="宋体" panose="02010600030101010101" pitchFamily="2" charset="-122"/>
                <a:cs typeface="Times New Roman" panose="02020603050405020304" pitchFamily="18" charset="0"/>
              </a:rPr>
              <a:t> can be denoted by G = (N, S, A, C, Q), where</a:t>
            </a:r>
            <a:endParaRPr lang="en-US" altLang="zh-CN" sz="4400" dirty="0">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 name="图片 10"/>
          <p:cNvPicPr>
            <a:picLocks noChangeAspect="1"/>
          </p:cNvPicPr>
          <p:nvPr/>
        </p:nvPicPr>
        <p:blipFill>
          <a:blip r:embed="rId3"/>
          <a:stretch>
            <a:fillRect/>
          </a:stretch>
        </p:blipFill>
        <p:spPr>
          <a:xfrm>
            <a:off x="561340" y="5580380"/>
            <a:ext cx="22015450" cy="5937250"/>
          </a:xfrm>
          <a:prstGeom prst="rect">
            <a:avLst/>
          </a:prstGeom>
        </p:spPr>
      </p:pic>
      <p:sp>
        <p:nvSpPr>
          <p:cNvPr id="12" name="Rectangle 13"/>
          <p:cNvSpPr>
            <a:spLocks noGrp="1"/>
          </p:cNvSpPr>
          <p:nvPr/>
        </p:nvSpPr>
        <p:spPr>
          <a:xfrm>
            <a:off x="346710" y="2946400"/>
            <a:ext cx="16214725" cy="1293495"/>
          </a:xfrm>
          <a:prstGeom prst="rect">
            <a:avLst/>
          </a:prstGeom>
          <a:noFill/>
          <a:ln w="9525" cap="flat" cmpd="sng" algn="ctr">
            <a:noFill/>
            <a:prstDash val="solid"/>
          </a:ln>
        </p:spPr>
        <p:txBody>
          <a:bodyPr anchor="t"/>
          <a:lstStyle>
            <a:lvl1pPr marL="342900" indent="-342900" algn="l" rtl="0" fontAlgn="base" latinLnBrk="1">
              <a:spcBef>
                <a:spcPct val="20000"/>
              </a:spcBef>
              <a:spcAft>
                <a:spcPct val="0"/>
              </a:spcAft>
              <a:buChar char="•"/>
              <a:defRPr sz="2200">
                <a:solidFill>
                  <a:srgbClr val="0070C0"/>
                </a:solidFill>
                <a:latin typeface="+mn-lt"/>
                <a:ea typeface="+mn-ea"/>
                <a:cs typeface="-소망M"/>
              </a:defRPr>
            </a:lvl1pPr>
            <a:lvl2pPr marL="742950" indent="-285750" algn="l" rtl="0" fontAlgn="base" latinLnBrk="1">
              <a:spcBef>
                <a:spcPct val="20000"/>
              </a:spcBef>
              <a:spcAft>
                <a:spcPct val="0"/>
              </a:spcAft>
              <a:buChar char="•"/>
              <a:defRPr sz="2000">
                <a:solidFill>
                  <a:srgbClr val="0070C0"/>
                </a:solidFill>
                <a:latin typeface="+mn-lt"/>
                <a:ea typeface="+mn-ea"/>
                <a:cs typeface="-소망M"/>
              </a:defRPr>
            </a:lvl2pPr>
            <a:lvl3pPr marL="1143000" indent="-228600" algn="l" rtl="0" fontAlgn="base" latinLnBrk="1">
              <a:spcBef>
                <a:spcPct val="20000"/>
              </a:spcBef>
              <a:spcAft>
                <a:spcPct val="0"/>
              </a:spcAft>
              <a:buChar char="•"/>
              <a:defRPr sz="2400">
                <a:solidFill>
                  <a:srgbClr val="0070C0"/>
                </a:solidFill>
                <a:latin typeface="+mn-lt"/>
                <a:ea typeface="+mn-ea"/>
                <a:cs typeface="-소망M"/>
              </a:defRPr>
            </a:lvl3pPr>
            <a:lvl4pPr marL="1600200" indent="-228600" algn="l" rtl="0" fontAlgn="base" latinLnBrk="1">
              <a:spcBef>
                <a:spcPct val="20000"/>
              </a:spcBef>
              <a:spcAft>
                <a:spcPct val="0"/>
              </a:spcAft>
              <a:buChar char="•"/>
              <a:defRPr sz="1600">
                <a:solidFill>
                  <a:srgbClr val="0070C0"/>
                </a:solidFill>
                <a:latin typeface="+mn-lt"/>
                <a:ea typeface="+mn-ea"/>
                <a:cs typeface="-소망M"/>
              </a:defRPr>
            </a:lvl4pPr>
            <a:lvl5pPr marL="2057400" indent="-228600" algn="l" rtl="0" fontAlgn="base" latinLnBrk="1">
              <a:spcBef>
                <a:spcPct val="20000"/>
              </a:spcBef>
              <a:spcAft>
                <a:spcPct val="0"/>
              </a:spcAft>
              <a:buChar char="•"/>
              <a:defRPr sz="1400">
                <a:solidFill>
                  <a:srgbClr val="0070C0"/>
                </a:solidFill>
                <a:latin typeface="+mn-lt"/>
                <a:ea typeface="+mn-ea"/>
                <a:cs typeface="-소망M"/>
              </a:defRPr>
            </a:lvl5pPr>
            <a:lvl6pPr marL="2514600" indent="-228600" algn="l" rtl="0" eaLnBrk="1" fontAlgn="base" latinLnBrk="1" hangingPunct="1">
              <a:spcBef>
                <a:spcPct val="20000"/>
              </a:spcBef>
              <a:spcAft>
                <a:spcPct val="0"/>
              </a:spcAft>
              <a:buChar char="•"/>
              <a:defRPr kumimoji="1" sz="14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14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14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1400">
                <a:solidFill>
                  <a:schemeClr val="tx1"/>
                </a:solidFill>
                <a:latin typeface="+mn-lt"/>
                <a:ea typeface="+mn-ea"/>
              </a:defRPr>
            </a:lvl9pPr>
          </a:lstStyle>
          <a:p>
            <a:pPr marL="0" marR="0" indent="0" algn="l" defTabSz="914400" rtl="0" eaLnBrk="1" fontAlgn="base" latinLnBrk="1" hangingPunct="1">
              <a:lnSpc>
                <a:spcPct val="115000"/>
              </a:lnSpc>
              <a:spcBef>
                <a:spcPts val="0"/>
              </a:spcBef>
              <a:spcAft>
                <a:spcPts val="1200"/>
              </a:spcAft>
              <a:buClr>
                <a:srgbClr val="5B7FAB"/>
              </a:buClr>
              <a:buSzTx/>
              <a:buFont typeface="Wingdings" panose="05000000000000000000" pitchFamily="2" charset="2"/>
              <a:buChar char="Ø"/>
            </a:pPr>
            <a:r>
              <a:rPr kumimoji="0" lang="en-US" altLang="zh-CN" sz="4800" b="1" i="0" u="none" strike="noStrike" cap="none" spc="0" normalizeH="0" baseline="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 </a:t>
            </a:r>
            <a:r>
              <a:rPr kumimoji="0" lang="en-US" sz="4800" b="1" i="0" u="none" strike="noStrike" cap="none" spc="0" normalizeH="0" baseline="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rPr>
              <a:t>Definition of </a:t>
            </a:r>
            <a:r>
              <a:rPr lang="en-US" sz="4800" b="1">
                <a:solidFill>
                  <a:srgbClr val="FF0000"/>
                </a:solidFill>
                <a:latin typeface="Times New Roman" panose="02020603050405020304" pitchFamily="18" charset="0"/>
                <a:ea typeface="楷体" panose="02010609060101010101" pitchFamily="49" charset="-122"/>
                <a:cs typeface="Times New Roman" panose="02020603050405020304" pitchFamily="18" charset="0"/>
                <a:sym typeface="+mn-ea"/>
              </a:rPr>
              <a:t>stochastic games</a:t>
            </a:r>
            <a:endParaRPr kumimoji="0" lang="en-US" sz="4800" b="1" i="0" u="none" strike="noStrike" cap="none" spc="0" normalizeH="0" baseline="0" noProof="1">
              <a:solidFill>
                <a:srgbClr val="FF0000"/>
              </a:solidFill>
              <a:latin typeface="Times New Roman" panose="02020603050405020304" pitchFamily="18" charset="0"/>
              <a:ea typeface="楷体" panose="02010609060101010101" pitchFamily="49" charset="-122"/>
              <a:cs typeface="Times New Roman" panose="02020603050405020304" pitchFamily="18" charset="0"/>
            </a:endParaRPr>
          </a:p>
        </p:txBody>
      </p:sp>
    </p:spTree>
  </p:cSld>
  <p:clrMapOvr>
    <a:masterClrMapping/>
  </p:clrMapOvr>
</p:sld>
</file>

<file path=ppt/tags/tag1.xml><?xml version="1.0" encoding="utf-8"?>
<p:tagLst xmlns:p="http://schemas.openxmlformats.org/presentationml/2006/main">
  <p:tag name="COMMONDATA" val="eyJoZGlkIjoiMTBjYWQ0YzEzZjUxNTkzNThjZDIxMjM4MmFhZWRiMzEifQ=="/>
  <p:tag name="KSO_WPP_MARK_KEY" val="dc2d3e6e-1490-4784-9d1e-22f72a95f91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10239</Words>
  <Application>WPS 演示</Application>
  <PresentationFormat>自定义</PresentationFormat>
  <Paragraphs>536</Paragraphs>
  <Slides>36</Slides>
  <Notes>31</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36</vt:i4>
      </vt:variant>
    </vt:vector>
  </HeadingPairs>
  <TitlesOfParts>
    <vt:vector size="56" baseType="lpstr">
      <vt:lpstr>Arial</vt:lpstr>
      <vt:lpstr>宋体</vt:lpstr>
      <vt:lpstr>Wingdings</vt:lpstr>
      <vt:lpstr>Arial</vt:lpstr>
      <vt:lpstr>Times New Roman</vt:lpstr>
      <vt:lpstr>Reeji-CloudYuanCu-GB</vt:lpstr>
      <vt:lpstr>微软雅黑</vt:lpstr>
      <vt:lpstr>Alibaba PuHuiTi Regular</vt:lpstr>
      <vt:lpstr>Wingdings</vt:lpstr>
      <vt:lpstr>-소망M</vt:lpstr>
      <vt:lpstr>楷体</vt:lpstr>
      <vt:lpstr>Calibri</vt:lpstr>
      <vt:lpstr>Arial Unicode MS</vt:lpstr>
      <vt:lpstr>Cambria Math</vt:lpstr>
      <vt:lpstr>CMR10</vt:lpstr>
      <vt:lpstr>LMRoman10-Regular-Identity-H</vt:lpstr>
      <vt:lpstr>CMTI10</vt:lpstr>
      <vt:lpstr>CMMI10</vt:lpstr>
      <vt:lpstr>Segoe Print</vt:lpstr>
      <vt:lpstr>Office Theme</vt:lpstr>
      <vt:lpstr>Research on payoff control strategies in  time-variant game environment</vt:lpstr>
      <vt:lpstr>Conclusion</vt:lpstr>
      <vt:lpstr>请输入内容</vt:lpstr>
      <vt:lpstr>01丨Background</vt:lpstr>
      <vt:lpstr>01丨Background</vt:lpstr>
      <vt:lpstr>01丨Background</vt:lpstr>
      <vt:lpstr>01丨Background</vt:lpstr>
      <vt:lpstr>01丨Background</vt:lpstr>
      <vt:lpstr>01丨Background</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02丨Main Results</vt:lpstr>
      <vt:lpstr>03丨Conclusion</vt:lpstr>
      <vt:lpstr>Evaluation of dynamic model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yuwei xia</dc:creator>
  <cp:lastModifiedBy>王元华</cp:lastModifiedBy>
  <cp:revision>132</cp:revision>
  <dcterms:created xsi:type="dcterms:W3CDTF">2020-05-27T01:03:00Z</dcterms:created>
  <dcterms:modified xsi:type="dcterms:W3CDTF">2025-01-06T12:41:46Z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2052-12.1.0.19770</vt:lpwstr>
  </property>
  <property fmtid="{D5CDD505-2E9C-101B-9397-08002B2CF9AE}" pid="3" name="ICV">
    <vt:lpwstr>B5CB3DCD86E14C238939C312842C7319_13</vt:lpwstr>
  </property>
</Properties>
</file>