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57" r:id="rId4"/>
    <p:sldId id="258" r:id="rId5"/>
    <p:sldId id="314" r:id="rId6"/>
    <p:sldId id="315" r:id="rId7"/>
    <p:sldId id="316" r:id="rId8"/>
    <p:sldId id="317" r:id="rId9"/>
    <p:sldId id="318" r:id="rId10"/>
    <p:sldId id="387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82" r:id="rId23"/>
    <p:sldId id="383" r:id="rId24"/>
    <p:sldId id="384" r:id="rId25"/>
    <p:sldId id="385" r:id="rId26"/>
    <p:sldId id="310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A2"/>
    <a:srgbClr val="CA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1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D8437-E49B-40CE-9496-2B53792C42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9F075-18C2-4470-9133-6BE41B23B9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E297-474B-4A86-A7C8-228BCE0B58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7DEB-90F5-4A8C-8837-7104AE75A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0"/>
            <a:ext cx="162470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38100" algn="l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855613" y="245283"/>
            <a:ext cx="395287" cy="395288"/>
            <a:chOff x="3238500" y="527050"/>
            <a:chExt cx="395287" cy="395288"/>
          </a:xfrm>
        </p:grpSpPr>
        <p:sp>
          <p:nvSpPr>
            <p:cNvPr id="6" name="矩形 5"/>
            <p:cNvSpPr/>
            <p:nvPr userDrawn="1"/>
          </p:nvSpPr>
          <p:spPr>
            <a:xfrm>
              <a:off x="3290887" y="579438"/>
              <a:ext cx="342900" cy="342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3238500" y="527050"/>
              <a:ext cx="342900" cy="342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>
          <a:xfrm>
            <a:off x="2364086" y="230561"/>
            <a:ext cx="3877985" cy="424732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2400" b="1" smtClean="0">
                <a:latin typeface="+mj-ea"/>
                <a:ea typeface="+mj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364086" y="655293"/>
            <a:ext cx="9446914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1905" y="3376614"/>
            <a:ext cx="16240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 userDrawn="1"/>
        </p:nvCxnSpPr>
        <p:spPr>
          <a:xfrm>
            <a:off x="1059" y="4047416"/>
            <a:ext cx="16240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 userDrawn="1"/>
        </p:nvCxnSpPr>
        <p:spPr>
          <a:xfrm>
            <a:off x="2540" y="2788600"/>
            <a:ext cx="16240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 userDrawn="1"/>
        </p:nvCxnSpPr>
        <p:spPr>
          <a:xfrm>
            <a:off x="2215" y="4718297"/>
            <a:ext cx="16240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 userDrawn="1"/>
        </p:nvCxnSpPr>
        <p:spPr>
          <a:xfrm>
            <a:off x="99" y="5388464"/>
            <a:ext cx="16240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07D6-D83F-4FD1-9BB2-DAD3AF6C7A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9835-9CF9-43E5-856A-345A9283CE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24.jpeg"/><Relationship Id="rId3" Type="http://schemas.openxmlformats.org/officeDocument/2006/relationships/tags" Target="../tags/tag84.xml"/><Relationship Id="rId2" Type="http://schemas.openxmlformats.org/officeDocument/2006/relationships/image" Target="../media/image23.jpeg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5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Relationship Id="rId3" Type="http://schemas.openxmlformats.org/officeDocument/2006/relationships/tags" Target="../tags/tag98.xml"/><Relationship Id="rId2" Type="http://schemas.openxmlformats.org/officeDocument/2006/relationships/image" Target="../media/image36.GIF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3" Type="http://schemas.openxmlformats.org/officeDocument/2006/relationships/image" Target="../media/image40.jpeg"/><Relationship Id="rId2" Type="http://schemas.openxmlformats.org/officeDocument/2006/relationships/tags" Target="../tags/tag101.xml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44.jpeg"/><Relationship Id="rId1" Type="http://schemas.openxmlformats.org/officeDocument/2006/relationships/tags" Target="../tags/tag106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44.jpeg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1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9.xml"/><Relationship Id="rId7" Type="http://schemas.openxmlformats.org/officeDocument/2006/relationships/image" Target="../media/image5.png"/><Relationship Id="rId6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tags" Target="../tags/tag17.xml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image" Target="../media/image11.png"/><Relationship Id="rId2" Type="http://schemas.openxmlformats.org/officeDocument/2006/relationships/tags" Target="../tags/tag16.xml"/><Relationship Id="rId19" Type="http://schemas.openxmlformats.org/officeDocument/2006/relationships/tags" Target="../tags/tag25.xml"/><Relationship Id="rId18" Type="http://schemas.openxmlformats.org/officeDocument/2006/relationships/image" Target="../media/image10.png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image" Target="../media/image9.png"/><Relationship Id="rId14" Type="http://schemas.openxmlformats.org/officeDocument/2006/relationships/tags" Target="../tags/tag22.xml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9" Type="http://schemas.openxmlformats.org/officeDocument/2006/relationships/slideLayout" Target="../slideLayouts/slideLayout2.xml"/><Relationship Id="rId38" Type="http://schemas.openxmlformats.org/officeDocument/2006/relationships/tags" Target="../tags/tag64.xml"/><Relationship Id="rId37" Type="http://schemas.openxmlformats.org/officeDocument/2006/relationships/tags" Target="../tags/tag63.xml"/><Relationship Id="rId36" Type="http://schemas.openxmlformats.org/officeDocument/2006/relationships/tags" Target="../tags/tag62.xml"/><Relationship Id="rId35" Type="http://schemas.openxmlformats.org/officeDocument/2006/relationships/tags" Target="../tags/tag61.xml"/><Relationship Id="rId34" Type="http://schemas.openxmlformats.org/officeDocument/2006/relationships/tags" Target="../tags/tag60.xml"/><Relationship Id="rId33" Type="http://schemas.openxmlformats.org/officeDocument/2006/relationships/tags" Target="../tags/tag59.xml"/><Relationship Id="rId32" Type="http://schemas.openxmlformats.org/officeDocument/2006/relationships/tags" Target="../tags/tag58.xml"/><Relationship Id="rId31" Type="http://schemas.openxmlformats.org/officeDocument/2006/relationships/tags" Target="../tags/tag57.xml"/><Relationship Id="rId30" Type="http://schemas.openxmlformats.org/officeDocument/2006/relationships/tags" Target="../tags/tag56.xml"/><Relationship Id="rId3" Type="http://schemas.openxmlformats.org/officeDocument/2006/relationships/tags" Target="../tags/tag33.xml"/><Relationship Id="rId29" Type="http://schemas.openxmlformats.org/officeDocument/2006/relationships/tags" Target="../tags/tag55.xml"/><Relationship Id="rId28" Type="http://schemas.openxmlformats.org/officeDocument/2006/relationships/tags" Target="../tags/tag54.xml"/><Relationship Id="rId27" Type="http://schemas.openxmlformats.org/officeDocument/2006/relationships/tags" Target="../tags/tag53.xml"/><Relationship Id="rId26" Type="http://schemas.openxmlformats.org/officeDocument/2006/relationships/image" Target="../media/image15.jpeg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image" Target="../media/image14.png"/><Relationship Id="rId2" Type="http://schemas.openxmlformats.org/officeDocument/2006/relationships/tags" Target="../tags/tag32.xml"/><Relationship Id="rId19" Type="http://schemas.openxmlformats.org/officeDocument/2006/relationships/tags" Target="../tags/tag47.xml"/><Relationship Id="rId18" Type="http://schemas.openxmlformats.org/officeDocument/2006/relationships/image" Target="../media/image13.jpeg"/><Relationship Id="rId17" Type="http://schemas.openxmlformats.org/officeDocument/2006/relationships/tags" Target="../tags/tag46.xml"/><Relationship Id="rId16" Type="http://schemas.openxmlformats.org/officeDocument/2006/relationships/image" Target="../media/image12.png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16.jpeg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20.png"/><Relationship Id="rId7" Type="http://schemas.openxmlformats.org/officeDocument/2006/relationships/tags" Target="../tags/tag74.xml"/><Relationship Id="rId6" Type="http://schemas.openxmlformats.org/officeDocument/2006/relationships/image" Target="../media/image19.jpeg"/><Relationship Id="rId5" Type="http://schemas.openxmlformats.org/officeDocument/2006/relationships/tags" Target="../tags/tag73.xml"/><Relationship Id="rId4" Type="http://schemas.openxmlformats.org/officeDocument/2006/relationships/image" Target="../media/image18.png"/><Relationship Id="rId3" Type="http://schemas.openxmlformats.org/officeDocument/2006/relationships/tags" Target="../tags/tag72.xml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/>
          <p:nvPr/>
        </p:nvSpPr>
        <p:spPr>
          <a:xfrm>
            <a:off x="0" y="3996638"/>
            <a:ext cx="12192000" cy="2861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328453" y="318782"/>
            <a:ext cx="11509695" cy="61659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1609155" y="2173484"/>
            <a:ext cx="897369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基于矩阵半张量积方法的分层模糊</a:t>
            </a:r>
            <a:endParaRPr lang="zh-CN" altLang="en-US" sz="36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6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匝道控制系统研究</a:t>
            </a:r>
            <a:endParaRPr lang="zh-CN" altLang="en-US" sz="36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2" name="TextBox 6"/>
          <p:cNvSpPr txBox="1"/>
          <p:nvPr/>
        </p:nvSpPr>
        <p:spPr>
          <a:xfrm>
            <a:off x="5535268" y="3785384"/>
            <a:ext cx="1096010" cy="45910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孙长乐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" name="TextBox 7"/>
          <p:cNvSpPr txBox="1"/>
          <p:nvPr/>
        </p:nvSpPr>
        <p:spPr>
          <a:xfrm>
            <a:off x="4405886" y="4327674"/>
            <a:ext cx="3778885" cy="45910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en-US" sz="24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Email: </a:t>
            </a:r>
            <a:r>
              <a:rPr lang="en-US" sz="24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changlesun@163.com</a:t>
            </a:r>
            <a:endParaRPr lang="en-US" sz="24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0995" y="325120"/>
            <a:ext cx="11497310" cy="669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635" y="374650"/>
            <a:ext cx="551180" cy="551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" y="523240"/>
            <a:ext cx="1005205" cy="253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71450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分层模糊系统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3361690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22650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724150" y="1001395"/>
            <a:ext cx="3955415" cy="236029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串联分层模糊系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15615" y="1287145"/>
            <a:ext cx="3386455" cy="1475740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16" name="矩形 15"/>
          <p:cNvSpPr/>
          <p:nvPr/>
        </p:nvSpPr>
        <p:spPr>
          <a:xfrm>
            <a:off x="7172960" y="1001395"/>
            <a:ext cx="4326890" cy="236093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分层模糊系统是由若干个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低维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模糊系统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以串联，并联或混联的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分层结构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形式组成。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7255" y="2817495"/>
            <a:ext cx="2472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串联分层模糊系统</a:t>
            </a:r>
            <a:endParaRPr lang="zh-CN" altLang="en-US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9" name="图片 18" descr="QQ截图202403051632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15615" y="4029075"/>
            <a:ext cx="3450590" cy="13620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724150" y="3763010"/>
            <a:ext cx="3955415" cy="236029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529965" y="5549900"/>
            <a:ext cx="2472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模糊系统框图</a:t>
            </a:r>
            <a:endParaRPr lang="zh-CN" altLang="en-US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72960" y="3763010"/>
            <a:ext cx="4326890" cy="236093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分层结构中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低维模糊系统被称为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模糊逻辑单元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。通过划分输入空间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，分层模糊系统可有效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缓解维数爆炸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问题。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algn="just"/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研究方向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3361690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22650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1220" y="1001395"/>
            <a:ext cx="9412605" cy="47244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00334" y="1987251"/>
            <a:ext cx="1332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通用逼近性</a:t>
            </a:r>
            <a:endParaRPr lang="zh-CN" altLang="en-US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2480945" y="2319655"/>
            <a:ext cx="9016365" cy="650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[11]  D. Li, Q. Guo, Approximate hierarchical fuzzy reasoning based on the law of importation,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Engineering Applications of Artificial Intelligence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vol. 133, pp. 108468, 2024.</a:t>
            </a:r>
            <a:endParaRPr lang="en-US" altLang="zh-CN" sz="1600" dirty="0">
              <a:latin typeface="Times New Roman" panose="02020603050405020304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141220" y="193675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41220" y="386715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06684" y="2927051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可解释性</a:t>
            </a:r>
            <a:endParaRPr lang="zh-CN" altLang="en-US" sz="1800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492375" y="3222625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[12] L. Magdalena, Semantic interpretability in hierarchical fuzzy systems: Creating semantically decouplable hierarchies,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Information Sciences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vol. 496, pp. 109-123, 2019.</a:t>
            </a:r>
            <a:endParaRPr lang="en-US" altLang="zh-CN" sz="16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  <a:p>
            <a:endParaRPr lang="en-US" altLang="zh-CN" sz="1600" dirty="0">
              <a:latin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07954" y="3877011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拓扑结构优化</a:t>
            </a:r>
            <a:endParaRPr lang="zh-CN" altLang="en-US" sz="1800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06684" y="1054436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系统构造</a:t>
            </a:r>
            <a:endParaRPr lang="en-US" altLang="zh-CN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2493645" y="1360805"/>
            <a:ext cx="9016365" cy="650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[10] </a:t>
            </a:r>
            <a:r>
              <a:rPr sz="1600">
                <a:latin typeface="Times New Roman" panose="02020603050405020304" charset="0"/>
                <a:sym typeface="-소망M"/>
              </a:rPr>
              <a:t>J. Kerr-Wilson, W. Pedrycz, Generating a hierarchical fuzzy rule based model,</a:t>
            </a:r>
            <a:r>
              <a:rPr lang="en-US" sz="1600">
                <a:latin typeface="Times New Roman" panose="02020603050405020304" charset="0"/>
                <a:sym typeface="-소망M"/>
              </a:rPr>
              <a:t> </a:t>
            </a:r>
            <a:r>
              <a:rPr sz="1600" i="1">
                <a:latin typeface="Times New Roman" panose="02020603050405020304" charset="0"/>
                <a:sym typeface="-소망M"/>
              </a:rPr>
              <a:t>Fuzzy Sets and Systems</a:t>
            </a:r>
            <a:r>
              <a:rPr sz="1600">
                <a:latin typeface="Times New Roman" panose="02020603050405020304" charset="0"/>
                <a:sym typeface="-소망M"/>
              </a:rPr>
              <a:t>, vol. 381, pp. 124-139, 2020.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         </a:t>
            </a:r>
            <a:endParaRPr lang="en-US" altLang="zh-CN" sz="1600" dirty="0">
              <a:latin typeface="Times New Roman" panose="02020603050405020304" charset="0"/>
            </a:endParaRPr>
          </a:p>
          <a:p>
            <a:pPr algn="just"/>
            <a:endParaRPr lang="en-US" altLang="zh-CN" sz="1600" dirty="0">
              <a:latin typeface="Times New Roman" panose="02020603050405020304" charset="0"/>
              <a:sym typeface="+mn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141220" y="2939415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2493645" y="4184015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[13] T. Zhao, Y. Zhu,  X. Xie, Topology structure optimization of evolutionary hierarchical fuzzy systems,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Expert Systems with Applications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vol. 238, pp. 121857, 2024.</a:t>
            </a:r>
            <a:endParaRPr lang="en-US" altLang="zh-CN" sz="1600" dirty="0">
              <a:latin typeface="Times New Roman" panose="02020603050405020304" charset="0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30425" y="482727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220654" y="4838401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结构简化</a:t>
            </a:r>
            <a:endParaRPr lang="zh-CN" altLang="en-US" sz="1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2494915" y="5122545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[14] T. Zhao, H. Cao, S. Dian, A self-organized method for a hierarchical fuzzy logic system based on a fuzzy autoencoder,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IEEE Transactionson Fuzzy Systems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vol. 30, no. 12, pp. 5104-5115, 2022.</a:t>
            </a:r>
            <a:endParaRPr lang="en-US" altLang="zh-CN" sz="1600" dirty="0">
              <a:latin typeface="Times New Roman" panose="02020603050405020304" charset="0"/>
              <a:sym typeface="+mn-ea"/>
            </a:endParaRPr>
          </a:p>
          <a:p>
            <a:pPr algn="just"/>
            <a:endParaRPr lang="en-US" altLang="zh-CN" sz="2000" dirty="0">
              <a:latin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现存问题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3361690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22650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2466" name="圆角矩形 4"/>
          <p:cNvSpPr/>
          <p:nvPr/>
        </p:nvSpPr>
        <p:spPr>
          <a:xfrm>
            <a:off x="3740789" y="3501713"/>
            <a:ext cx="204383" cy="387191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2473" name="流程图: 可选过程 16"/>
          <p:cNvSpPr/>
          <p:nvPr/>
        </p:nvSpPr>
        <p:spPr>
          <a:xfrm>
            <a:off x="4656455" y="2122830"/>
            <a:ext cx="5069840" cy="578442"/>
          </a:xfrm>
          <a:prstGeom prst="flowChartAlternateProcess">
            <a:avLst/>
          </a:prstGeom>
          <a:solidFill>
            <a:srgbClr val="CAE3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文献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[15]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指出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重复过多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的模糊化和解模糊化过程会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降低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控制器的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可解释性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准确性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右弧形箭头 18"/>
          <p:cNvSpPr/>
          <p:nvPr/>
        </p:nvSpPr>
        <p:spPr>
          <a:xfrm rot="1680000">
            <a:off x="10037973" y="1773322"/>
            <a:ext cx="432000" cy="936000"/>
          </a:xfrm>
          <a:prstGeom prst="curvedLeftArrow">
            <a:avLst/>
          </a:prstGeom>
          <a:solidFill>
            <a:srgbClr val="CAE3FF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txBody>
          <a:bodyPr wrap="square">
            <a:spAutoFit/>
          </a:bodyPr>
          <a:p>
            <a:pPr fontAlgn="base"/>
            <a:endParaRPr lang="zh-CN" altLang="en-US" sz="1800" strike="noStrike" noProof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" name="内容占位符 5"/>
          <p:cNvSpPr>
            <a:spLocks noGrp="1"/>
          </p:cNvSpPr>
          <p:nvPr/>
        </p:nvSpPr>
        <p:spPr>
          <a:xfrm>
            <a:off x="3485515" y="3147060"/>
            <a:ext cx="5961380" cy="196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zh-CN" altLang="en-US" sz="26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zh-CN" altLang="en-US" sz="26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1">
              <a:lnSpc>
                <a:spcPct val="115000"/>
              </a:lnSpc>
              <a:spcBef>
                <a:spcPct val="20000"/>
              </a:spcBef>
              <a:buNone/>
            </a:pPr>
            <a:endParaRPr sz="2000" b="0" dirty="0">
              <a:solidFill>
                <a:sysClr val="windowText" lastClr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-소망M" charset="0"/>
            </a:endParaRPr>
          </a:p>
          <a:p>
            <a:pPr marL="0" indent="0">
              <a:buNone/>
            </a:pPr>
            <a:endParaRPr lang="en-US" altLang="zh-CN" sz="2000" b="0" dirty="0">
              <a:solidFill>
                <a:sysClr val="windowText" lastClr="000000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-소망M" charset="0"/>
            </a:endParaRPr>
          </a:p>
        </p:txBody>
      </p:sp>
      <p:sp>
        <p:nvSpPr>
          <p:cNvPr id="26" name="圆角矩形 4"/>
          <p:cNvSpPr/>
          <p:nvPr/>
        </p:nvSpPr>
        <p:spPr>
          <a:xfrm>
            <a:off x="3413760" y="4474845"/>
            <a:ext cx="146050" cy="38255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113905" y="5927090"/>
            <a:ext cx="821055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弧形箭头 32"/>
          <p:cNvSpPr/>
          <p:nvPr/>
        </p:nvSpPr>
        <p:spPr>
          <a:xfrm rot="1740000">
            <a:off x="10107188" y="3590057"/>
            <a:ext cx="432000" cy="936000"/>
          </a:xfrm>
          <a:prstGeom prst="curvedLeftArrow">
            <a:avLst/>
          </a:prstGeom>
          <a:solidFill>
            <a:srgbClr val="CAE3FF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txBody>
          <a:bodyPr wrap="square">
            <a:spAutoFit/>
          </a:bodyPr>
          <a:p>
            <a:pPr fontAlgn="base"/>
            <a:endParaRPr lang="zh-CN" altLang="en-US" sz="1800" strike="noStrike" noProof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4" name="圆角矩形 4"/>
          <p:cNvSpPr/>
          <p:nvPr/>
        </p:nvSpPr>
        <p:spPr>
          <a:xfrm>
            <a:off x="3867150" y="3913505"/>
            <a:ext cx="205105" cy="37834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1" name="右弧形箭头 40"/>
          <p:cNvSpPr/>
          <p:nvPr/>
        </p:nvSpPr>
        <p:spPr>
          <a:xfrm rot="1620000">
            <a:off x="10044323" y="5442352"/>
            <a:ext cx="432000" cy="936000"/>
          </a:xfrm>
          <a:prstGeom prst="curvedLeftArrow">
            <a:avLst/>
          </a:prstGeom>
          <a:solidFill>
            <a:srgbClr val="CAE3FF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txBody>
          <a:bodyPr wrap="square">
            <a:spAutoFit/>
          </a:bodyPr>
          <a:p>
            <a:pPr fontAlgn="base"/>
            <a:endParaRPr lang="zh-CN" altLang="en-US" sz="1800" strike="noStrike" noProof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62470" name="图片 6" descr="QQ截图20211125165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2550" y="1076325"/>
            <a:ext cx="2542540" cy="813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矩形 42"/>
          <p:cNvSpPr/>
          <p:nvPr/>
        </p:nvSpPr>
        <p:spPr>
          <a:xfrm>
            <a:off x="3009900" y="1001395"/>
            <a:ext cx="4395470" cy="1021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3011170" y="1071880"/>
            <a:ext cx="43942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[15] V. Ojha, A. Abraham, V. Snášel, Heuristic design of fuzzy inference systems: A review of three decades of research, </a:t>
            </a:r>
            <a:r>
              <a:rPr lang="en-US" altLang="zh-CN" sz="1400" i="1">
                <a:latin typeface="Times New Roman" panose="02020603050405020304" charset="0"/>
                <a:cs typeface="Times New Roman" panose="02020603050405020304" charset="0"/>
              </a:rPr>
              <a:t>Engineering Applications of Artificial Intelligence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vol. 85, pp. 845-864, 2019.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35300" y="2844800"/>
            <a:ext cx="43942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[16] H. L. Lyu, W. Wang, X. P. Liu, Universal approximation of fuzzy relation models by semitensor product, </a:t>
            </a:r>
            <a:r>
              <a:rPr lang="en-US" altLang="zh-CN" sz="1400" i="1">
                <a:latin typeface="Times New Roman" panose="02020603050405020304" charset="0"/>
                <a:cs typeface="Times New Roman" panose="02020603050405020304" charset="0"/>
              </a:rPr>
              <a:t>IEEE Transactions on Fuzzy Systems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vol. 28, no. 11, pp. 2972-2981, 2020.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011170" y="2762885"/>
            <a:ext cx="4395470" cy="1021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011170" y="4694555"/>
            <a:ext cx="4395470" cy="1021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流程图: 可选过程 16"/>
          <p:cNvSpPr/>
          <p:nvPr/>
        </p:nvSpPr>
        <p:spPr>
          <a:xfrm>
            <a:off x="4669155" y="3918610"/>
            <a:ext cx="5069840" cy="578442"/>
          </a:xfrm>
          <a:prstGeom prst="flowChartAlternateProcess">
            <a:avLst/>
          </a:prstGeom>
          <a:solidFill>
            <a:srgbClr val="CAE3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文献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[16]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指出由于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缺少合适的数学工具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，模糊系统的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通用逼近性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研究没有进行全面的研究。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2" name="图片 51" descr="QQ截图20230603081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50" y="2907030"/>
            <a:ext cx="2542540" cy="81407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3059430" y="4754880"/>
            <a:ext cx="43942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[17] M. </a:t>
            </a:r>
            <a:r>
              <a:rPr lang="en-US" altLang="zh-CN" sz="1400">
                <a:solidFill>
                  <a:srgbClr val="222222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Yao, T. Zhao, J. Cao, P. Li, A deep fuzzy hierarchical system for nonlinear system modeling, </a:t>
            </a:r>
            <a:r>
              <a:rPr lang="en-US" altLang="zh-CN" sz="1400" i="1">
                <a:solidFill>
                  <a:srgbClr val="222222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Information Sciences</a:t>
            </a:r>
            <a:r>
              <a:rPr lang="en-US" altLang="zh-CN" sz="1400">
                <a:solidFill>
                  <a:srgbClr val="222222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vol. 686,  pp. </a:t>
            </a:r>
            <a:r>
              <a:rPr lang="en-US" altLang="zh-CN" sz="1400">
                <a:solidFill>
                  <a:srgbClr val="222222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121197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1400">
                <a:solidFill>
                  <a:srgbClr val="222222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2025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6" name="图片 55" descr="QQ20241219-0959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95" y="4770120"/>
            <a:ext cx="2366010" cy="814070"/>
          </a:xfrm>
          <a:prstGeom prst="rect">
            <a:avLst/>
          </a:prstGeom>
        </p:spPr>
      </p:pic>
      <p:sp>
        <p:nvSpPr>
          <p:cNvPr id="57" name="流程图: 可选过程 16"/>
          <p:cNvSpPr/>
          <p:nvPr/>
        </p:nvSpPr>
        <p:spPr>
          <a:xfrm>
            <a:off x="4796155" y="5862980"/>
            <a:ext cx="5069840" cy="578442"/>
          </a:xfrm>
          <a:prstGeom prst="flowChartAlternateProcess">
            <a:avLst/>
          </a:prstGeom>
          <a:solidFill>
            <a:srgbClr val="CAE3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文献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[17]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指出现有文献大多针对于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整体性能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进行研究，而对于系统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内部机制了解不足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45923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控制器设计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635" y="404812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85" y="408495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536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11" name="图片 10" descr="QQ截图202306031027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7200" y="1647190"/>
            <a:ext cx="3505200" cy="419100"/>
          </a:xfrm>
          <a:prstGeom prst="rect">
            <a:avLst/>
          </a:prstGeom>
        </p:spPr>
      </p:pic>
      <p:sp>
        <p:nvSpPr>
          <p:cNvPr id="77" name="文本框 76"/>
          <p:cNvSpPr txBox="1"/>
          <p:nvPr/>
        </p:nvSpPr>
        <p:spPr>
          <a:xfrm>
            <a:off x="1984434" y="1024030"/>
            <a:ext cx="22250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并行模糊关系矩阵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84434" y="2771545"/>
            <a:ext cx="37566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多输入多输出模糊系统代数表示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2900" y="1522095"/>
            <a:ext cx="3955415" cy="78549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QQ截图20230603103049"/>
          <p:cNvPicPr>
            <a:picLocks noChangeAspect="1"/>
          </p:cNvPicPr>
          <p:nvPr/>
        </p:nvPicPr>
        <p:blipFill>
          <a:blip r:embed="rId2"/>
          <a:srcRect l="40053" b="81301"/>
          <a:stretch>
            <a:fillRect/>
          </a:stretch>
        </p:blipFill>
        <p:spPr>
          <a:xfrm>
            <a:off x="3225800" y="3507740"/>
            <a:ext cx="4683760" cy="454660"/>
          </a:xfrm>
          <a:prstGeom prst="rect">
            <a:avLst/>
          </a:prstGeom>
        </p:spPr>
      </p:pic>
      <p:pic>
        <p:nvPicPr>
          <p:cNvPr id="4" name="图片 3" descr="QQ截图20230603103049"/>
          <p:cNvPicPr>
            <a:picLocks noChangeAspect="1"/>
          </p:cNvPicPr>
          <p:nvPr/>
        </p:nvPicPr>
        <p:blipFill>
          <a:blip r:embed="rId2"/>
          <a:srcRect l="40053" t="23714"/>
          <a:stretch>
            <a:fillRect/>
          </a:stretch>
        </p:blipFill>
        <p:spPr>
          <a:xfrm>
            <a:off x="3441700" y="4159885"/>
            <a:ext cx="4683760" cy="1854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17800" y="38760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其中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6985" y="3414395"/>
            <a:ext cx="5362575" cy="267779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8125460" y="1694815"/>
            <a:ext cx="3405505" cy="367792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通过并行模糊关系矩阵，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大幅降低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系统计算复杂度。</a:t>
            </a:r>
            <a:endParaRPr lang="zh-CN" altLang="en-US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例对于一个三输入三输出模糊系统，输入变量均有三个模糊集合，输出变量有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个模糊集合。</a:t>
            </a:r>
            <a:endParaRPr lang="en-US" altLang="zh-CN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多元模糊关系矩阵维数为</a:t>
            </a:r>
            <a:endParaRPr lang="zh-CN" altLang="en-US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27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endParaRPr lang="zh-CN" altLang="en-US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并行模糊关系矩阵为</a:t>
            </a:r>
            <a:endParaRPr lang="zh-CN" altLang="en-US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3)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(27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3)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45923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控制器设计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635" y="404812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85" y="408495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536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984434" y="1024030"/>
            <a:ext cx="32461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并行模糊关系矩阵分解方法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51200" y="1663700"/>
            <a:ext cx="5955030" cy="274320"/>
            <a:chOff x="5130" y="2435"/>
            <a:chExt cx="9378" cy="432"/>
          </a:xfrm>
        </p:grpSpPr>
        <p:pic>
          <p:nvPicPr>
            <p:cNvPr id="13" name="图片 12" descr="QQ20241219-102829"/>
            <p:cNvPicPr>
              <a:picLocks noChangeAspect="1"/>
            </p:cNvPicPr>
            <p:nvPr/>
          </p:nvPicPr>
          <p:blipFill>
            <a:blip r:embed="rId1"/>
            <a:srcRect l="19942" t="-5517" r="1440" b="58046"/>
            <a:stretch>
              <a:fillRect/>
            </a:stretch>
          </p:blipFill>
          <p:spPr>
            <a:xfrm>
              <a:off x="5130" y="2435"/>
              <a:ext cx="6824" cy="413"/>
            </a:xfrm>
            <a:prstGeom prst="rect">
              <a:avLst/>
            </a:prstGeom>
          </p:spPr>
        </p:pic>
        <p:pic>
          <p:nvPicPr>
            <p:cNvPr id="15" name="图片 14" descr="QQ20241219-102829"/>
            <p:cNvPicPr>
              <a:picLocks noChangeAspect="1"/>
            </p:cNvPicPr>
            <p:nvPr/>
          </p:nvPicPr>
          <p:blipFill>
            <a:blip r:embed="rId1"/>
            <a:srcRect l="1636" t="47356" r="68825" b="5172"/>
            <a:stretch>
              <a:fillRect/>
            </a:stretch>
          </p:blipFill>
          <p:spPr>
            <a:xfrm>
              <a:off x="11944" y="2455"/>
              <a:ext cx="2564" cy="413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3178175" y="1568450"/>
            <a:ext cx="6028055" cy="502920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QQ20241219-103719"/>
          <p:cNvPicPr>
            <a:picLocks noChangeAspect="1"/>
          </p:cNvPicPr>
          <p:nvPr/>
        </p:nvPicPr>
        <p:blipFill>
          <a:blip r:embed="rId2"/>
          <a:srcRect t="7993"/>
          <a:stretch>
            <a:fillRect/>
          </a:stretch>
        </p:blipFill>
        <p:spPr>
          <a:xfrm>
            <a:off x="3540125" y="3091815"/>
            <a:ext cx="4545965" cy="23609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93959" y="2339115"/>
            <a:ext cx="1969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控制器设计算法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50565" y="2902585"/>
            <a:ext cx="4835525" cy="301561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844925" y="5452745"/>
            <a:ext cx="36315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楷体" panose="02010609060101010101" charset="-122"/>
                <a:ea typeface="楷体" panose="02010609060101010101" charset="-122"/>
              </a:rPr>
              <a:t>多输入多输出串联分层模糊控制器设计算法</a:t>
            </a:r>
            <a:endParaRPr lang="zh-CN" altLang="en-US" sz="1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18195" y="3297555"/>
            <a:ext cx="3315335" cy="1482725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基于上述矩阵分解方法和分层拓扑结构的特点，发展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串联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并联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混联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分层模糊控制器设计算法。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41220" y="6162040"/>
            <a:ext cx="94132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sym typeface="-소망M"/>
              </a:rPr>
              <a:t>[18] 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C. Sun, H. Li, Parallel fuzzy relation matrix factorization towards algebraic formulation, universal approximation and interpretability of MIMO hierarchical fuzzy systems, </a:t>
            </a:r>
            <a:r>
              <a:rPr lang="en-US" altLang="zh-CN" sz="1400" i="1">
                <a:latin typeface="Times New Roman" panose="02020603050405020304" charset="0"/>
                <a:sym typeface="+mn-ea"/>
              </a:rPr>
              <a:t>Fuzzy Sets and Systems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,  vol. 450,  pp. 68-86, 2022. </a:t>
            </a:r>
            <a:endParaRPr lang="en-US" altLang="zh-CN" sz="1400">
              <a:latin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45923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通用逼近性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635" y="404812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85" y="408495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536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467034" y="1024030"/>
            <a:ext cx="27571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MISO HFS </a:t>
            </a:r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通用逼近性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77194" y="3638325"/>
            <a:ext cx="28562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MIMO HFS </a:t>
            </a:r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通用逼近性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48685" y="1423035"/>
            <a:ext cx="5716905" cy="1399540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141220" y="6162040"/>
            <a:ext cx="94132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sym typeface="-소망M"/>
              </a:rPr>
              <a:t>[19] 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C. Sun, H. Li, Construction of universal approximators for multi-input single-output hierarchical fuzzy systems, </a:t>
            </a:r>
            <a:r>
              <a:rPr lang="en-US" altLang="zh-CN" sz="1400" i="1">
                <a:latin typeface="Times New Roman" panose="02020603050405020304" charset="0"/>
                <a:sym typeface="+mn-ea"/>
              </a:rPr>
              <a:t>IEEE Transactions on Fuzzy Systems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, 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vol. 31, no. 12, pp. 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4170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4179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2023.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1400">
              <a:latin typeface="Times New Roman" panose="02020603050405020304" charset="0"/>
              <a:sym typeface="+mn-ea"/>
            </a:endParaRPr>
          </a:p>
        </p:txBody>
      </p:sp>
      <p:pic>
        <p:nvPicPr>
          <p:cNvPr id="2" name="图片 1" descr="QQ20241219-105619"/>
          <p:cNvPicPr>
            <a:picLocks noChangeAspect="1"/>
          </p:cNvPicPr>
          <p:nvPr/>
        </p:nvPicPr>
        <p:blipFill>
          <a:blip r:embed="rId1"/>
          <a:srcRect l="2283" t="-2969" r="5916" b="77969"/>
          <a:stretch>
            <a:fillRect/>
          </a:stretch>
        </p:blipFill>
        <p:spPr>
          <a:xfrm>
            <a:off x="3583940" y="1504315"/>
            <a:ext cx="5438775" cy="304800"/>
          </a:xfrm>
          <a:prstGeom prst="rect">
            <a:avLst/>
          </a:prstGeom>
        </p:spPr>
      </p:pic>
      <p:pic>
        <p:nvPicPr>
          <p:cNvPr id="3" name="图片 2" descr="QQ20241219-105619"/>
          <p:cNvPicPr>
            <a:picLocks noChangeAspect="1"/>
          </p:cNvPicPr>
          <p:nvPr/>
        </p:nvPicPr>
        <p:blipFill>
          <a:blip r:embed="rId1"/>
          <a:srcRect l="1308" t="23490" r="7417" b="2344"/>
          <a:stretch>
            <a:fillRect/>
          </a:stretch>
        </p:blipFill>
        <p:spPr>
          <a:xfrm>
            <a:off x="3526155" y="1800225"/>
            <a:ext cx="5407660" cy="904240"/>
          </a:xfrm>
          <a:prstGeom prst="rect">
            <a:avLst/>
          </a:prstGeom>
        </p:spPr>
      </p:pic>
      <p:pic>
        <p:nvPicPr>
          <p:cNvPr id="6" name="图片 5" descr="QQ20241219-110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080" y="4304665"/>
            <a:ext cx="5524500" cy="12382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48685" y="4155440"/>
            <a:ext cx="5716905" cy="1399540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541135" y="3210560"/>
            <a:ext cx="3053080" cy="57404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斯通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魏尔斯特拉斯定理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右弧形箭头 11"/>
          <p:cNvSpPr/>
          <p:nvPr/>
        </p:nvSpPr>
        <p:spPr>
          <a:xfrm rot="1080000">
            <a:off x="9493778" y="3742457"/>
            <a:ext cx="432000" cy="936000"/>
          </a:xfrm>
          <a:prstGeom prst="curvedLeftArrow">
            <a:avLst/>
          </a:prstGeom>
          <a:solidFill>
            <a:srgbClr val="CAE3FF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txBody>
          <a:bodyPr wrap="square">
            <a:spAutoFit/>
          </a:bodyPr>
          <a:p>
            <a:pPr fontAlgn="base"/>
            <a:endParaRPr lang="zh-CN" altLang="en-US" sz="1800" strike="noStrike" noProof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4" name="右弧形箭头 13"/>
          <p:cNvSpPr/>
          <p:nvPr/>
        </p:nvSpPr>
        <p:spPr>
          <a:xfrm rot="7620000">
            <a:off x="5816493" y="2887747"/>
            <a:ext cx="432000" cy="936000"/>
          </a:xfrm>
          <a:prstGeom prst="curvedLeftArrow">
            <a:avLst/>
          </a:prstGeom>
          <a:solidFill>
            <a:srgbClr val="CAE3FF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txBody>
          <a:bodyPr wrap="square">
            <a:spAutoFit/>
          </a:bodyPr>
          <a:p>
            <a:pPr fontAlgn="base"/>
            <a:endParaRPr lang="zh-CN" altLang="en-US" sz="1800" strike="noStrike" noProof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结构简化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635" y="404812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85" y="408495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536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918394" y="1024030"/>
            <a:ext cx="2990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000" b="1" dirty="0">
                <a:solidFill>
                  <a:schemeClr val="accent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基于修正因子的模糊系统</a:t>
            </a:r>
            <a:endParaRPr lang="zh-CN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28554" y="308968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2000" b="1" dirty="0">
                <a:solidFill>
                  <a:schemeClr val="accent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代数表示</a:t>
            </a:r>
            <a:endParaRPr lang="zh-CN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00045" y="1537335"/>
            <a:ext cx="5716905" cy="1399540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141220" y="6162040"/>
            <a:ext cx="94132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sym typeface="-소망M"/>
              </a:rPr>
              <a:t>[20] 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C. Sun, H. Li, Algebraic formulation and application of multi-input single-output hierarchical fuzzy systems with correction factors, </a:t>
            </a:r>
            <a:r>
              <a:rPr lang="en-US" altLang="zh-CN" sz="1400" i="1">
                <a:latin typeface="Times New Roman" panose="02020603050405020304" charset="0"/>
                <a:sym typeface="+mn-ea"/>
              </a:rPr>
              <a:t>IEEE Transactions on Fuzzy Systems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, 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vol. 31, no. 6, pp. 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2076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2085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2023.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1400">
              <a:latin typeface="Times New Roman" panose="02020603050405020304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00045" y="3606800"/>
            <a:ext cx="5716905" cy="1967230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QQ20241219-110944"/>
          <p:cNvPicPr>
            <a:picLocks noChangeAspect="1"/>
          </p:cNvPicPr>
          <p:nvPr/>
        </p:nvPicPr>
        <p:blipFill>
          <a:blip r:embed="rId1"/>
          <a:srcRect l="840" t="-63"/>
          <a:stretch>
            <a:fillRect/>
          </a:stretch>
        </p:blipFill>
        <p:spPr>
          <a:xfrm>
            <a:off x="2947670" y="1699260"/>
            <a:ext cx="5624830" cy="1003300"/>
          </a:xfrm>
          <a:prstGeom prst="rect">
            <a:avLst/>
          </a:prstGeom>
        </p:spPr>
      </p:pic>
      <p:pic>
        <p:nvPicPr>
          <p:cNvPr id="12" name="图片 11" descr="QQ20241219-111252"/>
          <p:cNvPicPr>
            <a:picLocks noChangeAspect="1"/>
          </p:cNvPicPr>
          <p:nvPr/>
        </p:nvPicPr>
        <p:blipFill>
          <a:blip r:embed="rId2"/>
          <a:srcRect b="20564"/>
          <a:stretch>
            <a:fillRect/>
          </a:stretch>
        </p:blipFill>
        <p:spPr>
          <a:xfrm>
            <a:off x="3004820" y="3679825"/>
            <a:ext cx="4523105" cy="1412875"/>
          </a:xfrm>
          <a:prstGeom prst="rect">
            <a:avLst/>
          </a:prstGeom>
        </p:spPr>
      </p:pic>
      <p:pic>
        <p:nvPicPr>
          <p:cNvPr id="13" name="图片 12" descr="QQ20241219-111252"/>
          <p:cNvPicPr>
            <a:picLocks noChangeAspect="1"/>
          </p:cNvPicPr>
          <p:nvPr/>
        </p:nvPicPr>
        <p:blipFill>
          <a:blip r:embed="rId2"/>
          <a:srcRect t="79257"/>
          <a:stretch>
            <a:fillRect/>
          </a:stretch>
        </p:blipFill>
        <p:spPr>
          <a:xfrm>
            <a:off x="3385185" y="5092700"/>
            <a:ext cx="4523105" cy="36893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908415" y="2252345"/>
            <a:ext cx="2995295" cy="2746375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首先，通过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迭代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的方式，结合不同分层拓扑结构，可以构建分层模糊控制器。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其次，通过向量运算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避免了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中间层重复的解模糊化和模糊化过程，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提高了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可解释性和准确性。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324612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高速公路入口匝道控制机制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5754" y="1201121"/>
            <a:ext cx="22250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高速公路入口匝道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6570" y="1099820"/>
            <a:ext cx="4866005" cy="50596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295525" y="1099820"/>
            <a:ext cx="4551045" cy="50596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001010" y="2776220"/>
            <a:ext cx="2795270" cy="2667000"/>
            <a:chOff x="4726" y="4372"/>
            <a:chExt cx="4402" cy="4200"/>
          </a:xfrm>
        </p:grpSpPr>
        <p:pic>
          <p:nvPicPr>
            <p:cNvPr id="11" name="图片 10" descr="动画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7238" y="4372"/>
              <a:ext cx="1890" cy="4200"/>
            </a:xfrm>
            <a:prstGeom prst="rect">
              <a:avLst/>
            </a:prstGeom>
          </p:spPr>
        </p:pic>
        <p:pic>
          <p:nvPicPr>
            <p:cNvPr id="14" name="图片 13" descr="动画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726" y="4372"/>
              <a:ext cx="1890" cy="42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3110865" y="5607685"/>
            <a:ext cx="2472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高速公路入口匝道</a:t>
            </a:r>
            <a:endParaRPr lang="zh-CN" altLang="en-US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75535" y="1775460"/>
            <a:ext cx="4293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r>
              <a:rPr lang="en-US" altLang="zh-CN" sz="24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sz="2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直观来看，不同的入口匝道汇入流量会间接影响</a:t>
            </a:r>
            <a:r>
              <a:rPr lang="zh-CN" altLang="en-US" sz="2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高速公路通行效率。</a:t>
            </a:r>
            <a:endParaRPr lang="zh-CN" altLang="en-US" sz="20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59989" y="1201121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仿真模型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4" name="图片 23" descr="高速公路模型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194560"/>
            <a:ext cx="4565650" cy="3114675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6"/>
            </p:custDataLst>
          </p:nvPr>
        </p:nvSpPr>
        <p:spPr>
          <a:xfrm>
            <a:off x="6938010" y="1775460"/>
            <a:ext cx="4683125" cy="389572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txBody>
          <a:bodyPr wrap="none">
            <a:noAutofit/>
          </a:bodyPr>
          <a:p>
            <a:endParaRPr lang="zh-CN" altLang="en-US" sz="1800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324612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高速公路入口匝道控制机制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5754" y="1201121"/>
            <a:ext cx="40119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高速公路</a:t>
            </a:r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交通流密度与流量的关系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6570" y="1099820"/>
            <a:ext cx="4866005" cy="4704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295525" y="1099820"/>
            <a:ext cx="4551045" cy="4704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679065" y="5336540"/>
            <a:ext cx="4166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高速公路交通流密度与流量的关系</a:t>
            </a:r>
            <a:endParaRPr lang="zh-CN" altLang="en-US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75535" y="1708150"/>
            <a:ext cx="4293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r>
              <a:rPr lang="en-US" altLang="zh-CN" sz="24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sz="20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交通流密度达到期望密度时，道路交通流流量最大，通行效率最高。</a:t>
            </a:r>
            <a:endParaRPr lang="zh-CN" altLang="en-US" sz="200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70784" y="1201121"/>
            <a:ext cx="171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匝道排队长度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控制目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0" y="2585085"/>
            <a:ext cx="3452495" cy="2623820"/>
          </a:xfrm>
          <a:prstGeom prst="rect">
            <a:avLst/>
          </a:prstGeom>
        </p:spPr>
      </p:pic>
      <p:pic>
        <p:nvPicPr>
          <p:cNvPr id="4" name="图片 3" descr="高速公路模型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09130" y="3471545"/>
            <a:ext cx="4583430" cy="1421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50430" y="5336540"/>
            <a:ext cx="4166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图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5. 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高速公路交通流模型框架图</a:t>
            </a:r>
            <a:endParaRPr lang="zh-CN" altLang="en-US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</a:t>
            </a:r>
            <a:endParaRPr lang="en-US" altLang="zh-CN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43725" y="1723390"/>
            <a:ext cx="4673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r>
              <a:rPr lang="en-US" altLang="zh-CN" sz="24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尽量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减少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入口匝道排队长度基础上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调整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匝道控制流量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u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来使得主线道路交通流密度维持在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期望密度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附近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进而得到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最大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的道路交通流流量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324612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高速公路入口匝道控制机制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5754" y="1201121"/>
            <a:ext cx="32461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混联分层模糊匝道控制系统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95525" y="3696335"/>
            <a:ext cx="8388350" cy="267652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295525" y="1099820"/>
            <a:ext cx="8388985" cy="259651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换脸控制系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0" y="1524635"/>
            <a:ext cx="5629275" cy="1981200"/>
          </a:xfrm>
          <a:prstGeom prst="rect">
            <a:avLst/>
          </a:prstGeom>
        </p:spPr>
      </p:pic>
      <p:pic>
        <p:nvPicPr>
          <p:cNvPr id="13" name="图片 12" descr="混联分层模糊控制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65" y="4286250"/>
            <a:ext cx="4503420" cy="17995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36554" y="3823671"/>
            <a:ext cx="1969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分层模糊控制器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平行四边形 170"/>
          <p:cNvSpPr/>
          <p:nvPr>
            <p:custDataLst>
              <p:tags r:id="rId1"/>
            </p:custDataLst>
          </p:nvPr>
        </p:nvSpPr>
        <p:spPr>
          <a:xfrm>
            <a:off x="6214843" y="5386242"/>
            <a:ext cx="505067" cy="118197"/>
          </a:xfrm>
          <a:prstGeom prst="parallelogram">
            <a:avLst>
              <a:gd name="adj" fmla="val 4917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平行四边形 169"/>
          <p:cNvSpPr/>
          <p:nvPr>
            <p:custDataLst>
              <p:tags r:id="rId2"/>
            </p:custDataLst>
          </p:nvPr>
        </p:nvSpPr>
        <p:spPr>
          <a:xfrm>
            <a:off x="2045628" y="5386242"/>
            <a:ext cx="505067" cy="118197"/>
          </a:xfrm>
          <a:prstGeom prst="parallelogram">
            <a:avLst>
              <a:gd name="adj" fmla="val 4917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平行四边形 167"/>
          <p:cNvSpPr/>
          <p:nvPr>
            <p:custDataLst>
              <p:tags r:id="rId3"/>
            </p:custDataLst>
          </p:nvPr>
        </p:nvSpPr>
        <p:spPr>
          <a:xfrm>
            <a:off x="6207055" y="4128025"/>
            <a:ext cx="505067" cy="118197"/>
          </a:xfrm>
          <a:prstGeom prst="parallelogram">
            <a:avLst>
              <a:gd name="adj" fmla="val 4917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>
            <p:custDataLst>
              <p:tags r:id="rId4"/>
            </p:custDataLst>
          </p:nvPr>
        </p:nvSpPr>
        <p:spPr>
          <a:xfrm>
            <a:off x="2046081" y="4129330"/>
            <a:ext cx="505067" cy="118197"/>
          </a:xfrm>
          <a:prstGeom prst="parallelogram">
            <a:avLst>
              <a:gd name="adj" fmla="val 4917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1354665" y="1"/>
            <a:ext cx="2527983" cy="23215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文本框 95"/>
          <p:cNvSpPr txBox="1"/>
          <p:nvPr/>
        </p:nvSpPr>
        <p:spPr>
          <a:xfrm>
            <a:off x="1702110" y="193976"/>
            <a:ext cx="1865630" cy="110680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spc="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目录</a:t>
            </a:r>
            <a:endParaRPr lang="zh-CN" altLang="en-US" sz="6000" b="1" spc="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654393" y="1315186"/>
            <a:ext cx="1908810" cy="53086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8" name="文本框 97"/>
          <p:cNvSpPr txBox="1"/>
          <p:nvPr>
            <p:custDataLst>
              <p:tags r:id="rId5"/>
            </p:custDataLst>
          </p:nvPr>
        </p:nvSpPr>
        <p:spPr>
          <a:xfrm>
            <a:off x="2644861" y="3762518"/>
            <a:ext cx="1976239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6313281" y="3758290"/>
            <a:ext cx="43794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1" name="文本框 100"/>
          <p:cNvSpPr txBox="1"/>
          <p:nvPr>
            <p:custDataLst>
              <p:tags r:id="rId7"/>
            </p:custDataLst>
          </p:nvPr>
        </p:nvSpPr>
        <p:spPr>
          <a:xfrm>
            <a:off x="6815764" y="3762518"/>
            <a:ext cx="1976239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6" name="文本框 105"/>
          <p:cNvSpPr txBox="1"/>
          <p:nvPr>
            <p:custDataLst>
              <p:tags r:id="rId8"/>
            </p:custDataLst>
          </p:nvPr>
        </p:nvSpPr>
        <p:spPr>
          <a:xfrm>
            <a:off x="2160006" y="5010618"/>
            <a:ext cx="4379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7" name="文本框 106"/>
          <p:cNvSpPr txBox="1"/>
          <p:nvPr>
            <p:custDataLst>
              <p:tags r:id="rId9"/>
            </p:custDataLst>
          </p:nvPr>
        </p:nvSpPr>
        <p:spPr>
          <a:xfrm>
            <a:off x="2662489" y="5042394"/>
            <a:ext cx="1958611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61" name="文本框 160"/>
          <p:cNvSpPr txBox="1"/>
          <p:nvPr>
            <p:custDataLst>
              <p:tags r:id="rId10"/>
            </p:custDataLst>
          </p:nvPr>
        </p:nvSpPr>
        <p:spPr>
          <a:xfrm>
            <a:off x="2172479" y="3753619"/>
            <a:ext cx="38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1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62" name="文本框 161"/>
          <p:cNvSpPr txBox="1"/>
          <p:nvPr>
            <p:custDataLst>
              <p:tags r:id="rId11"/>
            </p:custDataLst>
          </p:nvPr>
        </p:nvSpPr>
        <p:spPr>
          <a:xfrm>
            <a:off x="6309545" y="5010618"/>
            <a:ext cx="4379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4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63" name="文本框 162"/>
          <p:cNvSpPr txBox="1"/>
          <p:nvPr>
            <p:custDataLst>
              <p:tags r:id="rId12"/>
            </p:custDataLst>
          </p:nvPr>
        </p:nvSpPr>
        <p:spPr>
          <a:xfrm>
            <a:off x="6812029" y="5042394"/>
            <a:ext cx="198363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4665" y="1979381"/>
            <a:ext cx="252798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1360152" y="2071733"/>
            <a:ext cx="252798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35626" y="2802940"/>
            <a:ext cx="9520748" cy="349122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114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324612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高速公路入口匝道控制机制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5754" y="1201121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评价指标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295525" y="1099820"/>
            <a:ext cx="8388985" cy="297624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73730" y="1600200"/>
            <a:ext cx="703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车辆总通行时间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TTT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、车辆总等待时间</a:t>
            </a:r>
            <a:r>
              <a:rPr lang="en-US" altLang="zh-CN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TWT</a:t>
            </a:r>
            <a:r>
              <a:rPr lang="zh-CN" altLang="en-US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车辆总消耗时间</a:t>
            </a:r>
            <a:r>
              <a:rPr lang="en-US" altLang="zh-CN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TTS</a:t>
            </a:r>
            <a:endParaRPr lang="en-US" altLang="zh-CN" i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 descr="QQ20241219-1405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865" y="1968500"/>
            <a:ext cx="3028950" cy="19431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295525" y="4645025"/>
            <a:ext cx="8388985" cy="130937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车辆总通行时间表示主线交通流通行效率；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车辆总等待时间表示入口匝道交通流通行效率；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车辆总消耗时间表示整个高速公路交通效率。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324612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高速公路入口匝道控制机制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85754" y="1201121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评价指标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295525" y="1099820"/>
            <a:ext cx="8388985" cy="297624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73730" y="1600200"/>
            <a:ext cx="703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车辆总通行时间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TTT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、车辆总等待时间</a:t>
            </a:r>
            <a:r>
              <a:rPr lang="en-US" altLang="zh-CN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TWT</a:t>
            </a:r>
            <a:r>
              <a:rPr lang="zh-CN" altLang="en-US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车辆总消耗时间</a:t>
            </a:r>
            <a:r>
              <a:rPr lang="en-US" altLang="zh-CN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TTS</a:t>
            </a:r>
            <a:endParaRPr lang="en-US" altLang="zh-CN" i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 descr="QQ20241219-1405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8865" y="1968500"/>
            <a:ext cx="3028950" cy="19431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295525" y="4645025"/>
            <a:ext cx="8388985" cy="130937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车辆总通行时间表示主线交通流通行效率；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车辆总等待时间表示入口匝道交通流通行效率；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车辆总消耗时间表示整个高速公路交通效率。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248031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分层模糊控制器设计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5754" y="1201121"/>
            <a:ext cx="171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模糊规则已知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5525" y="1202055"/>
            <a:ext cx="8388350" cy="419989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778125" y="1692910"/>
            <a:ext cx="73310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构造基于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修正因子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的模糊逻辑单元，设计五输入单输出的混联分层模糊控制器，并通过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粒子群优化算法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对修正因子进行参数调整，进而优化分层模糊控制器。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3034665" y="2917190"/>
            <a:ext cx="6995795" cy="211010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txBody>
          <a:bodyPr wrap="none">
            <a:noAutofit/>
          </a:bodyPr>
          <a:p>
            <a:endParaRPr lang="zh-CN" altLang="en-US" sz="1800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74415" y="3038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不同控制策略的数据分析</a:t>
            </a:r>
            <a:endParaRPr lang="zh-CN" altLang="en-US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3" name="图片 22" descr="数据对比1"/>
          <p:cNvPicPr>
            <a:picLocks noChangeAspect="1"/>
          </p:cNvPicPr>
          <p:nvPr/>
        </p:nvPicPr>
        <p:blipFill>
          <a:blip r:embed="rId2"/>
          <a:srcRect t="9167" b="6389"/>
          <a:stretch>
            <a:fillRect/>
          </a:stretch>
        </p:blipFill>
        <p:spPr>
          <a:xfrm>
            <a:off x="3584575" y="3441700"/>
            <a:ext cx="5810250" cy="135128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082790" y="3477895"/>
            <a:ext cx="1065530" cy="13150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248031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分层模糊控制器设计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3265" y="1029335"/>
            <a:ext cx="4357370" cy="26187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77804" y="1147146"/>
            <a:ext cx="34544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不同控制策略下交通流密度变化曲线</a:t>
            </a:r>
            <a:endParaRPr lang="zh-CN" altLang="en-US" sz="16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" name="图片 2" descr="QQ20241219-142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015" y="1612265"/>
            <a:ext cx="3332480" cy="17926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77050" y="1029335"/>
            <a:ext cx="4357370" cy="26187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93265" y="3847465"/>
            <a:ext cx="4357370" cy="26187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9074" y="3983691"/>
            <a:ext cx="34544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不同控制策略下交通流速度变化曲线</a:t>
            </a:r>
            <a:endParaRPr lang="zh-CN" altLang="en-US" sz="16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3" name="图片 12" descr="QQ20241219-142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502150"/>
            <a:ext cx="3393440" cy="18008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28594" y="1147146"/>
            <a:ext cx="365887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不同控制策略下匝道排队长度变化曲线</a:t>
            </a:r>
            <a:endParaRPr lang="zh-CN" altLang="en-US" sz="16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5" name="图片 14" descr="QQ20241219-1427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35" y="1612265"/>
            <a:ext cx="3411855" cy="185801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631940" y="4255770"/>
            <a:ext cx="4819650" cy="1981835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道路交通流密度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较小时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，匝道控制流量等于匝道流入流量；当交通流密度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接近期望密度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时，混联分层模糊控制器会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权衡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主线和匝道交通流之间的关系，进而提高道路交通效率。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248031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分层模糊控制器设计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5080" y="4725035"/>
            <a:ext cx="1629410" cy="6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0" y="2762885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" y="3405505"/>
            <a:ext cx="1624330" cy="64071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5" y="407670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540" y="475107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rgbClr val="004EA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rgbClr val="004EA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5754" y="898861"/>
            <a:ext cx="171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模糊规则未知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5525" y="899795"/>
            <a:ext cx="9288780" cy="548386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625090" y="1390650"/>
            <a:ext cx="88347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基于术语集合，改进模糊单点隶属度函数，计算模糊逻辑单元模糊关系矩阵。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层层迭代，给出分层模糊控制器的代数表示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利用强化学习算法，通过控制器与交通流模型交互优化各模糊逻辑单元模糊关系矩阵。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3585210" y="3316605"/>
            <a:ext cx="6995795" cy="2110105"/>
          </a:xfrm>
          <a:prstGeom prst="rect">
            <a:avLst/>
          </a:prstGeom>
          <a:noFill/>
          <a:ln w="12700" cmpd="sng">
            <a:solidFill>
              <a:schemeClr val="bg2">
                <a:lumMod val="90000"/>
              </a:schemeClr>
            </a:solidFill>
            <a:prstDash val="solid"/>
          </a:ln>
        </p:spPr>
        <p:txBody>
          <a:bodyPr wrap="none">
            <a:noAutofit/>
          </a:bodyPr>
          <a:p>
            <a:endParaRPr lang="zh-CN" altLang="en-US" sz="1800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89730" y="3437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lang="zh-CN" altLang="en-US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不同控制策略的数据分析</a:t>
            </a:r>
            <a:endParaRPr lang="zh-CN" altLang="en-US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3" name="图片 22" descr="数据对比1"/>
          <p:cNvPicPr>
            <a:picLocks noChangeAspect="1"/>
          </p:cNvPicPr>
          <p:nvPr/>
        </p:nvPicPr>
        <p:blipFill>
          <a:blip r:embed="rId2"/>
          <a:srcRect t="9167" b="6389"/>
          <a:stretch>
            <a:fillRect/>
          </a:stretch>
        </p:blipFill>
        <p:spPr>
          <a:xfrm>
            <a:off x="4199890" y="3841115"/>
            <a:ext cx="5810250" cy="135128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698105" y="3877310"/>
            <a:ext cx="1065530" cy="13150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25090" y="5786120"/>
            <a:ext cx="8674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sym typeface="-소망M"/>
              </a:rPr>
              <a:t>[21] 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C. Sun, H. Li, J. E. Feng, Construction of interpretable hierarchical fuzzy systems subject to incomplete data, </a:t>
            </a:r>
            <a:r>
              <a:rPr lang="en-US" altLang="zh-CN" sz="1400" i="1">
                <a:latin typeface="Times New Roman" panose="02020603050405020304" charset="0"/>
                <a:sym typeface="+mn-ea"/>
              </a:rPr>
              <a:t>Fuzzy Sets and Systems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已接收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/>
          <p:nvPr/>
        </p:nvSpPr>
        <p:spPr>
          <a:xfrm>
            <a:off x="0" y="3996638"/>
            <a:ext cx="12192000" cy="2861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341153" y="318782"/>
            <a:ext cx="11509695" cy="61659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文本框 261"/>
          <p:cNvSpPr txBox="1"/>
          <p:nvPr/>
        </p:nvSpPr>
        <p:spPr>
          <a:xfrm>
            <a:off x="2077581" y="2741408"/>
            <a:ext cx="852498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b="1" spc="300" dirty="0">
                <a:solidFill>
                  <a:schemeClr val="accent1"/>
                </a:solidFill>
                <a:latin typeface="+mj-ea"/>
                <a:ea typeface="+mj-ea"/>
              </a:rPr>
              <a:t>汇报完毕，敬请各位专家批评指正！</a:t>
            </a:r>
            <a:endParaRPr lang="zh-CN" altLang="en-US" sz="4000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0995" y="325120"/>
            <a:ext cx="11497310" cy="669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635" y="374650"/>
            <a:ext cx="551180" cy="551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" y="523240"/>
            <a:ext cx="1005205" cy="253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lang="zh-CN" altLang="en-US"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模糊控制</a:t>
            </a:r>
            <a:endParaRPr lang="zh-CN" altLang="en-US"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2800350"/>
            <a:ext cx="162433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-28575" y="2839720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7620" y="34074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232660" y="981710"/>
            <a:ext cx="9234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</a:rPr>
              <a:t> 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+mn-ea"/>
              </a:rPr>
              <a:t>  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模糊控制是一种特殊的非线性控制方法，因其能有效处理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不确定性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，被广泛地应用于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人工智能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信息安全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电力系统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网络博弈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等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现代科学领域。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32025" y="2839720"/>
            <a:ext cx="2087880" cy="3455670"/>
            <a:chOff x="4029" y="4171"/>
            <a:chExt cx="3288" cy="5442"/>
          </a:xfrm>
        </p:grpSpPr>
        <p:sp>
          <p:nvSpPr>
            <p:cNvPr id="15" name="圆角矩形 14"/>
            <p:cNvSpPr/>
            <p:nvPr>
              <p:custDataLst>
                <p:tags r:id="rId1"/>
              </p:custDataLst>
            </p:nvPr>
          </p:nvSpPr>
          <p:spPr>
            <a:xfrm>
              <a:off x="4029" y="4171"/>
              <a:ext cx="3288" cy="544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p>
              <a:pPr fontAlgn="base"/>
              <a:endParaRPr lang="zh-CN" altLang="en-US" noProof="1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pic>
          <p:nvPicPr>
            <p:cNvPr id="48141" name="图片 19"/>
            <p:cNvPicPr/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255" y="4688"/>
              <a:ext cx="2835" cy="221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48143" name="图片 26"/>
            <p:cNvPicPr/>
            <p:nvPr>
              <p:custDataLst>
                <p:tags r:id="rId4"/>
              </p:custDataLst>
            </p:nvPr>
          </p:nvPicPr>
          <p:blipFill>
            <a:blip r:embed="rId5"/>
            <a:srcRect l="53938"/>
            <a:stretch>
              <a:fillRect/>
            </a:stretch>
          </p:blipFill>
          <p:spPr>
            <a:xfrm>
              <a:off x="5038" y="7204"/>
              <a:ext cx="2052" cy="14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42" name="图片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15230" t="22076" b="27608"/>
            <a:stretch>
              <a:fillRect/>
            </a:stretch>
          </p:blipFill>
          <p:spPr>
            <a:xfrm>
              <a:off x="4256" y="7371"/>
              <a:ext cx="782" cy="107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4549140" y="2846705"/>
            <a:ext cx="2089150" cy="3455670"/>
            <a:chOff x="7164" y="3639"/>
            <a:chExt cx="3290" cy="5442"/>
          </a:xfrm>
        </p:grpSpPr>
        <p:pic>
          <p:nvPicPr>
            <p:cNvPr id="11" name="图片 10"/>
            <p:cNvPicPr/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390" y="4168"/>
              <a:ext cx="2838" cy="2198"/>
            </a:xfrm>
            <a:prstGeom prst="rect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8" name="圆角矩形 17"/>
            <p:cNvSpPr/>
            <p:nvPr>
              <p:custDataLst>
                <p:tags r:id="rId10"/>
              </p:custDataLst>
            </p:nvPr>
          </p:nvSpPr>
          <p:spPr>
            <a:xfrm>
              <a:off x="7164" y="3639"/>
              <a:ext cx="3290" cy="544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p>
              <a:pPr fontAlgn="base"/>
              <a:endParaRPr lang="zh-CN" altLang="en-US" noProof="1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7407" y="7019"/>
              <a:ext cx="2619" cy="1094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6894195" y="2839720"/>
            <a:ext cx="2087880" cy="3455670"/>
            <a:chOff x="11042" y="3639"/>
            <a:chExt cx="3288" cy="5442"/>
          </a:xfrm>
        </p:grpSpPr>
        <p:pic>
          <p:nvPicPr>
            <p:cNvPr id="12" name="图片 11" descr="QQ20241218-0906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283" y="4156"/>
              <a:ext cx="2813" cy="221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0" name="圆角矩形 19"/>
            <p:cNvSpPr/>
            <p:nvPr>
              <p:custDataLst>
                <p:tags r:id="rId14"/>
              </p:custDataLst>
            </p:nvPr>
          </p:nvSpPr>
          <p:spPr>
            <a:xfrm>
              <a:off x="11042" y="3639"/>
              <a:ext cx="3288" cy="544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p>
              <a:pPr fontAlgn="base"/>
              <a:endParaRPr lang="zh-CN" altLang="en-US" noProof="1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pic>
          <p:nvPicPr>
            <p:cNvPr id="21" name="图片 20" descr="QQ20241218-092237"/>
            <p:cNvPicPr>
              <a:picLocks noChangeAspect="1"/>
            </p:cNvPicPr>
            <p:nvPr/>
          </p:nvPicPr>
          <p:blipFill>
            <a:blip r:embed="rId15"/>
            <a:srcRect r="38994" b="58235"/>
            <a:stretch>
              <a:fillRect/>
            </a:stretch>
          </p:blipFill>
          <p:spPr>
            <a:xfrm>
              <a:off x="11275" y="6839"/>
              <a:ext cx="2821" cy="143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9380855" y="2846705"/>
            <a:ext cx="2087880" cy="3455670"/>
            <a:chOff x="14773" y="3650"/>
            <a:chExt cx="3288" cy="5442"/>
          </a:xfrm>
        </p:grpSpPr>
        <p:sp>
          <p:nvSpPr>
            <p:cNvPr id="24" name="圆角矩形 23"/>
            <p:cNvSpPr/>
            <p:nvPr>
              <p:custDataLst>
                <p:tags r:id="rId16"/>
              </p:custDataLst>
            </p:nvPr>
          </p:nvSpPr>
          <p:spPr>
            <a:xfrm>
              <a:off x="14773" y="3650"/>
              <a:ext cx="3288" cy="544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p>
              <a:pPr fontAlgn="base"/>
              <a:endParaRPr lang="zh-CN" altLang="en-US" noProof="1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pic>
          <p:nvPicPr>
            <p:cNvPr id="48138" name="图片 8"/>
            <p:cNvPicPr/>
            <p:nvPr>
              <p:custDataLst>
                <p:tags r:id="rId17"/>
              </p:custDataLst>
            </p:nvPr>
          </p:nvPicPr>
          <p:blipFill>
            <a:blip r:embed="rId18"/>
            <a:srcRect t="2722"/>
            <a:stretch>
              <a:fillRect/>
            </a:stretch>
          </p:blipFill>
          <p:spPr>
            <a:xfrm>
              <a:off x="14975" y="6839"/>
              <a:ext cx="2835" cy="14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6" name="图片 3"/>
            <p:cNvPicPr/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975" y="4156"/>
              <a:ext cx="2835" cy="2210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48135" name="文本框 15"/>
          <p:cNvSpPr txBox="1"/>
          <p:nvPr>
            <p:custDataLst>
              <p:tags r:id="rId21"/>
            </p:custDataLst>
          </p:nvPr>
        </p:nvSpPr>
        <p:spPr>
          <a:xfrm>
            <a:off x="2787654" y="5836871"/>
            <a:ext cx="1112839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sym typeface="-소망M"/>
              </a:rPr>
              <a:t>人工智能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sym typeface="-소망M"/>
            </a:endParaRPr>
          </a:p>
        </p:txBody>
      </p:sp>
      <p:sp>
        <p:nvSpPr>
          <p:cNvPr id="26" name="文本框 15"/>
          <p:cNvSpPr txBox="1"/>
          <p:nvPr>
            <p:custDataLst>
              <p:tags r:id="rId22"/>
            </p:custDataLst>
          </p:nvPr>
        </p:nvSpPr>
        <p:spPr>
          <a:xfrm>
            <a:off x="5037459" y="5836871"/>
            <a:ext cx="1112839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sym typeface="-소망M"/>
              </a:rPr>
              <a:t>信息安全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sym typeface="-소망M"/>
            </a:endParaRPr>
          </a:p>
        </p:txBody>
      </p:sp>
      <p:sp>
        <p:nvSpPr>
          <p:cNvPr id="27" name="文本框 15"/>
          <p:cNvSpPr txBox="1"/>
          <p:nvPr>
            <p:custDataLst>
              <p:tags r:id="rId23"/>
            </p:custDataLst>
          </p:nvPr>
        </p:nvSpPr>
        <p:spPr>
          <a:xfrm>
            <a:off x="7452999" y="5836871"/>
            <a:ext cx="1112839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sym typeface="-소망M"/>
              </a:rPr>
              <a:t>电力系统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sym typeface="-소망M"/>
            </a:endParaRPr>
          </a:p>
        </p:txBody>
      </p:sp>
      <p:sp>
        <p:nvSpPr>
          <p:cNvPr id="28" name="文本框 15"/>
          <p:cNvSpPr txBox="1"/>
          <p:nvPr>
            <p:custDataLst>
              <p:tags r:id="rId24"/>
            </p:custDataLst>
          </p:nvPr>
        </p:nvSpPr>
        <p:spPr>
          <a:xfrm>
            <a:off x="9984109" y="5836871"/>
            <a:ext cx="1112839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1600" b="1">
                <a:latin typeface="楷体" panose="02010609060101010101" charset="-122"/>
                <a:ea typeface="楷体" panose="02010609060101010101" charset="-122"/>
                <a:sym typeface="-소망M"/>
              </a:rPr>
              <a:t>网络博弈</a:t>
            </a:r>
            <a:endParaRPr lang="zh-CN" altLang="en-US" sz="1600" b="1">
              <a:latin typeface="楷体" panose="02010609060101010101" charset="-122"/>
              <a:ea typeface="楷体" panose="02010609060101010101" charset="-122"/>
              <a:sym typeface="-소망M"/>
            </a:endParaRPr>
          </a:p>
        </p:txBody>
      </p:sp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 flipV="1">
            <a:off x="2054860" y="3568958"/>
            <a:ext cx="9052560" cy="3175"/>
          </a:xfrm>
          <a:prstGeom prst="line">
            <a:avLst/>
          </a:prstGeom>
          <a:ln w="1079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lang="zh-CN" altLang="en-US"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发展历程</a:t>
            </a:r>
            <a:endParaRPr lang="zh-CN" altLang="en-US"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2800350"/>
            <a:ext cx="162433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-28575" y="2839720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7620" y="34074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cxnSp>
        <p:nvCxnSpPr>
          <p:cNvPr id="2" name="连接符: 肘形 97"/>
          <p:cNvCxnSpPr/>
          <p:nvPr>
            <p:custDataLst>
              <p:tags r:id="rId2"/>
            </p:custDataLst>
          </p:nvPr>
        </p:nvCxnSpPr>
        <p:spPr>
          <a:xfrm rot="16200000" flipH="1">
            <a:off x="8262112" y="3370942"/>
            <a:ext cx="323215" cy="109347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连接符: 肘形 91"/>
          <p:cNvCxnSpPr/>
          <p:nvPr>
            <p:custDataLst>
              <p:tags r:id="rId3"/>
            </p:custDataLst>
          </p:nvPr>
        </p:nvCxnSpPr>
        <p:spPr>
          <a:xfrm rot="5400000" flipH="1" flipV="1">
            <a:off x="6230112" y="2988037"/>
            <a:ext cx="329565" cy="52070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连接符: 肘形 81"/>
          <p:cNvCxnSpPr/>
          <p:nvPr>
            <p:custDataLst>
              <p:tags r:id="rId4"/>
            </p:custDataLst>
          </p:nvPr>
        </p:nvCxnSpPr>
        <p:spPr>
          <a:xfrm rot="16200000" flipH="1">
            <a:off x="4965192" y="3357607"/>
            <a:ext cx="323215" cy="109347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连接符: 肘形 79"/>
          <p:cNvCxnSpPr/>
          <p:nvPr>
            <p:custDataLst>
              <p:tags r:id="rId5"/>
            </p:custDataLst>
          </p:nvPr>
        </p:nvCxnSpPr>
        <p:spPr>
          <a:xfrm rot="5400000" flipH="1" flipV="1">
            <a:off x="2923667" y="2988037"/>
            <a:ext cx="329565" cy="52070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横卷形 3"/>
          <p:cNvSpPr/>
          <p:nvPr/>
        </p:nvSpPr>
        <p:spPr>
          <a:xfrm>
            <a:off x="3338957" y="2539410"/>
            <a:ext cx="1031875" cy="1144587"/>
          </a:xfrm>
          <a:prstGeom prst="horizontalScroll">
            <a:avLst>
              <a:gd name="adj" fmla="val 12500"/>
            </a:avLst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2" name="六边形 21"/>
          <p:cNvSpPr/>
          <p:nvPr>
            <p:custDataLst>
              <p:tags r:id="rId6"/>
            </p:custDataLst>
          </p:nvPr>
        </p:nvSpPr>
        <p:spPr>
          <a:xfrm rot="16200000">
            <a:off x="2662047" y="3388087"/>
            <a:ext cx="353060" cy="368935"/>
          </a:xfrm>
          <a:prstGeom prst="hexag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2592197" y="3441427"/>
            <a:ext cx="49339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1965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六边形 25"/>
          <p:cNvSpPr/>
          <p:nvPr>
            <p:custDataLst>
              <p:tags r:id="rId8"/>
            </p:custDataLst>
          </p:nvPr>
        </p:nvSpPr>
        <p:spPr>
          <a:xfrm rot="16200000">
            <a:off x="4414012" y="3395072"/>
            <a:ext cx="353060" cy="368935"/>
          </a:xfrm>
          <a:prstGeom prst="hexag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4344162" y="3445872"/>
            <a:ext cx="493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1974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六边形 59"/>
          <p:cNvSpPr/>
          <p:nvPr>
            <p:custDataLst>
              <p:tags r:id="rId10"/>
            </p:custDataLst>
          </p:nvPr>
        </p:nvSpPr>
        <p:spPr>
          <a:xfrm rot="16200000">
            <a:off x="5958967" y="3395072"/>
            <a:ext cx="353060" cy="368935"/>
          </a:xfrm>
          <a:prstGeom prst="hexag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228" name="文本框 52227"/>
          <p:cNvSpPr txBox="1"/>
          <p:nvPr>
            <p:custDataLst>
              <p:tags r:id="rId11"/>
            </p:custDataLst>
          </p:nvPr>
        </p:nvSpPr>
        <p:spPr>
          <a:xfrm>
            <a:off x="5889117" y="3445872"/>
            <a:ext cx="493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1985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2231" name="组合 52230"/>
          <p:cNvGrpSpPr/>
          <p:nvPr>
            <p:custDataLst>
              <p:tags r:id="rId12"/>
            </p:custDataLst>
          </p:nvPr>
        </p:nvGrpSpPr>
        <p:grpSpPr>
          <a:xfrm>
            <a:off x="7644257" y="3407137"/>
            <a:ext cx="493395" cy="353060"/>
            <a:chOff x="2027620" y="2400167"/>
            <a:chExt cx="676656" cy="484633"/>
          </a:xfrm>
        </p:grpSpPr>
        <p:sp>
          <p:nvSpPr>
            <p:cNvPr id="52232" name="六边形 52231"/>
            <p:cNvSpPr/>
            <p:nvPr>
              <p:custDataLst>
                <p:tags r:id="rId13"/>
              </p:custDataLst>
            </p:nvPr>
          </p:nvSpPr>
          <p:spPr>
            <a:xfrm rot="16200000">
              <a:off x="2122761" y="2389669"/>
              <a:ext cx="484633" cy="505629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233" name="文本框 52232"/>
            <p:cNvSpPr txBox="1"/>
            <p:nvPr>
              <p:custDataLst>
                <p:tags r:id="rId14"/>
              </p:custDataLst>
            </p:nvPr>
          </p:nvSpPr>
          <p:spPr>
            <a:xfrm>
              <a:off x="2027620" y="2453512"/>
              <a:ext cx="676656" cy="37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2013</a:t>
              </a:r>
              <a:endParaRPr lang="en-US" altLang="zh-CN" sz="12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52265" name="图片 5226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9075" y="4124776"/>
            <a:ext cx="782999" cy="1044000"/>
          </a:xfrm>
          <a:prstGeom prst="rect">
            <a:avLst/>
          </a:prstGeom>
        </p:spPr>
      </p:pic>
      <p:pic>
        <p:nvPicPr>
          <p:cNvPr id="52268" name="图片 52267" descr="C:/Users/sunchangle/Desktop/图片1.jpg图片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t="6325" b="6325"/>
          <a:stretch>
            <a:fillRect/>
          </a:stretch>
        </p:blipFill>
        <p:spPr>
          <a:xfrm>
            <a:off x="3745606" y="4155891"/>
            <a:ext cx="839642" cy="1044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2271" name="图片 52270" descr="C:/Users/sunchangle/Desktop/QQ20241218-093832.jpgQQ20241218-09383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t="5576" b="5576"/>
          <a:stretch>
            <a:fillRect/>
          </a:stretch>
        </p:blipFill>
        <p:spPr>
          <a:xfrm>
            <a:off x="2096805" y="1987828"/>
            <a:ext cx="944131" cy="1039411"/>
          </a:xfrm>
          <a:prstGeom prst="rect">
            <a:avLst/>
          </a:prstGeom>
        </p:spPr>
      </p:pic>
      <p:sp>
        <p:nvSpPr>
          <p:cNvPr id="52273" name="圆角矩形 12"/>
          <p:cNvSpPr/>
          <p:nvPr>
            <p:custDataLst>
              <p:tags r:id="rId21"/>
            </p:custDataLst>
          </p:nvPr>
        </p:nvSpPr>
        <p:spPr>
          <a:xfrm>
            <a:off x="3163570" y="1844040"/>
            <a:ext cx="1706245" cy="12846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L. A. 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Zadeh </a:t>
            </a: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提出</a:t>
            </a: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模糊集合理论</a:t>
            </a: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，为模糊理论的诞生和发展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奠定了基础。</a:t>
            </a:r>
            <a:endParaRPr lang="zh-CN" altLang="en-US" sz="1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2274" name="圆角矩形 12"/>
          <p:cNvSpPr/>
          <p:nvPr>
            <p:custDataLst>
              <p:tags r:id="rId22"/>
            </p:custDataLst>
          </p:nvPr>
        </p:nvSpPr>
        <p:spPr>
          <a:xfrm>
            <a:off x="6600190" y="1828800"/>
            <a:ext cx="1713230" cy="1325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-소망M"/>
              </a:rPr>
              <a:t>M. Sugeno, </a:t>
            </a:r>
            <a:r>
              <a:rPr lang="en-US" altLang="zh-CN" sz="1200">
                <a:latin typeface="Times New Roman" panose="02020603050405020304" charset="0"/>
                <a:sym typeface="-소망M"/>
              </a:rPr>
              <a:t>T. Takagi</a:t>
            </a:r>
            <a:r>
              <a:rPr lang="zh-CN" altLang="en-US" sz="12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提出了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T-S</a:t>
            </a:r>
            <a:r>
              <a:rPr lang="zh-CN" altLang="en-US" sz="1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型模糊推理方法</a:t>
            </a:r>
            <a:r>
              <a:rPr lang="zh-CN" altLang="en-US" sz="12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，可以更好的</a:t>
            </a:r>
            <a:r>
              <a:rPr lang="zh-CN" altLang="en-US" sz="1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逼近非线性关系</a:t>
            </a:r>
            <a:r>
              <a:rPr lang="zh-CN" altLang="en-US" sz="1200">
                <a:sym typeface="+mn-ea"/>
              </a:rPr>
              <a:t>。</a:t>
            </a:r>
            <a:endParaRPr lang="zh-CN" altLang="en-US" sz="12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2277" name="圆角矩形 12"/>
          <p:cNvSpPr/>
          <p:nvPr>
            <p:custDataLst>
              <p:tags r:id="rId23"/>
            </p:custDataLst>
          </p:nvPr>
        </p:nvSpPr>
        <p:spPr>
          <a:xfrm>
            <a:off x="4685665" y="4006215"/>
            <a:ext cx="1696720" cy="15189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E. H. 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Mamdani</a:t>
            </a:r>
            <a:r>
              <a:rPr lang="zh-CN" altLang="en-US" sz="12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提出了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Mamdani</a:t>
            </a:r>
            <a:r>
              <a:rPr lang="zh-CN" altLang="en-US" sz="1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型模糊推理方法</a:t>
            </a:r>
            <a:r>
              <a:rPr lang="zh-CN" altLang="en-US" sz="12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，并首次将模糊理论应用于</a:t>
            </a:r>
            <a:r>
              <a:rPr lang="zh-CN" altLang="en-US" sz="1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实际系统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2279" name="圆角矩形 12"/>
          <p:cNvSpPr/>
          <p:nvPr>
            <p:custDataLst>
              <p:tags r:id="rId24"/>
            </p:custDataLst>
          </p:nvPr>
        </p:nvSpPr>
        <p:spPr>
          <a:xfrm>
            <a:off x="8133080" y="4014470"/>
            <a:ext cx="1696085" cy="1546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程代展、冯俊娥和吕红丽教授应用矩阵半张量积方法，首次给出了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多元模糊关系矩阵</a:t>
            </a: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代数表示</a:t>
            </a: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方法。</a:t>
            </a:r>
            <a:endParaRPr lang="zh-CN" altLang="en-US" sz="12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2280" name="图片 52279" descr="C:/Users/sunchangle/Desktop/图片2.jpg图片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rcRect t="1587" b="1587"/>
          <a:stretch>
            <a:fillRect/>
          </a:stretch>
        </p:blipFill>
        <p:spPr>
          <a:xfrm>
            <a:off x="5688613" y="2013144"/>
            <a:ext cx="828949" cy="1014095"/>
          </a:xfrm>
          <a:prstGeom prst="rect">
            <a:avLst/>
          </a:prstGeom>
        </p:spPr>
      </p:pic>
      <p:grpSp>
        <p:nvGrpSpPr>
          <p:cNvPr id="15" name="组合 14"/>
          <p:cNvGrpSpPr/>
          <p:nvPr>
            <p:custDataLst>
              <p:tags r:id="rId27"/>
            </p:custDataLst>
          </p:nvPr>
        </p:nvGrpSpPr>
        <p:grpSpPr>
          <a:xfrm rot="10800000">
            <a:off x="10323830" y="3385443"/>
            <a:ext cx="1134110" cy="456565"/>
            <a:chOff x="4744" y="7668"/>
            <a:chExt cx="1786" cy="719"/>
          </a:xfrm>
        </p:grpSpPr>
        <p:sp>
          <p:nvSpPr>
            <p:cNvPr id="16" name="等腰三角形 15"/>
            <p:cNvSpPr/>
            <p:nvPr>
              <p:custDataLst>
                <p:tags r:id="rId28"/>
              </p:custDataLst>
            </p:nvPr>
          </p:nvSpPr>
          <p:spPr>
            <a:xfrm rot="16200000">
              <a:off x="4691" y="7786"/>
              <a:ext cx="630" cy="52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>
              <p:custDataLst>
                <p:tags r:id="rId29"/>
              </p:custDataLst>
            </p:nvPr>
          </p:nvCxnSpPr>
          <p:spPr>
            <a:xfrm>
              <a:off x="5992" y="7668"/>
              <a:ext cx="0" cy="71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30"/>
              </p:custDataLst>
            </p:nvPr>
          </p:nvCxnSpPr>
          <p:spPr>
            <a:xfrm>
              <a:off x="5626" y="7668"/>
              <a:ext cx="0" cy="71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31"/>
              </p:custDataLst>
            </p:nvPr>
          </p:nvCxnSpPr>
          <p:spPr>
            <a:xfrm>
              <a:off x="5406" y="7668"/>
              <a:ext cx="0" cy="71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32"/>
              </p:custDataLst>
            </p:nvPr>
          </p:nvCxnSpPr>
          <p:spPr>
            <a:xfrm>
              <a:off x="6530" y="7668"/>
              <a:ext cx="0" cy="71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>
            <p:custDataLst>
              <p:tags r:id="rId33"/>
            </p:custDataLst>
          </p:nvPr>
        </p:nvGrpSpPr>
        <p:grpSpPr>
          <a:xfrm>
            <a:off x="8940927" y="3419837"/>
            <a:ext cx="493395" cy="353060"/>
            <a:chOff x="2027620" y="2400167"/>
            <a:chExt cx="676656" cy="484633"/>
          </a:xfrm>
        </p:grpSpPr>
        <p:sp>
          <p:nvSpPr>
            <p:cNvPr id="30" name="六边形 29"/>
            <p:cNvSpPr/>
            <p:nvPr>
              <p:custDataLst>
                <p:tags r:id="rId34"/>
              </p:custDataLst>
            </p:nvPr>
          </p:nvSpPr>
          <p:spPr>
            <a:xfrm rot="16200000">
              <a:off x="2122761" y="2389669"/>
              <a:ext cx="484633" cy="505629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>
              <p:custDataLst>
                <p:tags r:id="rId35"/>
              </p:custDataLst>
            </p:nvPr>
          </p:nvSpPr>
          <p:spPr>
            <a:xfrm>
              <a:off x="2027620" y="2453512"/>
              <a:ext cx="676656" cy="37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至今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33" name="连接符: 肘形 91"/>
          <p:cNvCxnSpPr/>
          <p:nvPr>
            <p:custDataLst>
              <p:tags r:id="rId36"/>
            </p:custDataLst>
          </p:nvPr>
        </p:nvCxnSpPr>
        <p:spPr>
          <a:xfrm rot="5400000" flipH="1" flipV="1">
            <a:off x="9270492" y="2997562"/>
            <a:ext cx="329565" cy="52070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圆角矩形 12"/>
          <p:cNvSpPr/>
          <p:nvPr>
            <p:custDataLst>
              <p:tags r:id="rId37"/>
            </p:custDataLst>
          </p:nvPr>
        </p:nvSpPr>
        <p:spPr>
          <a:xfrm>
            <a:off x="9371330" y="1742440"/>
            <a:ext cx="1713230" cy="1520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基于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矩阵半张量积</a:t>
            </a: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方法研究模糊系统的通用逼近性和可解释性、二型模糊系统、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分层模糊系统</a:t>
            </a:r>
            <a:r>
              <a:rPr lang="zh-CN" altLang="en-US" sz="1200" dirty="0">
                <a:latin typeface="楷体" panose="02010609060101010101" charset="-122"/>
                <a:ea typeface="楷体" panose="02010609060101010101" charset="-122"/>
              </a:rPr>
              <a:t>等。</a:t>
            </a:r>
            <a:endParaRPr lang="zh-CN" altLang="en-US" sz="12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lang="zh-CN" altLang="en-US"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维数爆炸</a:t>
            </a:r>
            <a:endParaRPr lang="zh-CN" altLang="en-US"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2800350"/>
            <a:ext cx="162433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-28575" y="2839720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7620" y="34074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362200" y="2178685"/>
            <a:ext cx="4177665" cy="2468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</a:rPr>
              <a:t> 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+mn-ea"/>
              </a:rPr>
              <a:t>  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标准模糊系统中模糊规则的数量会随着输入变量的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线性增加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，进行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指数增长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，这种现象被称为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维数爆炸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，严重地限制了模糊系统的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实际应用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pic>
        <p:nvPicPr>
          <p:cNvPr id="10" name="图片 9" descr="维数爆炸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61505" y="2442845"/>
            <a:ext cx="4505960" cy="1909445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2141220" y="1667510"/>
            <a:ext cx="9412605" cy="328358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767830" y="1667510"/>
            <a:ext cx="0" cy="328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015480" y="3747135"/>
            <a:ext cx="1721485" cy="1885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578340" y="3335020"/>
            <a:ext cx="273685" cy="1885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41220" y="6162040"/>
            <a:ext cx="94132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1400">
                <a:latin typeface="Times New Roman" panose="02020603050405020304" charset="0"/>
                <a:sym typeface="-소망M"/>
              </a:rPr>
              <a:t>[1] S. 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Aja-Fernandez,  C. Alberola-Lopez, Matrix modeling of hierarchical fuzzy systems, </a:t>
            </a:r>
            <a:r>
              <a:rPr lang="en-US" altLang="zh-CN" sz="1400" i="1">
                <a:latin typeface="Times New Roman" panose="02020603050405020304" charset="0"/>
                <a:sym typeface="+mn-ea"/>
              </a:rPr>
              <a:t>IEEE Transactions on Fuzzy Systems</a:t>
            </a:r>
            <a:r>
              <a:rPr lang="en-US" altLang="zh-CN" sz="1400">
                <a:latin typeface="Times New Roman" panose="02020603050405020304" charset="0"/>
                <a:sym typeface="+mn-ea"/>
              </a:rPr>
              <a:t>, vol.16, no. 3, pp. 585-599, 2008. </a:t>
            </a:r>
            <a:endParaRPr lang="en-US" altLang="zh-CN" sz="1400">
              <a:latin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处理方法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2800350"/>
            <a:ext cx="162433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-28575" y="2839720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7620" y="34074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141220" y="1249045"/>
            <a:ext cx="9412605" cy="447675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28934" y="1347171"/>
            <a:ext cx="19710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分层拓扑结构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2538095" y="1746250"/>
            <a:ext cx="9016365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000" dirty="0">
                <a:latin typeface="Times New Roman" panose="02020603050405020304" charset="0"/>
                <a:sym typeface="+mn-ea"/>
              </a:rPr>
              <a:t>[2] G. V. S. Raju, J. Zhou, R. A. Kisner, Hierarchical fuzzy control, </a:t>
            </a:r>
            <a:r>
              <a:rPr lang="en-US" altLang="zh-CN" sz="2000" i="1" dirty="0">
                <a:latin typeface="Times New Roman" panose="02020603050405020304" charset="0"/>
                <a:sym typeface="+mn-ea"/>
              </a:rPr>
              <a:t>International Journal of Control</a:t>
            </a:r>
            <a:r>
              <a:rPr lang="en-US" altLang="zh-CN" sz="2000" dirty="0">
                <a:latin typeface="Times New Roman" panose="02020603050405020304" charset="0"/>
                <a:sym typeface="+mn-ea"/>
              </a:rPr>
              <a:t>, vol. 54, no. 5, pp. 1201-1216, 1991.</a:t>
            </a:r>
            <a:endParaRPr lang="en-US" altLang="zh-CN" sz="20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41220" y="270637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41220" y="427482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28934" y="2756871"/>
            <a:ext cx="19710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2.模糊聚类技术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538095" y="3219450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000" dirty="0">
                <a:latin typeface="Times New Roman" panose="02020603050405020304" charset="0"/>
                <a:sym typeface="+mn-ea"/>
              </a:rPr>
              <a:t>[3] </a:t>
            </a:r>
            <a:r>
              <a:rPr lang="en-US" altLang="zh-CN" sz="2000" dirty="0">
                <a:latin typeface="Times New Roman" panose="02020603050405020304" charset="0"/>
                <a:sym typeface="+mn-ea"/>
              </a:rPr>
              <a:t>S. K. Halgamuge, M. Glesner, Neural networks in designing fuzzy systems for real world applications, </a:t>
            </a:r>
            <a:r>
              <a:rPr lang="en-US" altLang="zh-CN" sz="2000" i="1" dirty="0">
                <a:latin typeface="Times New Roman" panose="02020603050405020304" charset="0"/>
                <a:sym typeface="+mn-ea"/>
              </a:rPr>
              <a:t>Fuzzy Sets and Systems</a:t>
            </a:r>
            <a:r>
              <a:rPr lang="en-US" altLang="zh-CN" sz="2000" dirty="0">
                <a:latin typeface="Times New Roman" panose="02020603050405020304" charset="0"/>
                <a:sym typeface="+mn-ea"/>
              </a:rPr>
              <a:t>, vol. 65, no. 1, pp. 1-12, 1994. </a:t>
            </a:r>
            <a:endParaRPr lang="en-US" altLang="zh-CN" sz="20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28934" y="4369771"/>
            <a:ext cx="19710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3.矩阵分解技术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2538095" y="4718050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000" dirty="0">
                <a:latin typeface="Times New Roman" panose="02020603050405020304" charset="0"/>
                <a:sym typeface="+mn-ea"/>
              </a:rPr>
              <a:t>[4] </a:t>
            </a:r>
            <a:r>
              <a:rPr lang="en-US" altLang="zh-CN" sz="2000" dirty="0">
                <a:latin typeface="Times New Roman" panose="02020603050405020304" charset="0"/>
                <a:sym typeface="+mn-ea"/>
              </a:rPr>
              <a:t>C. C. Chen, C. C. Wong, Significant fuzzy rules extraction by an SVD–QR based approach, </a:t>
            </a:r>
            <a:r>
              <a:rPr lang="en-US" altLang="zh-CN" sz="2000" i="1" dirty="0">
                <a:latin typeface="Times New Roman" panose="02020603050405020304" charset="0"/>
                <a:sym typeface="+mn-ea"/>
              </a:rPr>
              <a:t>Cybernetics and Systems: An International Journal</a:t>
            </a:r>
            <a:r>
              <a:rPr lang="en-US" altLang="zh-CN" sz="2000" dirty="0">
                <a:latin typeface="Times New Roman" panose="02020603050405020304" charset="0"/>
                <a:sym typeface="+mn-ea"/>
              </a:rPr>
              <a:t>, vol. 36, no. 6, pp. 597-622, 2005.</a:t>
            </a:r>
            <a:r>
              <a:rPr lang="en-US" altLang="zh-CN" sz="2000" dirty="0">
                <a:latin typeface="Times New Roman" panose="02020603050405020304" charset="0"/>
                <a:sym typeface="+mn-ea"/>
              </a:rPr>
              <a:t> </a:t>
            </a:r>
            <a:endParaRPr lang="en-US" altLang="zh-CN" sz="20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120396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数学工具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2800350"/>
            <a:ext cx="162433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-28575" y="2839720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7620" y="34074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325610" y="1275080"/>
            <a:ext cx="1692910" cy="225679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03385" y="3867150"/>
            <a:ext cx="1715135" cy="23260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矩形 11"/>
          <p:cNvSpPr/>
          <p:nvPr/>
        </p:nvSpPr>
        <p:spPr>
          <a:xfrm>
            <a:off x="2258695" y="994410"/>
            <a:ext cx="6680200" cy="299847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QQ20241218-160026(1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9969" t="-11098"/>
          <a:stretch>
            <a:fillRect/>
          </a:stretch>
        </p:blipFill>
        <p:spPr>
          <a:xfrm>
            <a:off x="2709545" y="1567815"/>
            <a:ext cx="4565650" cy="814705"/>
          </a:xfrm>
          <a:prstGeom prst="rect">
            <a:avLst/>
          </a:prstGeom>
        </p:spPr>
      </p:pic>
      <p:pic>
        <p:nvPicPr>
          <p:cNvPr id="18" name="图片 17" descr="QQ20241218-16044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65425" y="2433320"/>
            <a:ext cx="5667375" cy="1238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28934" y="1156671"/>
            <a:ext cx="171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矩阵半张量积</a:t>
            </a:r>
            <a:endParaRPr lang="zh-CN" altLang="en-US" sz="2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258695" y="4130675"/>
            <a:ext cx="6680200" cy="2529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中国科学院郭雷院士给予高度评价，称“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矩阵半张量积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可能会成为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计算机时代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呼唤的新的数学工具之一，以实现基于计算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发现新现象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解决新问题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的目的”。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-소망M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中国科学院段广仁院士给予高度评价，称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他们在矩阵运算的半张量积方面做出了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系统性的贡献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，并据此研究了具有有限个状态取值的离散逻辑动态系统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-소망M"/>
              </a:rPr>
              <a:t>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-소망M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426720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矩阵半张量积框架下的部分研究成果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2800350"/>
            <a:ext cx="162433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-28575" y="2839720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7620" y="34074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141220" y="1001395"/>
            <a:ext cx="9412605" cy="47244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00334" y="1987251"/>
            <a:ext cx="248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模糊关系矩阵模型建模</a:t>
            </a:r>
            <a:endParaRPr lang="zh-CN" altLang="en-US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2480945" y="2319655"/>
            <a:ext cx="9016365" cy="650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[6] H. L. Lyu, W. Wang, X. P. Liu, Z. Wang, Modeling of multivariable fuzzy systems by semi-tensor product,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IEEE Transactions on Fuzzy Systems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vol. 28, no. 2, pp. 228-235, 2020.</a:t>
            </a:r>
            <a:endParaRPr lang="en-US" altLang="zh-CN" sz="1600" dirty="0">
              <a:latin typeface="Times New Roman" panose="02020603050405020304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41220" y="193675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41220" y="386715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06684" y="2927051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系统辨识</a:t>
            </a:r>
            <a:endParaRPr lang="zh-CN" altLang="en-US" sz="1800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492375" y="3222625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[7] 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H. L. 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Lyu, W. Wang, Liu X P. System identification of fuzzy relation matrix models by semi-tensor product operations,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Fuzzy Sets and Systems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vol. 440, pp. 77-89, 2022.</a:t>
            </a:r>
            <a:endParaRPr lang="en-US" altLang="zh-CN" sz="16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  <a:p>
            <a:endParaRPr lang="en-US" altLang="zh-CN" sz="2000" dirty="0">
              <a:latin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07954" y="3877011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二型模糊系统</a:t>
            </a:r>
            <a:endParaRPr lang="zh-CN" altLang="en-US" sz="1800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06684" y="1054436"/>
            <a:ext cx="202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模糊关系方程求解</a:t>
            </a:r>
            <a:endParaRPr lang="en-US" altLang="zh-CN" b="1" dirty="0" smtClean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2493645" y="1360805"/>
            <a:ext cx="9016365" cy="650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[5] 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J. E. Feng, H. L. Lyu, D. Cheng, Multiple fuzzy relation and its application to coupled fuzzy control,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Asian Journal of Control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vol. 15, no. 5, pp. 1313-1324, 2013.          </a:t>
            </a:r>
            <a:endParaRPr lang="en-US" altLang="zh-CN" sz="1600" dirty="0">
              <a:latin typeface="Times New Roman" panose="02020603050405020304" charset="0"/>
            </a:endParaRPr>
          </a:p>
          <a:p>
            <a:pPr algn="just"/>
            <a:endParaRPr lang="en-US" altLang="zh-CN" sz="1600" dirty="0">
              <a:latin typeface="Times New Roman" panose="02020603050405020304" charset="0"/>
              <a:sym typeface="+mn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141220" y="2939415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2493645" y="4184015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[8] 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A. Ge, Z. Chang, J. E. Feng, Interval type-2 fuzzy relation matrix model via semi-tensor product,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IEEE Transactions on Fuzzy Systems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vol. 31, no. 11, pp. 3984-3994, 2023.</a:t>
            </a:r>
            <a:endParaRPr lang="en-US" altLang="zh-CN" sz="2000" dirty="0">
              <a:latin typeface="Times New Roman" panose="02020603050405020304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130425" y="4827270"/>
            <a:ext cx="9412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220654" y="4838401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分层模糊系统</a:t>
            </a:r>
            <a:endParaRPr lang="zh-CN" altLang="en-US" sz="1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2494915" y="5122545"/>
            <a:ext cx="9015730" cy="735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1600" dirty="0">
                <a:latin typeface="Times New Roman" panose="02020603050405020304" charset="0"/>
                <a:sym typeface="+mn-ea"/>
              </a:rPr>
              <a:t>[9] C. Sun, H. Li, Construction of universal approximators for multi-input single-output hierarchical fuzzy systems, </a:t>
            </a:r>
            <a:r>
              <a:rPr lang="en-US" altLang="zh-CN" sz="1600" i="1" dirty="0">
                <a:latin typeface="Times New Roman" panose="02020603050405020304" charset="0"/>
                <a:sym typeface="+mn-ea"/>
              </a:rPr>
              <a:t>IEEE Transactions on Fuzzy Systems</a:t>
            </a:r>
            <a:r>
              <a:rPr lang="en-US" altLang="zh-CN" sz="1600" dirty="0">
                <a:latin typeface="Times New Roman" panose="02020603050405020304" charset="0"/>
                <a:sym typeface="+mn-ea"/>
              </a:rPr>
              <a:t>, vol. 31, no. 12, pp. 4170-4179, 2023. </a:t>
            </a:r>
            <a:endParaRPr lang="en-US" altLang="zh-CN" sz="1600" dirty="0">
              <a:latin typeface="Times New Roman" panose="02020603050405020304" charset="0"/>
              <a:sym typeface="+mn-ea"/>
            </a:endParaRPr>
          </a:p>
          <a:p>
            <a:pPr algn="just"/>
            <a:endParaRPr lang="en-US" altLang="zh-CN" sz="2000" dirty="0">
              <a:latin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6387465" y="4514850"/>
            <a:ext cx="4947285" cy="804545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2375540" y="231527"/>
            <a:ext cx="2480310" cy="368300"/>
          </a:xfrm>
        </p:spPr>
        <p:txBody>
          <a:bodyPr/>
          <a:lstStyle/>
          <a:p>
            <a:r>
              <a:rPr sz="200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矩阵半张量积的作用</a:t>
            </a:r>
            <a:endParaRPr sz="200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2800350"/>
            <a:ext cx="162433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-28575" y="2839720"/>
            <a:ext cx="1624330" cy="422910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研究背景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7620" y="340741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研究现状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130675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理论研究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784090"/>
            <a:ext cx="1624330" cy="492125"/>
          </a:xfrm>
          <a:prstGeom prst="rect">
            <a:avLst/>
          </a:prstGeom>
          <a:noFill/>
        </p:spPr>
        <p:txBody>
          <a:bodyPr wrap="square" tIns="133200" bIns="133200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应用研究</a:t>
            </a:r>
            <a:endParaRPr kumimoji="0" lang="zh-CN" altLang="en-US" sz="20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141220" y="1012825"/>
            <a:ext cx="4153535" cy="47244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95390" y="1014095"/>
            <a:ext cx="5125720" cy="47244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QQ20241227-0918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7465" y="3081020"/>
            <a:ext cx="4947920" cy="1329690"/>
          </a:xfrm>
          <a:prstGeom prst="rect">
            <a:avLst/>
          </a:prstGeom>
        </p:spPr>
      </p:pic>
      <p:pic>
        <p:nvPicPr>
          <p:cNvPr id="19" name="图片 18" descr="QQ20241227-0918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245" y="1201420"/>
            <a:ext cx="3205480" cy="177546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6387465" y="4622800"/>
            <a:ext cx="4947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A.T. Nguyen, T. Taniguchi, L. Eciolaza, V. Campos, </a:t>
            </a:r>
            <a:r>
              <a:rPr lang="en-US" altLang="zh-CN" sz="1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R. </a:t>
            </a:r>
            <a:r>
              <a:rPr lang="en-US" altLang="zh-CN" sz="1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Palhares, M. Sugeno, Fuzzy control systems: Past, present and future, </a:t>
            </a:r>
            <a:r>
              <a:rPr lang="en-US" altLang="zh-CN" sz="12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IEEE Computational Intelligence Magazine</a:t>
            </a:r>
            <a:r>
              <a:rPr lang="en-US" altLang="zh-CN" sz="1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vol. 85, pp. 845-864, 2019.</a:t>
            </a:r>
            <a:endParaRPr lang="en-US" altLang="zh-CN" sz="1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139950" y="1720850"/>
            <a:ext cx="4154805" cy="306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    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由于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无法建立</a:t>
            </a:r>
            <a:r>
              <a:rPr lang="en-US" altLang="zh-CN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Mamdani 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型模糊系统的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研究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框架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进而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提出了</a:t>
            </a:r>
            <a:r>
              <a:rPr lang="en-US" altLang="zh-CN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T-S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型模糊系统。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  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矩阵半张量积论理论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的提出，为</a:t>
            </a:r>
            <a:r>
              <a:rPr lang="en-US" altLang="zh-CN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Mamdani 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类型模糊系统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的研究构建了一个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理论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研究框架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+mn-ea"/>
              </a:rPr>
              <a:t>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LIDE.ICON" val="#151995;#35668;#151995;#151255;#152036;#379828;"/>
</p:tagLst>
</file>

<file path=ppt/tags/tag10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100.xml><?xml version="1.0" encoding="utf-8"?>
<p:tagLst xmlns:p="http://schemas.openxmlformats.org/presentationml/2006/main">
  <p:tag name="ISLIDE.ICON" val="#141107;#134835;#407486;#379587;#381915;#100228;#31176;#384814;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ISLIDE.ICON" val="#141107;#134835;#407486;#379587;#381915;#100228;#31176;#384814;"/>
</p:tagLst>
</file>

<file path=ppt/tags/tag103.xml><?xml version="1.0" encoding="utf-8"?>
<p:tagLst xmlns:p="http://schemas.openxmlformats.org/presentationml/2006/main">
  <p:tag name="ISLIDE.ICON" val="#141107;#134835;#407486;#379587;#381915;#100228;#31176;#384814;"/>
</p:tagLst>
</file>

<file path=ppt/tags/tag104.xml><?xml version="1.0" encoding="utf-8"?>
<p:tagLst xmlns:p="http://schemas.openxmlformats.org/presentationml/2006/main">
  <p:tag name="ISLIDE.ICON" val="#141107;#134835;#407486;#379587;#381915;#100228;#31176;#384814;"/>
</p:tagLst>
</file>

<file path=ppt/tags/tag105.xml><?xml version="1.0" encoding="utf-8"?>
<p:tagLst xmlns:p="http://schemas.openxmlformats.org/presentationml/2006/main">
  <p:tag name="ISLIDE.ICON" val="#141107;#134835;#407486;#379587;#381915;#100228;#31176;#384814;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ISLIDE.ICON" val="#141107;#134835;#407486;#379587;#381915;#100228;#31176;#384814;"/>
</p:tagLst>
</file>

<file path=ppt/tags/tag108.xml><?xml version="1.0" encoding="utf-8"?>
<p:tagLst xmlns:p="http://schemas.openxmlformats.org/presentationml/2006/main">
  <p:tag name="ISLIDE.ICON" val="#141107;#134835;#407486;#379587;#381915;#100228;#31176;#384814;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110.xml><?xml version="1.0" encoding="utf-8"?>
<p:tagLst xmlns:p="http://schemas.openxmlformats.org/presentationml/2006/main">
  <p:tag name="ISLIDE.ICON" val="#141107;#134835;#407486;#379587;#381915;#100228;#31176;#384814;"/>
</p:tagLst>
</file>

<file path=ppt/tags/tag111.xml><?xml version="1.0" encoding="utf-8"?>
<p:tagLst xmlns:p="http://schemas.openxmlformats.org/presentationml/2006/main">
  <p:tag name="ISLIDE.ICON" val="#151995;#35668;#151995;#151255;#152036;#379828;"/>
</p:tagLst>
</file>

<file path=ppt/tags/tag112.xml><?xml version="1.0" encoding="utf-8"?>
<p:tagLst xmlns:p="http://schemas.openxmlformats.org/presentationml/2006/main">
  <p:tag name="COMMONDATA" val="eyJoZGlkIjoiZGE3Y2I3OTRlNTA1NjUwZGY1NGI3NTM4NWZhMGI4N2IifQ=="/>
</p:tagLst>
</file>

<file path=ppt/tags/tag12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13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14.xml><?xml version="1.0" encoding="utf-8"?>
<p:tagLst xmlns:p="http://schemas.openxmlformats.org/presentationml/2006/main">
  <p:tag name="ISLIDE.ICON" val="#151995;#35668;#151995;#151255;#152036;#379828;"/>
</p:tagLst>
</file>

<file path=ppt/tags/tag15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16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17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18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19.xml><?xml version="1.0" encoding="utf-8"?>
<p:tagLst xmlns:p="http://schemas.openxmlformats.org/presentationml/2006/main">
  <p:tag name="KSO_WM_BEAUTIFY_FLAG" val=""/>
  <p:tag name="KSO_WM_UNIT_PLACING_PICTURE_USER_VIEWPORT" val="{&quot;height&quot;:2324,&quot;width&quot;:2835}"/>
</p:tagLst>
</file>

<file path=ppt/tags/tag2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20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23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24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25.xml><?xml version="1.0" encoding="utf-8"?>
<p:tagLst xmlns:p="http://schemas.openxmlformats.org/presentationml/2006/main">
  <p:tag name="KSO_WM_UNIT_PLACING_PICTURE_USER_VIEWPORT" val="{&quot;height&quot;:6645,&quot;width&quot;:9180}"/>
  <p:tag name="KSO_WM_DIAGRAM_VIRTUALLY_FRAME" val="{&quot;height&quot;:272.25007874015756,&quot;left&quot;:22.6503937007874,&quot;top&quot;:218.9707086614173,&quot;width&quot;:679.7499212598425}"/>
</p:tagLst>
</file>

<file path=ppt/tags/tag26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27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28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29.xml><?xml version="1.0" encoding="utf-8"?>
<p:tagLst xmlns:p="http://schemas.openxmlformats.org/presentationml/2006/main">
  <p:tag name="KSO_WM_DIAGRAM_VIRTUALLY_FRAME" val="{&quot;height&quot;:272.25007874015756,&quot;left&quot;:22.6503937007874,&quot;top&quot;:218.9707086614173,&quot;width&quot;:679.7499212598425}"/>
</p:tagLst>
</file>

<file path=ppt/tags/tag3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30.xml><?xml version="1.0" encoding="utf-8"?>
<p:tagLst xmlns:p="http://schemas.openxmlformats.org/presentationml/2006/main">
  <p:tag name="ISLIDE.ICON" val="#141107;#134835;#407486;#379587;#381915;#100228;#31176;#384814;"/>
</p:tagLst>
</file>

<file path=ppt/tags/tag31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2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3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4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5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6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7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8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39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40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1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2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3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4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5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  <p:tag name="picid" val="{2f7ba537-aa6c-40e0-b39a-8cc6d9eccb2b}"/>
</p:tagLst>
</file>

<file path=ppt/tags/tag46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  <p:tag name="picid" val="{13b2c36f-6fac-46c3-a4b3-c88df827a1d5}"/>
</p:tagLst>
</file>

<file path=ppt/tags/tag47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8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49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50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1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2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  <p:tag name="picid" val="{771323b8-81e3-4e81-bc6b-73dd55b66594}"/>
</p:tagLst>
</file>

<file path=ppt/tags/tag53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4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5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6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7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8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59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6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60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61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62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63.xml><?xml version="1.0" encoding="utf-8"?>
<p:tagLst xmlns:p="http://schemas.openxmlformats.org/presentationml/2006/main">
  <p:tag name="KSO_WM_DIAGRAM_VIRTUALLY_FRAME" val="{&quot;height&quot;:454.27787401574807,&quot;left&quot;:9.35,&quot;top&quot;:58.787401574803155,&quot;width&quot;:892.85}"/>
</p:tagLst>
</file>

<file path=ppt/tags/tag64.xml><?xml version="1.0" encoding="utf-8"?>
<p:tagLst xmlns:p="http://schemas.openxmlformats.org/presentationml/2006/main">
  <p:tag name="ISLIDE.ICON" val="#141107;#134835;#407486;#379587;#381915;#100228;#31176;#384814;"/>
</p:tagLst>
</file>

<file path=ppt/tags/tag65.xml><?xml version="1.0" encoding="utf-8"?>
<p:tagLst xmlns:p="http://schemas.openxmlformats.org/presentationml/2006/main">
  <p:tag name="picid" val="{0ff9be72-05d6-4539-9aa7-eeb277010e1c}"/>
</p:tagLst>
</file>

<file path=ppt/tags/tag66.xml><?xml version="1.0" encoding="utf-8"?>
<p:tagLst xmlns:p="http://schemas.openxmlformats.org/presentationml/2006/main">
  <p:tag name="ISLIDE.ICON" val="#141107;#134835;#407486;#379587;#381915;#100228;#31176;#384814;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7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70.xml><?xml version="1.0" encoding="utf-8"?>
<p:tagLst xmlns:p="http://schemas.openxmlformats.org/presentationml/2006/main">
  <p:tag name="ISLIDE.ICON" val="#141107;#134835;#407486;#379587;#381915;#100228;#31176;#384814;"/>
</p:tagLst>
</file>

<file path=ppt/tags/tag71.xml><?xml version="1.0" encoding="utf-8"?>
<p:tagLst xmlns:p="http://schemas.openxmlformats.org/presentationml/2006/main">
  <p:tag name="KSO_WM_BEAUTIFY_FLAG" val=""/>
  <p:tag name="picid" val="{7ab49fcc-36ea-4907-976a-f18853ba58a9}"/>
</p:tagLst>
</file>

<file path=ppt/tags/tag72.xml><?xml version="1.0" encoding="utf-8"?>
<p:tagLst xmlns:p="http://schemas.openxmlformats.org/presentationml/2006/main">
  <p:tag name="KSO_WM_BEAUTIFY_FLAG" val=""/>
  <p:tag name="picid" val="{f710e2a6-71d1-4f79-a894-6554b5824219}"/>
</p:tagLst>
</file>

<file path=ppt/tags/tag73.xml><?xml version="1.0" encoding="utf-8"?>
<p:tagLst xmlns:p="http://schemas.openxmlformats.org/presentationml/2006/main">
  <p:tag name="picid" val="{0d75666b-c8e6-4823-a7d4-537fa181f928}"/>
</p:tagLst>
</file>

<file path=ppt/tags/tag74.xml><?xml version="1.0" encoding="utf-8"?>
<p:tagLst xmlns:p="http://schemas.openxmlformats.org/presentationml/2006/main">
  <p:tag name="picid" val="{80944e1b-7514-411a-9dfc-366a6304c557}"/>
</p:tagLst>
</file>

<file path=ppt/tags/tag75.xml><?xml version="1.0" encoding="utf-8"?>
<p:tagLst xmlns:p="http://schemas.openxmlformats.org/presentationml/2006/main">
  <p:tag name="ISLIDE.ICON" val="#141107;#134835;#407486;#379587;#381915;#100228;#31176;#384814;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8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81.xml><?xml version="1.0" encoding="utf-8"?>
<p:tagLst xmlns:p="http://schemas.openxmlformats.org/presentationml/2006/main">
  <p:tag name="ISLIDE.ICON" val="#141107;#134835;#407486;#379587;#381915;#100228;#31176;#384814;"/>
</p:tagLst>
</file>

<file path=ppt/tags/tag82.xml><?xml version="1.0" encoding="utf-8"?>
<p:tagLst xmlns:p="http://schemas.openxmlformats.org/presentationml/2006/main">
  <p:tag name="ISLIDE.ICON" val="#141107;#134835;#407486;#379587;#381915;#100228;#31176;#384814;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ISLIDE.ICON" val="#141107;#134835;#407486;#379587;#381915;#100228;#31176;#384814;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9.xml><?xml version="1.0" encoding="utf-8"?>
<p:tagLst xmlns:p="http://schemas.openxmlformats.org/presentationml/2006/main">
  <p:tag name="KSO_WM_DIAGRAM_VIRTUALLY_FRAME" val="{&quot;height&quot;:172.86637795275593,&quot;left&quot;:161.07307086614173,&quot;top&quot;:295.27251968503936,&quot;width&quot;:669.307244094488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315.2,&quot;left&quot;:56.85,&quot;top&quot;:167.85,&quot;width&quot;:641.7}"/>
</p:tagLst>
</file>

<file path=ppt/tags/tag91.xml><?xml version="1.0" encoding="utf-8"?>
<p:tagLst xmlns:p="http://schemas.openxmlformats.org/presentationml/2006/main">
  <p:tag name="ISLIDE.ICON" val="#141107;#134835;#407486;#379587;#381915;#100228;#31176;#384814;"/>
</p:tagLst>
</file>

<file path=ppt/tags/tag92.xml><?xml version="1.0" encoding="utf-8"?>
<p:tagLst xmlns:p="http://schemas.openxmlformats.org/presentationml/2006/main">
  <p:tag name="ISLIDE.ICON" val="#141107;#134835;#407486;#379587;#381915;#100228;#31176;#384814;"/>
</p:tagLst>
</file>

<file path=ppt/tags/tag93.xml><?xml version="1.0" encoding="utf-8"?>
<p:tagLst xmlns:p="http://schemas.openxmlformats.org/presentationml/2006/main">
  <p:tag name="ISLIDE.ICON" val="#141107;#134835;#407486;#379587;#381915;#100228;#31176;#384814;"/>
</p:tagLst>
</file>

<file path=ppt/tags/tag94.xml><?xml version="1.0" encoding="utf-8"?>
<p:tagLst xmlns:p="http://schemas.openxmlformats.org/presentationml/2006/main">
  <p:tag name="ISLIDE.ICON" val="#141107;#134835;#407486;#379587;#381915;#100228;#31176;#384814;"/>
</p:tagLst>
</file>

<file path=ppt/tags/tag95.xml><?xml version="1.0" encoding="utf-8"?>
<p:tagLst xmlns:p="http://schemas.openxmlformats.org/presentationml/2006/main">
  <p:tag name="ISLIDE.ICON" val="#141107;#134835;#407486;#379587;#381915;#100228;#31176;#384814;"/>
</p:tagLst>
</file>

<file path=ppt/tags/tag96.xml><?xml version="1.0" encoding="utf-8"?>
<p:tagLst xmlns:p="http://schemas.openxmlformats.org/presentationml/2006/main">
  <p:tag name="ISLIDE.ICON" val="#141107;#134835;#407486;#379587;#381915;#100228;#31176;#384814;"/>
</p:tagLst>
</file>

<file path=ppt/tags/tag97.xml><?xml version="1.0" encoding="utf-8"?>
<p:tagLst xmlns:p="http://schemas.openxmlformats.org/presentationml/2006/main">
  <p:tag name="KSO_WM_BEAUTIFY_FLAG" val=""/>
  <p:tag name="KSO_WM_DIAGRAM_VIRTUALLY_FRAME" val="{&quot;height&quot;:439.4,&quot;left&quot;:423,&quot;top&quot;:43.2,&quot;width&quot;:274.9}"/>
</p:tagLst>
</file>

<file path=ppt/tags/tag98.xml><?xml version="1.0" encoding="utf-8"?>
<p:tagLst xmlns:p="http://schemas.openxmlformats.org/presentationml/2006/main">
  <p:tag name="KSO_WM_BEAUTIFY_FLAG" val=""/>
  <p:tag name="KSO_WM_DIAGRAM_VIRTUALLY_FRAME" val="{&quot;height&quot;:439.4,&quot;left&quot;:423,&quot;top&quot;:43.2,&quot;width&quot;:274.9}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F88"/>
      </a:accent1>
      <a:accent2>
        <a:srgbClr val="CA86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6656</Words>
  <Application>WPS 演示</Application>
  <PresentationFormat>宽屏</PresentationFormat>
  <Paragraphs>490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楷体</vt:lpstr>
      <vt:lpstr>Times New Roman</vt:lpstr>
      <vt:lpstr>微软雅黑</vt:lpstr>
      <vt:lpstr>-소망M</vt:lpstr>
      <vt:lpstr>Segoe Print</vt:lpstr>
      <vt:lpstr>仿宋</vt:lpstr>
      <vt:lpstr>微软雅黑 Light</vt:lpstr>
      <vt:lpstr>Arial Unicode MS</vt:lpstr>
      <vt:lpstr>等线</vt:lpstr>
      <vt:lpstr>黑体</vt:lpstr>
      <vt:lpstr>-소망M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范小鱼</dc:creator>
  <cp:lastModifiedBy>狗蛋儿</cp:lastModifiedBy>
  <cp:revision>293</cp:revision>
  <dcterms:created xsi:type="dcterms:W3CDTF">2023-04-25T02:41:00Z</dcterms:created>
  <dcterms:modified xsi:type="dcterms:W3CDTF">2025-01-08T11:47:30Z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892FEF51696C4F97B2B1E7BEC6197A4C_12</vt:lpwstr>
  </property>
  <property fmtid="{D5CDD505-2E9C-101B-9397-08002B2CF9AE}" pid="3" name="KSOProductBuildVer">
    <vt:lpwstr>2052-12.1.0.19302</vt:lpwstr>
  </property>
</Properties>
</file>