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handoutMasterIdLst>
    <p:handoutMasterId r:id="rId36"/>
  </p:handoutMasterIdLst>
  <p:sldIdLst>
    <p:sldId id="274" r:id="rId4"/>
    <p:sldId id="337" r:id="rId5"/>
    <p:sldId id="256" r:id="rId6"/>
    <p:sldId id="353" r:id="rId7"/>
    <p:sldId id="269" r:id="rId9"/>
    <p:sldId id="364" r:id="rId10"/>
    <p:sldId id="356" r:id="rId11"/>
    <p:sldId id="377" r:id="rId12"/>
    <p:sldId id="259" r:id="rId13"/>
    <p:sldId id="278" r:id="rId14"/>
    <p:sldId id="376" r:id="rId15"/>
    <p:sldId id="349" r:id="rId16"/>
    <p:sldId id="359" r:id="rId17"/>
    <p:sldId id="261" r:id="rId18"/>
    <p:sldId id="379" r:id="rId19"/>
    <p:sldId id="381" r:id="rId20"/>
    <p:sldId id="368" r:id="rId21"/>
    <p:sldId id="367" r:id="rId22"/>
    <p:sldId id="380" r:id="rId23"/>
    <p:sldId id="374" r:id="rId24"/>
    <p:sldId id="382" r:id="rId25"/>
    <p:sldId id="338" r:id="rId26"/>
    <p:sldId id="363" r:id="rId27"/>
    <p:sldId id="388" r:id="rId28"/>
    <p:sldId id="341" r:id="rId29"/>
    <p:sldId id="343" r:id="rId30"/>
    <p:sldId id="389" r:id="rId31"/>
    <p:sldId id="383" r:id="rId32"/>
    <p:sldId id="262" r:id="rId33"/>
    <p:sldId id="268" r:id="rId34"/>
    <p:sldId id="273" r:id="rId35"/>
  </p:sldIdLst>
  <p:sldSz cx="9144000" cy="6858000" type="screen4x3"/>
  <p:notesSz cx="9144000" cy="6858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42" userDrawn="1">
          <p15:clr>
            <a:srgbClr val="A4A3A4"/>
          </p15:clr>
        </p15:guide>
        <p15:guide id="2" orient="horz" pos="4292" userDrawn="1">
          <p15:clr>
            <a:srgbClr val="A4A3A4"/>
          </p15:clr>
        </p15:guide>
        <p15:guide id="3" orient="horz" pos="3312" userDrawn="1">
          <p15:clr>
            <a:srgbClr val="A4A3A4"/>
          </p15:clr>
        </p15:guide>
        <p15:guide id="4" orient="horz" pos="2657" userDrawn="1">
          <p15:clr>
            <a:srgbClr val="A4A3A4"/>
          </p15:clr>
        </p15:guide>
        <p15:guide id="5" orient="horz" pos="1981" userDrawn="1">
          <p15:clr>
            <a:srgbClr val="A4A3A4"/>
          </p15:clr>
        </p15:guide>
        <p15:guide id="6" pos="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0E6"/>
    <a:srgbClr val="0072A9"/>
    <a:srgbClr val="044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81199" autoAdjust="0"/>
  </p:normalViewPr>
  <p:slideViewPr>
    <p:cSldViewPr snapToGrid="0" showGuides="1">
      <p:cViewPr>
        <p:scale>
          <a:sx n="64" d="100"/>
          <a:sy n="64" d="100"/>
        </p:scale>
        <p:origin x="1768" y="344"/>
      </p:cViewPr>
      <p:guideLst>
        <p:guide orient="horz" pos="142"/>
        <p:guide orient="horz" pos="4292"/>
        <p:guide orient="horz" pos="3312"/>
        <p:guide orient="horz" pos="2657"/>
        <p:guide orient="horz" pos="1981"/>
        <p:guide pos="208"/>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46.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32291BC-9788-4BC9-B303-E75BB32649DD}" type="datetimeFigureOut">
              <a:rPr lang="zh-CN" altLang="en-US"/>
            </a:fld>
            <a:endParaRPr lang="zh-CN" altLang="en-US"/>
          </a:p>
        </p:txBody>
      </p:sp>
      <p:sp>
        <p:nvSpPr>
          <p:cNvPr id="4" name="页脚占位符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BE69A6E4-5A2E-46A8-BF08-DD3C9503D33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F74A5C9-E371-4348-B8C1-74E0F291F326}" type="datetimeFigureOut">
              <a:rPr lang="zh-CN" altLang="en-US"/>
            </a:fld>
            <a:endParaRPr lang="zh-CN" altLang="en-US"/>
          </a:p>
        </p:txBody>
      </p:sp>
      <p:sp>
        <p:nvSpPr>
          <p:cNvPr id="4" name="幻灯片图像占位符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F3B0B1B-F5D3-487B-BD4C-AC89EB8917A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p:spPr>
      </p:sp>
      <p:sp>
        <p:nvSpPr>
          <p:cNvPr id="24579" name="备注占位符 2"/>
          <p:cNvSpPr>
            <a:spLocks noGrp="1"/>
          </p:cNvSpPr>
          <p:nvPr>
            <p:ph type="body" idx="1"/>
          </p:nvPr>
        </p:nvSpPr>
        <p:spPr bwMode="auto">
          <a:noFill/>
        </p:spPr>
        <p:txBody>
          <a:bodyPr wrap="square" numCol="1" anchor="t" anchorCtr="0" compatLnSpc="1"/>
          <a:lstStyle/>
          <a:p>
            <a:pPr>
              <a:spcBef>
                <a:spcPct val="0"/>
              </a:spcBef>
            </a:pPr>
            <a:r>
              <a:rPr lang="zh-CN" altLang="en-US" dirty="0">
                <a:solidFill>
                  <a:schemeClr val="bg1"/>
                </a:solidFill>
                <a:latin typeface="黑体" panose="02010609060101010101" pitchFamily="49" charset="-122"/>
                <a:ea typeface="黑体" panose="02010609060101010101" pitchFamily="49" charset="-122"/>
              </a:rPr>
              <a:t>欧洲电信标准组织（</a:t>
            </a:r>
            <a:r>
              <a:rPr lang="en-US" altLang="zh-CN" dirty="0">
                <a:solidFill>
                  <a:schemeClr val="bg1"/>
                </a:solidFill>
                <a:latin typeface="黑体" panose="02010609060101010101" pitchFamily="49" charset="-122"/>
                <a:ea typeface="黑体" panose="02010609060101010101" pitchFamily="49" charset="-122"/>
              </a:rPr>
              <a:t>ETSI</a:t>
            </a:r>
            <a:r>
              <a:rPr lang="zh-CN" altLang="en-US" dirty="0">
                <a:solidFill>
                  <a:schemeClr val="bg1"/>
                </a:solidFill>
                <a:latin typeface="黑体" panose="02010609060101010101" pitchFamily="49" charset="-122"/>
                <a:ea typeface="黑体" panose="02010609060101010101" pitchFamily="49" charset="-122"/>
              </a:rPr>
              <a:t>）定义的 </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架构如图 </a:t>
            </a:r>
            <a:r>
              <a:rPr lang="en-US" altLang="zh-CN" dirty="0">
                <a:solidFill>
                  <a:schemeClr val="bg1"/>
                </a:solidFill>
                <a:latin typeface="黑体" panose="02010609060101010101" pitchFamily="49" charset="-122"/>
                <a:ea typeface="黑体" panose="02010609060101010101" pitchFamily="49" charset="-122"/>
              </a:rPr>
              <a:t>3.1 </a:t>
            </a:r>
            <a:r>
              <a:rPr lang="zh-CN" altLang="en-US" dirty="0">
                <a:solidFill>
                  <a:schemeClr val="bg1"/>
                </a:solidFill>
                <a:latin typeface="黑体" panose="02010609060101010101" pitchFamily="49" charset="-122"/>
                <a:ea typeface="黑体" panose="02010609060101010101" pitchFamily="49" charset="-122"/>
              </a:rPr>
              <a:t>所示，在网络功能虚拟化基础设施（</a:t>
            </a:r>
            <a:r>
              <a:rPr lang="en-US" altLang="zh-CN" dirty="0">
                <a:solidFill>
                  <a:schemeClr val="bg1"/>
                </a:solidFill>
                <a:latin typeface="黑体" panose="02010609060101010101" pitchFamily="49" charset="-122"/>
                <a:ea typeface="黑体" panose="02010609060101010101" pitchFamily="49" charset="-122"/>
              </a:rPr>
              <a:t>NFVI</a:t>
            </a:r>
            <a:r>
              <a:rPr lang="zh-CN" altLang="en-US" dirty="0">
                <a:solidFill>
                  <a:schemeClr val="bg1"/>
                </a:solidFill>
                <a:latin typeface="黑体" panose="02010609060101010101" pitchFamily="49" charset="-122"/>
                <a:ea typeface="黑体" panose="02010609060101010101" pitchFamily="49" charset="-122"/>
              </a:rPr>
              <a:t>）上部署和执行虚拟网络功能（</a:t>
            </a:r>
            <a:r>
              <a:rPr lang="en-US" altLang="zh-CN" dirty="0">
                <a:solidFill>
                  <a:schemeClr val="bg1"/>
                </a:solidFill>
                <a:latin typeface="黑体" panose="02010609060101010101" pitchFamily="49" charset="-122"/>
                <a:ea typeface="黑体" panose="02010609060101010101" pitchFamily="49" charset="-122"/>
              </a:rPr>
              <a:t>VNF</a:t>
            </a:r>
            <a:r>
              <a:rPr lang="zh-CN" altLang="en-US" dirty="0">
                <a:solidFill>
                  <a:schemeClr val="bg1"/>
                </a:solidFill>
                <a:latin typeface="黑体" panose="02010609060101010101" pitchFamily="49" charset="-122"/>
                <a:ea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rPr>
              <a:t>NFVI </a:t>
            </a:r>
            <a:r>
              <a:rPr lang="zh-CN" altLang="en-US" dirty="0">
                <a:solidFill>
                  <a:schemeClr val="bg1"/>
                </a:solidFill>
                <a:latin typeface="黑体" panose="02010609060101010101" pitchFamily="49" charset="-122"/>
                <a:ea typeface="黑体" panose="02010609060101010101" pitchFamily="49" charset="-122"/>
              </a:rPr>
              <a:t>是由软件层包装的商品服务器组成，并抽象地、逻辑地区分他们在管理层的上面，一个 </a:t>
            </a:r>
            <a:r>
              <a:rPr lang="en-US" altLang="zh-CN" dirty="0">
                <a:solidFill>
                  <a:schemeClr val="bg1"/>
                </a:solidFill>
                <a:latin typeface="黑体" panose="02010609060101010101" pitchFamily="49" charset="-122"/>
                <a:ea typeface="黑体" panose="02010609060101010101" pitchFamily="49" charset="-122"/>
              </a:rPr>
              <a:t>VNF </a:t>
            </a:r>
            <a:r>
              <a:rPr lang="zh-CN" altLang="en-US" dirty="0">
                <a:solidFill>
                  <a:schemeClr val="bg1"/>
                </a:solidFill>
                <a:latin typeface="黑体" panose="02010609060101010101" pitchFamily="49" charset="-122"/>
                <a:ea typeface="黑体" panose="02010609060101010101" pitchFamily="49" charset="-122"/>
              </a:rPr>
              <a:t>通常映射一个虚拟机到 </a:t>
            </a:r>
            <a:r>
              <a:rPr lang="en-US" altLang="zh-CN" dirty="0">
                <a:solidFill>
                  <a:schemeClr val="bg1"/>
                </a:solidFill>
                <a:latin typeface="黑体" panose="02010609060101010101" pitchFamily="49" charset="-122"/>
                <a:ea typeface="黑体" panose="02010609060101010101" pitchFamily="49" charset="-122"/>
              </a:rPr>
              <a:t>NFVI</a:t>
            </a:r>
            <a:r>
              <a:rPr lang="zh-CN" altLang="en-US" dirty="0">
                <a:solidFill>
                  <a:schemeClr val="bg1"/>
                </a:solidFill>
                <a:latin typeface="黑体" panose="02010609060101010101" pitchFamily="49" charset="-122"/>
                <a:ea typeface="黑体" panose="02010609060101010101" pitchFamily="49" charset="-122"/>
              </a:rPr>
              <a:t>。通过管理和编排系统（</a:t>
            </a:r>
            <a:r>
              <a:rPr lang="en-US" altLang="zh-CN" dirty="0">
                <a:solidFill>
                  <a:schemeClr val="bg1"/>
                </a:solidFill>
                <a:latin typeface="黑体" panose="02010609060101010101" pitchFamily="49" charset="-122"/>
                <a:ea typeface="黑体" panose="02010609060101010101" pitchFamily="49" charset="-122"/>
              </a:rPr>
              <a:t>M&amp;O</a:t>
            </a:r>
            <a:r>
              <a:rPr lang="zh-CN" altLang="en-US" dirty="0">
                <a:solidFill>
                  <a:schemeClr val="bg1"/>
                </a:solidFill>
                <a:latin typeface="黑体" panose="02010609060101010101" pitchFamily="49" charset="-122"/>
                <a:ea typeface="黑体" panose="02010609060101010101" pitchFamily="49" charset="-122"/>
              </a:rPr>
              <a:t>）</a:t>
            </a:r>
            <a:endParaRPr lang="zh-CN" altLang="en-US" dirty="0">
              <a:solidFill>
                <a:schemeClr val="bg1"/>
              </a:solidFill>
              <a:latin typeface="黑体" panose="02010609060101010101" pitchFamily="49" charset="-122"/>
              <a:ea typeface="黑体" panose="02010609060101010101" pitchFamily="49" charset="-122"/>
            </a:endParaRPr>
          </a:p>
          <a:p>
            <a:pPr>
              <a:spcBef>
                <a:spcPct val="0"/>
              </a:spcBef>
            </a:pPr>
            <a:r>
              <a:rPr lang="zh-CN" altLang="en-US" dirty="0">
                <a:solidFill>
                  <a:schemeClr val="bg1"/>
                </a:solidFill>
                <a:latin typeface="黑体" panose="02010609060101010101" pitchFamily="49" charset="-122"/>
                <a:ea typeface="黑体" panose="02010609060101010101" pitchFamily="49" charset="-122"/>
              </a:rPr>
              <a:t>的控制，</a:t>
            </a:r>
            <a:r>
              <a:rPr lang="en-US" altLang="zh-CN" dirty="0">
                <a:solidFill>
                  <a:schemeClr val="bg1"/>
                </a:solidFill>
                <a:latin typeface="黑体" panose="02010609060101010101" pitchFamily="49" charset="-122"/>
                <a:ea typeface="黑体" panose="02010609060101010101" pitchFamily="49" charset="-122"/>
              </a:rPr>
              <a:t>VNFs </a:t>
            </a:r>
            <a:r>
              <a:rPr lang="zh-CN" altLang="en-US" dirty="0">
                <a:solidFill>
                  <a:schemeClr val="bg1"/>
                </a:solidFill>
                <a:latin typeface="黑体" panose="02010609060101010101" pitchFamily="49" charset="-122"/>
                <a:ea typeface="黑体" panose="02010609060101010101" pitchFamily="49" charset="-122"/>
              </a:rPr>
              <a:t>在</a:t>
            </a:r>
            <a:r>
              <a:rPr lang="en-US" altLang="zh-CN" dirty="0">
                <a:solidFill>
                  <a:schemeClr val="bg1"/>
                </a:solidFill>
                <a:latin typeface="黑体" panose="02010609060101010101" pitchFamily="49" charset="-122"/>
                <a:ea typeface="黑体" panose="02010609060101010101" pitchFamily="49" charset="-122"/>
              </a:rPr>
              <a:t>NFVI </a:t>
            </a:r>
            <a:r>
              <a:rPr lang="zh-CN" altLang="en-US" dirty="0">
                <a:solidFill>
                  <a:schemeClr val="bg1"/>
                </a:solidFill>
                <a:latin typeface="黑体" panose="02010609060101010101" pitchFamily="49" charset="-122"/>
                <a:ea typeface="黑体" panose="02010609060101010101" pitchFamily="49" charset="-122"/>
              </a:rPr>
              <a:t>上部署、执行和操作，这些都是由一组描述网络服务和其 </a:t>
            </a:r>
            <a:r>
              <a:rPr lang="en-US" altLang="zh-CN" dirty="0">
                <a:solidFill>
                  <a:schemeClr val="bg1"/>
                </a:solidFill>
                <a:latin typeface="黑体" panose="02010609060101010101" pitchFamily="49" charset="-122"/>
                <a:ea typeface="黑体" panose="02010609060101010101" pitchFamily="49" charset="-122"/>
              </a:rPr>
              <a:t>VNFs </a:t>
            </a:r>
            <a:r>
              <a:rPr lang="zh-CN" altLang="en-US" dirty="0">
                <a:solidFill>
                  <a:schemeClr val="bg1"/>
                </a:solidFill>
                <a:latin typeface="黑体" panose="02010609060101010101" pitchFamily="49" charset="-122"/>
                <a:ea typeface="黑体" panose="02010609060101010101" pitchFamily="49" charset="-122"/>
              </a:rPr>
              <a:t>特征的元数据驱动。</a:t>
            </a:r>
            <a:r>
              <a:rPr lang="en-US" altLang="zh-CN" dirty="0">
                <a:solidFill>
                  <a:schemeClr val="bg1"/>
                </a:solidFill>
                <a:latin typeface="黑体" panose="02010609060101010101" pitchFamily="49" charset="-122"/>
                <a:ea typeface="黑体" panose="02010609060101010101" pitchFamily="49" charset="-122"/>
              </a:rPr>
              <a:t>M&amp;O </a:t>
            </a:r>
            <a:r>
              <a:rPr lang="zh-CN" altLang="en-US" dirty="0">
                <a:solidFill>
                  <a:schemeClr val="bg1"/>
                </a:solidFill>
                <a:latin typeface="黑体" panose="02010609060101010101" pitchFamily="49" charset="-122"/>
                <a:ea typeface="黑体" panose="02010609060101010101" pitchFamily="49" charset="-122"/>
              </a:rPr>
              <a:t>系统包括：一个用于主管网络服务生命周期的 </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编排器；一套用于主管 </a:t>
            </a:r>
            <a:r>
              <a:rPr lang="en-US" altLang="zh-CN" dirty="0">
                <a:solidFill>
                  <a:schemeClr val="bg1"/>
                </a:solidFill>
                <a:latin typeface="黑体" panose="02010609060101010101" pitchFamily="49" charset="-122"/>
                <a:ea typeface="黑体" panose="02010609060101010101" pitchFamily="49" charset="-122"/>
              </a:rPr>
              <a:t>VNFs </a:t>
            </a:r>
            <a:r>
              <a:rPr lang="zh-CN" altLang="en-US" dirty="0">
                <a:solidFill>
                  <a:schemeClr val="bg1"/>
                </a:solidFill>
                <a:latin typeface="黑体" panose="02010609060101010101" pitchFamily="49" charset="-122"/>
                <a:ea typeface="黑体" panose="02010609060101010101" pitchFamily="49" charset="-122"/>
              </a:rPr>
              <a:t>生命周期的管理器；一个管理虚拟化基础设施的管理器，这可以被看作是一个扩展的云管理系统，负责控制和管理 </a:t>
            </a:r>
            <a:r>
              <a:rPr lang="en-US" altLang="zh-CN" dirty="0">
                <a:solidFill>
                  <a:schemeClr val="bg1"/>
                </a:solidFill>
                <a:latin typeface="黑体" panose="02010609060101010101" pitchFamily="49" charset="-122"/>
                <a:ea typeface="黑体" panose="02010609060101010101" pitchFamily="49" charset="-122"/>
              </a:rPr>
              <a:t>NFVI </a:t>
            </a:r>
            <a:r>
              <a:rPr lang="zh-CN" altLang="en-US" dirty="0">
                <a:solidFill>
                  <a:schemeClr val="bg1"/>
                </a:solidFill>
                <a:latin typeface="黑体" panose="02010609060101010101" pitchFamily="49" charset="-122"/>
                <a:ea typeface="黑体" panose="02010609060101010101" pitchFamily="49" charset="-122"/>
              </a:rPr>
              <a:t>资源</a:t>
            </a:r>
            <a:endParaRPr lang="zh-CN" altLang="en-US" dirty="0">
              <a:solidFill>
                <a:schemeClr val="bg1"/>
              </a:solidFill>
              <a:latin typeface="黑体" panose="02010609060101010101" pitchFamily="49" charset="-122"/>
              <a:ea typeface="黑体" panose="02010609060101010101" pitchFamily="49" charset="-122"/>
            </a:endParaRPr>
          </a:p>
          <a:p>
            <a:pPr>
              <a:spcBef>
                <a:spcPct val="0"/>
              </a:spcBef>
            </a:pPr>
            <a:r>
              <a:rPr lang="zh-CN" altLang="en-US" dirty="0">
                <a:solidFill>
                  <a:schemeClr val="bg1"/>
                </a:solidFill>
                <a:latin typeface="黑体" panose="02010609060101010101" pitchFamily="49" charset="-122"/>
                <a:ea typeface="黑体" panose="02010609060101010101" pitchFamily="49" charset="-122"/>
              </a:rPr>
              <a:t>。</a:t>
            </a:r>
            <a:endParaRPr lang="zh-CN" altLang="en-US" dirty="0"/>
          </a:p>
        </p:txBody>
      </p:sp>
      <p:sp>
        <p:nvSpPr>
          <p:cNvPr id="2458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34F9C3A-5C75-432F-8EF1-AB7686F3FCDD}"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p:spPr>
      </p:sp>
      <p:sp>
        <p:nvSpPr>
          <p:cNvPr id="276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7652"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B7350ED-A75A-44D7-85AB-A084DB7C8312}"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p:spPr>
      </p:sp>
      <p:sp>
        <p:nvSpPr>
          <p:cNvPr id="286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867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B9963015-6613-492B-AFCF-0F4169B4D40B}"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p:spPr>
      </p:sp>
      <p:sp>
        <p:nvSpPr>
          <p:cNvPr id="31747" name="备注占位符 2"/>
          <p:cNvSpPr>
            <a:spLocks noGrp="1"/>
          </p:cNvSpPr>
          <p:nvPr>
            <p:ph type="body" idx="1"/>
          </p:nvPr>
        </p:nvSpPr>
        <p:spPr bwMode="auto">
          <a:noFill/>
        </p:spPr>
        <p:txBody>
          <a:bodyPr wrap="square" numCol="1" anchor="t" anchorCtr="0" compatLnSpc="1"/>
          <a:lstStyle/>
          <a:p>
            <a:pPr>
              <a:spcBef>
                <a:spcPct val="0"/>
              </a:spcBef>
            </a:pPr>
            <a:r>
              <a:rPr lang="en-US" altLang="zh-CN">
                <a:solidFill>
                  <a:schemeClr val="bg1"/>
                </a:solidFill>
                <a:latin typeface="黑体" panose="02010609060101010101" pitchFamily="49" charset="-122"/>
                <a:ea typeface="黑体" panose="02010609060101010101" pitchFamily="49" charset="-122"/>
              </a:rPr>
              <a:t>=</a:t>
            </a:r>
            <a:endParaRPr lang="zh-CN" altLang="en-US"/>
          </a:p>
        </p:txBody>
      </p:sp>
      <p:sp>
        <p:nvSpPr>
          <p:cNvPr id="3174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8805BB9-0F31-4716-9A99-DDC7421A5509}"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p:spPr>
      </p:sp>
      <p:sp>
        <p:nvSpPr>
          <p:cNvPr id="286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867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B9963015-6613-492B-AFCF-0F4169B4D40B}"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p:spPr>
      </p:sp>
      <p:sp>
        <p:nvSpPr>
          <p:cNvPr id="31747" name="备注占位符 2"/>
          <p:cNvSpPr>
            <a:spLocks noGrp="1"/>
          </p:cNvSpPr>
          <p:nvPr>
            <p:ph type="body" idx="1"/>
          </p:nvPr>
        </p:nvSpPr>
        <p:spPr bwMode="auto">
          <a:noFill/>
        </p:spPr>
        <p:txBody>
          <a:bodyPr wrap="square" numCol="1" anchor="t" anchorCtr="0" compatLnSpc="1"/>
          <a:lstStyle/>
          <a:p>
            <a:pPr>
              <a:spcBef>
                <a:spcPct val="0"/>
              </a:spcBef>
            </a:pPr>
            <a:r>
              <a:rPr lang="en-US" altLang="zh-CN">
                <a:solidFill>
                  <a:schemeClr val="bg1"/>
                </a:solidFill>
                <a:latin typeface="黑体" panose="02010609060101010101" pitchFamily="49" charset="-122"/>
                <a:ea typeface="黑体" panose="02010609060101010101" pitchFamily="49" charset="-122"/>
              </a:rPr>
              <a:t>=</a:t>
            </a:r>
            <a:endParaRPr lang="zh-CN" altLang="en-US"/>
          </a:p>
        </p:txBody>
      </p:sp>
      <p:sp>
        <p:nvSpPr>
          <p:cNvPr id="3174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8805BB9-0F31-4716-9A99-DDC7421A5509}"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p:spPr>
      </p:sp>
      <p:sp>
        <p:nvSpPr>
          <p:cNvPr id="33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379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7E5989D-4F52-49B6-929F-C5501DF8B7F1}"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p:spPr>
      </p:sp>
      <p:sp>
        <p:nvSpPr>
          <p:cNvPr id="286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867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B9963015-6613-492B-AFCF-0F4169B4D40B}"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F3B0B1B-F5D3-487B-BD4C-AC89EB8917A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p:spPr>
      </p:sp>
      <p:sp>
        <p:nvSpPr>
          <p:cNvPr id="25603" name="备注占位符 2"/>
          <p:cNvSpPr>
            <a:spLocks noGrp="1"/>
          </p:cNvSpPr>
          <p:nvPr>
            <p:ph type="body" idx="1"/>
          </p:nvPr>
        </p:nvSpPr>
        <p:spPr bwMode="auto">
          <a:noFill/>
        </p:spPr>
        <p:txBody>
          <a:bodyPr wrap="square" numCol="1" anchor="t" anchorCtr="0" compatLnSpc="1"/>
          <a:lstStyle/>
          <a:p>
            <a:pPr>
              <a:spcBef>
                <a:spcPct val="0"/>
              </a:spcBef>
            </a:pP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技术虽然为网络服务商建立灵活高效的服务模式提供了支撑，但在用户需求动态变化的情况下，虚拟网络功能的编排仍然具有挑战性。为了使分</a:t>
            </a:r>
            <a:endParaRPr lang="zh-CN" altLang="en-US" dirty="0">
              <a:solidFill>
                <a:schemeClr val="bg1"/>
              </a:solidFill>
              <a:latin typeface="黑体" panose="02010609060101010101" pitchFamily="49" charset="-122"/>
              <a:ea typeface="黑体" panose="02010609060101010101" pitchFamily="49" charset="-122"/>
            </a:endParaRPr>
          </a:p>
          <a:p>
            <a:pPr>
              <a:spcBef>
                <a:spcPct val="0"/>
              </a:spcBef>
            </a:pPr>
            <a:r>
              <a:rPr lang="zh-CN" altLang="en-US" dirty="0">
                <a:solidFill>
                  <a:schemeClr val="bg1"/>
                </a:solidFill>
                <a:latin typeface="黑体" panose="02010609060101010101" pitchFamily="49" charset="-122"/>
                <a:ea typeface="黑体" panose="02010609060101010101" pitchFamily="49" charset="-122"/>
              </a:rPr>
              <a:t>布在多个云数据中心的网络功能进行合理链接，网络中流量数据包得到有效响应，服务功能链技术应运而生。根据互联网工程任务组对 </a:t>
            </a:r>
            <a:r>
              <a:rPr lang="en-US" altLang="zh-CN" dirty="0">
                <a:solidFill>
                  <a:schemeClr val="bg1"/>
                </a:solidFill>
                <a:latin typeface="黑体" panose="02010609060101010101" pitchFamily="49" charset="-122"/>
                <a:ea typeface="黑体" panose="02010609060101010101" pitchFamily="49" charset="-122"/>
              </a:rPr>
              <a:t>SFC </a:t>
            </a:r>
            <a:r>
              <a:rPr lang="zh-CN" altLang="en-US" dirty="0">
                <a:solidFill>
                  <a:schemeClr val="bg1"/>
                </a:solidFill>
                <a:latin typeface="黑体" panose="02010609060101010101" pitchFamily="49" charset="-122"/>
                <a:ea typeface="黑体" panose="02010609060101010101" pitchFamily="49" charset="-122"/>
              </a:rPr>
              <a:t>的标准化定义可知，广义的服务功能链是一组有序的网络功能集合，业务按顺序依次经过网络功能的处理。网络功能作为一个逻辑构件，既可以通过嵌入物理网络元素实现，也可以通过虚拟网络功能实现。在 </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架构中，</a:t>
            </a:r>
            <a:r>
              <a:rPr lang="en-US" altLang="zh-CN" dirty="0">
                <a:solidFill>
                  <a:schemeClr val="bg1"/>
                </a:solidFill>
                <a:latin typeface="黑体" panose="02010609060101010101" pitchFamily="49" charset="-122"/>
                <a:ea typeface="黑体" panose="02010609060101010101" pitchFamily="49" charset="-122"/>
              </a:rPr>
              <a:t>SFC </a:t>
            </a:r>
            <a:r>
              <a:rPr lang="zh-CN" altLang="en-US" dirty="0">
                <a:solidFill>
                  <a:schemeClr val="bg1"/>
                </a:solidFill>
                <a:latin typeface="黑体" panose="02010609060101010101" pitchFamily="49" charset="-122"/>
                <a:ea typeface="黑体" panose="02010609060101010101" pitchFamily="49" charset="-122"/>
              </a:rPr>
              <a:t>请求由一组 </a:t>
            </a:r>
            <a:r>
              <a:rPr lang="en-US" altLang="zh-CN" dirty="0">
                <a:solidFill>
                  <a:schemeClr val="bg1"/>
                </a:solidFill>
                <a:latin typeface="黑体" panose="02010609060101010101" pitchFamily="49" charset="-122"/>
                <a:ea typeface="黑体" panose="02010609060101010101" pitchFamily="49" charset="-122"/>
              </a:rPr>
              <a:t>VNFs </a:t>
            </a:r>
            <a:r>
              <a:rPr lang="zh-CN" altLang="en-US" dirty="0">
                <a:solidFill>
                  <a:schemeClr val="bg1"/>
                </a:solidFill>
                <a:latin typeface="黑体" panose="02010609060101010101" pitchFamily="49" charset="-122"/>
                <a:ea typeface="黑体" panose="02010609060101010101" pitchFamily="49" charset="-122"/>
              </a:rPr>
              <a:t>和 </a:t>
            </a:r>
            <a:r>
              <a:rPr lang="en-US" altLang="zh-CN" dirty="0">
                <a:solidFill>
                  <a:schemeClr val="bg1"/>
                </a:solidFill>
                <a:latin typeface="黑体" panose="02010609060101010101" pitchFamily="49" charset="-122"/>
                <a:ea typeface="黑体" panose="02010609060101010101" pitchFamily="49" charset="-122"/>
              </a:rPr>
              <a:t>VNF </a:t>
            </a:r>
            <a:r>
              <a:rPr lang="zh-CN" altLang="en-US" dirty="0">
                <a:solidFill>
                  <a:schemeClr val="bg1"/>
                </a:solidFill>
                <a:latin typeface="黑体" panose="02010609060101010101" pitchFamily="49" charset="-122"/>
                <a:ea typeface="黑体" panose="02010609060101010101" pitchFamily="49" charset="-122"/>
              </a:rPr>
              <a:t>之间的链接</a:t>
            </a:r>
            <a:r>
              <a:rPr lang="en-US" altLang="zh-CN" dirty="0">
                <a:solidFill>
                  <a:schemeClr val="bg1"/>
                </a:solidFill>
                <a:latin typeface="黑体" panose="02010609060101010101" pitchFamily="49" charset="-122"/>
                <a:ea typeface="黑体" panose="02010609060101010101" pitchFamily="49" charset="-122"/>
              </a:rPr>
              <a:t>(Virtual Network Function Link</a:t>
            </a:r>
            <a:r>
              <a:rPr lang="zh-CN" altLang="en-US" dirty="0">
                <a:solidFill>
                  <a:schemeClr val="bg1"/>
                </a:solidFill>
                <a:latin typeface="黑体" panose="02010609060101010101" pitchFamily="49" charset="-122"/>
                <a:ea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rPr>
              <a:t>VNFL)</a:t>
            </a:r>
            <a:r>
              <a:rPr lang="zh-CN" altLang="en-US" dirty="0">
                <a:solidFill>
                  <a:schemeClr val="bg1"/>
                </a:solidFill>
                <a:latin typeface="黑体" panose="02010609060101010101" pitchFamily="49" charset="-122"/>
                <a:ea typeface="黑体" panose="02010609060101010101" pitchFamily="49" charset="-122"/>
              </a:rPr>
              <a:t>组成。</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通过管理和编排机制将一个端到端的网络服务变为由 </a:t>
            </a:r>
            <a:r>
              <a:rPr lang="en-US" altLang="zh-CN" dirty="0">
                <a:solidFill>
                  <a:schemeClr val="bg1"/>
                </a:solidFill>
                <a:latin typeface="黑体" panose="02010609060101010101" pitchFamily="49" charset="-122"/>
                <a:ea typeface="黑体" panose="02010609060101010101" pitchFamily="49" charset="-122"/>
              </a:rPr>
              <a:t>VNFL </a:t>
            </a:r>
            <a:r>
              <a:rPr lang="zh-CN" altLang="en-US" dirty="0">
                <a:solidFill>
                  <a:schemeClr val="bg1"/>
                </a:solidFill>
                <a:latin typeface="黑体" panose="02010609060101010101" pitchFamily="49" charset="-122"/>
                <a:ea typeface="黑体" panose="02010609060101010101" pitchFamily="49" charset="-122"/>
              </a:rPr>
              <a:t>连接的 </a:t>
            </a:r>
            <a:r>
              <a:rPr lang="en-US" altLang="zh-CN" dirty="0">
                <a:solidFill>
                  <a:schemeClr val="bg1"/>
                </a:solidFill>
                <a:latin typeface="黑体" panose="02010609060101010101" pitchFamily="49" charset="-122"/>
                <a:ea typeface="黑体" panose="02010609060101010101" pitchFamily="49" charset="-122"/>
              </a:rPr>
              <a:t>VNFs </a:t>
            </a:r>
            <a:r>
              <a:rPr lang="zh-CN" altLang="en-US" dirty="0">
                <a:solidFill>
                  <a:schemeClr val="bg1"/>
                </a:solidFill>
                <a:latin typeface="黑体" panose="02010609060101010101" pitchFamily="49" charset="-122"/>
                <a:ea typeface="黑体" panose="02010609060101010101" pitchFamily="49" charset="-122"/>
              </a:rPr>
              <a:t>集合，其中的 </a:t>
            </a:r>
            <a:r>
              <a:rPr lang="en-US" altLang="zh-CN" dirty="0">
                <a:solidFill>
                  <a:schemeClr val="bg1"/>
                </a:solidFill>
                <a:latin typeface="黑体" panose="02010609060101010101" pitchFamily="49" charset="-122"/>
                <a:ea typeface="黑体" panose="02010609060101010101" pitchFamily="49" charset="-122"/>
              </a:rPr>
              <a:t>VNF </a:t>
            </a:r>
            <a:r>
              <a:rPr lang="zh-CN" altLang="en-US" dirty="0">
                <a:solidFill>
                  <a:schemeClr val="bg1"/>
                </a:solidFill>
                <a:latin typeface="黑体" panose="02010609060101010101" pitchFamily="49" charset="-122"/>
                <a:ea typeface="黑体" panose="02010609060101010101" pitchFamily="49" charset="-122"/>
              </a:rPr>
              <a:t>对应着一个或若干个虚拟机资源，每条 </a:t>
            </a:r>
            <a:r>
              <a:rPr lang="en-US" altLang="zh-CN" dirty="0">
                <a:solidFill>
                  <a:schemeClr val="bg1"/>
                </a:solidFill>
                <a:latin typeface="黑体" panose="02010609060101010101" pitchFamily="49" charset="-122"/>
                <a:ea typeface="黑体" panose="02010609060101010101" pitchFamily="49" charset="-122"/>
              </a:rPr>
              <a:t>VNFL </a:t>
            </a:r>
            <a:r>
              <a:rPr lang="zh-CN" altLang="en-US" dirty="0">
                <a:solidFill>
                  <a:schemeClr val="bg1"/>
                </a:solidFill>
                <a:latin typeface="黑体" panose="02010609060101010101" pitchFamily="49" charset="-122"/>
                <a:ea typeface="黑体" panose="02010609060101010101" pitchFamily="49" charset="-122"/>
              </a:rPr>
              <a:t>对应着一组物理链路集合，需要占用一定的网络资源。如图 </a:t>
            </a:r>
            <a:r>
              <a:rPr lang="en-US" altLang="zh-CN" dirty="0">
                <a:solidFill>
                  <a:schemeClr val="bg1"/>
                </a:solidFill>
                <a:latin typeface="黑体" panose="02010609060101010101" pitchFamily="49" charset="-122"/>
                <a:ea typeface="黑体" panose="02010609060101010101" pitchFamily="49" charset="-122"/>
              </a:rPr>
              <a:t>2-4 </a:t>
            </a:r>
            <a:r>
              <a:rPr lang="zh-CN" altLang="en-US" dirty="0">
                <a:solidFill>
                  <a:schemeClr val="bg1"/>
                </a:solidFill>
                <a:latin typeface="黑体" panose="02010609060101010101" pitchFamily="49" charset="-122"/>
                <a:ea typeface="黑体" panose="02010609060101010101" pitchFamily="49" charset="-122"/>
              </a:rPr>
              <a:t>所示，这是 </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网络中一条服务功能链，其中，终端 </a:t>
            </a:r>
            <a:r>
              <a:rPr lang="en-US" altLang="zh-CN" dirty="0">
                <a:solidFill>
                  <a:schemeClr val="bg1"/>
                </a:solidFill>
                <a:latin typeface="黑体" panose="02010609060101010101" pitchFamily="49" charset="-122"/>
                <a:ea typeface="黑体" panose="02010609060101010101" pitchFamily="49" charset="-122"/>
              </a:rPr>
              <a:t>A </a:t>
            </a:r>
            <a:r>
              <a:rPr lang="zh-CN" altLang="en-US" dirty="0">
                <a:solidFill>
                  <a:schemeClr val="bg1"/>
                </a:solidFill>
                <a:latin typeface="黑体" panose="02010609060101010101" pitchFamily="49" charset="-122"/>
                <a:ea typeface="黑体" panose="02010609060101010101" pitchFamily="49" charset="-122"/>
              </a:rPr>
              <a:t>和 </a:t>
            </a:r>
            <a:r>
              <a:rPr lang="en-US" altLang="zh-CN" dirty="0">
                <a:solidFill>
                  <a:schemeClr val="bg1"/>
                </a:solidFill>
                <a:latin typeface="黑体" panose="02010609060101010101" pitchFamily="49" charset="-122"/>
                <a:ea typeface="黑体" panose="02010609060101010101" pitchFamily="49" charset="-122"/>
              </a:rPr>
              <a:t>B </a:t>
            </a:r>
            <a:r>
              <a:rPr lang="zh-CN" altLang="en-US" dirty="0">
                <a:solidFill>
                  <a:schemeClr val="bg1"/>
                </a:solidFill>
                <a:latin typeface="黑体" panose="02010609060101010101" pitchFamily="49" charset="-122"/>
                <a:ea typeface="黑体" panose="02010609060101010101" pitchFamily="49" charset="-122"/>
              </a:rPr>
              <a:t>分别</a:t>
            </a:r>
            <a:endParaRPr lang="zh-CN" altLang="en-US" dirty="0">
              <a:solidFill>
                <a:schemeClr val="bg1"/>
              </a:solidFill>
              <a:latin typeface="黑体" panose="02010609060101010101" pitchFamily="49" charset="-122"/>
              <a:ea typeface="黑体" panose="02010609060101010101" pitchFamily="49" charset="-122"/>
            </a:endParaRPr>
          </a:p>
          <a:p>
            <a:pPr>
              <a:spcBef>
                <a:spcPct val="0"/>
              </a:spcBef>
            </a:pPr>
            <a:r>
              <a:rPr lang="zh-CN" altLang="en-US" dirty="0">
                <a:solidFill>
                  <a:schemeClr val="bg1"/>
                </a:solidFill>
                <a:latin typeface="黑体" panose="02010609060101010101" pitchFamily="49" charset="-122"/>
                <a:ea typeface="黑体" panose="02010609060101010101" pitchFamily="49" charset="-122"/>
              </a:rPr>
              <a:t>是服务起始点和终止点，虚拟网络功能运行于底层硬件资源上，可以与单个或多个基础设施相关联。</a:t>
            </a:r>
            <a:endParaRPr lang="zh-CN" altLang="en-US" dirty="0"/>
          </a:p>
        </p:txBody>
      </p:sp>
      <p:sp>
        <p:nvSpPr>
          <p:cNvPr id="25604"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A64585B-D792-4BFB-8FA5-E8BFC4FFF385}"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p:spPr>
      </p:sp>
      <p:sp>
        <p:nvSpPr>
          <p:cNvPr id="368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686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5457C13-4CAA-4397-BB18-5FBDA9B042C1}"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p:spPr>
      </p:sp>
      <p:sp>
        <p:nvSpPr>
          <p:cNvPr id="25603" name="备注占位符 2"/>
          <p:cNvSpPr>
            <a:spLocks noGrp="1"/>
          </p:cNvSpPr>
          <p:nvPr>
            <p:ph type="body" idx="1"/>
          </p:nvPr>
        </p:nvSpPr>
        <p:spPr bwMode="auto">
          <a:noFill/>
        </p:spPr>
        <p:txBody>
          <a:bodyPr wrap="square" numCol="1" anchor="t" anchorCtr="0" compatLnSpc="1"/>
          <a:lstStyle/>
          <a:p>
            <a:pPr>
              <a:spcBef>
                <a:spcPct val="0"/>
              </a:spcBef>
            </a:pP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技术虽然为网络服务商建立灵活高效的服务模式提供了支撑，但在用户需求动态变化的情况下，虚拟网络功能的编排仍然具有挑战性。为了使分</a:t>
            </a:r>
            <a:endParaRPr lang="zh-CN" altLang="en-US" dirty="0">
              <a:solidFill>
                <a:schemeClr val="bg1"/>
              </a:solidFill>
              <a:latin typeface="黑体" panose="02010609060101010101" pitchFamily="49" charset="-122"/>
              <a:ea typeface="黑体" panose="02010609060101010101" pitchFamily="49" charset="-122"/>
            </a:endParaRPr>
          </a:p>
          <a:p>
            <a:pPr>
              <a:spcBef>
                <a:spcPct val="0"/>
              </a:spcBef>
            </a:pPr>
            <a:r>
              <a:rPr lang="zh-CN" altLang="en-US" dirty="0">
                <a:solidFill>
                  <a:schemeClr val="bg1"/>
                </a:solidFill>
                <a:latin typeface="黑体" panose="02010609060101010101" pitchFamily="49" charset="-122"/>
                <a:ea typeface="黑体" panose="02010609060101010101" pitchFamily="49" charset="-122"/>
              </a:rPr>
              <a:t>布在多个云数据中心的网络功能进行合理链接，网络中流量数据包得到有效响应，服务功能链技术应运而生。根据互联网工程任务组对 </a:t>
            </a:r>
            <a:r>
              <a:rPr lang="en-US" altLang="zh-CN" dirty="0">
                <a:solidFill>
                  <a:schemeClr val="bg1"/>
                </a:solidFill>
                <a:latin typeface="黑体" panose="02010609060101010101" pitchFamily="49" charset="-122"/>
                <a:ea typeface="黑体" panose="02010609060101010101" pitchFamily="49" charset="-122"/>
              </a:rPr>
              <a:t>SFC </a:t>
            </a:r>
            <a:r>
              <a:rPr lang="zh-CN" altLang="en-US" dirty="0">
                <a:solidFill>
                  <a:schemeClr val="bg1"/>
                </a:solidFill>
                <a:latin typeface="黑体" panose="02010609060101010101" pitchFamily="49" charset="-122"/>
                <a:ea typeface="黑体" panose="02010609060101010101" pitchFamily="49" charset="-122"/>
              </a:rPr>
              <a:t>的标准化定义可知，广义的服务功能链是一组有序的网络功能集合，业务按顺序依次经过网络功能的处理。网络功能作为一个逻辑构件，既可以通过嵌入物理网络元素实现，也可以通过虚拟网络功能实现。在 </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架构中，</a:t>
            </a:r>
            <a:r>
              <a:rPr lang="en-US" altLang="zh-CN" dirty="0">
                <a:solidFill>
                  <a:schemeClr val="bg1"/>
                </a:solidFill>
                <a:latin typeface="黑体" panose="02010609060101010101" pitchFamily="49" charset="-122"/>
                <a:ea typeface="黑体" panose="02010609060101010101" pitchFamily="49" charset="-122"/>
              </a:rPr>
              <a:t>SFC </a:t>
            </a:r>
            <a:r>
              <a:rPr lang="zh-CN" altLang="en-US" dirty="0">
                <a:solidFill>
                  <a:schemeClr val="bg1"/>
                </a:solidFill>
                <a:latin typeface="黑体" panose="02010609060101010101" pitchFamily="49" charset="-122"/>
                <a:ea typeface="黑体" panose="02010609060101010101" pitchFamily="49" charset="-122"/>
              </a:rPr>
              <a:t>请求由一组 </a:t>
            </a:r>
            <a:r>
              <a:rPr lang="en-US" altLang="zh-CN" dirty="0">
                <a:solidFill>
                  <a:schemeClr val="bg1"/>
                </a:solidFill>
                <a:latin typeface="黑体" panose="02010609060101010101" pitchFamily="49" charset="-122"/>
                <a:ea typeface="黑体" panose="02010609060101010101" pitchFamily="49" charset="-122"/>
              </a:rPr>
              <a:t>VNFs </a:t>
            </a:r>
            <a:r>
              <a:rPr lang="zh-CN" altLang="en-US" dirty="0">
                <a:solidFill>
                  <a:schemeClr val="bg1"/>
                </a:solidFill>
                <a:latin typeface="黑体" panose="02010609060101010101" pitchFamily="49" charset="-122"/>
                <a:ea typeface="黑体" panose="02010609060101010101" pitchFamily="49" charset="-122"/>
              </a:rPr>
              <a:t>和 </a:t>
            </a:r>
            <a:r>
              <a:rPr lang="en-US" altLang="zh-CN" dirty="0">
                <a:solidFill>
                  <a:schemeClr val="bg1"/>
                </a:solidFill>
                <a:latin typeface="黑体" panose="02010609060101010101" pitchFamily="49" charset="-122"/>
                <a:ea typeface="黑体" panose="02010609060101010101" pitchFamily="49" charset="-122"/>
              </a:rPr>
              <a:t>VNF </a:t>
            </a:r>
            <a:r>
              <a:rPr lang="zh-CN" altLang="en-US" dirty="0">
                <a:solidFill>
                  <a:schemeClr val="bg1"/>
                </a:solidFill>
                <a:latin typeface="黑体" panose="02010609060101010101" pitchFamily="49" charset="-122"/>
                <a:ea typeface="黑体" panose="02010609060101010101" pitchFamily="49" charset="-122"/>
              </a:rPr>
              <a:t>之间的链接</a:t>
            </a:r>
            <a:r>
              <a:rPr lang="en-US" altLang="zh-CN" dirty="0">
                <a:solidFill>
                  <a:schemeClr val="bg1"/>
                </a:solidFill>
                <a:latin typeface="黑体" panose="02010609060101010101" pitchFamily="49" charset="-122"/>
                <a:ea typeface="黑体" panose="02010609060101010101" pitchFamily="49" charset="-122"/>
              </a:rPr>
              <a:t>(Virtual Network Function Link</a:t>
            </a:r>
            <a:r>
              <a:rPr lang="zh-CN" altLang="en-US" dirty="0">
                <a:solidFill>
                  <a:schemeClr val="bg1"/>
                </a:solidFill>
                <a:latin typeface="黑体" panose="02010609060101010101" pitchFamily="49" charset="-122"/>
                <a:ea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rPr>
              <a:t>VNFL)</a:t>
            </a:r>
            <a:r>
              <a:rPr lang="zh-CN" altLang="en-US" dirty="0">
                <a:solidFill>
                  <a:schemeClr val="bg1"/>
                </a:solidFill>
                <a:latin typeface="黑体" panose="02010609060101010101" pitchFamily="49" charset="-122"/>
                <a:ea typeface="黑体" panose="02010609060101010101" pitchFamily="49" charset="-122"/>
              </a:rPr>
              <a:t>组成。</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通过管理和编排机制将一个端到端的网络服务变为由 </a:t>
            </a:r>
            <a:r>
              <a:rPr lang="en-US" altLang="zh-CN" dirty="0">
                <a:solidFill>
                  <a:schemeClr val="bg1"/>
                </a:solidFill>
                <a:latin typeface="黑体" panose="02010609060101010101" pitchFamily="49" charset="-122"/>
                <a:ea typeface="黑体" panose="02010609060101010101" pitchFamily="49" charset="-122"/>
              </a:rPr>
              <a:t>VNFL </a:t>
            </a:r>
            <a:r>
              <a:rPr lang="zh-CN" altLang="en-US" dirty="0">
                <a:solidFill>
                  <a:schemeClr val="bg1"/>
                </a:solidFill>
                <a:latin typeface="黑体" panose="02010609060101010101" pitchFamily="49" charset="-122"/>
                <a:ea typeface="黑体" panose="02010609060101010101" pitchFamily="49" charset="-122"/>
              </a:rPr>
              <a:t>连接的 </a:t>
            </a:r>
            <a:r>
              <a:rPr lang="en-US" altLang="zh-CN" dirty="0">
                <a:solidFill>
                  <a:schemeClr val="bg1"/>
                </a:solidFill>
                <a:latin typeface="黑体" panose="02010609060101010101" pitchFamily="49" charset="-122"/>
                <a:ea typeface="黑体" panose="02010609060101010101" pitchFamily="49" charset="-122"/>
              </a:rPr>
              <a:t>VNFs </a:t>
            </a:r>
            <a:r>
              <a:rPr lang="zh-CN" altLang="en-US" dirty="0">
                <a:solidFill>
                  <a:schemeClr val="bg1"/>
                </a:solidFill>
                <a:latin typeface="黑体" panose="02010609060101010101" pitchFamily="49" charset="-122"/>
                <a:ea typeface="黑体" panose="02010609060101010101" pitchFamily="49" charset="-122"/>
              </a:rPr>
              <a:t>集合，其中的 </a:t>
            </a:r>
            <a:r>
              <a:rPr lang="en-US" altLang="zh-CN" dirty="0">
                <a:solidFill>
                  <a:schemeClr val="bg1"/>
                </a:solidFill>
                <a:latin typeface="黑体" panose="02010609060101010101" pitchFamily="49" charset="-122"/>
                <a:ea typeface="黑体" panose="02010609060101010101" pitchFamily="49" charset="-122"/>
              </a:rPr>
              <a:t>VNF </a:t>
            </a:r>
            <a:r>
              <a:rPr lang="zh-CN" altLang="en-US" dirty="0">
                <a:solidFill>
                  <a:schemeClr val="bg1"/>
                </a:solidFill>
                <a:latin typeface="黑体" panose="02010609060101010101" pitchFamily="49" charset="-122"/>
                <a:ea typeface="黑体" panose="02010609060101010101" pitchFamily="49" charset="-122"/>
              </a:rPr>
              <a:t>对应着一个或若干个虚拟机资源，每条 </a:t>
            </a:r>
            <a:r>
              <a:rPr lang="en-US" altLang="zh-CN" dirty="0">
                <a:solidFill>
                  <a:schemeClr val="bg1"/>
                </a:solidFill>
                <a:latin typeface="黑体" panose="02010609060101010101" pitchFamily="49" charset="-122"/>
                <a:ea typeface="黑体" panose="02010609060101010101" pitchFamily="49" charset="-122"/>
              </a:rPr>
              <a:t>VNFL </a:t>
            </a:r>
            <a:r>
              <a:rPr lang="zh-CN" altLang="en-US" dirty="0">
                <a:solidFill>
                  <a:schemeClr val="bg1"/>
                </a:solidFill>
                <a:latin typeface="黑体" panose="02010609060101010101" pitchFamily="49" charset="-122"/>
                <a:ea typeface="黑体" panose="02010609060101010101" pitchFamily="49" charset="-122"/>
              </a:rPr>
              <a:t>对应着一组物理链路集合，需要占用一定的网络资源。如图 </a:t>
            </a:r>
            <a:r>
              <a:rPr lang="en-US" altLang="zh-CN" dirty="0">
                <a:solidFill>
                  <a:schemeClr val="bg1"/>
                </a:solidFill>
                <a:latin typeface="黑体" panose="02010609060101010101" pitchFamily="49" charset="-122"/>
                <a:ea typeface="黑体" panose="02010609060101010101" pitchFamily="49" charset="-122"/>
              </a:rPr>
              <a:t>2-4 </a:t>
            </a:r>
            <a:r>
              <a:rPr lang="zh-CN" altLang="en-US" dirty="0">
                <a:solidFill>
                  <a:schemeClr val="bg1"/>
                </a:solidFill>
                <a:latin typeface="黑体" panose="02010609060101010101" pitchFamily="49" charset="-122"/>
                <a:ea typeface="黑体" panose="02010609060101010101" pitchFamily="49" charset="-122"/>
              </a:rPr>
              <a:t>所示，这是 </a:t>
            </a:r>
            <a:r>
              <a:rPr lang="en-US" altLang="zh-CN" dirty="0">
                <a:solidFill>
                  <a:schemeClr val="bg1"/>
                </a:solidFill>
                <a:latin typeface="黑体" panose="02010609060101010101" pitchFamily="49" charset="-122"/>
                <a:ea typeface="黑体" panose="02010609060101010101" pitchFamily="49" charset="-122"/>
              </a:rPr>
              <a:t>NFV </a:t>
            </a:r>
            <a:r>
              <a:rPr lang="zh-CN" altLang="en-US" dirty="0">
                <a:solidFill>
                  <a:schemeClr val="bg1"/>
                </a:solidFill>
                <a:latin typeface="黑体" panose="02010609060101010101" pitchFamily="49" charset="-122"/>
                <a:ea typeface="黑体" panose="02010609060101010101" pitchFamily="49" charset="-122"/>
              </a:rPr>
              <a:t>网络中一条服务功能链，其中，终端 </a:t>
            </a:r>
            <a:r>
              <a:rPr lang="en-US" altLang="zh-CN" dirty="0">
                <a:solidFill>
                  <a:schemeClr val="bg1"/>
                </a:solidFill>
                <a:latin typeface="黑体" panose="02010609060101010101" pitchFamily="49" charset="-122"/>
                <a:ea typeface="黑体" panose="02010609060101010101" pitchFamily="49" charset="-122"/>
              </a:rPr>
              <a:t>A </a:t>
            </a:r>
            <a:r>
              <a:rPr lang="zh-CN" altLang="en-US" dirty="0">
                <a:solidFill>
                  <a:schemeClr val="bg1"/>
                </a:solidFill>
                <a:latin typeface="黑体" panose="02010609060101010101" pitchFamily="49" charset="-122"/>
                <a:ea typeface="黑体" panose="02010609060101010101" pitchFamily="49" charset="-122"/>
              </a:rPr>
              <a:t>和 </a:t>
            </a:r>
            <a:r>
              <a:rPr lang="en-US" altLang="zh-CN" dirty="0">
                <a:solidFill>
                  <a:schemeClr val="bg1"/>
                </a:solidFill>
                <a:latin typeface="黑体" panose="02010609060101010101" pitchFamily="49" charset="-122"/>
                <a:ea typeface="黑体" panose="02010609060101010101" pitchFamily="49" charset="-122"/>
              </a:rPr>
              <a:t>B </a:t>
            </a:r>
            <a:r>
              <a:rPr lang="zh-CN" altLang="en-US" dirty="0">
                <a:solidFill>
                  <a:schemeClr val="bg1"/>
                </a:solidFill>
                <a:latin typeface="黑体" panose="02010609060101010101" pitchFamily="49" charset="-122"/>
                <a:ea typeface="黑体" panose="02010609060101010101" pitchFamily="49" charset="-122"/>
              </a:rPr>
              <a:t>分别</a:t>
            </a:r>
            <a:endParaRPr lang="zh-CN" altLang="en-US" dirty="0">
              <a:solidFill>
                <a:schemeClr val="bg1"/>
              </a:solidFill>
              <a:latin typeface="黑体" panose="02010609060101010101" pitchFamily="49" charset="-122"/>
              <a:ea typeface="黑体" panose="02010609060101010101" pitchFamily="49" charset="-122"/>
            </a:endParaRPr>
          </a:p>
          <a:p>
            <a:pPr>
              <a:spcBef>
                <a:spcPct val="0"/>
              </a:spcBef>
            </a:pPr>
            <a:r>
              <a:rPr lang="zh-CN" altLang="en-US" dirty="0">
                <a:solidFill>
                  <a:schemeClr val="bg1"/>
                </a:solidFill>
                <a:latin typeface="黑体" panose="02010609060101010101" pitchFamily="49" charset="-122"/>
                <a:ea typeface="黑体" panose="02010609060101010101" pitchFamily="49" charset="-122"/>
              </a:rPr>
              <a:t>是服务起始点和终止点，虚拟网络功能运行于底层硬件资源上，可以与单个或多个基础设施相关联。</a:t>
            </a:r>
            <a:endParaRPr lang="zh-CN" altLang="en-US" dirty="0"/>
          </a:p>
        </p:txBody>
      </p:sp>
      <p:sp>
        <p:nvSpPr>
          <p:cNvPr id="25604"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A64585B-D792-4BFB-8FA5-E8BFC4FFF385}"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p:spPr>
      </p:sp>
      <p:sp>
        <p:nvSpPr>
          <p:cNvPr id="3789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7892"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8E2515C-ECBF-4AD9-86DE-67B6B9B73B09}"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p:spPr>
      </p:sp>
      <p:sp>
        <p:nvSpPr>
          <p:cNvPr id="276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7652"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B7350ED-A75A-44D7-85AB-A084DB7C8312}"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p:spPr>
      </p:sp>
      <p:sp>
        <p:nvSpPr>
          <p:cNvPr id="2662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662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6168D62-4AD3-432A-84D5-427AB0CDF917}"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p:spPr>
      </p:sp>
      <p:sp>
        <p:nvSpPr>
          <p:cNvPr id="2662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662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6168D62-4AD3-432A-84D5-427AB0CDF917}"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28950" y="857250"/>
            <a:ext cx="3086100" cy="2314575"/>
          </a:xfrm>
        </p:spPr>
      </p:sp>
      <p:sp>
        <p:nvSpPr>
          <p:cNvPr id="3" name="备注占位符 2"/>
          <p:cNvSpPr>
            <a:spLocks noGrp="1"/>
          </p:cNvSpPr>
          <p:nvPr>
            <p:ph type="body" idx="1"/>
          </p:nvPr>
        </p:nvSpPr>
        <p:spPr/>
        <p:txBody>
          <a:bodyPr/>
          <a:lstStyle/>
          <a:p>
            <a:r>
              <a:rPr lang="zh-CN" altLang="en-US" sz="1200" b="1" i="0" u="none" strike="noStrike" kern="1200" dirty="0">
                <a:solidFill>
                  <a:schemeClr val="tx1"/>
                </a:solidFill>
                <a:latin typeface="+mn-lt"/>
                <a:ea typeface="+mn-ea"/>
                <a:cs typeface="+mn-cs"/>
              </a:rPr>
              <a:t>重复严格优势法</a:t>
            </a:r>
            <a:r>
              <a:rPr lang="zh-CN" altLang="en-US" sz="1200" b="0" i="0" u="none" strike="noStrike" kern="1200" dirty="0">
                <a:solidFill>
                  <a:schemeClr val="tx1"/>
                </a:solidFill>
                <a:latin typeface="+mn-lt"/>
                <a:ea typeface="+mn-ea"/>
                <a:cs typeface="+mn-cs"/>
              </a:rPr>
              <a:t>，即每名参与者都考虑所有可能发生的情况，并从中作出最优选择</a:t>
            </a:r>
            <a:endParaRPr lang="en-US" altLang="zh-CN" sz="1200" b="0" i="0" u="none" strike="noStrike" kern="1200" dirty="0">
              <a:solidFill>
                <a:schemeClr val="tx1"/>
              </a:solidFill>
              <a:latin typeface="+mn-lt"/>
              <a:ea typeface="+mn-ea"/>
              <a:cs typeface="+mn-cs"/>
            </a:endParaRPr>
          </a:p>
          <a:p>
            <a:endParaRPr lang="en-US" altLang="zh-CN" sz="1200" b="0" i="0" u="none" strike="noStrike"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0D00D1E-5E83-43F8-9100-FCCCC0E51B1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p:spPr>
      </p:sp>
      <p:sp>
        <p:nvSpPr>
          <p:cNvPr id="29699"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970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8698F41-129D-48D0-B4D2-1DACFE18C6A8}"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0D00D1E-5E83-43F8-9100-FCCCC0E51B1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28950" y="857250"/>
            <a:ext cx="3086100" cy="2314575"/>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solidFill>
                <a:latin typeface="Calibri" panose="020F0502020204030204" pitchFamily="34" charset="0"/>
                <a:ea typeface="宋体" panose="02010600030101010101" pitchFamily="2" charset="-122"/>
              </a:rPr>
              <a:t>原拥塞博弈刻画的是局中人受拥塞影响程度相同，效用一致。</a:t>
            </a:r>
            <a:r>
              <a:rPr lang="zh-CN" altLang="en-US" sz="1200" dirty="0">
                <a:solidFill>
                  <a:srgbClr val="044875"/>
                </a:solidFill>
                <a:latin typeface="华文仿宋" panose="02010600040101010101" pitchFamily="2" charset="-122"/>
                <a:ea typeface="华文仿宋" panose="02010600040101010101" pitchFamily="2" charset="-122"/>
                <a:cs typeface="Arial" panose="020B0604020202020204" pitchFamily="34" charset="0"/>
              </a:rPr>
              <a:t>无法刻画局中人的效用</a:t>
            </a:r>
            <a:endParaRPr lang="en-US" altLang="zh-CN" sz="1200" dirty="0">
              <a:solidFill>
                <a:srgbClr val="044875"/>
              </a:solidFill>
              <a:latin typeface="华文仿宋" panose="02010600040101010101" pitchFamily="2" charset="-122"/>
              <a:ea typeface="华文仿宋" panose="02010600040101010101" pitchFamily="2"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044875"/>
                </a:solidFill>
                <a:latin typeface="华文仿宋" panose="02010600040101010101" pitchFamily="2" charset="-122"/>
                <a:ea typeface="华文仿宋" panose="02010600040101010101" pitchFamily="2" charset="-122"/>
                <a:cs typeface="Arial" panose="020B0604020202020204" pitchFamily="34" charset="0"/>
              </a:rPr>
              <a:t>受拥塞的影响程度不同的情形。</a:t>
            </a:r>
            <a:endParaRPr lang="zh-CN" altLang="en-US" sz="1200" dirty="0">
              <a:solidFill>
                <a:schemeClr val="tx1"/>
              </a:solidFill>
              <a:latin typeface="Calibri" panose="020F0502020204030204" pitchFamily="34" charset="0"/>
              <a:ea typeface="宋体" panose="02010600030101010101" pitchFamily="2" charset="-122"/>
            </a:endParaRPr>
          </a:p>
          <a:p>
            <a:endParaRPr lang="zh-CN" altLang="en-US" dirty="0"/>
          </a:p>
        </p:txBody>
      </p:sp>
      <p:sp>
        <p:nvSpPr>
          <p:cNvPr id="4" name="灯片编号占位符 3"/>
          <p:cNvSpPr>
            <a:spLocks noGrp="1"/>
          </p:cNvSpPr>
          <p:nvPr>
            <p:ph type="sldNum" sz="quarter" idx="10"/>
          </p:nvPr>
        </p:nvSpPr>
        <p:spPr/>
        <p:txBody>
          <a:bodyPr/>
          <a:lstStyle/>
          <a:p>
            <a:fld id="{80D00D1E-5E83-43F8-9100-FCCCC0E51B1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080D734C-2B98-436C-9ACA-85472479205A}"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5894FFC-02EB-4448-94D5-954197EE4C82}"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C5D9D82C-F8A5-4889-8BA9-DCD183571687}"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AA527CB4-9525-4ED8-841D-D5EED824B91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2E730835-A5A6-4A9E-A50D-98C86558D543}"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7EC4EE1-F335-41E5-8A8C-3BA0FB7376F8}"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fld id="{CF1F7932-C6AE-40A1-B6FA-C5F5B1FEBB2E}"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519652EF-4544-4093-871B-25305319A6C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C25FCF3F-3A40-4CDD-BF43-128F813AC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2903FF4C-BB62-49AB-B1EF-5892AD91698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fld id="{EC9D7F18-6211-4DD6-B170-033515E48E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87F29208-2B95-4501-8097-7C00C782E40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2ED143EC-DE47-4C27-8B88-1E4DDF8FFBCB}"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2B38AD0A-3957-449F-B4D8-B319C8C104E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892F3941-DFB8-4418-A5BB-7D6DD72F53FC}"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11D9F4B1-00C0-4327-B5B6-ED01D2C4E407}"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1E78C3CA-CBC9-4733-87F7-BFEDA09160BD}"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136EC285-00DF-4744-8B5E-80B60411976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31C0AB4-D84A-4327-A8BC-70DE83E0B027}"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21FEF645-6846-42A7-86F7-C200F7041709}"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fld id="{FE9E0252-ECF1-4104-9C35-300D8CADD3CB}"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7E462A24-5B99-492F-B19C-FE11DFEC91A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2794C61-6049-41FC-A63C-4ADF7B19AE06}"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75757FE-8CAF-4FAD-9774-7D1E8DE70383}"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fld id="{C84D908B-BFA8-4126-8B73-F825AE93A50C}"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82B37C3C-522F-4D43-AC78-EC28CF104A28}"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45EC895C-9A98-4DE3-834F-4F1D4FF740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7B06A6E2-CD39-4BA2-A9B4-E9E5128CBE2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4BF5E8AB-654F-4267-BE6E-C23F9561EEEC}"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C7E2100-9FB6-423B-92F0-E204CA9CA4C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lvl1pPr>
              <a:defRPr/>
            </a:lvl1pPr>
          </a:lstStyle>
          <a:p>
            <a:pPr>
              <a:defRPr/>
            </a:pPr>
            <a:fld id="{7EF94777-FB2B-44CA-8E66-5FF1F953AE15}"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D5A5237-10EE-4DBC-9AA6-290EE897737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21F47ACD-92A6-47F4-95F2-D0543B94CB46}"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0D31702-EACA-4482-8F31-8C4CD03E55B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4561B060-4F6F-4E36-B4B0-34E46C243472}" type="datetime1">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2B3B3C63-30C6-49E4-BB6B-7DFCCC8AC0C1}"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A998AB70-4C85-4748-B053-4E97D3FEB81A}" type="datetime1">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F01F1C61-C7B1-432F-876E-DBEB7E65225C}"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6C9FCA-CDA5-4806-84A2-BEC8687B8329}" type="datetime1">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C1CAE3D3-A0FC-420C-AAB5-FC152B13ADD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A7500314-FE2D-4653-AF20-56C8E16FD11E}"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853AAB5-9597-41EE-9283-59E8362FD90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650A90CC-3644-4711-BE71-178BDB4C87F6}"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A529BA34-E0C4-411A-86F0-C99083F8DB6F}"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B6087C03-2AFC-4A83-9068-60E00EF89DBC}" type="datetime1">
              <a:rPr lang="zh-CN" altLang="en-US"/>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4CE1321-7A36-4F0C-A01A-57A71B76EFA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BF5E8AB-654F-4267-BE6E-C23F9561EEEC}"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C7E2100-9FB6-423B-92F0-E204CA9CA4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0.xml"/><Relationship Id="rId7" Type="http://schemas.openxmlformats.org/officeDocument/2006/relationships/image" Target="../media/image15.png"/><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 Id="rId3" Type="http://schemas.openxmlformats.org/officeDocument/2006/relationships/oleObject" Target="../embeddings/oleObject2.bin"/><Relationship Id="rId2" Type="http://schemas.openxmlformats.org/officeDocument/2006/relationships/image" Target="../media/image12.wmf"/><Relationship Id="rId11" Type="http://schemas.openxmlformats.org/officeDocument/2006/relationships/notesSlide" Target="../notesSlides/notesSlide6.xml"/><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8.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wmf"/><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 Id="rId3" Type="http://schemas.openxmlformats.org/officeDocument/2006/relationships/image" Target="../media/image20.png"/><Relationship Id="rId2" Type="http://schemas.openxmlformats.org/officeDocument/2006/relationships/image" Target="../media/image19.wmf"/><Relationship Id="rId15" Type="http://schemas.openxmlformats.org/officeDocument/2006/relationships/notesSlide" Target="../notesSlides/notesSlide8.xml"/><Relationship Id="rId14" Type="http://schemas.openxmlformats.org/officeDocument/2006/relationships/vmlDrawing" Target="../drawings/vmlDrawing2.vml"/><Relationship Id="rId13" Type="http://schemas.openxmlformats.org/officeDocument/2006/relationships/slideLayout" Target="../slideLayouts/slideLayout18.xml"/><Relationship Id="rId12" Type="http://schemas.openxmlformats.org/officeDocument/2006/relationships/tags" Target="../tags/tag31.xml"/><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wmf"/><Relationship Id="rId2" Type="http://schemas.openxmlformats.org/officeDocument/2006/relationships/oleObject" Target="../embeddings/oleObject7.bin"/><Relationship Id="rId15" Type="http://schemas.openxmlformats.org/officeDocument/2006/relationships/notesSlide" Target="../notesSlides/notesSlide9.xml"/><Relationship Id="rId14" Type="http://schemas.openxmlformats.org/officeDocument/2006/relationships/vmlDrawing" Target="../drawings/vmlDrawing3.vml"/><Relationship Id="rId13" Type="http://schemas.openxmlformats.org/officeDocument/2006/relationships/slideLayout" Target="../slideLayouts/slideLayout7.xml"/><Relationship Id="rId12" Type="http://schemas.openxmlformats.org/officeDocument/2006/relationships/tags" Target="../tags/tag32.xml"/><Relationship Id="rId11" Type="http://schemas.openxmlformats.org/officeDocument/2006/relationships/image" Target="../media/image36.png"/><Relationship Id="rId10" Type="http://schemas.openxmlformats.org/officeDocument/2006/relationships/image" Target="../media/image35.pn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tags" Target="../tags/tag3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4.xml"/><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0" Type="http://schemas.openxmlformats.org/officeDocument/2006/relationships/notesSlide" Target="../notesSlides/notesSlide11.xml"/><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5.xml"/><Relationship Id="rId7" Type="http://schemas.openxmlformats.org/officeDocument/2006/relationships/image" Target="../media/image56.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0" Type="http://schemas.openxmlformats.org/officeDocument/2006/relationships/notesSlide" Target="../notesSlides/notesSlide12.xml"/><Relationship Id="rId1" Type="http://schemas.openxmlformats.org/officeDocument/2006/relationships/image" Target="../media/image50.png"/></Relationships>
</file>

<file path=ppt/slides/_rels/slide18.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png"/><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44.png"/><Relationship Id="rId2" Type="http://schemas.openxmlformats.org/officeDocument/2006/relationships/image" Target="../media/image43.png"/><Relationship Id="rId13" Type="http://schemas.openxmlformats.org/officeDocument/2006/relationships/notesSlide" Target="../notesSlides/notesSlide13.xml"/><Relationship Id="rId12" Type="http://schemas.openxmlformats.org/officeDocument/2006/relationships/slideLayout" Target="../slideLayouts/slideLayout7.xml"/><Relationship Id="rId11" Type="http://schemas.openxmlformats.org/officeDocument/2006/relationships/tags" Target="../tags/tag36.xml"/><Relationship Id="rId10" Type="http://schemas.microsoft.com/office/2007/relationships/hdphoto" Target="../media/image64.wdp"/><Relationship Id="rId1" Type="http://schemas.openxmlformats.org/officeDocument/2006/relationships/image" Target="../media/image57.png"/></Relationships>
</file>

<file path=ppt/slides/_rels/slide1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71.png"/><Relationship Id="rId7" Type="http://schemas.openxmlformats.org/officeDocument/2006/relationships/image" Target="../media/image38.png"/><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1" Type="http://schemas.openxmlformats.org/officeDocument/2006/relationships/notesSlide" Target="../notesSlides/notesSlide14.xml"/><Relationship Id="rId10" Type="http://schemas.openxmlformats.org/officeDocument/2006/relationships/slideLayout" Target="../slideLayouts/slideLayout7.xml"/><Relationship Id="rId1" Type="http://schemas.openxmlformats.org/officeDocument/2006/relationships/image" Target="../media/image65.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1.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slideLayout" Target="../slideLayouts/slideLayout7.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7.xml"/><Relationship Id="rId7" Type="http://schemas.openxmlformats.org/officeDocument/2006/relationships/tags" Target="../tags/tag3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9.xml"/><Relationship Id="rId7" Type="http://schemas.openxmlformats.org/officeDocument/2006/relationships/image" Target="../media/image84.png"/><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9.png"/><Relationship Id="rId10" Type="http://schemas.openxmlformats.org/officeDocument/2006/relationships/notesSlide" Target="../notesSlides/notesSlide16.xml"/><Relationship Id="rId1" Type="http://schemas.openxmlformats.org/officeDocument/2006/relationships/image" Target="../media/image7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40.xml"/><Relationship Id="rId2" Type="http://schemas.openxmlformats.org/officeDocument/2006/relationships/image" Target="../media/image86.png"/><Relationship Id="rId1" Type="http://schemas.openxmlformats.org/officeDocument/2006/relationships/image" Target="../media/image85.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1.xml"/><Relationship Id="rId4" Type="http://schemas.openxmlformats.org/officeDocument/2006/relationships/image" Target="../media/image89.png"/><Relationship Id="rId3" Type="http://schemas.openxmlformats.org/officeDocument/2006/relationships/hyperlink" Target="&#21453;&#36716;&#21453;&#36716;&#20877;&#21453;&#36716;.mp4" TargetMode="External"/><Relationship Id="rId2" Type="http://schemas.openxmlformats.org/officeDocument/2006/relationships/image" Target="../media/image88.png"/><Relationship Id="rId1" Type="http://schemas.openxmlformats.org/officeDocument/2006/relationships/image" Target="../media/image87.png"/></Relationships>
</file>

<file path=ppt/slides/_rels/slide2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image" Target="../media/image95.png"/><Relationship Id="rId7" Type="http://schemas.openxmlformats.org/officeDocument/2006/relationships/image" Target="../media/image94.png"/><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wmf"/><Relationship Id="rId3" Type="http://schemas.openxmlformats.org/officeDocument/2006/relationships/oleObject" Target="../embeddings/oleObject9.bin"/><Relationship Id="rId2" Type="http://schemas.openxmlformats.org/officeDocument/2006/relationships/image" Target="../media/image90.wmf"/><Relationship Id="rId11" Type="http://schemas.openxmlformats.org/officeDocument/2006/relationships/vmlDrawing" Target="../drawings/vmlDrawing4.vml"/><Relationship Id="rId10" Type="http://schemas.openxmlformats.org/officeDocument/2006/relationships/slideLayout" Target="../slideLayouts/slideLayout7.xml"/><Relationship Id="rId1"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97.jpeg"/><Relationship Id="rId1" Type="http://schemas.openxmlformats.org/officeDocument/2006/relationships/image" Target="../media/image9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image" Target="../media/image98.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tags" Target="../tags/tag45.xml"/><Relationship Id="rId4" Type="http://schemas.openxmlformats.org/officeDocument/2006/relationships/image" Target="../media/image102.png"/><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image" Target="../media/image9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28.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组合 58"/>
          <p:cNvGrpSpPr/>
          <p:nvPr/>
        </p:nvGrpSpPr>
        <p:grpSpPr bwMode="auto">
          <a:xfrm>
            <a:off x="3129756" y="3029622"/>
            <a:ext cx="2884487" cy="271463"/>
            <a:chOff x="4154888" y="3453573"/>
            <a:chExt cx="3846874" cy="361046"/>
          </a:xfrm>
        </p:grpSpPr>
        <p:cxnSp>
          <p:nvCxnSpPr>
            <p:cNvPr id="21"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1902" y="3459908"/>
              <a:ext cx="412846" cy="354711"/>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051" name="组合 22"/>
          <p:cNvGrpSpPr/>
          <p:nvPr/>
        </p:nvGrpSpPr>
        <p:grpSpPr bwMode="auto">
          <a:xfrm>
            <a:off x="200937" y="429078"/>
            <a:ext cx="8665032" cy="5758543"/>
            <a:chOff x="496390" y="1387866"/>
            <a:chExt cx="7971936" cy="4275727"/>
          </a:xfrm>
        </p:grpSpPr>
        <p:sp>
          <p:nvSpPr>
            <p:cNvPr id="19" name="文本框 18"/>
            <p:cNvSpPr txBox="1"/>
            <p:nvPr/>
          </p:nvSpPr>
          <p:spPr>
            <a:xfrm>
              <a:off x="1158963" y="1760698"/>
              <a:ext cx="6848668" cy="1439705"/>
            </a:xfrm>
            <a:prstGeom prst="rect">
              <a:avLst/>
            </a:prstGeom>
            <a:noFill/>
          </p:spPr>
          <p:txBody>
            <a:bodyPr wrap="square">
              <a:spAutoFit/>
            </a:bodyPr>
            <a:lstStyle/>
            <a:p>
              <a:pPr algn="ctr" fontAlgn="auto">
                <a:spcBef>
                  <a:spcPts val="0"/>
                </a:spcBef>
                <a:spcAft>
                  <a:spcPts val="0"/>
                </a:spcAft>
                <a:defRPr/>
              </a:pPr>
              <a:endParaRPr lang="en-US" altLang="zh-CN" sz="3000" b="1" spc="225" dirty="0">
                <a:solidFill>
                  <a:srgbClr val="044875"/>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en-US" altLang="zh-CN" sz="3000" b="1" spc="225" dirty="0">
                  <a:solidFill>
                    <a:srgbClr val="044875"/>
                  </a:solidFill>
                  <a:latin typeface="微软雅黑" panose="020B0503020204020204" pitchFamily="34" charset="-122"/>
                  <a:ea typeface="微软雅黑" panose="020B0503020204020204" pitchFamily="34" charset="-122"/>
                </a:rPr>
                <a:t>Service Chain Composition in NFV Systems: A Game-Theoretic Perspective based on STP theory </a:t>
              </a:r>
              <a:endParaRPr lang="en-US" altLang="zh-CN" sz="3000" b="1" spc="225" dirty="0">
                <a:solidFill>
                  <a:srgbClr val="044875"/>
                </a:solidFill>
                <a:latin typeface="微软雅黑" panose="020B0503020204020204" pitchFamily="34" charset="-122"/>
                <a:ea typeface="微软雅黑" panose="020B0503020204020204" pitchFamily="34" charset="-122"/>
              </a:endParaRPr>
            </a:p>
          </p:txBody>
        </p:sp>
        <p:sp>
          <p:nvSpPr>
            <p:cNvPr id="2057" name="文本框 21"/>
            <p:cNvSpPr txBox="1">
              <a:spLocks noChangeArrowheads="1"/>
            </p:cNvSpPr>
            <p:nvPr/>
          </p:nvSpPr>
          <p:spPr bwMode="auto">
            <a:xfrm>
              <a:off x="3691585" y="4563601"/>
              <a:ext cx="1990480" cy="296095"/>
            </a:xfrm>
            <a:prstGeom prst="rect">
              <a:avLst/>
            </a:prstGeom>
            <a:noFill/>
            <a:ln w="9525">
              <a:noFill/>
              <a:miter lim="800000"/>
            </a:ln>
          </p:spPr>
          <p:txBody>
            <a:bodyPr wrap="square">
              <a:spAutoFit/>
            </a:bodyPr>
            <a:lstStyle/>
            <a:p>
              <a:pPr algn="ctr"/>
              <a:r>
                <a:rPr lang="en-US" altLang="zh-CN" sz="2000" dirty="0">
                  <a:solidFill>
                    <a:srgbClr val="044875"/>
                  </a:solidFill>
                  <a:latin typeface="微软雅黑" panose="020B0503020204020204" pitchFamily="34" charset="-122"/>
                  <a:ea typeface="微软雅黑" panose="020B0503020204020204" pitchFamily="34" charset="-122"/>
                </a:rPr>
                <a:t> </a:t>
              </a:r>
              <a:r>
                <a:rPr lang="en-US" altLang="zh-CN" dirty="0">
                  <a:solidFill>
                    <a:srgbClr val="044875"/>
                  </a:solidFill>
                  <a:latin typeface="微软雅黑" panose="020B0503020204020204" pitchFamily="34" charset="-122"/>
                  <a:ea typeface="微软雅黑" panose="020B0503020204020204" pitchFamily="34" charset="-122"/>
                </a:rPr>
                <a:t>Shuting  </a:t>
              </a:r>
              <a:r>
                <a:rPr lang="en-US" altLang="zh-CN" dirty="0">
                  <a:solidFill>
                    <a:srgbClr val="044875"/>
                  </a:solidFill>
                  <a:latin typeface="微软雅黑" panose="020B0503020204020204" pitchFamily="34" charset="-122"/>
                  <a:ea typeface="微软雅黑" panose="020B0503020204020204" pitchFamily="34" charset="-122"/>
                  <a:cs typeface="Microsoft Tai Le" panose="020B0502040204020203" pitchFamily="34" charset="0"/>
                </a:rPr>
                <a:t> </a:t>
              </a:r>
              <a:r>
                <a:rPr lang="en-US" altLang="zh-CN" dirty="0">
                  <a:solidFill>
                    <a:srgbClr val="044875"/>
                  </a:solidFill>
                  <a:latin typeface="微软雅黑" panose="020B0503020204020204" pitchFamily="34" charset="-122"/>
                  <a:ea typeface="微软雅黑" panose="020B0503020204020204" pitchFamily="34" charset="-122"/>
                  <a:sym typeface="+mn-ea"/>
                </a:rPr>
                <a:t>Le</a:t>
              </a:r>
              <a:r>
                <a:rPr lang="en-US" altLang="zh-CN" dirty="0">
                  <a:solidFill>
                    <a:srgbClr val="044875"/>
                  </a:solidFill>
                  <a:latin typeface="微软雅黑" panose="020B0503020204020204" pitchFamily="34" charset="-122"/>
                  <a:ea typeface="微软雅黑" panose="020B0503020204020204" pitchFamily="34" charset="-122"/>
                  <a:cs typeface="Microsoft Tai Le" panose="020B0502040204020203" pitchFamily="34" charset="0"/>
                </a:rPr>
                <a:t>                               </a:t>
              </a:r>
              <a:endParaRPr lang="en-US" altLang="zh-CN" dirty="0">
                <a:solidFill>
                  <a:srgbClr val="044875"/>
                </a:solidFill>
                <a:latin typeface="微软雅黑" panose="020B0503020204020204" pitchFamily="34" charset="-122"/>
                <a:ea typeface="微软雅黑" panose="020B0503020204020204" pitchFamily="34" charset="-122"/>
                <a:cs typeface="Microsoft Tai Le" panose="020B0502040204020203" pitchFamily="34" charset="0"/>
              </a:endParaRPr>
            </a:p>
          </p:txBody>
        </p:sp>
        <p:sp>
          <p:nvSpPr>
            <p:cNvPr id="2058" name="文本框 26"/>
            <p:cNvSpPr txBox="1">
              <a:spLocks noChangeArrowheads="1"/>
            </p:cNvSpPr>
            <p:nvPr/>
          </p:nvSpPr>
          <p:spPr bwMode="auto">
            <a:xfrm>
              <a:off x="1755876" y="3635925"/>
              <a:ext cx="5808692" cy="570501"/>
            </a:xfrm>
            <a:prstGeom prst="rect">
              <a:avLst/>
            </a:prstGeom>
            <a:noFill/>
            <a:ln w="9525">
              <a:noFill/>
              <a:miter lim="800000"/>
            </a:ln>
          </p:spPr>
          <p:txBody>
            <a:bodyPr wrap="square">
              <a:spAutoFit/>
            </a:bodyPr>
            <a:lstStyle/>
            <a:p>
              <a:pPr algn="ctr"/>
              <a:r>
                <a:rPr lang="en-US" altLang="zh-CN" dirty="0">
                  <a:solidFill>
                    <a:srgbClr val="044875"/>
                  </a:solidFill>
                  <a:latin typeface="微软雅黑" panose="020B0503020204020204" pitchFamily="34" charset="-122"/>
                  <a:ea typeface="微软雅黑" panose="020B0503020204020204" pitchFamily="34" charset="-122"/>
                </a:rPr>
                <a:t> </a:t>
              </a:r>
              <a:r>
                <a:rPr lang="en-US" altLang="zh-CN" sz="2200" b="1" dirty="0">
                  <a:solidFill>
                    <a:srgbClr val="044875"/>
                  </a:solidFill>
                  <a:latin typeface="微软雅黑" panose="020B0503020204020204" pitchFamily="34" charset="-122"/>
                  <a:ea typeface="微软雅黑" panose="020B0503020204020204" pitchFamily="34" charset="-122"/>
                </a:rPr>
                <a:t>2025 Seminar on Semi-tensor Product </a:t>
              </a:r>
              <a:endParaRPr lang="en-US" altLang="zh-CN" sz="2200" b="1" dirty="0">
                <a:solidFill>
                  <a:srgbClr val="044875"/>
                </a:solidFill>
                <a:latin typeface="微软雅黑" panose="020B0503020204020204" pitchFamily="34" charset="-122"/>
                <a:ea typeface="微软雅黑" panose="020B0503020204020204" pitchFamily="34" charset="-122"/>
              </a:endParaRPr>
            </a:p>
            <a:p>
              <a:pPr algn="ctr"/>
              <a:r>
                <a:rPr lang="en-US" altLang="zh-CN" sz="2200" b="1" dirty="0">
                  <a:solidFill>
                    <a:srgbClr val="044875"/>
                  </a:solidFill>
                  <a:latin typeface="微软雅黑" panose="020B0503020204020204" pitchFamily="34" charset="-122"/>
                  <a:ea typeface="微软雅黑" panose="020B0503020204020204" pitchFamily="34" charset="-122"/>
                </a:rPr>
                <a:t>of Matrices and Its Applications, Kunming</a:t>
              </a:r>
              <a:endParaRPr lang="en-US" altLang="zh-CN" sz="2200" b="1" dirty="0">
                <a:solidFill>
                  <a:srgbClr val="044875"/>
                </a:solidFill>
                <a:latin typeface="微软雅黑" panose="020B0503020204020204" pitchFamily="34" charset="-122"/>
                <a:ea typeface="微软雅黑" panose="020B0503020204020204" pitchFamily="34" charset="-122"/>
              </a:endParaRPr>
            </a:p>
          </p:txBody>
        </p:sp>
        <p:sp>
          <p:nvSpPr>
            <p:cNvPr id="9" name="矩形 8"/>
            <p:cNvSpPr/>
            <p:nvPr/>
          </p:nvSpPr>
          <p:spPr>
            <a:xfrm>
              <a:off x="915306" y="1816846"/>
              <a:ext cx="7275514" cy="351425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dirty="0">
                <a:solidFill>
                  <a:srgbClr val="044875"/>
                </a:solidFill>
                <a:latin typeface="微软雅黑" panose="020B0503020204020204" pitchFamily="34" charset="-122"/>
                <a:ea typeface="微软雅黑" panose="020B0503020204020204" pitchFamily="34" charset="-122"/>
                <a:cs typeface="Microsoft Tai Le" panose="020B0502040204020203" pitchFamily="34" charset="0"/>
              </a:endParaRPr>
            </a:p>
          </p:txBody>
        </p:sp>
        <p:grpSp>
          <p:nvGrpSpPr>
            <p:cNvPr id="2060" name="组合 42"/>
            <p:cNvGrpSpPr/>
            <p:nvPr/>
          </p:nvGrpSpPr>
          <p:grpSpPr bwMode="auto">
            <a:xfrm>
              <a:off x="7636771" y="4815875"/>
              <a:ext cx="831555" cy="847718"/>
              <a:chOff x="2667908" y="682112"/>
              <a:chExt cx="1108215" cy="1131208"/>
            </a:xfrm>
          </p:grpSpPr>
          <p:sp>
            <p:nvSpPr>
              <p:cNvPr id="40" name="矩形 39"/>
              <p:cNvSpPr/>
              <p:nvPr/>
            </p:nvSpPr>
            <p:spPr>
              <a:xfrm>
                <a:off x="2841460" y="858116"/>
                <a:ext cx="769477" cy="7689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矩形 40"/>
              <p:cNvSpPr/>
              <p:nvPr/>
            </p:nvSpPr>
            <p:spPr>
              <a:xfrm>
                <a:off x="2667908" y="682112"/>
                <a:ext cx="558290" cy="5587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矩形 41"/>
              <p:cNvSpPr/>
              <p:nvPr/>
            </p:nvSpPr>
            <p:spPr>
              <a:xfrm>
                <a:off x="3217834" y="1254551"/>
                <a:ext cx="558289" cy="5587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061" name="组合 43"/>
            <p:cNvGrpSpPr/>
            <p:nvPr/>
          </p:nvGrpSpPr>
          <p:grpSpPr bwMode="auto">
            <a:xfrm>
              <a:off x="496390" y="1387866"/>
              <a:ext cx="832247" cy="848915"/>
              <a:chOff x="2666985" y="682103"/>
              <a:chExt cx="1109138" cy="1131217"/>
            </a:xfrm>
          </p:grpSpPr>
          <p:sp>
            <p:nvSpPr>
              <p:cNvPr id="45" name="矩形 44"/>
              <p:cNvSpPr/>
              <p:nvPr/>
            </p:nvSpPr>
            <p:spPr>
              <a:xfrm>
                <a:off x="2840535" y="857859"/>
                <a:ext cx="769477" cy="76957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矩形 45"/>
              <p:cNvSpPr/>
              <p:nvPr/>
            </p:nvSpPr>
            <p:spPr>
              <a:xfrm>
                <a:off x="2666985" y="682103"/>
                <a:ext cx="558289" cy="55798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矩形 46"/>
              <p:cNvSpPr/>
              <p:nvPr/>
            </p:nvSpPr>
            <p:spPr>
              <a:xfrm>
                <a:off x="3216910" y="1255446"/>
                <a:ext cx="558290" cy="55798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2053" name="文本框 5"/>
          <p:cNvSpPr txBox="1">
            <a:spLocks noChangeArrowheads="1"/>
          </p:cNvSpPr>
          <p:nvPr/>
        </p:nvSpPr>
        <p:spPr bwMode="auto">
          <a:xfrm>
            <a:off x="8675688" y="5746750"/>
            <a:ext cx="468312" cy="323850"/>
          </a:xfrm>
          <a:prstGeom prst="rect">
            <a:avLst/>
          </a:prstGeom>
          <a:noFill/>
          <a:ln w="9525">
            <a:noFill/>
            <a:miter lim="800000"/>
          </a:ln>
        </p:spPr>
        <p:txBody>
          <a:bodyPr>
            <a:spAutoFit/>
          </a:bodyPr>
          <a:lstStyle/>
          <a:p>
            <a:endParaRPr lang="zh-CN" altLang="en-US" sz="1500">
              <a:solidFill>
                <a:schemeClr val="bg1"/>
              </a:solidFill>
              <a:latin typeface="Calibri" panose="020F0502020204030204" pitchFamily="34" charset="0"/>
              <a:ea typeface="等线" panose="02010600030101010101" pitchFamily="2" charset="-122"/>
            </a:endParaRPr>
          </a:p>
        </p:txBody>
      </p:sp>
      <p:sp>
        <p:nvSpPr>
          <p:cNvPr id="24" name="灯片编号占位符 23"/>
          <p:cNvSpPr>
            <a:spLocks noGrp="1"/>
          </p:cNvSpPr>
          <p:nvPr>
            <p:ph type="sldNum" sz="quarter" idx="12"/>
          </p:nvPr>
        </p:nvSpPr>
        <p:spPr>
          <a:xfrm>
            <a:off x="6749143" y="6553200"/>
            <a:ext cx="2057400" cy="304800"/>
          </a:xfrm>
        </p:spPr>
        <p:txBody>
          <a:bodyPr/>
          <a:lstStyle/>
          <a:p>
            <a:pPr>
              <a:defRPr/>
            </a:pPr>
            <a:r>
              <a:rPr lang="en-US" altLang="zh-CN" dirty="0"/>
              <a:t>1</a:t>
            </a:r>
            <a:endParaRPr lang="zh-CN" altLang="en-US" dirty="0"/>
          </a:p>
        </p:txBody>
      </p:sp>
      <p:sp>
        <p:nvSpPr>
          <p:cNvPr id="25" name="矩形 24"/>
          <p:cNvSpPr/>
          <p:nvPr/>
        </p:nvSpPr>
        <p:spPr>
          <a:xfrm>
            <a:off x="0" y="6509657"/>
            <a:ext cx="9144000" cy="9275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a:xfrm>
            <a:off x="1947966" y="4828830"/>
            <a:ext cx="5829877" cy="630942"/>
          </a:xfrm>
          <a:prstGeom prst="rect">
            <a:avLst/>
          </a:prstGeom>
        </p:spPr>
        <p:txBody>
          <a:bodyPr wrap="square">
            <a:spAutoFit/>
          </a:bodyPr>
          <a:lstStyle/>
          <a:p>
            <a:pPr algn="ctr"/>
            <a:endParaRPr lang="en-US" altLang="zh-CN" sz="1700" dirty="0">
              <a:solidFill>
                <a:srgbClr val="044875"/>
              </a:solidFill>
              <a:latin typeface="微软雅黑 Light" panose="020B0502040204020203" pitchFamily="34" charset="-122"/>
              <a:ea typeface="微软雅黑 Light" panose="020B0502040204020203" pitchFamily="34" charset="-122"/>
              <a:cs typeface="Microsoft Tai Le" panose="020B0502040204020203" pitchFamily="34" charset="0"/>
            </a:endParaRPr>
          </a:p>
          <a:p>
            <a:pPr algn="ctr"/>
            <a:r>
              <a:rPr lang="en-US" altLang="zh-CN" dirty="0">
                <a:solidFill>
                  <a:srgbClr val="044875"/>
                </a:solidFill>
                <a:latin typeface="微软雅黑" panose="020B0503020204020204" pitchFamily="34" charset="-122"/>
                <a:ea typeface="微软雅黑" panose="020B0503020204020204" pitchFamily="34" charset="-122"/>
                <a:cs typeface="Microsoft Tai Le" panose="020B0502040204020203" pitchFamily="34" charset="0"/>
              </a:rPr>
              <a:t>Suzhou University of Science and Technology</a:t>
            </a:r>
            <a:endParaRPr lang="en-US" altLang="zh-CN" dirty="0">
              <a:solidFill>
                <a:srgbClr val="044875"/>
              </a:solidFill>
              <a:latin typeface="微软雅黑" panose="020B0503020204020204" pitchFamily="34" charset="-122"/>
              <a:ea typeface="微软雅黑" panose="020B0503020204020204" pitchFamily="34" charset="-122"/>
              <a:cs typeface="Microsoft Tai Le" panose="020B0502040204020203" pitchFamily="34" charset="0"/>
            </a:endParaRPr>
          </a:p>
        </p:txBody>
      </p:sp>
      <p:sp>
        <p:nvSpPr>
          <p:cNvPr id="23" name="矩形 22"/>
          <p:cNvSpPr/>
          <p:nvPr/>
        </p:nvSpPr>
        <p:spPr>
          <a:xfrm>
            <a:off x="0" y="185057"/>
            <a:ext cx="9144000" cy="9275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advTm="1257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8674894" y="5823349"/>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0" y="5823349"/>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矩形 17"/>
          <p:cNvSpPr/>
          <p:nvPr/>
        </p:nvSpPr>
        <p:spPr>
          <a:xfrm>
            <a:off x="13481" y="556617"/>
            <a:ext cx="411241" cy="25102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矩形 18"/>
          <p:cNvSpPr/>
          <p:nvPr/>
        </p:nvSpPr>
        <p:spPr>
          <a:xfrm>
            <a:off x="1774593" y="564733"/>
            <a:ext cx="7336950" cy="27341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0" name="组合 19"/>
          <p:cNvGrpSpPr/>
          <p:nvPr/>
        </p:nvGrpSpPr>
        <p:grpSpPr bwMode="auto">
          <a:xfrm>
            <a:off x="615467" y="120955"/>
            <a:ext cx="3924539" cy="788234"/>
            <a:chOff x="551544" y="82976"/>
            <a:chExt cx="4497041" cy="1049161"/>
          </a:xfrm>
        </p:grpSpPr>
        <p:sp>
          <p:nvSpPr>
            <p:cNvPr id="21" name="文本框 12"/>
            <p:cNvSpPr txBox="1">
              <a:spLocks noChangeArrowheads="1"/>
            </p:cNvSpPr>
            <p:nvPr/>
          </p:nvSpPr>
          <p:spPr bwMode="auto">
            <a:xfrm>
              <a:off x="571685" y="579098"/>
              <a:ext cx="4476900" cy="55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100" b="1" i="0" u="none" strike="noStrike" kern="1200" cap="none" spc="0" normalizeH="0" baseline="0" noProof="0" dirty="0">
                <a:ln>
                  <a:noFill/>
                </a:ln>
                <a:solidFill>
                  <a:srgbClr val="044875"/>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51544" y="82976"/>
              <a:ext cx="723764" cy="614489"/>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E7E6E6">
                    <a:lumMod val="25000"/>
                  </a:srgbClr>
                </a:solidFill>
                <a:effectLst/>
                <a:uLnTx/>
                <a:uFillTx/>
                <a:latin typeface="Impact" panose="020B0806030902050204" pitchFamily="34" charset="0"/>
                <a:ea typeface="等线" panose="02010600030101010101" pitchFamily="2" charset="-122"/>
                <a:cs typeface="+mn-cs"/>
              </a:endParaRPr>
            </a:p>
          </p:txBody>
        </p:sp>
      </p:grpSp>
      <p:sp>
        <p:nvSpPr>
          <p:cNvPr id="24" name="TextBox 23"/>
          <p:cNvSpPr txBox="1"/>
          <p:nvPr/>
        </p:nvSpPr>
        <p:spPr>
          <a:xfrm>
            <a:off x="340996" y="1549719"/>
            <a:ext cx="53968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 game is characterized by a </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tuple</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7" name="对象 26"/>
          <p:cNvGraphicFramePr>
            <a:graphicFrameLocks noChangeAspect="1"/>
          </p:cNvGraphicFramePr>
          <p:nvPr/>
        </p:nvGraphicFramePr>
        <p:xfrm>
          <a:off x="4321554" y="1582152"/>
          <a:ext cx="938212" cy="320675"/>
        </p:xfrm>
        <a:graphic>
          <a:graphicData uri="http://schemas.openxmlformats.org/presentationml/2006/ole">
            <mc:AlternateContent xmlns:mc="http://schemas.openxmlformats.org/markup-compatibility/2006">
              <mc:Choice xmlns:v="urn:schemas-microsoft-com:vml" Requires="v">
                <p:oleObj spid="_x0000_s0" name="Equation" r:id="rId1" imgW="17678400" imgH="6096000" progId="Equation.DSMT4">
                  <p:embed/>
                </p:oleObj>
              </mc:Choice>
              <mc:Fallback>
                <p:oleObj name="Equation" r:id="rId1" imgW="17678400" imgH="6096000" progId="Equation.DSMT4">
                  <p:embed/>
                  <p:pic>
                    <p:nvPicPr>
                      <p:cNvPr id="0" name="对象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554" y="1582152"/>
                        <a:ext cx="938212"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13480" y="4020187"/>
            <a:ext cx="895161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en-US" altLang="zh-CN" sz="2000" b="1" dirty="0">
                <a:solidFill>
                  <a:prstClr val="black"/>
                </a:solidFill>
                <a:latin typeface="微软雅黑" panose="020B0503020204020204" pitchFamily="34" charset="-122"/>
                <a:ea typeface="微软雅黑" panose="020B0503020204020204" pitchFamily="34" charset="-122"/>
              </a:rPr>
              <a:t>Def 2.1</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lang="en-US" altLang="zh-CN" dirty="0">
                <a:solidFill>
                  <a:prstClr val="black"/>
                </a:solidFill>
                <a:latin typeface="微软雅黑" panose="020B0503020204020204" pitchFamily="34" charset="-122"/>
                <a:ea typeface="微软雅黑" panose="020B0503020204020204" pitchFamily="34" charset="-122"/>
              </a:rPr>
              <a:t>[3]</a:t>
            </a:r>
            <a:r>
              <a:rPr lang="en-US" altLang="zh-CN" sz="2000" b="1" dirty="0">
                <a:solidFill>
                  <a:prstClr val="black"/>
                </a:solidFill>
                <a:latin typeface="微软雅黑" panose="020B0503020204020204" pitchFamily="34" charset="-122"/>
                <a:ea typeface="微软雅黑" panose="020B0503020204020204" pitchFamily="34" charset="-122"/>
              </a:rPr>
              <a:t> </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If for each player , </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action profile</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satisifies</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5842" name="Object 2"/>
          <p:cNvGraphicFramePr>
            <a:graphicFrameLocks noChangeAspect="1"/>
          </p:cNvGraphicFramePr>
          <p:nvPr/>
        </p:nvGraphicFramePr>
        <p:xfrm>
          <a:off x="5093494" y="4063789"/>
          <a:ext cx="2181401" cy="328001"/>
        </p:xfrm>
        <a:graphic>
          <a:graphicData uri="http://schemas.openxmlformats.org/presentationml/2006/ole">
            <mc:AlternateContent xmlns:mc="http://schemas.openxmlformats.org/markup-compatibility/2006">
              <mc:Choice xmlns:v="urn:schemas-microsoft-com:vml" Requires="v">
                <p:oleObj spid="_x0000_s2" name="Equation" r:id="rId3" imgW="46939200" imgH="7315200" progId="Equation.DSMT4">
                  <p:embed/>
                </p:oleObj>
              </mc:Choice>
              <mc:Fallback>
                <p:oleObj name="Equation" r:id="rId3" imgW="46939200" imgH="7315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494" y="4063789"/>
                        <a:ext cx="2181401" cy="3280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nvGraphicFramePr>
        <p:xfrm>
          <a:off x="1488227" y="4627954"/>
          <a:ext cx="4853096" cy="329090"/>
        </p:xfrm>
        <a:graphic>
          <a:graphicData uri="http://schemas.openxmlformats.org/presentationml/2006/ole">
            <mc:AlternateContent xmlns:mc="http://schemas.openxmlformats.org/markup-compatibility/2006">
              <mc:Choice xmlns:v="urn:schemas-microsoft-com:vml" Requires="v">
                <p:oleObj spid="_x0000_s3" name="Equation" r:id="rId5" imgW="104546400" imgH="7315200" progId="Equation.DSMT4">
                  <p:embed/>
                </p:oleObj>
              </mc:Choice>
              <mc:Fallback>
                <p:oleObj name="Equation" r:id="rId5" imgW="104546400" imgH="73152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227" y="4627954"/>
                        <a:ext cx="4853096" cy="32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464884" y="5169622"/>
            <a:ext cx="695539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then it is called the pure </a:t>
            </a:r>
            <a:r>
              <a:rPr kumimoji="0" lang="en-US" altLang="zh-CN" sz="20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Nash equilibrium.</a:t>
            </a:r>
            <a:endParaRPr kumimoji="0" lang="zh-CN" altLang="en-US" sz="20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2" name="表格 41"/>
          <p:cNvGraphicFramePr>
            <a:graphicFrameLocks noGrp="1"/>
          </p:cNvGraphicFramePr>
          <p:nvPr/>
        </p:nvGraphicFramePr>
        <p:xfrm>
          <a:off x="1142999" y="2115801"/>
          <a:ext cx="3647661" cy="1771364"/>
        </p:xfrm>
        <a:graphic>
          <a:graphicData uri="http://schemas.openxmlformats.org/drawingml/2006/table">
            <a:tbl>
              <a:tblPr firstRow="1" bandRow="1">
                <a:tableStyleId>{5C22544A-7EE6-4342-B048-85BDC9FD1C3A}</a:tableStyleId>
              </a:tblPr>
              <a:tblGrid>
                <a:gridCol w="1039630"/>
                <a:gridCol w="799194"/>
                <a:gridCol w="896922"/>
                <a:gridCol w="911915"/>
              </a:tblGrid>
              <a:tr h="578714">
                <a:tc rowSpan="2" gridSpan="2">
                  <a:txBody>
                    <a:bodyPr/>
                    <a:lstStyle/>
                    <a:p>
                      <a:pPr marL="0" algn="l" defTabSz="914400" rtl="0" eaLnBrk="1" latinLnBrk="0" hangingPunct="1"/>
                      <a:endParaRPr lang="en-US" altLang="zh-CN" sz="1400" kern="1200" dirty="0">
                        <a:solidFill>
                          <a:schemeClr val="dk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1700" kern="1200" dirty="0">
                          <a:solidFill>
                            <a:schemeClr val="tx1"/>
                          </a:solidFill>
                          <a:latin typeface="微软雅黑" panose="020B0503020204020204" pitchFamily="34" charset="-122"/>
                          <a:ea typeface="微软雅黑" panose="020B0503020204020204" pitchFamily="34" charset="-122"/>
                          <a:cs typeface="+mn-cs"/>
                        </a:rPr>
                        <a:t>Coin game</a:t>
                      </a:r>
                      <a:endParaRPr lang="zh-CN" altLang="en-US" sz="17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34290" marB="34290">
                    <a:solidFill>
                      <a:schemeClr val="accent1">
                        <a:lumMod val="40000"/>
                        <a:lumOff val="60000"/>
                      </a:schemeClr>
                    </a:solidFill>
                  </a:tcPr>
                </a:tc>
                <a:tc rowSpan="2" hMerge="1">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player 2</a:t>
                      </a:r>
                      <a:endParaRPr kumimoji="0" lang="zh-CN" altLang="en-US" sz="1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marL="68580" marR="68580" marT="34290" marB="34290">
                    <a:solidFill>
                      <a:schemeClr val="accent1">
                        <a:lumMod val="40000"/>
                        <a:lumOff val="60000"/>
                      </a:schemeClr>
                    </a:solidFill>
                  </a:tcPr>
                </a:tc>
                <a:tc hMerge="1">
                  <a:tcPr/>
                </a:tc>
              </a:tr>
              <a:tr h="473744">
                <a:tc vMerge="1" gridSpan="2">
                  <a:tcPr/>
                </a:tc>
                <a:tc vMerge="1" h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tx1"/>
                          </a:solidFill>
                          <a:latin typeface="微软雅黑" panose="020B0503020204020204" pitchFamily="34" charset="-122"/>
                          <a:ea typeface="微软雅黑" panose="020B0503020204020204" pitchFamily="34" charset="-122"/>
                          <a:cs typeface="+mn-cs"/>
                        </a:rPr>
                        <a:t>head</a:t>
                      </a:r>
                      <a:endParaRPr lang="zh-CN" altLang="en-US" sz="16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34290" marB="34290">
                    <a:solidFill>
                      <a:schemeClr val="accent1">
                        <a:lumMod val="40000"/>
                        <a:lumOff val="60000"/>
                      </a:schemeClr>
                    </a:solidFill>
                  </a:tcPr>
                </a:tc>
                <a:tc>
                  <a:txBody>
                    <a:bodyPr/>
                    <a:lstStyle/>
                    <a:p>
                      <a:pPr marL="0" algn="l" defTabSz="914400" rtl="0" eaLnBrk="1" latinLnBrk="0" hangingPunct="1"/>
                      <a:r>
                        <a:rPr lang="en-US" altLang="zh-CN" sz="1600" b="1" kern="1200" dirty="0">
                          <a:solidFill>
                            <a:schemeClr val="dk1"/>
                          </a:solidFill>
                          <a:latin typeface="微软雅黑" panose="020B0503020204020204" pitchFamily="34" charset="-122"/>
                          <a:ea typeface="微软雅黑" panose="020B0503020204020204" pitchFamily="34" charset="-122"/>
                          <a:cs typeface="+mn-cs"/>
                        </a:rPr>
                        <a:t>tail</a:t>
                      </a:r>
                      <a:endParaRPr lang="zh-CN" altLang="en-US" sz="1600" b="1" kern="1200" dirty="0">
                        <a:solidFill>
                          <a:schemeClr val="dk1"/>
                        </a:solidFill>
                        <a:latin typeface="微软雅黑" panose="020B0503020204020204" pitchFamily="34" charset="-122"/>
                        <a:ea typeface="微软雅黑" panose="020B0503020204020204" pitchFamily="34" charset="-122"/>
                        <a:cs typeface="+mn-cs"/>
                      </a:endParaRPr>
                    </a:p>
                  </a:txBody>
                  <a:tcPr marL="68580" marR="68580" marT="34290" marB="34290">
                    <a:solidFill>
                      <a:schemeClr val="accent1">
                        <a:lumMod val="40000"/>
                        <a:lumOff val="60000"/>
                      </a:schemeClr>
                    </a:solidFill>
                  </a:tcPr>
                </a:tc>
              </a:tr>
              <a:tr h="359453">
                <a:tc rowSpan="2">
                  <a:txBody>
                    <a:bodyPr/>
                    <a:lstStyle/>
                    <a:p>
                      <a:endParaRPr lang="en-US" altLang="zh-CN" sz="1000" dirty="0">
                        <a:latin typeface="微软雅黑" panose="020B0503020204020204" pitchFamily="34" charset="-122"/>
                        <a:ea typeface="微软雅黑" panose="020B0503020204020204" pitchFamily="34" charset="-122"/>
                      </a:endParaRPr>
                    </a:p>
                    <a:p>
                      <a:r>
                        <a:rPr lang="en-US" altLang="zh-CN" sz="1700" kern="1200" dirty="0">
                          <a:solidFill>
                            <a:schemeClr val="tx1"/>
                          </a:solidFill>
                          <a:latin typeface="微软雅黑" panose="020B0503020204020204" pitchFamily="34" charset="-122"/>
                          <a:ea typeface="微软雅黑" panose="020B0503020204020204" pitchFamily="34" charset="-122"/>
                          <a:cs typeface="+mn-cs"/>
                        </a:rPr>
                        <a:t>Player 1</a:t>
                      </a:r>
                      <a:endParaRPr lang="zh-CN" altLang="en-US" sz="17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34290" marB="3429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tx1"/>
                          </a:solidFill>
                          <a:latin typeface="微软雅黑" panose="020B0503020204020204" pitchFamily="34" charset="-122"/>
                          <a:ea typeface="微软雅黑" panose="020B0503020204020204" pitchFamily="34" charset="-122"/>
                          <a:cs typeface="+mn-cs"/>
                        </a:rPr>
                        <a:t>head</a:t>
                      </a:r>
                      <a:endParaRPr lang="zh-CN" altLang="en-US" sz="16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34290" marB="3429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dirty="0"/>
                        <a:t>-1,1</a:t>
                      </a:r>
                      <a:endParaRPr lang="zh-CN" altLang="en-US" sz="1600" dirty="0">
                        <a:solidFill>
                          <a:srgbClr val="FF0000"/>
                        </a:solidFill>
                      </a:endParaRPr>
                    </a:p>
                  </a:txBody>
                  <a:tcPr marL="68580" marR="68580" marT="34290" marB="34290">
                    <a:solidFill>
                      <a:schemeClr val="accent1">
                        <a:lumMod val="40000"/>
                        <a:lumOff val="60000"/>
                      </a:schemeClr>
                    </a:solidFill>
                  </a:tcPr>
                </a:tc>
                <a:tc>
                  <a:txBody>
                    <a:bodyPr/>
                    <a:lstStyle/>
                    <a:p>
                      <a:r>
                        <a:rPr lang="en-US" altLang="zh-CN" sz="1600" dirty="0"/>
                        <a:t>1,-1</a:t>
                      </a:r>
                      <a:endParaRPr lang="zh-CN" altLang="en-US" sz="1600" dirty="0"/>
                    </a:p>
                  </a:txBody>
                  <a:tcPr marL="68580" marR="68580" marT="34290" marB="34290">
                    <a:solidFill>
                      <a:schemeClr val="accent1">
                        <a:lumMod val="40000"/>
                        <a:lumOff val="60000"/>
                      </a:schemeClr>
                    </a:solidFill>
                  </a:tcPr>
                </a:tc>
              </a:tr>
              <a:tr h="359453">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tx1"/>
                          </a:solidFill>
                          <a:latin typeface="微软雅黑" panose="020B0503020204020204" pitchFamily="34" charset="-122"/>
                          <a:ea typeface="微软雅黑" panose="020B0503020204020204" pitchFamily="34" charset="-122"/>
                          <a:cs typeface="+mn-cs"/>
                        </a:rPr>
                        <a:t>tail</a:t>
                      </a:r>
                      <a:endParaRPr lang="zh-CN" altLang="en-US" sz="16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34290" marB="34290">
                    <a:solidFill>
                      <a:schemeClr val="accent1">
                        <a:lumMod val="40000"/>
                        <a:lumOff val="60000"/>
                      </a:schemeClr>
                    </a:solidFill>
                  </a:tcPr>
                </a:tc>
                <a:tc>
                  <a:txBody>
                    <a:bodyPr/>
                    <a:lstStyle/>
                    <a:p>
                      <a:r>
                        <a:rPr lang="en-US" altLang="zh-CN" sz="1600" dirty="0"/>
                        <a:t>1,-1</a:t>
                      </a:r>
                      <a:endParaRPr lang="zh-CN" altLang="en-US" sz="1600" dirty="0"/>
                    </a:p>
                  </a:txBody>
                  <a:tcPr marL="68580" marR="68580" marT="34290" marB="34290">
                    <a:solidFill>
                      <a:schemeClr val="accent1">
                        <a:lumMod val="40000"/>
                        <a:lumOff val="60000"/>
                      </a:schemeClr>
                    </a:solidFill>
                  </a:tcPr>
                </a:tc>
                <a:tc>
                  <a:txBody>
                    <a:bodyPr/>
                    <a:lstStyle/>
                    <a:p>
                      <a:r>
                        <a:rPr lang="en-US" altLang="zh-CN" sz="1600" dirty="0"/>
                        <a:t>--1,1</a:t>
                      </a:r>
                      <a:endParaRPr lang="zh-CN" altLang="en-US" sz="1600" dirty="0"/>
                    </a:p>
                  </a:txBody>
                  <a:tcPr marL="68580" marR="68580" marT="34290" marB="34290">
                    <a:solidFill>
                      <a:schemeClr val="accent1">
                        <a:lumMod val="40000"/>
                        <a:lumOff val="60000"/>
                      </a:schemeClr>
                    </a:solidFill>
                  </a:tcPr>
                </a:tc>
              </a:tr>
            </a:tbl>
          </a:graphicData>
        </a:graphic>
      </p:graphicFrame>
      <p:pic>
        <p:nvPicPr>
          <p:cNvPr id="28" name="Picture 8"/>
          <p:cNvPicPr>
            <a:picLocks noChangeAspect="1" noChangeArrowheads="1"/>
          </p:cNvPicPr>
          <p:nvPr/>
        </p:nvPicPr>
        <p:blipFill>
          <a:blip r:embed="rId7" cstate="print"/>
          <a:srcRect/>
          <a:stretch>
            <a:fillRect/>
          </a:stretch>
        </p:blipFill>
        <p:spPr bwMode="auto">
          <a:xfrm>
            <a:off x="6402946" y="1756409"/>
            <a:ext cx="1321594" cy="1600200"/>
          </a:xfrm>
          <a:prstGeom prst="rect">
            <a:avLst/>
          </a:prstGeom>
          <a:noFill/>
          <a:ln w="9525">
            <a:noFill/>
            <a:miter lim="800000"/>
            <a:headEnd/>
            <a:tailEnd/>
          </a:ln>
        </p:spPr>
      </p:pic>
      <p:sp>
        <p:nvSpPr>
          <p:cNvPr id="34" name="TextBox 33"/>
          <p:cNvSpPr txBox="1"/>
          <p:nvPr/>
        </p:nvSpPr>
        <p:spPr>
          <a:xfrm>
            <a:off x="6427848" y="3522695"/>
            <a:ext cx="24398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John Nash</a:t>
            </a:r>
            <a:endParaRPr kumimoji="0" lang="zh-CN" altLang="en-US" sz="16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文本框 53"/>
          <p:cNvSpPr txBox="1">
            <a:spLocks noChangeArrowheads="1"/>
          </p:cNvSpPr>
          <p:nvPr/>
        </p:nvSpPr>
        <p:spPr bwMode="auto">
          <a:xfrm>
            <a:off x="212408" y="1119858"/>
            <a:ext cx="5009016" cy="325089"/>
          </a:xfrm>
          <a:prstGeom prst="rect">
            <a:avLst/>
          </a:prstGeom>
          <a:noFill/>
          <a:ln w="9525">
            <a:noFill/>
            <a:miter lim="800000"/>
          </a:ln>
        </p:spPr>
        <p:txBody>
          <a:bodyPr wrap="square">
            <a:spAutoFit/>
          </a:bodyPr>
          <a:lstStyle/>
          <a:p>
            <a:pPr>
              <a:lnSpc>
                <a:spcPts val="1650"/>
              </a:lnSpc>
            </a:pPr>
            <a:r>
              <a:rPr lang="en-US" altLang="zh-CN" sz="2400" dirty="0">
                <a:latin typeface="黑体" panose="02010609060101010101" pitchFamily="49" charset="-122"/>
                <a:ea typeface="黑体" panose="02010609060101010101" pitchFamily="49" charset="-122"/>
                <a:cs typeface="Arial" panose="020B0604020202020204" pitchFamily="34" charset="0"/>
              </a:rPr>
              <a:t> </a:t>
            </a:r>
            <a:r>
              <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Normal Game</a:t>
            </a:r>
            <a:endPar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p:cNvSpPr txBox="1"/>
          <p:nvPr/>
        </p:nvSpPr>
        <p:spPr bwMode="auto">
          <a:xfrm>
            <a:off x="464884" y="382924"/>
            <a:ext cx="1205548" cy="523220"/>
          </a:xfrm>
          <a:prstGeom prst="rect">
            <a:avLst/>
          </a:prstGeom>
          <a:noFill/>
        </p:spPr>
        <p:txBody>
          <a:bodyPr wrap="square">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2.1</a:t>
            </a:r>
            <a:endParaRPr lang="zh-CN" altLang="en-US" sz="2800" dirty="0">
              <a:solidFill>
                <a:schemeClr val="bg2">
                  <a:lumMod val="25000"/>
                </a:schemeClr>
              </a:solidFill>
              <a:latin typeface="Impact" panose="020B0806030902050204" pitchFamily="34" charset="0"/>
              <a:ea typeface="+mn-ea"/>
            </a:endParaRPr>
          </a:p>
        </p:txBody>
      </p:sp>
      <p:sp>
        <p:nvSpPr>
          <p:cNvPr id="6" name="文本框 5"/>
          <p:cNvSpPr txBox="1"/>
          <p:nvPr/>
        </p:nvSpPr>
        <p:spPr>
          <a:xfrm>
            <a:off x="359510" y="6114573"/>
            <a:ext cx="7914168" cy="30777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lang="en-US" altLang="zh-CN" sz="1000" dirty="0">
                <a:solidFill>
                  <a:prstClr val="black"/>
                </a:solidFill>
              </a:rPr>
              <a:t>3</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R.Gibbons,“A</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primer in game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theory,”Harvester</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Wheatsheaf,1992.</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0" advTm="9220"/>
    </mc:Choice>
    <mc:Fallback>
      <p:transition advTm="92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8675688" y="6061803"/>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a:xfrm>
            <a:off x="0" y="6063390"/>
            <a:ext cx="7829550" cy="17621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21" name="表格 20"/>
          <p:cNvGraphicFramePr>
            <a:graphicFrameLocks noGrp="1"/>
          </p:cNvGraphicFramePr>
          <p:nvPr/>
        </p:nvGraphicFramePr>
        <p:xfrm>
          <a:off x="796925" y="3908425"/>
          <a:ext cx="3796133" cy="1751181"/>
        </p:xfrm>
        <a:graphic>
          <a:graphicData uri="http://schemas.openxmlformats.org/drawingml/2006/table">
            <a:tbl>
              <a:tblPr firstRow="1" bandRow="1">
                <a:tableStyleId>{5C22544A-7EE6-4342-B048-85BDC9FD1C3A}</a:tableStyleId>
              </a:tblPr>
              <a:tblGrid>
                <a:gridCol w="965779"/>
                <a:gridCol w="914676"/>
                <a:gridCol w="949899"/>
                <a:gridCol w="965779"/>
              </a:tblGrid>
              <a:tr h="450186">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1800"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200" dirty="0">
                          <a:solidFill>
                            <a:schemeClr val="dk1"/>
                          </a:solidFill>
                          <a:latin typeface="+mn-lt"/>
                          <a:ea typeface="+mn-ea"/>
                          <a:cs typeface="+mn-cs"/>
                        </a:rPr>
                        <a:t>utility function  </a:t>
                      </a:r>
                      <a:endParaRPr lang="en-US" altLang="zh-CN" sz="1800"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defRPr/>
                      </a:pPr>
                      <a:endParaRPr lang="en-US" altLang="zh-CN" sz="1800" kern="1200" dirty="0">
                        <a:solidFill>
                          <a:schemeClr val="dk1"/>
                        </a:solidFill>
                        <a:latin typeface="+mn-lt"/>
                        <a:ea typeface="+mn-ea"/>
                        <a:cs typeface="+mn-cs"/>
                      </a:endParaRPr>
                    </a:p>
                  </a:txBody>
                  <a:tcPr marL="73859" marR="73859" marT="36930" marB="36930">
                    <a:solidFill>
                      <a:schemeClr val="accent1">
                        <a:lumMod val="40000"/>
                        <a:lumOff val="60000"/>
                      </a:schemeClr>
                    </a:solidFill>
                  </a:tcPr>
                </a:tc>
                <a:tc rowSpan="2" hMerge="1">
                  <a:tcPr/>
                </a:tc>
                <a:tc gridSpan="2">
                  <a:txBody>
                    <a:bodyPr/>
                    <a:lstStyle/>
                    <a:p>
                      <a:pPr algn="ctr"/>
                      <a:r>
                        <a:rPr lang="en-US" altLang="zh-CN" sz="1600" kern="1200" baseline="0" dirty="0">
                          <a:solidFill>
                            <a:schemeClr val="accent4">
                              <a:lumMod val="75000"/>
                            </a:schemeClr>
                          </a:solidFill>
                          <a:latin typeface="微软雅黑" panose="020B0503020204020204" pitchFamily="34" charset="-122"/>
                          <a:ea typeface="微软雅黑" panose="020B0503020204020204" pitchFamily="34" charset="-122"/>
                          <a:cs typeface="+mn-cs"/>
                        </a:rPr>
                        <a:t>Player 2</a:t>
                      </a:r>
                      <a:endParaRPr lang="zh-CN" altLang="en-US" sz="1600" kern="1200" baseline="0" dirty="0">
                        <a:solidFill>
                          <a:schemeClr val="accent4">
                            <a:lumMod val="75000"/>
                          </a:schemeClr>
                        </a:solidFill>
                        <a:latin typeface="微软雅黑" panose="020B0503020204020204" pitchFamily="34" charset="-122"/>
                        <a:ea typeface="微软雅黑" panose="020B0503020204020204" pitchFamily="34" charset="-122"/>
                        <a:cs typeface="+mn-cs"/>
                      </a:endParaRPr>
                    </a:p>
                  </a:txBody>
                  <a:tcPr marL="73859" marR="73859" marT="36930" marB="36930">
                    <a:solidFill>
                      <a:schemeClr val="accent1">
                        <a:lumMod val="40000"/>
                        <a:lumOff val="60000"/>
                      </a:schemeClr>
                    </a:solidFill>
                  </a:tcPr>
                </a:tc>
                <a:tc hMerge="1">
                  <a:tcPr/>
                </a:tc>
              </a:tr>
              <a:tr h="415399">
                <a:tc vMerge="1" gridSpan="2">
                  <a:tcPr/>
                </a:tc>
                <a:tc vMerge="1" h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dk1"/>
                          </a:solidFill>
                          <a:latin typeface="+mn-lt"/>
                          <a:ea typeface="+mn-ea"/>
                          <a:cs typeface="+mn-cs"/>
                        </a:rPr>
                        <a:t>Confess</a:t>
                      </a:r>
                      <a:endParaRPr lang="en-US" altLang="zh-CN" sz="1600" b="1" kern="1200" dirty="0">
                        <a:solidFill>
                          <a:schemeClr val="dk1"/>
                        </a:solidFill>
                        <a:latin typeface="+mn-lt"/>
                        <a:ea typeface="+mn-ea"/>
                        <a:cs typeface="+mn-cs"/>
                      </a:endParaRPr>
                    </a:p>
                  </a:txBody>
                  <a:tcPr marL="73859" marR="73859" marT="36930" marB="36930">
                    <a:solidFill>
                      <a:schemeClr val="accent1">
                        <a:lumMod val="40000"/>
                        <a:lumOff val="60000"/>
                      </a:schemeClr>
                    </a:solidFill>
                  </a:tcPr>
                </a:tc>
                <a:tc>
                  <a:txBody>
                    <a:bodyPr/>
                    <a:lstStyle/>
                    <a:p>
                      <a:pPr marL="0" algn="ctr" defTabSz="914400" rtl="0" eaLnBrk="1" latinLnBrk="0" hangingPunct="1"/>
                      <a:r>
                        <a:rPr lang="en-US" altLang="zh-CN" sz="1600" b="1" kern="1200" dirty="0">
                          <a:solidFill>
                            <a:schemeClr val="dk1"/>
                          </a:solidFill>
                          <a:latin typeface="+mn-lt"/>
                          <a:ea typeface="+mn-ea"/>
                          <a:cs typeface="+mn-cs"/>
                        </a:rPr>
                        <a:t>Deny</a:t>
                      </a:r>
                      <a:endParaRPr lang="zh-CN" altLang="en-US" sz="1600" b="1" kern="1200" dirty="0">
                        <a:solidFill>
                          <a:schemeClr val="dk1"/>
                        </a:solidFill>
                        <a:latin typeface="+mn-lt"/>
                        <a:ea typeface="+mn-ea"/>
                        <a:cs typeface="+mn-cs"/>
                      </a:endParaRPr>
                    </a:p>
                  </a:txBody>
                  <a:tcPr marL="73859" marR="73859" marT="36930" marB="36930">
                    <a:solidFill>
                      <a:schemeClr val="accent1">
                        <a:lumMod val="40000"/>
                        <a:lumOff val="60000"/>
                      </a:schemeClr>
                    </a:solidFill>
                  </a:tcPr>
                </a:tc>
              </a:tr>
              <a:tr h="406665">
                <a:tc rowSpan="2">
                  <a:txBody>
                    <a:bodyPr/>
                    <a:lstStyle/>
                    <a:p>
                      <a:pPr algn="ctr"/>
                      <a:endParaRPr lang="en-US" altLang="zh-CN" sz="1100" baseline="0" dirty="0">
                        <a:solidFill>
                          <a:schemeClr val="accent6">
                            <a:lumMod val="50000"/>
                          </a:schemeClr>
                        </a:solidFill>
                        <a:latin typeface="微软雅黑" panose="020B0503020204020204" pitchFamily="34" charset="-122"/>
                        <a:ea typeface="微软雅黑" panose="020B0503020204020204" pitchFamily="34" charset="-122"/>
                      </a:endParaRPr>
                    </a:p>
                    <a:p>
                      <a:pPr algn="ctr"/>
                      <a:r>
                        <a:rPr lang="en-US" altLang="zh-CN" sz="1600" kern="1200" baseline="0" dirty="0">
                          <a:solidFill>
                            <a:schemeClr val="accent6">
                              <a:lumMod val="50000"/>
                            </a:schemeClr>
                          </a:solidFill>
                          <a:latin typeface="微软雅黑" panose="020B0503020204020204" pitchFamily="34" charset="-122"/>
                          <a:ea typeface="微软雅黑" panose="020B0503020204020204" pitchFamily="34" charset="-122"/>
                          <a:cs typeface="+mn-cs"/>
                        </a:rPr>
                        <a:t>Player 1</a:t>
                      </a:r>
                      <a:endParaRPr lang="zh-CN" altLang="en-US" sz="1600" kern="1200" baseline="0" dirty="0">
                        <a:solidFill>
                          <a:schemeClr val="accent6">
                            <a:lumMod val="50000"/>
                          </a:schemeClr>
                        </a:solidFill>
                        <a:latin typeface="微软雅黑" panose="020B0503020204020204" pitchFamily="34" charset="-122"/>
                        <a:ea typeface="微软雅黑" panose="020B0503020204020204" pitchFamily="34" charset="-122"/>
                        <a:cs typeface="+mn-cs"/>
                      </a:endParaRPr>
                    </a:p>
                  </a:txBody>
                  <a:tcPr marL="73859" marR="73859" marT="36930" marB="36930">
                    <a:solidFill>
                      <a:schemeClr val="accent1">
                        <a:lumMod val="40000"/>
                        <a:lumOff val="60000"/>
                      </a:schemeClr>
                    </a:solidFill>
                  </a:tcPr>
                </a:tc>
                <a:tc>
                  <a:txBody>
                    <a:bodyPr/>
                    <a:lstStyle/>
                    <a:p>
                      <a:pPr algn="ctr"/>
                      <a:r>
                        <a:rPr lang="en-US" altLang="zh-CN" sz="1600" b="1" kern="1200" dirty="0">
                          <a:solidFill>
                            <a:schemeClr val="dk1"/>
                          </a:solidFill>
                          <a:latin typeface="+mn-lt"/>
                          <a:ea typeface="+mn-ea"/>
                          <a:cs typeface="+mn-cs"/>
                        </a:rPr>
                        <a:t>Confess</a:t>
                      </a:r>
                      <a:endParaRPr lang="zh-CN" altLang="en-US" sz="1600" b="1" kern="1200" dirty="0">
                        <a:solidFill>
                          <a:schemeClr val="dk1"/>
                        </a:solidFill>
                        <a:latin typeface="+mn-lt"/>
                        <a:ea typeface="+mn-ea"/>
                        <a:cs typeface="+mn-cs"/>
                      </a:endParaRPr>
                    </a:p>
                  </a:txBody>
                  <a:tcPr marL="73859" marR="73859" marT="36930" marB="36930">
                    <a:solidFill>
                      <a:schemeClr val="accent1">
                        <a:lumMod val="40000"/>
                        <a:lumOff val="60000"/>
                      </a:schemeClr>
                    </a:solidFill>
                  </a:tcPr>
                </a:tc>
                <a:tc>
                  <a:txBody>
                    <a:bodyPr/>
                    <a:lstStyle/>
                    <a:p>
                      <a:pPr algn="ctr"/>
                      <a:r>
                        <a:rPr lang="en-US" altLang="zh-CN" sz="1600" u="heavy" baseline="0" dirty="0">
                          <a:solidFill>
                            <a:schemeClr val="accent6">
                              <a:lumMod val="50000"/>
                            </a:schemeClr>
                          </a:solidFill>
                          <a:uFill>
                            <a:solidFill>
                              <a:srgbClr val="FF0000"/>
                            </a:solidFill>
                          </a:uFill>
                        </a:rPr>
                        <a:t>-3,</a:t>
                      </a:r>
                      <a:r>
                        <a:rPr lang="en-US" altLang="zh-CN" sz="1600" u="heavy" baseline="0" dirty="0">
                          <a:solidFill>
                            <a:schemeClr val="accent4">
                              <a:lumMod val="50000"/>
                            </a:schemeClr>
                          </a:solidFill>
                          <a:uFill>
                            <a:solidFill>
                              <a:srgbClr val="FF0000"/>
                            </a:solidFill>
                          </a:uFill>
                        </a:rPr>
                        <a:t>-3</a:t>
                      </a:r>
                      <a:endParaRPr lang="zh-CN" altLang="en-US" sz="1600" u="heavy" baseline="0" dirty="0">
                        <a:solidFill>
                          <a:schemeClr val="accent4">
                            <a:lumMod val="50000"/>
                          </a:schemeClr>
                        </a:solidFill>
                        <a:uFill>
                          <a:solidFill>
                            <a:srgbClr val="FF0000"/>
                          </a:solidFill>
                        </a:uFill>
                      </a:endParaRPr>
                    </a:p>
                  </a:txBody>
                  <a:tcPr marL="73859" marR="73859" marT="36930" marB="36930">
                    <a:solidFill>
                      <a:schemeClr val="accent1">
                        <a:lumMod val="40000"/>
                        <a:lumOff val="60000"/>
                      </a:schemeClr>
                    </a:solidFill>
                  </a:tcPr>
                </a:tc>
                <a:tc>
                  <a:txBody>
                    <a:bodyPr/>
                    <a:lstStyle/>
                    <a:p>
                      <a:pPr algn="ctr"/>
                      <a:r>
                        <a:rPr lang="en-US" altLang="zh-CN" sz="1600" baseline="0" dirty="0">
                          <a:solidFill>
                            <a:schemeClr val="accent6">
                              <a:lumMod val="50000"/>
                            </a:schemeClr>
                          </a:solidFill>
                        </a:rPr>
                        <a:t>0</a:t>
                      </a:r>
                      <a:r>
                        <a:rPr lang="en-US" altLang="zh-CN" sz="1600" baseline="0" dirty="0">
                          <a:solidFill>
                            <a:schemeClr val="accent4">
                              <a:lumMod val="50000"/>
                            </a:schemeClr>
                          </a:solidFill>
                        </a:rPr>
                        <a:t>,-4</a:t>
                      </a:r>
                      <a:endParaRPr lang="zh-CN" altLang="en-US" sz="1600" baseline="0" dirty="0">
                        <a:solidFill>
                          <a:schemeClr val="accent4">
                            <a:lumMod val="50000"/>
                          </a:schemeClr>
                        </a:solidFill>
                      </a:endParaRPr>
                    </a:p>
                  </a:txBody>
                  <a:tcPr marL="73859" marR="73859" marT="36930" marB="36930">
                    <a:solidFill>
                      <a:schemeClr val="accent1">
                        <a:lumMod val="40000"/>
                        <a:lumOff val="60000"/>
                      </a:schemeClr>
                    </a:solidFill>
                  </a:tcPr>
                </a:tc>
              </a:tr>
              <a:tr h="447696">
                <a:tc vMerge="1">
                  <a:tcPr/>
                </a:tc>
                <a:tc>
                  <a:txBody>
                    <a:bodyPr/>
                    <a:lstStyle/>
                    <a:p>
                      <a:pPr algn="ctr"/>
                      <a:r>
                        <a:rPr lang="en-US" altLang="zh-CN" sz="1600" b="1" kern="1200" dirty="0">
                          <a:solidFill>
                            <a:schemeClr val="dk1"/>
                          </a:solidFill>
                          <a:latin typeface="+mn-lt"/>
                          <a:ea typeface="+mn-ea"/>
                          <a:cs typeface="+mn-cs"/>
                        </a:rPr>
                        <a:t>Deny</a:t>
                      </a:r>
                      <a:endParaRPr lang="zh-CN" altLang="en-US" sz="1600" b="1" kern="1200" dirty="0">
                        <a:solidFill>
                          <a:schemeClr val="dk1"/>
                        </a:solidFill>
                        <a:latin typeface="+mn-lt"/>
                        <a:ea typeface="+mn-ea"/>
                        <a:cs typeface="+mn-cs"/>
                      </a:endParaRPr>
                    </a:p>
                  </a:txBody>
                  <a:tcPr marL="73859" marR="73859" marT="36930" marB="36930">
                    <a:solidFill>
                      <a:schemeClr val="accent1">
                        <a:lumMod val="40000"/>
                        <a:lumOff val="60000"/>
                      </a:schemeClr>
                    </a:solidFill>
                  </a:tcPr>
                </a:tc>
                <a:tc>
                  <a:txBody>
                    <a:bodyPr/>
                    <a:lstStyle/>
                    <a:p>
                      <a:pPr algn="ctr"/>
                      <a:r>
                        <a:rPr lang="en-US" altLang="zh-CN" sz="1600" baseline="0" dirty="0">
                          <a:solidFill>
                            <a:schemeClr val="accent6">
                              <a:lumMod val="50000"/>
                            </a:schemeClr>
                          </a:solidFill>
                        </a:rPr>
                        <a:t>-4</a:t>
                      </a:r>
                      <a:r>
                        <a:rPr lang="en-US" altLang="zh-CN" sz="1600" baseline="0" dirty="0">
                          <a:solidFill>
                            <a:schemeClr val="dk1"/>
                          </a:solidFill>
                        </a:rPr>
                        <a:t>,</a:t>
                      </a:r>
                      <a:r>
                        <a:rPr lang="en-US" altLang="zh-CN" sz="1600" baseline="0" dirty="0">
                          <a:solidFill>
                            <a:schemeClr val="accent4">
                              <a:lumMod val="75000"/>
                            </a:schemeClr>
                          </a:solidFill>
                        </a:rPr>
                        <a:t>0</a:t>
                      </a:r>
                      <a:endParaRPr lang="zh-CN" altLang="en-US" sz="1600" baseline="0" dirty="0">
                        <a:solidFill>
                          <a:schemeClr val="accent4">
                            <a:lumMod val="75000"/>
                          </a:schemeClr>
                        </a:solidFill>
                      </a:endParaRPr>
                    </a:p>
                  </a:txBody>
                  <a:tcPr marL="73859" marR="73859" marT="36930" marB="36930">
                    <a:solidFill>
                      <a:schemeClr val="accent1">
                        <a:lumMod val="40000"/>
                        <a:lumOff val="60000"/>
                      </a:schemeClr>
                    </a:solidFill>
                  </a:tcPr>
                </a:tc>
                <a:tc>
                  <a:txBody>
                    <a:bodyPr/>
                    <a:lstStyle/>
                    <a:p>
                      <a:pPr algn="ctr"/>
                      <a:r>
                        <a:rPr lang="en-US" altLang="zh-CN" sz="1600" baseline="0" dirty="0">
                          <a:solidFill>
                            <a:schemeClr val="accent6">
                              <a:lumMod val="50000"/>
                            </a:schemeClr>
                          </a:solidFill>
                        </a:rPr>
                        <a:t>-1</a:t>
                      </a:r>
                      <a:r>
                        <a:rPr lang="en-US" altLang="zh-CN" sz="1600" baseline="0" dirty="0">
                          <a:solidFill>
                            <a:schemeClr val="accent4">
                              <a:lumMod val="50000"/>
                            </a:schemeClr>
                          </a:solidFill>
                        </a:rPr>
                        <a:t>,-1</a:t>
                      </a:r>
                      <a:endParaRPr lang="zh-CN" altLang="en-US" sz="1600" baseline="0" dirty="0">
                        <a:solidFill>
                          <a:schemeClr val="accent4">
                            <a:lumMod val="50000"/>
                          </a:schemeClr>
                        </a:solidFill>
                      </a:endParaRPr>
                    </a:p>
                  </a:txBody>
                  <a:tcPr marL="73859" marR="73859" marT="36930" marB="36930">
                    <a:solidFill>
                      <a:schemeClr val="accent1">
                        <a:lumMod val="40000"/>
                        <a:lumOff val="60000"/>
                      </a:schemeClr>
                    </a:solidFill>
                  </a:tcPr>
                </a:tc>
              </a:tr>
            </a:tbl>
          </a:graphicData>
        </a:graphic>
      </p:graphicFrame>
      <p:graphicFrame>
        <p:nvGraphicFramePr>
          <p:cNvPr id="26" name="表格 25"/>
          <p:cNvGraphicFramePr>
            <a:graphicFrameLocks noGrp="1"/>
          </p:cNvGraphicFramePr>
          <p:nvPr/>
        </p:nvGraphicFramePr>
        <p:xfrm>
          <a:off x="5340350" y="4148138"/>
          <a:ext cx="2704625" cy="1262750"/>
        </p:xfrm>
        <a:graphic>
          <a:graphicData uri="http://schemas.openxmlformats.org/drawingml/2006/table">
            <a:tbl>
              <a:tblPr firstRow="1" bandRow="1">
                <a:tableStyleId>{5C22544A-7EE6-4342-B048-85BDC9FD1C3A}</a:tableStyleId>
              </a:tblPr>
              <a:tblGrid>
                <a:gridCol w="932172"/>
                <a:gridCol w="902016"/>
                <a:gridCol w="870437"/>
              </a:tblGrid>
              <a:tr h="556796">
                <a:tc>
                  <a:txBody>
                    <a:bodyPr/>
                    <a:lstStyle/>
                    <a:p>
                      <a:pPr marL="0" algn="ctr" defTabSz="914400" rtl="0" eaLnBrk="1" latinLnBrk="0" hangingPunct="1"/>
                      <a:r>
                        <a:rPr lang="en-US" altLang="zh-CN" sz="1600" kern="1200" dirty="0">
                          <a:solidFill>
                            <a:schemeClr val="accent1"/>
                          </a:solidFill>
                          <a:latin typeface="+mn-lt"/>
                          <a:ea typeface="+mn-ea"/>
                          <a:cs typeface="+mn-cs"/>
                        </a:rPr>
                        <a:t>potential function</a:t>
                      </a:r>
                      <a:endParaRPr lang="zh-CN" altLang="en-US" sz="2000" kern="1200" dirty="0">
                        <a:solidFill>
                          <a:schemeClr val="accent1"/>
                        </a:solidFill>
                        <a:latin typeface="微软雅黑" panose="020B0503020204020204" pitchFamily="34" charset="-122"/>
                        <a:ea typeface="微软雅黑" panose="020B0503020204020204" pitchFamily="34" charset="-122"/>
                        <a:cs typeface="+mn-cs"/>
                      </a:endParaRPr>
                    </a:p>
                  </a:txBody>
                  <a:tcPr marL="80010" marR="80010" marT="40005" marB="40005">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dk1"/>
                          </a:solidFill>
                          <a:latin typeface="+mn-lt"/>
                          <a:ea typeface="+mn-ea"/>
                          <a:cs typeface="+mn-cs"/>
                        </a:rPr>
                        <a:t>Confess</a:t>
                      </a:r>
                      <a:endParaRPr lang="en-US" altLang="zh-CN" sz="1600" b="1" kern="1200" dirty="0">
                        <a:solidFill>
                          <a:schemeClr val="dk1"/>
                        </a:solidFill>
                        <a:latin typeface="+mn-lt"/>
                        <a:ea typeface="+mn-ea"/>
                        <a:cs typeface="+mn-cs"/>
                      </a:endParaRPr>
                    </a:p>
                  </a:txBody>
                  <a:tcPr marL="80010" marR="80010" marT="40005" marB="40005">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kern="1200" noProof="0" dirty="0">
                          <a:solidFill>
                            <a:schemeClr val="dk1"/>
                          </a:solidFill>
                          <a:latin typeface="+mn-lt"/>
                          <a:ea typeface="+mn-ea"/>
                          <a:cs typeface="+mn-cs"/>
                        </a:rPr>
                        <a:t>Deny</a:t>
                      </a:r>
                      <a:endParaRPr lang="zh-CN" altLang="en-US" sz="1600" b="1" kern="1200" noProof="0" dirty="0">
                        <a:solidFill>
                          <a:schemeClr val="dk1"/>
                        </a:solidFill>
                        <a:latin typeface="+mn-lt"/>
                        <a:ea typeface="+mn-ea"/>
                        <a:cs typeface="+mn-cs"/>
                      </a:endParaRPr>
                    </a:p>
                  </a:txBody>
                  <a:tcPr marL="80010" marR="80010" marT="40005" marB="40005">
                    <a:solidFill>
                      <a:schemeClr val="accent1">
                        <a:lumMod val="40000"/>
                        <a:lumOff val="60000"/>
                      </a:schemeClr>
                    </a:solidFill>
                  </a:tcPr>
                </a:tc>
              </a:tr>
              <a:tr h="34753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200" dirty="0">
                          <a:solidFill>
                            <a:schemeClr val="dk1"/>
                          </a:solidFill>
                          <a:latin typeface="+mn-lt"/>
                          <a:ea typeface="+mn-ea"/>
                          <a:cs typeface="+mn-cs"/>
                        </a:rPr>
                        <a:t>Confess</a:t>
                      </a:r>
                      <a:endParaRPr lang="en-US" altLang="zh-CN" sz="1600" b="1" kern="1200" dirty="0">
                        <a:solidFill>
                          <a:schemeClr val="dk1"/>
                        </a:solidFill>
                        <a:latin typeface="+mn-lt"/>
                        <a:ea typeface="+mn-ea"/>
                        <a:cs typeface="+mn-cs"/>
                      </a:endParaRPr>
                    </a:p>
                  </a:txBody>
                  <a:tcPr marL="80010" marR="80010" marT="40005" marB="40005">
                    <a:solidFill>
                      <a:schemeClr val="accent1">
                        <a:lumMod val="40000"/>
                        <a:lumOff val="60000"/>
                      </a:schemeClr>
                    </a:solidFill>
                  </a:tcPr>
                </a:tc>
                <a:tc>
                  <a:txBody>
                    <a:bodyPr/>
                    <a:lstStyle/>
                    <a:p>
                      <a:pPr algn="ctr"/>
                      <a:r>
                        <a:rPr lang="en-US" altLang="zh-CN" sz="1700" dirty="0">
                          <a:solidFill>
                            <a:srgbClr val="FF0000"/>
                          </a:solidFill>
                        </a:rPr>
                        <a:t>-3</a:t>
                      </a:r>
                      <a:endParaRPr lang="zh-CN" altLang="en-US" sz="1700" dirty="0">
                        <a:solidFill>
                          <a:srgbClr val="FF0000"/>
                        </a:solidFill>
                      </a:endParaRPr>
                    </a:p>
                  </a:txBody>
                  <a:tcPr marL="80010" marR="80010" marT="40005" marB="40005">
                    <a:solidFill>
                      <a:schemeClr val="accent1">
                        <a:lumMod val="40000"/>
                        <a:lumOff val="60000"/>
                      </a:schemeClr>
                    </a:solidFill>
                  </a:tcPr>
                </a:tc>
                <a:tc>
                  <a:txBody>
                    <a:bodyPr/>
                    <a:lstStyle/>
                    <a:p>
                      <a:pPr algn="ctr"/>
                      <a:r>
                        <a:rPr lang="en-US" altLang="zh-CN" sz="1700" dirty="0"/>
                        <a:t>-4</a:t>
                      </a:r>
                      <a:endParaRPr lang="zh-CN" altLang="en-US" sz="1700" dirty="0"/>
                    </a:p>
                  </a:txBody>
                  <a:tcPr marL="80010" marR="80010" marT="40005" marB="40005">
                    <a:solidFill>
                      <a:schemeClr val="accent1">
                        <a:lumMod val="40000"/>
                        <a:lumOff val="60000"/>
                      </a:schemeClr>
                    </a:solidFill>
                  </a:tcPr>
                </a:tc>
              </a:tr>
              <a:tr h="347530">
                <a:tc>
                  <a:txBody>
                    <a:bodyPr/>
                    <a:lstStyle/>
                    <a:p>
                      <a:pPr marL="0" algn="ctr" defTabSz="914400" rtl="0" eaLnBrk="1" latinLnBrk="0" hangingPunct="1"/>
                      <a:r>
                        <a:rPr lang="en-US" altLang="zh-CN" sz="1600" b="1" kern="1200" baseline="0" dirty="0">
                          <a:solidFill>
                            <a:schemeClr val="dk1"/>
                          </a:solidFill>
                          <a:latin typeface="+mn-lt"/>
                          <a:ea typeface="+mn-ea"/>
                          <a:cs typeface="+mn-cs"/>
                        </a:rPr>
                        <a:t>Deny</a:t>
                      </a:r>
                      <a:endParaRPr lang="zh-CN" altLang="en-US" sz="1600" b="1" kern="1200" baseline="0" dirty="0">
                        <a:solidFill>
                          <a:schemeClr val="dk1"/>
                        </a:solidFill>
                        <a:latin typeface="+mn-lt"/>
                        <a:ea typeface="+mn-ea"/>
                        <a:cs typeface="+mn-cs"/>
                      </a:endParaRPr>
                    </a:p>
                  </a:txBody>
                  <a:tcPr marL="80010" marR="80010" marT="40005" marB="40005">
                    <a:solidFill>
                      <a:schemeClr val="accent1">
                        <a:lumMod val="40000"/>
                        <a:lumOff val="60000"/>
                      </a:schemeClr>
                    </a:solidFill>
                  </a:tcPr>
                </a:tc>
                <a:tc>
                  <a:txBody>
                    <a:bodyPr/>
                    <a:lstStyle/>
                    <a:p>
                      <a:pPr algn="ctr"/>
                      <a:r>
                        <a:rPr lang="en-US" altLang="zh-CN" sz="1700" dirty="0"/>
                        <a:t>-4</a:t>
                      </a:r>
                      <a:endParaRPr lang="zh-CN" altLang="en-US" sz="1700" dirty="0"/>
                    </a:p>
                  </a:txBody>
                  <a:tcPr marL="80010" marR="80010" marT="40005" marB="40005">
                    <a:solidFill>
                      <a:schemeClr val="accent1">
                        <a:lumMod val="40000"/>
                        <a:lumOff val="60000"/>
                      </a:schemeClr>
                    </a:solidFill>
                  </a:tcPr>
                </a:tc>
                <a:tc>
                  <a:txBody>
                    <a:bodyPr/>
                    <a:lstStyle/>
                    <a:p>
                      <a:pPr algn="ctr"/>
                      <a:r>
                        <a:rPr lang="en-US" altLang="zh-CN" sz="1700" baseline="0" dirty="0"/>
                        <a:t>-5</a:t>
                      </a:r>
                      <a:endParaRPr lang="zh-CN" altLang="en-US" sz="1700" dirty="0"/>
                    </a:p>
                  </a:txBody>
                  <a:tcPr marL="80010" marR="80010" marT="40005" marB="40005">
                    <a:solidFill>
                      <a:schemeClr val="accent1">
                        <a:lumMod val="40000"/>
                        <a:lumOff val="60000"/>
                      </a:schemeClr>
                    </a:solidFill>
                  </a:tcPr>
                </a:tc>
              </a:tr>
            </a:tbl>
          </a:graphicData>
        </a:graphic>
      </p:graphicFrame>
      <p:sp>
        <p:nvSpPr>
          <p:cNvPr id="23" name="文本框 12"/>
          <p:cNvSpPr txBox="1">
            <a:spLocks noChangeArrowheads="1"/>
          </p:cNvSpPr>
          <p:nvPr/>
        </p:nvSpPr>
        <p:spPr bwMode="auto">
          <a:xfrm>
            <a:off x="358775" y="3314700"/>
            <a:ext cx="3832225" cy="40005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fontAlgn="auto">
              <a:spcBef>
                <a:spcPts val="0"/>
              </a:spcBef>
              <a:spcAft>
                <a:spcPts val="0"/>
              </a:spcAft>
              <a:defRPr/>
            </a:pPr>
            <a:r>
              <a:rPr lang="en-US" altLang="zh-CN" sz="2000" b="1" dirty="0">
                <a:solidFill>
                  <a:schemeClr val="dk1"/>
                </a:solidFill>
                <a:latin typeface="+mn-lt"/>
                <a:ea typeface="+mn-ea"/>
              </a:rPr>
              <a:t>Example:  Prisoner dilemma   </a:t>
            </a:r>
            <a:endParaRPr lang="zh-CN" altLang="en-US" sz="2000" b="1" dirty="0">
              <a:solidFill>
                <a:schemeClr val="dk1"/>
              </a:solidFill>
              <a:latin typeface="+mn-lt"/>
              <a:ea typeface="+mn-ea"/>
            </a:endParaRPr>
          </a:p>
        </p:txBody>
      </p:sp>
      <p:grpSp>
        <p:nvGrpSpPr>
          <p:cNvPr id="12337" name="组合 18"/>
          <p:cNvGrpSpPr/>
          <p:nvPr/>
        </p:nvGrpSpPr>
        <p:grpSpPr bwMode="auto">
          <a:xfrm>
            <a:off x="0" y="212725"/>
            <a:ext cx="9144000" cy="1134746"/>
            <a:chOff x="0" y="256494"/>
            <a:chExt cx="9144000" cy="1133975"/>
          </a:xfrm>
        </p:grpSpPr>
        <p:grpSp>
          <p:nvGrpSpPr>
            <p:cNvPr id="12346" name="组合 10"/>
            <p:cNvGrpSpPr/>
            <p:nvPr/>
          </p:nvGrpSpPr>
          <p:grpSpPr bwMode="auto">
            <a:xfrm>
              <a:off x="164005" y="256494"/>
              <a:ext cx="4702627" cy="1133975"/>
              <a:chOff x="426004" y="-1144362"/>
              <a:chExt cx="3993065" cy="2316697"/>
            </a:xfrm>
          </p:grpSpPr>
          <p:sp>
            <p:nvSpPr>
              <p:cNvPr id="12351" name="文本框 12"/>
              <p:cNvSpPr txBox="1">
                <a:spLocks noChangeArrowheads="1"/>
              </p:cNvSpPr>
              <p:nvPr/>
            </p:nvSpPr>
            <p:spPr bwMode="auto">
              <a:xfrm>
                <a:off x="426004" y="229159"/>
                <a:ext cx="3993065" cy="943176"/>
              </a:xfrm>
              <a:prstGeom prst="rect">
                <a:avLst/>
              </a:prstGeom>
              <a:noFill/>
              <a:ln w="9525">
                <a:noFill/>
                <a:miter lim="800000"/>
              </a:ln>
            </p:spPr>
            <p:txBody>
              <a:bodyPr>
                <a:spAutoFit/>
              </a:bodyPr>
              <a:lstStyle/>
              <a:p>
                <a:pPr algn="ctr"/>
                <a:r>
                  <a:rPr lang="en-US" altLang="zh-CN" sz="2400" b="1" dirty="0">
                    <a:solidFill>
                      <a:srgbClr val="044875"/>
                    </a:solidFill>
                    <a:latin typeface="微软雅黑" panose="020B0503020204020204" pitchFamily="34" charset="-122"/>
                    <a:ea typeface="微软雅黑" panose="020B0503020204020204" pitchFamily="34" charset="-122"/>
                  </a:rPr>
                  <a:t>   (Weighted) potential game</a:t>
                </a:r>
                <a:endParaRPr lang="zh-CN" altLang="en-US" sz="2400" b="1" dirty="0">
                  <a:solidFill>
                    <a:srgbClr val="044875"/>
                  </a:solidFill>
                  <a:latin typeface="微软雅黑" panose="020B0503020204020204" pitchFamily="34" charset="-122"/>
                  <a:ea typeface="微软雅黑" panose="020B0503020204020204" pitchFamily="34" charset="-122"/>
                </a:endParaRPr>
              </a:p>
            </p:txBody>
          </p:sp>
          <p:sp>
            <p:nvSpPr>
              <p:cNvPr id="30" name="文本框 13"/>
              <p:cNvSpPr txBox="1"/>
              <p:nvPr/>
            </p:nvSpPr>
            <p:spPr>
              <a:xfrm>
                <a:off x="772013" y="-1144362"/>
                <a:ext cx="723859" cy="1069543"/>
              </a:xfrm>
              <a:prstGeom prst="rect">
                <a:avLst/>
              </a:prstGeom>
              <a:noFill/>
            </p:spPr>
            <p:txBody>
              <a:bodyPr>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2.2</a:t>
                </a:r>
                <a:endParaRPr lang="zh-CN" altLang="en-US" sz="2800" dirty="0">
                  <a:solidFill>
                    <a:schemeClr val="bg2">
                      <a:lumMod val="25000"/>
                    </a:schemeClr>
                  </a:solidFill>
                  <a:latin typeface="Impact" panose="020B0806030902050204" pitchFamily="34" charset="0"/>
                  <a:ea typeface="+mn-ea"/>
                </a:endParaRPr>
              </a:p>
            </p:txBody>
          </p:sp>
        </p:grpSp>
        <p:grpSp>
          <p:nvGrpSpPr>
            <p:cNvPr id="12347" name="组合 19"/>
            <p:cNvGrpSpPr/>
            <p:nvPr/>
          </p:nvGrpSpPr>
          <p:grpSpPr bwMode="auto">
            <a:xfrm>
              <a:off x="0" y="411964"/>
              <a:ext cx="9144000" cy="215753"/>
              <a:chOff x="0" y="901821"/>
              <a:chExt cx="9144000" cy="215753"/>
            </a:xfrm>
          </p:grpSpPr>
          <p:sp>
            <p:nvSpPr>
              <p:cNvPr id="25" name="矩形 24"/>
              <p:cNvSpPr/>
              <p:nvPr/>
            </p:nvSpPr>
            <p:spPr>
              <a:xfrm>
                <a:off x="0" y="939895"/>
                <a:ext cx="457200" cy="17767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1550988" y="901821"/>
                <a:ext cx="7593012" cy="20940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12338" name="TextBox 31"/>
          <p:cNvSpPr txBox="1">
            <a:spLocks noChangeArrowheads="1"/>
          </p:cNvSpPr>
          <p:nvPr/>
        </p:nvSpPr>
        <p:spPr bwMode="auto">
          <a:xfrm>
            <a:off x="164006" y="1475372"/>
            <a:ext cx="8373707" cy="874407"/>
          </a:xfrm>
          <a:prstGeom prst="rect">
            <a:avLst/>
          </a:prstGeom>
          <a:noFill/>
          <a:ln w="9525">
            <a:noFill/>
            <a:miter lim="800000"/>
          </a:ln>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Def 2.2 </a:t>
            </a:r>
            <a:r>
              <a:rPr lang="en-US" altLang="zh-CN" dirty="0">
                <a:latin typeface="微软雅黑" panose="020B0503020204020204" pitchFamily="34" charset="-122"/>
                <a:ea typeface="微软雅黑" panose="020B0503020204020204" pitchFamily="34" charset="-122"/>
              </a:rPr>
              <a:t>[3]</a:t>
            </a:r>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 game                is a weighted potential game if it admits a  function                   satisfies :</a:t>
            </a:r>
            <a:r>
              <a:rPr lang="en-US" altLang="zh-CN" dirty="0">
                <a:solidFill>
                  <a:srgbClr val="FF0000"/>
                </a:solidFill>
                <a:latin typeface="微软雅黑" panose="020B0503020204020204" pitchFamily="34" charset="-122"/>
                <a:ea typeface="微软雅黑" panose="020B0503020204020204" pitchFamily="34" charset="-122"/>
              </a:rPr>
              <a:t>              </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12339" name="Picture 2"/>
          <p:cNvPicPr>
            <a:picLocks noChangeAspect="1" noChangeArrowheads="1"/>
          </p:cNvPicPr>
          <p:nvPr/>
        </p:nvPicPr>
        <p:blipFill>
          <a:blip r:embed="rId1" cstate="print"/>
          <a:srcRect/>
          <a:stretch>
            <a:fillRect/>
          </a:stretch>
        </p:blipFill>
        <p:spPr bwMode="auto">
          <a:xfrm>
            <a:off x="1974505" y="2356040"/>
            <a:ext cx="5390392" cy="462933"/>
          </a:xfrm>
          <a:prstGeom prst="rect">
            <a:avLst/>
          </a:prstGeom>
          <a:noFill/>
          <a:ln w="9525">
            <a:noFill/>
            <a:miter lim="800000"/>
            <a:headEnd/>
            <a:tailEnd/>
          </a:ln>
        </p:spPr>
      </p:pic>
      <p:pic>
        <p:nvPicPr>
          <p:cNvPr id="12340" name="Picture 3"/>
          <p:cNvPicPr>
            <a:picLocks noChangeAspect="1" noChangeArrowheads="1"/>
          </p:cNvPicPr>
          <p:nvPr/>
        </p:nvPicPr>
        <p:blipFill>
          <a:blip r:embed="rId2" cstate="print"/>
          <a:srcRect/>
          <a:stretch>
            <a:fillRect/>
          </a:stretch>
        </p:blipFill>
        <p:spPr bwMode="auto">
          <a:xfrm>
            <a:off x="2613026" y="1598942"/>
            <a:ext cx="846137" cy="274638"/>
          </a:xfrm>
          <a:prstGeom prst="rect">
            <a:avLst/>
          </a:prstGeom>
          <a:noFill/>
          <a:ln w="9525">
            <a:noFill/>
            <a:miter lim="800000"/>
            <a:headEnd/>
            <a:tailEnd/>
          </a:ln>
        </p:spPr>
      </p:pic>
      <p:pic>
        <p:nvPicPr>
          <p:cNvPr id="12341" name="Picture 4"/>
          <p:cNvPicPr>
            <a:picLocks noChangeAspect="1" noChangeArrowheads="1"/>
          </p:cNvPicPr>
          <p:nvPr/>
        </p:nvPicPr>
        <p:blipFill>
          <a:blip r:embed="rId3" cstate="print"/>
          <a:srcRect/>
          <a:stretch>
            <a:fillRect/>
          </a:stretch>
        </p:blipFill>
        <p:spPr bwMode="auto">
          <a:xfrm>
            <a:off x="1265238" y="2031153"/>
            <a:ext cx="1060450" cy="268287"/>
          </a:xfrm>
          <a:prstGeom prst="rect">
            <a:avLst/>
          </a:prstGeom>
          <a:noFill/>
          <a:ln w="9525">
            <a:noFill/>
            <a:miter lim="800000"/>
            <a:headEnd/>
            <a:tailEnd/>
          </a:ln>
        </p:spPr>
      </p:pic>
      <p:sp>
        <p:nvSpPr>
          <p:cNvPr id="35" name="左弧形箭头 34"/>
          <p:cNvSpPr/>
          <p:nvPr/>
        </p:nvSpPr>
        <p:spPr>
          <a:xfrm rot="10800000" flipH="1">
            <a:off x="2624138" y="4987925"/>
            <a:ext cx="304800" cy="541338"/>
          </a:xfrm>
          <a:prstGeom prst="curved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6" name="左弧形箭头 35"/>
          <p:cNvSpPr/>
          <p:nvPr/>
        </p:nvSpPr>
        <p:spPr>
          <a:xfrm rot="10800000" flipH="1">
            <a:off x="6215063" y="4802188"/>
            <a:ext cx="327025" cy="542925"/>
          </a:xfrm>
          <a:prstGeom prst="curvedRightArrow">
            <a:avLst/>
          </a:prstGeom>
          <a:solidFill>
            <a:srgbClr val="00B0F0"/>
          </a:solidFill>
          <a:ln>
            <a:solidFill>
              <a:srgbClr val="0072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344" name="矩形 36"/>
          <p:cNvSpPr>
            <a:spLocks noChangeArrowheads="1"/>
          </p:cNvSpPr>
          <p:nvPr/>
        </p:nvSpPr>
        <p:spPr bwMode="auto">
          <a:xfrm>
            <a:off x="1423988" y="2875573"/>
            <a:ext cx="4764088" cy="369887"/>
          </a:xfrm>
          <a:prstGeom prst="rect">
            <a:avLst/>
          </a:prstGeom>
          <a:noFill/>
          <a:ln w="9525">
            <a:noFill/>
            <a:miter lim="800000"/>
          </a:ln>
        </p:spPr>
        <p:txBody>
          <a:bodyPr wrap="none">
            <a:spAutoFit/>
          </a:bodyPr>
          <a:lstStyle/>
          <a:p>
            <a:r>
              <a:rPr lang="en-US" altLang="zh-CN" dirty="0">
                <a:latin typeface="微软雅黑" panose="020B0503020204020204" pitchFamily="34" charset="-122"/>
                <a:ea typeface="微软雅黑" panose="020B0503020204020204" pitchFamily="34" charset="-122"/>
              </a:rPr>
              <a:t>is called the </a:t>
            </a:r>
            <a:r>
              <a:rPr lang="en-US" altLang="zh-CN" dirty="0">
                <a:solidFill>
                  <a:schemeClr val="accent1"/>
                </a:solidFill>
                <a:latin typeface="微软雅黑" panose="020B0503020204020204" pitchFamily="34" charset="-122"/>
                <a:ea typeface="微软雅黑" panose="020B0503020204020204" pitchFamily="34" charset="-122"/>
              </a:rPr>
              <a:t>weighted potential function. </a:t>
            </a:r>
            <a:endParaRPr lang="zh-CN" altLang="en-US" dirty="0">
              <a:solidFill>
                <a:schemeClr val="accent1"/>
              </a:solidFill>
              <a:latin typeface="Calibri" panose="020F0502020204030204" pitchFamily="34" charset="0"/>
              <a:ea typeface="等线" panose="02010600030101010101" pitchFamily="2" charset="-122"/>
            </a:endParaRPr>
          </a:p>
        </p:txBody>
      </p:sp>
      <p:sp>
        <p:nvSpPr>
          <p:cNvPr id="12345" name="矩形 37"/>
          <p:cNvSpPr>
            <a:spLocks noChangeArrowheads="1"/>
          </p:cNvSpPr>
          <p:nvPr/>
        </p:nvSpPr>
        <p:spPr bwMode="auto">
          <a:xfrm>
            <a:off x="1106488" y="2851150"/>
            <a:ext cx="317500" cy="400050"/>
          </a:xfrm>
          <a:prstGeom prst="rect">
            <a:avLst/>
          </a:prstGeom>
          <a:noFill/>
          <a:ln w="9525">
            <a:noFill/>
            <a:miter lim="800000"/>
          </a:ln>
        </p:spPr>
        <p:txBody>
          <a:bodyPr wrap="none">
            <a:spAutoFit/>
          </a:bodyPr>
          <a:lstStyle/>
          <a:p>
            <a:r>
              <a:rPr lang="en-US" altLang="zh-CN" sz="2000" i="1" dirty="0">
                <a:latin typeface="Calibri" panose="020F0502020204030204" pitchFamily="34" charset="0"/>
                <a:ea typeface="等线" panose="02010600030101010101" pitchFamily="2" charset="-122"/>
              </a:rPr>
              <a:t>P</a:t>
            </a:r>
            <a:endParaRPr lang="zh-CN" altLang="en-US" sz="2000" dirty="0">
              <a:latin typeface="Calibri" panose="020F0502020204030204" pitchFamily="34" charset="0"/>
              <a:ea typeface="等线" panose="02010600030101010101" pitchFamily="2" charset="-122"/>
            </a:endParaRPr>
          </a:p>
        </p:txBody>
      </p:sp>
      <p:sp>
        <p:nvSpPr>
          <p:cNvPr id="4" name="文本框 3"/>
          <p:cNvSpPr txBox="1"/>
          <p:nvPr/>
        </p:nvSpPr>
        <p:spPr>
          <a:xfrm>
            <a:off x="423363" y="6345861"/>
            <a:ext cx="7621612" cy="30777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lang="en-US" altLang="zh-CN" sz="1000" dirty="0">
                <a:solidFill>
                  <a:prstClr val="black"/>
                </a:solidFill>
              </a:rPr>
              <a:t>3</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R.Gibbons,“A</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primer in game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theory,”Harvester</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Wheatsheaf,1992..</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advTm="40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60" y="678654"/>
            <a:ext cx="457200" cy="1785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8674894" y="5823349"/>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0" y="5823349"/>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文本框 12"/>
          <p:cNvSpPr txBox="1">
            <a:spLocks noChangeArrowheads="1"/>
          </p:cNvSpPr>
          <p:nvPr/>
        </p:nvSpPr>
        <p:spPr bwMode="auto">
          <a:xfrm>
            <a:off x="591264" y="1002983"/>
            <a:ext cx="18604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100" b="1" dirty="0">
              <a:solidFill>
                <a:srgbClr val="044875"/>
              </a:solidFill>
              <a:latin typeface="微软雅黑" panose="020B0503020204020204" pitchFamily="34" charset="-122"/>
              <a:ea typeface="微软雅黑" panose="020B0503020204020204" pitchFamily="34" charset="-122"/>
            </a:endParaRPr>
          </a:p>
          <a:p>
            <a:pPr algn="ctr" eaLnBrk="1" hangingPunct="1"/>
            <a:endParaRPr lang="zh-CN" altLang="en-US" sz="2100" b="1" dirty="0">
              <a:solidFill>
                <a:srgbClr val="044875"/>
              </a:solidFill>
              <a:latin typeface="微软雅黑" panose="020B0503020204020204" pitchFamily="34" charset="-122"/>
              <a:ea typeface="微软雅黑" panose="020B0503020204020204" pitchFamily="34" charset="-122"/>
            </a:endParaRPr>
          </a:p>
        </p:txBody>
      </p:sp>
      <p:grpSp>
        <p:nvGrpSpPr>
          <p:cNvPr id="19" name="组合 18"/>
          <p:cNvGrpSpPr/>
          <p:nvPr/>
        </p:nvGrpSpPr>
        <p:grpSpPr bwMode="auto">
          <a:xfrm>
            <a:off x="457000" y="415383"/>
            <a:ext cx="3698939" cy="1062472"/>
            <a:chOff x="700478" y="-2042069"/>
            <a:chExt cx="3025768" cy="2170618"/>
          </a:xfrm>
        </p:grpSpPr>
        <p:sp>
          <p:nvSpPr>
            <p:cNvPr id="20" name="文本框 12"/>
            <p:cNvSpPr txBox="1">
              <a:spLocks noChangeArrowheads="1"/>
            </p:cNvSpPr>
            <p:nvPr/>
          </p:nvSpPr>
          <p:spPr bwMode="auto">
            <a:xfrm>
              <a:off x="700478" y="-814627"/>
              <a:ext cx="3025768" cy="94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b="1" dirty="0">
                  <a:solidFill>
                    <a:srgbClr val="044875"/>
                  </a:solidFill>
                  <a:latin typeface="微软雅黑" panose="020B0503020204020204" pitchFamily="34" charset="-122"/>
                  <a:ea typeface="微软雅黑" panose="020B0503020204020204" pitchFamily="34" charset="-122"/>
                </a:rPr>
                <a:t>Semi-tensor Product</a:t>
              </a:r>
              <a:endParaRPr lang="zh-CN" altLang="en-US" sz="2400" b="1" dirty="0">
                <a:solidFill>
                  <a:srgbClr val="044875"/>
                </a:solidFill>
                <a:latin typeface="微软雅黑" panose="020B0503020204020204" pitchFamily="34" charset="-122"/>
                <a:ea typeface="微软雅黑" panose="020B0503020204020204" pitchFamily="34" charset="-122"/>
              </a:endParaRPr>
            </a:p>
          </p:txBody>
        </p:sp>
        <p:sp>
          <p:nvSpPr>
            <p:cNvPr id="21" name="文本框 13"/>
            <p:cNvSpPr txBox="1"/>
            <p:nvPr/>
          </p:nvSpPr>
          <p:spPr>
            <a:xfrm>
              <a:off x="755282" y="-2042069"/>
              <a:ext cx="723764" cy="1068932"/>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bg2">
                      <a:lumMod val="25000"/>
                    </a:schemeClr>
                  </a:solidFill>
                  <a:latin typeface="Impact" panose="020B0806030902050204" pitchFamily="34" charset="0"/>
                  <a:ea typeface="+mn-ea"/>
                </a:rPr>
                <a:t>2.4</a:t>
              </a:r>
              <a:endParaRPr lang="zh-CN" altLang="en-US" sz="2800" dirty="0">
                <a:solidFill>
                  <a:schemeClr val="bg2">
                    <a:lumMod val="25000"/>
                  </a:schemeClr>
                </a:solidFill>
                <a:latin typeface="Impact" panose="020B0806030902050204" pitchFamily="34" charset="0"/>
                <a:ea typeface="+mn-ea"/>
              </a:endParaRPr>
            </a:p>
          </p:txBody>
        </p:sp>
      </p:grpSp>
      <p:sp>
        <p:nvSpPr>
          <p:cNvPr id="22" name="矩形 21"/>
          <p:cNvSpPr/>
          <p:nvPr/>
        </p:nvSpPr>
        <p:spPr>
          <a:xfrm>
            <a:off x="1594730" y="657632"/>
            <a:ext cx="7632383" cy="168391"/>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TextBox 24"/>
          <p:cNvSpPr txBox="1"/>
          <p:nvPr/>
        </p:nvSpPr>
        <p:spPr>
          <a:xfrm>
            <a:off x="679541" y="4031921"/>
            <a:ext cx="7150010" cy="430887"/>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The algebraic representation of the utility function in  </a:t>
            </a:r>
            <a:r>
              <a:rPr lang="zh-CN" altLang="en-US" sz="2200" dirty="0">
                <a:latin typeface="微软雅黑" panose="020B0503020204020204" pitchFamily="34" charset="-122"/>
                <a:ea typeface="微软雅黑" panose="020B0503020204020204" pitchFamily="34" charset="-122"/>
              </a:rPr>
              <a:t>               </a:t>
            </a:r>
            <a:endParaRPr lang="zh-CN" altLang="en-US" sz="2200" dirty="0">
              <a:latin typeface="微软雅黑" panose="020B0503020204020204" pitchFamily="34" charset="-122"/>
              <a:ea typeface="微软雅黑" panose="020B0503020204020204" pitchFamily="34" charset="-122"/>
            </a:endParaRPr>
          </a:p>
        </p:txBody>
      </p:sp>
      <p:graphicFrame>
        <p:nvGraphicFramePr>
          <p:cNvPr id="26" name="对象 25"/>
          <p:cNvGraphicFramePr>
            <a:graphicFrameLocks noChangeAspect="1"/>
          </p:cNvGraphicFramePr>
          <p:nvPr/>
        </p:nvGraphicFramePr>
        <p:xfrm>
          <a:off x="5059682" y="4655681"/>
          <a:ext cx="1936136" cy="566985"/>
        </p:xfrm>
        <a:graphic>
          <a:graphicData uri="http://schemas.openxmlformats.org/presentationml/2006/ole">
            <mc:AlternateContent xmlns:mc="http://schemas.openxmlformats.org/markup-compatibility/2006">
              <mc:Choice xmlns:v="urn:schemas-microsoft-com:vml" Requires="v">
                <p:oleObj spid="_x0000_s0" name="Equation" r:id="rId1" imgW="49987200" imgH="14630400" progId="Equation.DSMT4">
                  <p:embed/>
                </p:oleObj>
              </mc:Choice>
              <mc:Fallback>
                <p:oleObj name="Equation" r:id="rId1" imgW="49987200" imgH="14630400" progId="Equation.DSMT4">
                  <p:embed/>
                  <p:pic>
                    <p:nvPicPr>
                      <p:cNvPr id="0" name="对象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682" y="4655681"/>
                        <a:ext cx="1936136" cy="566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5779" name="Picture 3"/>
          <p:cNvPicPr>
            <a:picLocks noChangeAspect="1" noChangeArrowheads="1"/>
          </p:cNvPicPr>
          <p:nvPr/>
        </p:nvPicPr>
        <p:blipFill>
          <a:blip r:embed="rId3" cstate="print"/>
          <a:srcRect/>
          <a:stretch>
            <a:fillRect/>
          </a:stretch>
        </p:blipFill>
        <p:spPr bwMode="auto">
          <a:xfrm>
            <a:off x="987743" y="4611531"/>
            <a:ext cx="3086100" cy="414338"/>
          </a:xfrm>
          <a:prstGeom prst="rect">
            <a:avLst/>
          </a:prstGeom>
          <a:noFill/>
          <a:ln w="9525">
            <a:noFill/>
            <a:miter lim="800000"/>
            <a:headEnd/>
            <a:tailEnd/>
          </a:ln>
        </p:spPr>
      </p:pic>
      <p:sp>
        <p:nvSpPr>
          <p:cNvPr id="27" name="TextBox 26"/>
          <p:cNvSpPr txBox="1"/>
          <p:nvPr/>
        </p:nvSpPr>
        <p:spPr>
          <a:xfrm>
            <a:off x="591264" y="1583366"/>
            <a:ext cx="7529513"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Def 2.3 </a:t>
            </a:r>
            <a:r>
              <a:rPr lang="en-US" altLang="zh-CN" dirty="0">
                <a:latin typeface="微软雅黑" panose="020B0503020204020204" pitchFamily="34" charset="-122"/>
                <a:ea typeface="微软雅黑" panose="020B0503020204020204" pitchFamily="34" charset="-122"/>
              </a:rPr>
              <a:t>[4]</a:t>
            </a:r>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The semi-tensor product (STP) of A and B is defined as</a:t>
            </a:r>
            <a:endParaRPr lang="zh-CN" altLang="en-US" dirty="0">
              <a:latin typeface="微软雅黑" panose="020B0503020204020204" pitchFamily="34" charset="-122"/>
              <a:ea typeface="微软雅黑" panose="020B0503020204020204" pitchFamily="34" charset="-122"/>
            </a:endParaRPr>
          </a:p>
        </p:txBody>
      </p:sp>
      <p:graphicFrame>
        <p:nvGraphicFramePr>
          <p:cNvPr id="75780" name="Object 4"/>
          <p:cNvGraphicFramePr>
            <a:graphicFrameLocks noChangeAspect="1"/>
          </p:cNvGraphicFramePr>
          <p:nvPr/>
        </p:nvGraphicFramePr>
        <p:xfrm>
          <a:off x="6638925" y="4177158"/>
          <a:ext cx="1190625" cy="273844"/>
        </p:xfrm>
        <a:graphic>
          <a:graphicData uri="http://schemas.openxmlformats.org/presentationml/2006/ole">
            <mc:AlternateContent xmlns:mc="http://schemas.openxmlformats.org/markup-compatibility/2006">
              <mc:Choice xmlns:v="urn:schemas-microsoft-com:vml" Requires="v">
                <p:oleObj spid="_x0000_s2" name="Equation" r:id="rId4" imgW="26212800" imgH="6096000" progId="Equation.DSMT4">
                  <p:embed/>
                </p:oleObj>
              </mc:Choice>
              <mc:Fallback>
                <p:oleObj name="Equation" r:id="rId4" imgW="26212800" imgH="6096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4177158"/>
                        <a:ext cx="1190625" cy="273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1" name="Object 5"/>
          <p:cNvGraphicFramePr>
            <a:graphicFrameLocks noChangeAspect="1"/>
          </p:cNvGraphicFramePr>
          <p:nvPr/>
        </p:nvGraphicFramePr>
        <p:xfrm>
          <a:off x="2591201" y="5145225"/>
          <a:ext cx="361399" cy="313113"/>
        </p:xfrm>
        <a:graphic>
          <a:graphicData uri="http://schemas.openxmlformats.org/presentationml/2006/ole">
            <mc:AlternateContent xmlns:mc="http://schemas.openxmlformats.org/markup-compatibility/2006">
              <mc:Choice xmlns:v="urn:schemas-microsoft-com:vml" Requires="v">
                <p:oleObj spid="_x0000_s3" name="Equation" r:id="rId6" imgW="6705600" imgH="6705600" progId="Equation.DSMT4">
                  <p:embed/>
                </p:oleObj>
              </mc:Choice>
              <mc:Fallback>
                <p:oleObj name="Equation" r:id="rId6" imgW="6705600" imgH="6705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1201" y="5145225"/>
                        <a:ext cx="361399" cy="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5783" name="Picture 7"/>
          <p:cNvPicPr>
            <a:picLocks noChangeAspect="1" noChangeArrowheads="1"/>
          </p:cNvPicPr>
          <p:nvPr/>
        </p:nvPicPr>
        <p:blipFill>
          <a:blip r:embed="rId8" cstate="print"/>
          <a:srcRect/>
          <a:stretch>
            <a:fillRect/>
          </a:stretch>
        </p:blipFill>
        <p:spPr bwMode="auto">
          <a:xfrm>
            <a:off x="1993275" y="2655302"/>
            <a:ext cx="2481737" cy="514985"/>
          </a:xfrm>
          <a:prstGeom prst="rect">
            <a:avLst/>
          </a:prstGeom>
          <a:noFill/>
          <a:ln w="9525">
            <a:noFill/>
            <a:miter lim="800000"/>
            <a:headEnd/>
            <a:tailEnd/>
          </a:ln>
        </p:spPr>
      </p:pic>
      <p:pic>
        <p:nvPicPr>
          <p:cNvPr id="75785" name="Picture 9"/>
          <p:cNvPicPr>
            <a:picLocks noChangeAspect="1" noChangeArrowheads="1"/>
          </p:cNvPicPr>
          <p:nvPr/>
        </p:nvPicPr>
        <p:blipFill>
          <a:blip r:embed="rId9" cstate="print"/>
          <a:srcRect/>
          <a:stretch>
            <a:fillRect/>
          </a:stretch>
        </p:blipFill>
        <p:spPr bwMode="auto">
          <a:xfrm>
            <a:off x="1782297" y="3203578"/>
            <a:ext cx="2903691" cy="574357"/>
          </a:xfrm>
          <a:prstGeom prst="rect">
            <a:avLst/>
          </a:prstGeom>
          <a:noFill/>
          <a:ln w="9525">
            <a:noFill/>
            <a:miter lim="800000"/>
            <a:headEnd/>
            <a:tailEnd/>
          </a:ln>
        </p:spPr>
      </p:pic>
      <p:pic>
        <p:nvPicPr>
          <p:cNvPr id="75786" name="Picture 10"/>
          <p:cNvPicPr>
            <a:picLocks noChangeAspect="1" noChangeArrowheads="1"/>
          </p:cNvPicPr>
          <p:nvPr/>
        </p:nvPicPr>
        <p:blipFill>
          <a:blip r:embed="rId10" cstate="print"/>
          <a:srcRect/>
          <a:stretch>
            <a:fillRect/>
          </a:stretch>
        </p:blipFill>
        <p:spPr bwMode="auto">
          <a:xfrm>
            <a:off x="4894931" y="2964656"/>
            <a:ext cx="2210274" cy="928687"/>
          </a:xfrm>
          <a:prstGeom prst="rect">
            <a:avLst/>
          </a:prstGeom>
          <a:noFill/>
          <a:ln w="9525">
            <a:noFill/>
            <a:miter lim="800000"/>
            <a:headEnd/>
            <a:tailEnd/>
          </a:ln>
        </p:spPr>
      </p:pic>
      <p:sp>
        <p:nvSpPr>
          <p:cNvPr id="24" name="矩形 23"/>
          <p:cNvSpPr/>
          <p:nvPr/>
        </p:nvSpPr>
        <p:spPr>
          <a:xfrm>
            <a:off x="1098082" y="5140159"/>
            <a:ext cx="5109210" cy="346249"/>
          </a:xfrm>
          <a:prstGeom prst="rect">
            <a:avLst/>
          </a:prstGeom>
        </p:spPr>
        <p:txBody>
          <a:bodyPr wrap="square">
            <a:spAutoFit/>
          </a:bodyPr>
          <a:lstStyle/>
          <a:p>
            <a:r>
              <a:rPr lang="en-US" altLang="zh-CN" sz="1650" dirty="0">
                <a:solidFill>
                  <a:schemeClr val="accent1"/>
                </a:solidFill>
                <a:latin typeface="微软雅黑" panose="020B0503020204020204" pitchFamily="34" charset="-122"/>
                <a:ea typeface="微软雅黑" panose="020B0503020204020204" pitchFamily="34" charset="-122"/>
              </a:rPr>
              <a:t>Utility matrix</a:t>
            </a:r>
            <a:r>
              <a:rPr lang="zh-CN" altLang="en-US" sz="1650" dirty="0">
                <a:latin typeface="微软雅黑" panose="020B0503020204020204" pitchFamily="34" charset="-122"/>
                <a:ea typeface="微软雅黑" panose="020B0503020204020204" pitchFamily="34" charset="-122"/>
              </a:rPr>
              <a:t>：</a:t>
            </a:r>
            <a:endParaRPr lang="zh-CN" altLang="en-US" sz="1650" dirty="0">
              <a:latin typeface="微软雅黑" panose="020B0503020204020204" pitchFamily="34" charset="-122"/>
              <a:ea typeface="微软雅黑" panose="020B0503020204020204" pitchFamily="34" charset="-122"/>
            </a:endParaRPr>
          </a:p>
        </p:txBody>
      </p:sp>
      <p:sp>
        <p:nvSpPr>
          <p:cNvPr id="28" name="矩形 27"/>
          <p:cNvSpPr/>
          <p:nvPr/>
        </p:nvSpPr>
        <p:spPr>
          <a:xfrm>
            <a:off x="679540" y="2599531"/>
            <a:ext cx="5109210" cy="400110"/>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Example</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9" name="矩形 28"/>
          <p:cNvSpPr/>
          <p:nvPr/>
        </p:nvSpPr>
        <p:spPr>
          <a:xfrm>
            <a:off x="1098082" y="4621733"/>
            <a:ext cx="2986238" cy="379550"/>
          </a:xfrm>
          <a:prstGeom prst="rect">
            <a:avLst/>
          </a:prstGeom>
          <a:noFill/>
          <a:ln w="28575">
            <a:solidFill>
              <a:srgbClr val="D6E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46734" y="6035898"/>
            <a:ext cx="8278508" cy="617798"/>
          </a:xfrm>
          <a:prstGeom prst="rect">
            <a:avLst/>
          </a:prstGeom>
          <a:noFill/>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lang="en-US" altLang="zh-CN" sz="1000" dirty="0">
                <a:solidFill>
                  <a:prstClr val="black"/>
                </a:solidFill>
              </a:rPr>
              <a:t>4</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D.Cheng</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H.Qi</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Z.Li,“Analysis</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and Control of Boolean Networks: A Semi-tensor Product Approach,”London,U.K.:Springer,2011.</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pt-BR"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[5]  D.Cheng,“On finite potential games, Automatica,vol.50,no.7,pp.1793–1801, 2014</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5" name="图片 4"/>
          <p:cNvPicPr>
            <a:picLocks noChangeAspect="1"/>
          </p:cNvPicPr>
          <p:nvPr/>
        </p:nvPicPr>
        <p:blipFill>
          <a:blip r:embed="rId11"/>
          <a:stretch>
            <a:fillRect/>
          </a:stretch>
        </p:blipFill>
        <p:spPr>
          <a:xfrm>
            <a:off x="1873933" y="2017239"/>
            <a:ext cx="5109210" cy="389758"/>
          </a:xfrm>
          <a:prstGeom prst="rect">
            <a:avLst/>
          </a:prstGeom>
        </p:spPr>
      </p:pic>
      <p:sp>
        <p:nvSpPr>
          <p:cNvPr id="6" name="文本框 5"/>
          <p:cNvSpPr txBox="1"/>
          <p:nvPr/>
        </p:nvSpPr>
        <p:spPr>
          <a:xfrm>
            <a:off x="7764152" y="4081670"/>
            <a:ext cx="607313"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rPr>
              <a:t>[5]</a:t>
            </a:r>
            <a:endParaRPr lang="zh-CN" altLang="en-US" dirty="0"/>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10" advTm="33333"/>
    </mc:Choice>
    <mc:Fallback>
      <p:transition advTm="33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530" y="426723"/>
            <a:ext cx="457200" cy="1785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5920550" y="466842"/>
            <a:ext cx="3243943" cy="117406"/>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1"/>
          <p:cNvGrpSpPr/>
          <p:nvPr/>
        </p:nvGrpSpPr>
        <p:grpSpPr bwMode="auto">
          <a:xfrm>
            <a:off x="413148" y="919164"/>
            <a:ext cx="3156566" cy="461665"/>
            <a:chOff x="551544" y="82976"/>
            <a:chExt cx="4208532" cy="614489"/>
          </a:xfrm>
        </p:grpSpPr>
        <p:sp>
          <p:nvSpPr>
            <p:cNvPr id="12334" name="文本框 12"/>
            <p:cNvSpPr txBox="1">
              <a:spLocks noChangeArrowheads="1"/>
            </p:cNvSpPr>
            <p:nvPr/>
          </p:nvSpPr>
          <p:spPr bwMode="auto">
            <a:xfrm>
              <a:off x="669472" y="111278"/>
              <a:ext cx="4090604" cy="55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100" b="1" dirty="0">
                <a:solidFill>
                  <a:srgbClr val="044875"/>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51544" y="82976"/>
              <a:ext cx="723862" cy="614489"/>
            </a:xfrm>
            <a:prstGeom prst="rect">
              <a:avLst/>
            </a:prstGeom>
            <a:noFill/>
          </p:spPr>
          <p:txBody>
            <a:bodyPr>
              <a:spAutoFit/>
            </a:bodyPr>
            <a:lstStyle/>
            <a:p>
              <a:pPr algn="ctr" eaLnBrk="1" fontAlgn="auto" hangingPunct="1">
                <a:spcBef>
                  <a:spcPts val="0"/>
                </a:spcBef>
                <a:spcAft>
                  <a:spcPts val="0"/>
                </a:spcAft>
                <a:defRPr/>
              </a:pPr>
              <a:endParaRPr lang="zh-CN" altLang="en-US" sz="2400" dirty="0">
                <a:solidFill>
                  <a:schemeClr val="bg2">
                    <a:lumMod val="25000"/>
                  </a:schemeClr>
                </a:solidFill>
                <a:latin typeface="Impact" panose="020B0806030902050204" pitchFamily="34" charset="0"/>
                <a:ea typeface="+mn-ea"/>
              </a:endParaRPr>
            </a:p>
          </p:txBody>
        </p:sp>
      </p:grpSp>
      <p:sp>
        <p:nvSpPr>
          <p:cNvPr id="15" name="矩形 14"/>
          <p:cNvSpPr/>
          <p:nvPr/>
        </p:nvSpPr>
        <p:spPr>
          <a:xfrm>
            <a:off x="8674894" y="5648035"/>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0" y="5712038"/>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矩形 43"/>
          <p:cNvSpPr/>
          <p:nvPr/>
        </p:nvSpPr>
        <p:spPr>
          <a:xfrm>
            <a:off x="1984788" y="3640783"/>
            <a:ext cx="807608" cy="590931"/>
          </a:xfrm>
          <a:prstGeom prst="rect">
            <a:avLst/>
          </a:prstGeom>
        </p:spPr>
        <p:txBody>
          <a:bodyPr wrap="square">
            <a:spAutoFit/>
          </a:bodyPr>
          <a:lstStyle/>
          <a:p>
            <a:pPr algn="ctr">
              <a:lnSpc>
                <a:spcPct val="120000"/>
              </a:lnSpc>
              <a:spcBef>
                <a:spcPts val="150"/>
              </a:spcBef>
              <a:spcAft>
                <a:spcPts val="150"/>
              </a:spcAft>
            </a:pPr>
            <a:r>
              <a:rPr lang="en-US" altLang="zh-CN" sz="2700" b="1" dirty="0">
                <a:solidFill>
                  <a:schemeClr val="bg1"/>
                </a:solidFill>
                <a:latin typeface="+mj-lt"/>
              </a:rPr>
              <a:t>I</a:t>
            </a:r>
            <a:endParaRPr lang="zh-CN" altLang="en-US" sz="3000" b="1" dirty="0">
              <a:solidFill>
                <a:schemeClr val="bg1"/>
              </a:solidFill>
              <a:latin typeface="+mj-lt"/>
            </a:endParaRPr>
          </a:p>
        </p:txBody>
      </p:sp>
      <p:sp>
        <p:nvSpPr>
          <p:cNvPr id="47" name="矩形 46"/>
          <p:cNvSpPr/>
          <p:nvPr/>
        </p:nvSpPr>
        <p:spPr>
          <a:xfrm>
            <a:off x="4181674" y="3640783"/>
            <a:ext cx="807608" cy="590931"/>
          </a:xfrm>
          <a:prstGeom prst="rect">
            <a:avLst/>
          </a:prstGeom>
        </p:spPr>
        <p:txBody>
          <a:bodyPr wrap="square">
            <a:spAutoFit/>
          </a:bodyPr>
          <a:lstStyle/>
          <a:p>
            <a:pPr algn="ctr">
              <a:lnSpc>
                <a:spcPct val="120000"/>
              </a:lnSpc>
              <a:spcBef>
                <a:spcPts val="150"/>
              </a:spcBef>
              <a:spcAft>
                <a:spcPts val="150"/>
              </a:spcAft>
            </a:pPr>
            <a:r>
              <a:rPr lang="en-US" altLang="zh-CN" sz="2700" b="1" dirty="0">
                <a:solidFill>
                  <a:schemeClr val="bg1"/>
                </a:solidFill>
                <a:latin typeface="+mj-lt"/>
              </a:rPr>
              <a:t>III</a:t>
            </a:r>
            <a:endParaRPr lang="zh-CN" altLang="en-US" sz="2700" b="1" dirty="0">
              <a:solidFill>
                <a:schemeClr val="bg1"/>
              </a:solidFill>
              <a:latin typeface="+mj-lt"/>
            </a:endParaRPr>
          </a:p>
        </p:txBody>
      </p:sp>
      <p:sp>
        <p:nvSpPr>
          <p:cNvPr id="49" name="矩形 48"/>
          <p:cNvSpPr/>
          <p:nvPr/>
        </p:nvSpPr>
        <p:spPr>
          <a:xfrm>
            <a:off x="6378558" y="3640783"/>
            <a:ext cx="807608" cy="590931"/>
          </a:xfrm>
          <a:prstGeom prst="rect">
            <a:avLst/>
          </a:prstGeom>
        </p:spPr>
        <p:txBody>
          <a:bodyPr wrap="square">
            <a:spAutoFit/>
          </a:bodyPr>
          <a:lstStyle/>
          <a:p>
            <a:pPr algn="ctr">
              <a:lnSpc>
                <a:spcPct val="120000"/>
              </a:lnSpc>
              <a:spcBef>
                <a:spcPts val="150"/>
              </a:spcBef>
              <a:spcAft>
                <a:spcPts val="150"/>
              </a:spcAft>
            </a:pPr>
            <a:r>
              <a:rPr lang="en-US" altLang="zh-CN" sz="2700" b="1" dirty="0">
                <a:solidFill>
                  <a:schemeClr val="bg1"/>
                </a:solidFill>
                <a:latin typeface="+mj-lt"/>
              </a:rPr>
              <a:t>V</a:t>
            </a:r>
            <a:endParaRPr lang="zh-CN" altLang="en-US" sz="2700" b="1" dirty="0">
              <a:solidFill>
                <a:schemeClr val="bg1"/>
              </a:solidFill>
              <a:latin typeface="+mj-lt"/>
            </a:endParaRPr>
          </a:p>
        </p:txBody>
      </p:sp>
      <p:sp>
        <p:nvSpPr>
          <p:cNvPr id="24" name="TextBox 23"/>
          <p:cNvSpPr txBox="1"/>
          <p:nvPr/>
        </p:nvSpPr>
        <p:spPr>
          <a:xfrm>
            <a:off x="27530" y="3290054"/>
            <a:ext cx="8709660" cy="646331"/>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   </a:t>
            </a:r>
            <a:r>
              <a:rPr lang="en-US" altLang="zh-CN" b="1" dirty="0"/>
              <a:t>Def 2.5 </a:t>
            </a:r>
            <a:r>
              <a:rPr lang="en-US" altLang="zh-CN" dirty="0"/>
              <a:t>[7]Congestion games with player-specific utility (CGPS) is a tuple</a:t>
            </a:r>
            <a:endParaRPr lang="en-US" altLang="zh-CN" dirty="0"/>
          </a:p>
          <a:p>
            <a:endParaRPr lang="zh-CN" altLang="en-US" dirty="0"/>
          </a:p>
        </p:txBody>
      </p:sp>
      <p:grpSp>
        <p:nvGrpSpPr>
          <p:cNvPr id="3" name="组合 34"/>
          <p:cNvGrpSpPr/>
          <p:nvPr/>
        </p:nvGrpSpPr>
        <p:grpSpPr bwMode="auto">
          <a:xfrm>
            <a:off x="293902" y="294389"/>
            <a:ext cx="5824477" cy="997810"/>
            <a:chOff x="409777" y="68854"/>
            <a:chExt cx="4496989" cy="1603398"/>
          </a:xfrm>
        </p:grpSpPr>
        <p:sp>
          <p:nvSpPr>
            <p:cNvPr id="36" name="文本框 12"/>
            <p:cNvSpPr txBox="1">
              <a:spLocks noChangeArrowheads="1"/>
            </p:cNvSpPr>
            <p:nvPr/>
          </p:nvSpPr>
          <p:spPr bwMode="auto">
            <a:xfrm>
              <a:off x="771658" y="68854"/>
              <a:ext cx="4135108" cy="160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b="1" dirty="0">
                  <a:solidFill>
                    <a:srgbClr val="044875"/>
                  </a:solidFill>
                  <a:latin typeface="微软雅黑" panose="020B0503020204020204" pitchFamily="34" charset="-122"/>
                  <a:ea typeface="微软雅黑" panose="020B0503020204020204" pitchFamily="34" charset="-122"/>
                </a:rPr>
                <a:t>A variation of congestion game  </a:t>
              </a:r>
              <a:endParaRPr lang="zh-CN" altLang="en-US" sz="2400" b="1" dirty="0">
                <a:solidFill>
                  <a:srgbClr val="044875"/>
                </a:solidFill>
                <a:latin typeface="微软雅黑" panose="020B0503020204020204" pitchFamily="34" charset="-122"/>
                <a:ea typeface="微软雅黑" panose="020B0503020204020204" pitchFamily="34" charset="-122"/>
              </a:endParaRPr>
            </a:p>
            <a:p>
              <a:pPr algn="ctr" eaLnBrk="1" hangingPunct="1"/>
              <a:endParaRPr lang="zh-CN" altLang="en-US" sz="2100" b="1" dirty="0">
                <a:solidFill>
                  <a:srgbClr val="044875"/>
                </a:solidFill>
                <a:latin typeface="微软雅黑" panose="020B0503020204020204" pitchFamily="34" charset="-122"/>
                <a:ea typeface="微软雅黑" panose="020B0503020204020204" pitchFamily="34" charset="-122"/>
              </a:endParaRPr>
            </a:p>
          </p:txBody>
        </p:sp>
        <p:sp>
          <p:nvSpPr>
            <p:cNvPr id="37" name="文本框 13"/>
            <p:cNvSpPr txBox="1"/>
            <p:nvPr/>
          </p:nvSpPr>
          <p:spPr>
            <a:xfrm>
              <a:off x="409777" y="100393"/>
              <a:ext cx="723764" cy="840771"/>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bg2">
                      <a:lumMod val="25000"/>
                    </a:schemeClr>
                  </a:solidFill>
                  <a:latin typeface="Impact" panose="020B0806030902050204" pitchFamily="34" charset="0"/>
                  <a:ea typeface="+mn-ea"/>
                </a:rPr>
                <a:t>2.5</a:t>
              </a:r>
              <a:endParaRPr lang="zh-CN" altLang="en-US" sz="2800" dirty="0">
                <a:solidFill>
                  <a:schemeClr val="bg2">
                    <a:lumMod val="25000"/>
                  </a:schemeClr>
                </a:solidFill>
                <a:latin typeface="Impact" panose="020B0806030902050204" pitchFamily="34" charset="0"/>
                <a:ea typeface="+mn-ea"/>
              </a:endParaRPr>
            </a:p>
          </p:txBody>
        </p:sp>
      </p:grpSp>
      <p:sp>
        <p:nvSpPr>
          <p:cNvPr id="35" name="矩形 34"/>
          <p:cNvSpPr/>
          <p:nvPr/>
        </p:nvSpPr>
        <p:spPr>
          <a:xfrm>
            <a:off x="3613648" y="3710580"/>
            <a:ext cx="877163" cy="369332"/>
          </a:xfrm>
          <a:prstGeom prst="rect">
            <a:avLst/>
          </a:prstGeom>
        </p:spPr>
        <p:txBody>
          <a:bodyPr wrap="none">
            <a:spAutoFit/>
          </a:bodyPr>
          <a:lstStyle/>
          <a:p>
            <a:r>
              <a:rPr lang="en-US" altLang="zh-CN" dirty="0"/>
              <a:t>,where</a:t>
            </a:r>
            <a:endParaRPr lang="zh-CN" altLang="en-US" dirty="0"/>
          </a:p>
        </p:txBody>
      </p:sp>
      <p:sp>
        <p:nvSpPr>
          <p:cNvPr id="46" name="矩形 45"/>
          <p:cNvSpPr/>
          <p:nvPr/>
        </p:nvSpPr>
        <p:spPr>
          <a:xfrm>
            <a:off x="176764" y="4340553"/>
            <a:ext cx="8817428" cy="646331"/>
          </a:xfrm>
          <a:prstGeom prst="rect">
            <a:avLst/>
          </a:prstGeom>
        </p:spPr>
        <p:txBody>
          <a:bodyPr wrap="square">
            <a:spAutoFit/>
          </a:bodyPr>
          <a:lstStyle/>
          <a:p>
            <a:r>
              <a:rPr lang="en-US" altLang="zh-CN" sz="1600" b="1" dirty="0" err="1">
                <a:latin typeface="微软雅黑" panose="020B0503020204020204" pitchFamily="34" charset="-122"/>
                <a:ea typeface="微软雅黑" panose="020B0503020204020204" pitchFamily="34" charset="-122"/>
              </a:rPr>
              <a:t>Thm</a:t>
            </a:r>
            <a:r>
              <a:rPr lang="en-US" altLang="zh-CN" sz="1600" b="1" dirty="0">
                <a:latin typeface="微软雅黑" panose="020B0503020204020204" pitchFamily="34" charset="-122"/>
                <a:ea typeface="微软雅黑" panose="020B0503020204020204" pitchFamily="34" charset="-122"/>
              </a:rPr>
              <a:t> 2.1</a:t>
            </a:r>
            <a:r>
              <a:rPr lang="en-US" altLang="zh-CN" dirty="0"/>
              <a:t> [7] Let                                be a CGPS game.  Then CGPS game admits a weighted potential function given by  </a:t>
            </a:r>
            <a:endParaRPr lang="zh-CN" altLang="en-US" dirty="0"/>
          </a:p>
        </p:txBody>
      </p:sp>
      <p:pic>
        <p:nvPicPr>
          <p:cNvPr id="107527" name="Picture 7"/>
          <p:cNvPicPr>
            <a:picLocks noChangeAspect="1" noChangeArrowheads="1"/>
          </p:cNvPicPr>
          <p:nvPr/>
        </p:nvPicPr>
        <p:blipFill>
          <a:blip r:embed="rId1" cstate="print"/>
          <a:srcRect/>
          <a:stretch>
            <a:fillRect/>
          </a:stretch>
        </p:blipFill>
        <p:spPr bwMode="auto">
          <a:xfrm>
            <a:off x="2883306" y="4974013"/>
            <a:ext cx="3495252" cy="622670"/>
          </a:xfrm>
          <a:prstGeom prst="rect">
            <a:avLst/>
          </a:prstGeom>
          <a:noFill/>
          <a:ln w="9525">
            <a:noFill/>
            <a:miter lim="800000"/>
            <a:headEnd/>
            <a:tailEnd/>
          </a:ln>
        </p:spPr>
      </p:pic>
      <p:graphicFrame>
        <p:nvGraphicFramePr>
          <p:cNvPr id="107529" name="Object 9"/>
          <p:cNvGraphicFramePr>
            <a:graphicFrameLocks noChangeAspect="1"/>
          </p:cNvGraphicFramePr>
          <p:nvPr/>
        </p:nvGraphicFramePr>
        <p:xfrm>
          <a:off x="1866180" y="4384650"/>
          <a:ext cx="1841500" cy="315913"/>
        </p:xfrm>
        <a:graphic>
          <a:graphicData uri="http://schemas.openxmlformats.org/presentationml/2006/ole">
            <mc:AlternateContent xmlns:mc="http://schemas.openxmlformats.org/markup-compatibility/2006">
              <mc:Choice xmlns:v="urn:schemas-microsoft-com:vml" Requires="v">
                <p:oleObj spid="_x0000_s0" name="Equation" r:id="rId2" imgW="1803400" imgH="304800" progId="Equation.DSMT4">
                  <p:embed/>
                </p:oleObj>
              </mc:Choice>
              <mc:Fallback>
                <p:oleObj name="Equation" r:id="rId2" imgW="1803400" imgH="3048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80" y="4384650"/>
                        <a:ext cx="1841500"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图片 4"/>
          <p:cNvPicPr>
            <a:picLocks noChangeAspect="1"/>
          </p:cNvPicPr>
          <p:nvPr/>
        </p:nvPicPr>
        <p:blipFill>
          <a:blip r:embed="rId4"/>
          <a:stretch>
            <a:fillRect/>
          </a:stretch>
        </p:blipFill>
        <p:spPr>
          <a:xfrm>
            <a:off x="5202469" y="1579294"/>
            <a:ext cx="3441639" cy="1115294"/>
          </a:xfrm>
          <a:prstGeom prst="rect">
            <a:avLst/>
          </a:prstGeom>
        </p:spPr>
      </p:pic>
      <p:sp>
        <p:nvSpPr>
          <p:cNvPr id="6" name="TextBox 17"/>
          <p:cNvSpPr txBox="1">
            <a:spLocks noChangeArrowheads="1"/>
          </p:cNvSpPr>
          <p:nvPr/>
        </p:nvSpPr>
        <p:spPr bwMode="auto">
          <a:xfrm>
            <a:off x="4451934" y="2886748"/>
            <a:ext cx="4660856" cy="323165"/>
          </a:xfrm>
          <a:prstGeom prst="rect">
            <a:avLst/>
          </a:prstGeom>
          <a:noFill/>
          <a:ln w="9525">
            <a:noFill/>
            <a:miter lim="800000"/>
          </a:ln>
        </p:spPr>
        <p:txBody>
          <a:bodyPr wrap="square">
            <a:spAutoFit/>
          </a:bodyPr>
          <a:lstStyle/>
          <a:p>
            <a:r>
              <a:rPr lang="en-US" altLang="zh-CN" sz="1500" dirty="0">
                <a:latin typeface="Calibri" panose="020F0502020204030204" pitchFamily="34" charset="0"/>
                <a:ea typeface="等线" panose="02010600030101010101" pitchFamily="2" charset="-122"/>
              </a:rPr>
              <a:t>      Fig 2.1  A player-specific utilities congestion situation. </a:t>
            </a:r>
            <a:endParaRPr lang="en-US" altLang="zh-CN" sz="1500" dirty="0">
              <a:latin typeface="Calibri" panose="020F0502020204030204" pitchFamily="34" charset="0"/>
              <a:ea typeface="等线" panose="02010600030101010101" pitchFamily="2" charset="-122"/>
            </a:endParaRPr>
          </a:p>
        </p:txBody>
      </p:sp>
      <p:sp>
        <p:nvSpPr>
          <p:cNvPr id="12" name="文本框 11"/>
          <p:cNvSpPr txBox="1"/>
          <p:nvPr/>
        </p:nvSpPr>
        <p:spPr>
          <a:xfrm>
            <a:off x="216924" y="949417"/>
            <a:ext cx="4581938" cy="369332"/>
          </a:xfrm>
          <a:prstGeom prst="rect">
            <a:avLst/>
          </a:prstGeom>
          <a:noFill/>
        </p:spPr>
        <p:txBody>
          <a:bodyPr wrap="square">
            <a:spAutoFit/>
          </a:bodyPr>
          <a:lstStyle/>
          <a:p>
            <a:r>
              <a:rPr lang="en-US" altLang="zh-CN" b="1" dirty="0"/>
              <a:t>Def 2.4 </a:t>
            </a:r>
            <a:r>
              <a:rPr lang="en-US" altLang="zh-CN" dirty="0"/>
              <a:t>[6] A congestion game is a tuple</a:t>
            </a:r>
            <a:endParaRPr lang="zh-CN" altLang="en-US" dirty="0"/>
          </a:p>
        </p:txBody>
      </p:sp>
      <p:pic>
        <p:nvPicPr>
          <p:cNvPr id="18" name="图片 17"/>
          <p:cNvPicPr>
            <a:picLocks noChangeAspect="1"/>
          </p:cNvPicPr>
          <p:nvPr/>
        </p:nvPicPr>
        <p:blipFill>
          <a:blip r:embed="rId5"/>
          <a:stretch>
            <a:fillRect/>
          </a:stretch>
        </p:blipFill>
        <p:spPr>
          <a:xfrm>
            <a:off x="2721034" y="2623279"/>
            <a:ext cx="1866010" cy="450102"/>
          </a:xfrm>
          <a:prstGeom prst="rect">
            <a:avLst/>
          </a:prstGeom>
        </p:spPr>
      </p:pic>
      <p:pic>
        <p:nvPicPr>
          <p:cNvPr id="20" name="图片 19"/>
          <p:cNvPicPr>
            <a:picLocks noChangeAspect="1"/>
          </p:cNvPicPr>
          <p:nvPr/>
        </p:nvPicPr>
        <p:blipFill>
          <a:blip r:embed="rId6"/>
          <a:stretch>
            <a:fillRect/>
          </a:stretch>
        </p:blipFill>
        <p:spPr>
          <a:xfrm>
            <a:off x="4451934" y="1024026"/>
            <a:ext cx="2425148" cy="268173"/>
          </a:xfrm>
          <a:prstGeom prst="rect">
            <a:avLst/>
          </a:prstGeom>
        </p:spPr>
      </p:pic>
      <p:sp>
        <p:nvSpPr>
          <p:cNvPr id="21" name="文本框 59"/>
          <p:cNvSpPr txBox="1"/>
          <p:nvPr/>
        </p:nvSpPr>
        <p:spPr>
          <a:xfrm>
            <a:off x="597717" y="1148176"/>
            <a:ext cx="2253229" cy="1769715"/>
          </a:xfrm>
          <a:prstGeom prst="rect">
            <a:avLst/>
          </a:prstGeom>
          <a:noFill/>
        </p:spPr>
        <p:txBody>
          <a:bodyPr wrap="square">
            <a:spAutoFit/>
          </a:bodyPr>
          <a:lstStyle/>
          <a:p>
            <a:pPr marL="213995" indent="-213995" fontAlgn="auto">
              <a:spcBef>
                <a:spcPts val="0"/>
              </a:spcBef>
              <a:spcAft>
                <a:spcPts val="0"/>
              </a:spcAft>
              <a:buClr>
                <a:srgbClr val="044875"/>
              </a:buClr>
              <a:defRPr/>
            </a:pPr>
            <a:r>
              <a:rPr lang="en-US" altLang="zh-CN" sz="1600" dirty="0">
                <a:solidFill>
                  <a:schemeClr val="accent1"/>
                </a:solidFill>
                <a:latin typeface="微软雅黑" panose="020B0503020204020204" pitchFamily="34" charset="-122"/>
                <a:ea typeface="微软雅黑" panose="020B0503020204020204" pitchFamily="34" charset="-122"/>
              </a:rPr>
              <a:t>: </a:t>
            </a:r>
            <a:endParaRPr lang="en-US" altLang="zh-CN" sz="1600" dirty="0">
              <a:solidFill>
                <a:schemeClr val="accent1"/>
              </a:solidFill>
              <a:latin typeface="微软雅黑" panose="020B0503020204020204" pitchFamily="34" charset="-122"/>
              <a:ea typeface="微软雅黑" panose="020B0503020204020204" pitchFamily="34" charset="-122"/>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Player set:</a:t>
            </a:r>
            <a:endParaRPr lang="en-US" altLang="zh-CN" sz="1600" dirty="0">
              <a:latin typeface="微软雅黑" panose="020B0503020204020204" pitchFamily="34" charset="-122"/>
              <a:ea typeface="微软雅黑" panose="020B0503020204020204" pitchFamily="34" charset="-122"/>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Facilities set:</a:t>
            </a:r>
            <a:endParaRPr lang="en-US" altLang="zh-CN" sz="1600" dirty="0">
              <a:latin typeface="微软雅黑" panose="020B0503020204020204" pitchFamily="34" charset="-122"/>
              <a:ea typeface="微软雅黑" panose="020B0503020204020204" pitchFamily="34" charset="-122"/>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Action set :            </a:t>
            </a:r>
            <a:endParaRPr lang="en-US" altLang="zh-CN" sz="1600" dirty="0">
              <a:latin typeface="微软雅黑" panose="020B0503020204020204" pitchFamily="34" charset="-122"/>
              <a:ea typeface="微软雅黑" panose="020B0503020204020204" pitchFamily="34" charset="-122"/>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Utility functions</a:t>
            </a:r>
            <a:r>
              <a:rPr lang="zh-CN" altLang="en-US" sz="1600" dirty="0">
                <a:latin typeface="微软雅黑" panose="020B0503020204020204" pitchFamily="34" charset="-122"/>
                <a:ea typeface="微软雅黑" panose="020B0503020204020204" pitchFamily="34" charset="-122"/>
              </a:rPr>
              <a:t>：</a:t>
            </a:r>
            <a:endParaRPr lang="en-US" altLang="zh-CN" sz="1600"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endParaRPr>
          </a:p>
        </p:txBody>
      </p:sp>
      <p:pic>
        <p:nvPicPr>
          <p:cNvPr id="23" name="图片 22"/>
          <p:cNvPicPr>
            <a:picLocks noChangeAspect="1"/>
          </p:cNvPicPr>
          <p:nvPr/>
        </p:nvPicPr>
        <p:blipFill>
          <a:blip r:embed="rId7"/>
          <a:stretch>
            <a:fillRect/>
          </a:stretch>
        </p:blipFill>
        <p:spPr>
          <a:xfrm>
            <a:off x="2119849" y="1498965"/>
            <a:ext cx="1696777" cy="254190"/>
          </a:xfrm>
          <a:prstGeom prst="rect">
            <a:avLst/>
          </a:prstGeom>
        </p:spPr>
      </p:pic>
      <p:pic>
        <p:nvPicPr>
          <p:cNvPr id="26" name="图片 25"/>
          <p:cNvPicPr>
            <a:picLocks noChangeAspect="1"/>
          </p:cNvPicPr>
          <p:nvPr/>
        </p:nvPicPr>
        <p:blipFill>
          <a:blip r:embed="rId8"/>
          <a:stretch>
            <a:fillRect/>
          </a:stretch>
        </p:blipFill>
        <p:spPr>
          <a:xfrm>
            <a:off x="2238574" y="1859500"/>
            <a:ext cx="2066126" cy="279364"/>
          </a:xfrm>
          <a:prstGeom prst="rect">
            <a:avLst/>
          </a:prstGeom>
        </p:spPr>
      </p:pic>
      <p:pic>
        <p:nvPicPr>
          <p:cNvPr id="28" name="图片 27"/>
          <p:cNvPicPr>
            <a:picLocks noChangeAspect="1"/>
          </p:cNvPicPr>
          <p:nvPr/>
        </p:nvPicPr>
        <p:blipFill>
          <a:blip r:embed="rId9"/>
          <a:stretch>
            <a:fillRect/>
          </a:stretch>
        </p:blipFill>
        <p:spPr>
          <a:xfrm>
            <a:off x="2210875" y="2203176"/>
            <a:ext cx="1152111" cy="380514"/>
          </a:xfrm>
          <a:prstGeom prst="rect">
            <a:avLst/>
          </a:prstGeom>
        </p:spPr>
      </p:pic>
      <p:pic>
        <p:nvPicPr>
          <p:cNvPr id="30" name="图片 29"/>
          <p:cNvPicPr>
            <a:picLocks noChangeAspect="1"/>
          </p:cNvPicPr>
          <p:nvPr/>
        </p:nvPicPr>
        <p:blipFill>
          <a:blip r:embed="rId10"/>
          <a:stretch>
            <a:fillRect/>
          </a:stretch>
        </p:blipFill>
        <p:spPr>
          <a:xfrm>
            <a:off x="1431799" y="3804303"/>
            <a:ext cx="2222240" cy="239604"/>
          </a:xfrm>
          <a:prstGeom prst="rect">
            <a:avLst/>
          </a:prstGeom>
        </p:spPr>
      </p:pic>
      <p:pic>
        <p:nvPicPr>
          <p:cNvPr id="32" name="图片 31"/>
          <p:cNvPicPr>
            <a:picLocks noChangeAspect="1"/>
          </p:cNvPicPr>
          <p:nvPr/>
        </p:nvPicPr>
        <p:blipFill>
          <a:blip r:embed="rId11"/>
          <a:stretch>
            <a:fillRect/>
          </a:stretch>
        </p:blipFill>
        <p:spPr>
          <a:xfrm>
            <a:off x="4534227" y="3768974"/>
            <a:ext cx="2624985" cy="469023"/>
          </a:xfrm>
          <a:prstGeom prst="rect">
            <a:avLst/>
          </a:prstGeom>
        </p:spPr>
      </p:pic>
      <p:sp>
        <p:nvSpPr>
          <p:cNvPr id="33" name="文本框 32"/>
          <p:cNvSpPr txBox="1"/>
          <p:nvPr/>
        </p:nvSpPr>
        <p:spPr>
          <a:xfrm>
            <a:off x="256304" y="6035203"/>
            <a:ext cx="8271469" cy="30777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6] </a:t>
            </a:r>
            <a:r>
              <a:rPr lang="en-US" altLang="zh-CN" sz="1000" dirty="0"/>
              <a:t>R.W. Rosenthal, “A class of games possessing pure-strategy </a:t>
            </a:r>
            <a:r>
              <a:rPr lang="en-US" altLang="zh-CN" sz="1000" dirty="0" err="1"/>
              <a:t>nash</a:t>
            </a:r>
            <a:r>
              <a:rPr lang="en-US" altLang="zh-CN" sz="1000" dirty="0"/>
              <a:t> equilibria,” International Journal of Game Theory, vol. 2, pp. 65–67,1973</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 name="文本框 37"/>
          <p:cNvSpPr txBox="1"/>
          <p:nvPr/>
        </p:nvSpPr>
        <p:spPr>
          <a:xfrm>
            <a:off x="246625" y="6273999"/>
            <a:ext cx="8271469"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lang="en-US" altLang="zh-CN" sz="1000" dirty="0">
                <a:solidFill>
                  <a:prstClr val="black"/>
                </a:solidFill>
              </a:rPr>
              <a:t>7</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lang="en-US" altLang="zh-CN" sz="1000" dirty="0"/>
              <a:t>S. Le, Y. Wu, and X. Sun, “Congestion games with player-specific utility functions and its application to NFV networks,” IEEE Transactions on Automation Science and Engineering, vol. 16, no. 4, pp. 1870–1881, 2019</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0" advTm="12374"/>
    </mc:Choice>
    <mc:Fallback>
      <p:transition advTm="1237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68550"/>
            <a:ext cx="9144000" cy="213677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2855913"/>
            <a:ext cx="822325"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a:spLocks noChangeArrowheads="1"/>
          </p:cNvSpPr>
          <p:nvPr/>
        </p:nvSpPr>
        <p:spPr bwMode="auto">
          <a:xfrm>
            <a:off x="709613" y="2357438"/>
            <a:ext cx="1155700" cy="1419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8625" dirty="0">
                <a:solidFill>
                  <a:schemeClr val="bg1"/>
                </a:solidFill>
                <a:latin typeface="Impact" panose="020B0806030902050204" pitchFamily="34" charset="0"/>
              </a:rPr>
              <a:t>3</a:t>
            </a:r>
            <a:endParaRPr lang="zh-CN" altLang="en-US" sz="8625" dirty="0">
              <a:solidFill>
                <a:schemeClr val="bg1"/>
              </a:solidFill>
              <a:latin typeface="Impact" panose="020B0806030902050204" pitchFamily="34" charset="0"/>
            </a:endParaRPr>
          </a:p>
        </p:txBody>
      </p:sp>
      <p:sp>
        <p:nvSpPr>
          <p:cNvPr id="6" name="矩形 5"/>
          <p:cNvSpPr/>
          <p:nvPr/>
        </p:nvSpPr>
        <p:spPr>
          <a:xfrm>
            <a:off x="1874838" y="2855913"/>
            <a:ext cx="7269162"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270" name="文本框 7"/>
          <p:cNvSpPr txBox="1">
            <a:spLocks noChangeArrowheads="1"/>
          </p:cNvSpPr>
          <p:nvPr/>
        </p:nvSpPr>
        <p:spPr bwMode="auto">
          <a:xfrm>
            <a:off x="652462" y="3545116"/>
            <a:ext cx="8989559" cy="584775"/>
          </a:xfrm>
          <a:prstGeom prst="rect">
            <a:avLst/>
          </a:prstGeom>
          <a:noFill/>
          <a:ln w="9525">
            <a:noFill/>
            <a:miter lim="800000"/>
          </a:ln>
        </p:spPr>
        <p:txBody>
          <a:bodyPr wrap="square">
            <a:spAutoFit/>
          </a:bodyPr>
          <a:lstStyle/>
          <a:p>
            <a:pPr algn="ctr"/>
            <a:r>
              <a:rPr lang="en-US" altLang="zh-CN" sz="3200" dirty="0">
                <a:solidFill>
                  <a:srgbClr val="FFFFFF"/>
                </a:solidFill>
                <a:latin typeface="微软雅黑" panose="020B0503020204020204" pitchFamily="34" charset="-122"/>
                <a:ea typeface="微软雅黑" panose="020B0503020204020204" pitchFamily="34" charset="-122"/>
              </a:rPr>
              <a:t>NFV games with complete information</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p:txBody>
          <a:bodyPr/>
          <a:lstStyle/>
          <a:p>
            <a:pPr>
              <a:defRPr/>
            </a:pPr>
            <a:fld id="{11206CB4-80EE-4C4F-97E1-ADA80FE7DDE3}" type="slidenum">
              <a:rPr lang="zh-CN" altLang="en-US"/>
            </a:fld>
            <a:endParaRPr lang="zh-CN" altLang="en-US" dirty="0"/>
          </a:p>
        </p:txBody>
      </p:sp>
    </p:spTree>
  </p:cSld>
  <p:clrMapOvr>
    <a:masterClrMapping/>
  </p:clrMapOvr>
  <p:transition advTm="443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03238"/>
            <a:ext cx="457200" cy="17938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666082" y="508838"/>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673100" y="338138"/>
            <a:ext cx="592138" cy="492125"/>
          </a:xfrm>
          <a:prstGeom prst="rect">
            <a:avLst/>
          </a:prstGeom>
          <a:noFill/>
        </p:spPr>
        <p:txBody>
          <a:bodyPr>
            <a:spAutoFit/>
          </a:bodyPr>
          <a:lstStyle/>
          <a:p>
            <a:pPr algn="ctr" fontAlgn="auto">
              <a:spcBef>
                <a:spcPts val="0"/>
              </a:spcBef>
              <a:spcAft>
                <a:spcPts val="0"/>
              </a:spcAft>
              <a:defRPr/>
            </a:pPr>
            <a:r>
              <a:rPr lang="en-US" altLang="zh-CN" sz="2600" dirty="0">
                <a:solidFill>
                  <a:schemeClr val="bg2">
                    <a:lumMod val="25000"/>
                  </a:schemeClr>
                </a:solidFill>
                <a:latin typeface="Impact" panose="020B0806030902050204" pitchFamily="34" charset="0"/>
                <a:ea typeface="+mn-ea"/>
              </a:rPr>
              <a:t>3.1</a:t>
            </a:r>
            <a:endParaRPr lang="zh-CN" altLang="en-US" sz="2600" dirty="0">
              <a:solidFill>
                <a:schemeClr val="bg2">
                  <a:lumMod val="25000"/>
                </a:schemeClr>
              </a:solidFill>
              <a:latin typeface="Impact" panose="020B0806030902050204" pitchFamily="34" charset="0"/>
              <a:ea typeface="+mn-ea"/>
            </a:endParaRPr>
          </a:p>
        </p:txBody>
      </p:sp>
      <p:sp>
        <p:nvSpPr>
          <p:cNvPr id="7" name="矩形 6"/>
          <p:cNvSpPr/>
          <p:nvPr/>
        </p:nvSpPr>
        <p:spPr>
          <a:xfrm>
            <a:off x="8635713" y="5869056"/>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39975" y="5899564"/>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25" name="文本框 53"/>
          <p:cNvSpPr txBox="1">
            <a:spLocks noChangeArrowheads="1"/>
          </p:cNvSpPr>
          <p:nvPr/>
        </p:nvSpPr>
        <p:spPr bwMode="auto">
          <a:xfrm>
            <a:off x="305935" y="1111585"/>
            <a:ext cx="4778828" cy="325089"/>
          </a:xfrm>
          <a:prstGeom prst="rect">
            <a:avLst/>
          </a:prstGeom>
          <a:noFill/>
          <a:ln w="9525">
            <a:noFill/>
            <a:miter lim="800000"/>
          </a:ln>
        </p:spPr>
        <p:txBody>
          <a:bodyPr wrap="square">
            <a:spAutoFit/>
          </a:bodyPr>
          <a:lstStyle/>
          <a:p>
            <a:pPr>
              <a:lnSpc>
                <a:spcPts val="1650"/>
              </a:lnSpc>
            </a:pPr>
            <a:r>
              <a:rPr lang="en-US" altLang="zh-CN" sz="2400" dirty="0">
                <a:latin typeface="黑体" panose="02010609060101010101" pitchFamily="49" charset="-122"/>
                <a:ea typeface="黑体" panose="02010609060101010101" pitchFamily="49" charset="-122"/>
                <a:cs typeface="Arial" panose="020B0604020202020204" pitchFamily="34" charset="0"/>
              </a:rPr>
              <a:t> </a:t>
            </a:r>
            <a:r>
              <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NFV game formulation</a:t>
            </a:r>
            <a:endPar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27"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9228" name="TextBox 17"/>
          <p:cNvSpPr txBox="1">
            <a:spLocks noChangeArrowheads="1"/>
          </p:cNvSpPr>
          <p:nvPr/>
        </p:nvSpPr>
        <p:spPr bwMode="auto">
          <a:xfrm>
            <a:off x="4884738" y="4450706"/>
            <a:ext cx="3352800" cy="554037"/>
          </a:xfrm>
          <a:prstGeom prst="rect">
            <a:avLst/>
          </a:prstGeom>
          <a:noFill/>
          <a:ln w="9525">
            <a:noFill/>
            <a:miter lim="800000"/>
          </a:ln>
        </p:spPr>
        <p:txBody>
          <a:bodyPr>
            <a:spAutoFit/>
          </a:bodyPr>
          <a:lstStyle/>
          <a:p>
            <a:r>
              <a:rPr lang="en-US" altLang="zh-CN" sz="1500" dirty="0">
                <a:latin typeface="Calibri" panose="020F0502020204030204" pitchFamily="34" charset="0"/>
                <a:ea typeface="等线" panose="02010600030101010101" pitchFamily="2" charset="-122"/>
              </a:rPr>
              <a:t> Fig 3.1  Service Chain Model with </a:t>
            </a:r>
            <a:r>
              <a:rPr lang="en-US" altLang="zh-CN" sz="1500" i="1" dirty="0">
                <a:latin typeface="Calibri" panose="020F0502020204030204" pitchFamily="34" charset="0"/>
                <a:ea typeface="等线" panose="02010600030101010101" pitchFamily="2" charset="-122"/>
              </a:rPr>
              <a:t>F = 5,</a:t>
            </a:r>
            <a:endParaRPr lang="en-US" altLang="zh-CN" sz="1500" i="1" dirty="0">
              <a:latin typeface="Calibri" panose="020F0502020204030204" pitchFamily="34" charset="0"/>
              <a:ea typeface="等线" panose="02010600030101010101" pitchFamily="2" charset="-122"/>
            </a:endParaRPr>
          </a:p>
          <a:p>
            <a:r>
              <a:rPr lang="en-US" altLang="zh-CN" sz="1500" i="1" dirty="0">
                <a:latin typeface="Calibri" panose="020F0502020204030204" pitchFamily="34" charset="0"/>
                <a:ea typeface="等线" panose="02010600030101010101" pitchFamily="2" charset="-122"/>
              </a:rPr>
              <a:t>                 V = 4 and N = 2.</a:t>
            </a:r>
            <a:endParaRPr lang="en-US" altLang="zh-CN" sz="1500" dirty="0">
              <a:latin typeface="Calibri" panose="020F0502020204030204" pitchFamily="34" charset="0"/>
              <a:ea typeface="等线" panose="02010600030101010101" pitchFamily="2" charset="-122"/>
            </a:endParaRPr>
          </a:p>
        </p:txBody>
      </p:sp>
      <p:sp>
        <p:nvSpPr>
          <p:cNvPr id="9230" name="矩形 20"/>
          <p:cNvSpPr>
            <a:spLocks noChangeArrowheads="1"/>
          </p:cNvSpPr>
          <p:nvPr/>
        </p:nvSpPr>
        <p:spPr bwMode="auto">
          <a:xfrm>
            <a:off x="378843" y="4985692"/>
            <a:ext cx="6989195" cy="554767"/>
          </a:xfrm>
          <a:prstGeom prst="rect">
            <a:avLst/>
          </a:prstGeom>
          <a:noFill/>
          <a:ln w="9525">
            <a:noFill/>
            <a:miter lim="800000"/>
          </a:ln>
        </p:spPr>
        <p:txBody>
          <a:bodyPr wrap="square">
            <a:spAutoFit/>
          </a:bodyPr>
          <a:lstStyle/>
          <a:p>
            <a:pPr marL="213995" marR="0" lvl="0" indent="-213995" algn="l" defTabSz="457200" rtl="0" eaLnBrk="1" fontAlgn="auto" latinLnBrk="0" hangingPunct="1">
              <a:lnSpc>
                <a:spcPts val="4300"/>
              </a:lnSpc>
              <a:spcBef>
                <a:spcPts val="0"/>
              </a:spcBef>
              <a:spcAft>
                <a:spcPts val="0"/>
              </a:spcAft>
              <a:buClr>
                <a:srgbClr val="044875"/>
              </a:buClr>
              <a:buSzTx/>
              <a:buFontTx/>
              <a:buNone/>
              <a:defRPr/>
            </a:pPr>
            <a:r>
              <a:rPr lang="en-US" altLang="zh-CN" sz="1600" dirty="0">
                <a:latin typeface="微软雅黑" panose="020B0503020204020204" pitchFamily="34" charset="-122"/>
                <a:ea typeface="微软雅黑" panose="020B0503020204020204" pitchFamily="34" charset="-122"/>
              </a:rPr>
              <a:t>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en-US" altLang="zh-CN" sz="1600" dirty="0">
                <a:solidFill>
                  <a:prstClr val="black"/>
                </a:solidFill>
                <a:latin typeface="微软雅黑" panose="020B0503020204020204" pitchFamily="34" charset="-122"/>
                <a:ea typeface="微软雅黑" panose="020B0503020204020204" pitchFamily="34" charset="-122"/>
              </a:rPr>
              <a:t>that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depend on the actual network status and demand.</a:t>
            </a:r>
            <a:endParaRPr lang="zh-CN" altLang="en-US" sz="1600" dirty="0">
              <a:latin typeface="微软雅黑" panose="020B0503020204020204" pitchFamily="34" charset="-122"/>
              <a:ea typeface="微软雅黑" panose="020B0503020204020204" pitchFamily="34" charset="-122"/>
            </a:endParaRPr>
          </a:p>
        </p:txBody>
      </p:sp>
      <p:sp>
        <p:nvSpPr>
          <p:cNvPr id="25" name="灯片编号占位符 24"/>
          <p:cNvSpPr>
            <a:spLocks noGrp="1"/>
          </p:cNvSpPr>
          <p:nvPr>
            <p:ph type="sldNum" sz="quarter" idx="12"/>
          </p:nvPr>
        </p:nvSpPr>
        <p:spPr/>
        <p:txBody>
          <a:bodyPr/>
          <a:lstStyle/>
          <a:p>
            <a:pPr>
              <a:defRPr/>
            </a:pPr>
            <a:fld id="{C3654F39-E7AF-44E8-BFB1-AD73C5816BB3}" type="slidenum">
              <a:rPr lang="zh-CN" altLang="en-US"/>
            </a:fld>
            <a:endParaRPr lang="zh-CN" altLang="en-US" dirty="0"/>
          </a:p>
        </p:txBody>
      </p:sp>
      <p:pic>
        <p:nvPicPr>
          <p:cNvPr id="9237" name="Picture 20"/>
          <p:cNvPicPr>
            <a:picLocks noChangeAspect="1" noChangeArrowheads="1"/>
          </p:cNvPicPr>
          <p:nvPr/>
        </p:nvPicPr>
        <p:blipFill>
          <a:blip r:embed="rId1" cstate="print"/>
          <a:srcRect/>
          <a:stretch>
            <a:fillRect/>
          </a:stretch>
        </p:blipFill>
        <p:spPr bwMode="auto">
          <a:xfrm>
            <a:off x="4209636" y="2216989"/>
            <a:ext cx="4228245" cy="2180385"/>
          </a:xfrm>
          <a:prstGeom prst="rect">
            <a:avLst/>
          </a:prstGeom>
          <a:noFill/>
          <a:ln w="9525">
            <a:noFill/>
            <a:miter lim="800000"/>
            <a:headEnd/>
            <a:tailEnd/>
          </a:ln>
        </p:spPr>
      </p:pic>
      <p:grpSp>
        <p:nvGrpSpPr>
          <p:cNvPr id="4" name="组合 211"/>
          <p:cNvGrpSpPr/>
          <p:nvPr/>
        </p:nvGrpSpPr>
        <p:grpSpPr bwMode="auto">
          <a:xfrm>
            <a:off x="4294188" y="2546350"/>
            <a:ext cx="3967162" cy="1382713"/>
            <a:chOff x="4365171" y="2394857"/>
            <a:chExt cx="3657600" cy="1121229"/>
          </a:xfrm>
        </p:grpSpPr>
        <p:cxnSp>
          <p:nvCxnSpPr>
            <p:cNvPr id="46" name="直接箭头连接符 45"/>
            <p:cNvCxnSpPr/>
            <p:nvPr/>
          </p:nvCxnSpPr>
          <p:spPr>
            <a:xfrm>
              <a:off x="6313256" y="2775895"/>
              <a:ext cx="370298" cy="348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240" name="组合 210"/>
            <p:cNvGrpSpPr/>
            <p:nvPr/>
          </p:nvGrpSpPr>
          <p:grpSpPr bwMode="auto">
            <a:xfrm>
              <a:off x="4365171" y="2394857"/>
              <a:ext cx="3657600" cy="1121229"/>
              <a:chOff x="4365171" y="2394857"/>
              <a:chExt cx="3657600" cy="1121229"/>
            </a:xfrm>
          </p:grpSpPr>
          <p:cxnSp>
            <p:nvCxnSpPr>
              <p:cNvPr id="43" name="直接箭头连接符 42"/>
              <p:cNvCxnSpPr/>
              <p:nvPr/>
            </p:nvCxnSpPr>
            <p:spPr>
              <a:xfrm flipV="1">
                <a:off x="5704388" y="2819662"/>
                <a:ext cx="348343" cy="3256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242" name="组合 209"/>
              <p:cNvGrpSpPr/>
              <p:nvPr/>
            </p:nvGrpSpPr>
            <p:grpSpPr bwMode="auto">
              <a:xfrm>
                <a:off x="4365171" y="2394857"/>
                <a:ext cx="3657600" cy="1121229"/>
                <a:chOff x="4365171" y="2394857"/>
                <a:chExt cx="3657600" cy="1121229"/>
              </a:xfrm>
            </p:grpSpPr>
            <p:cxnSp>
              <p:nvCxnSpPr>
                <p:cNvPr id="88" name="直接箭头连接符 87"/>
                <p:cNvCxnSpPr/>
                <p:nvPr/>
              </p:nvCxnSpPr>
              <p:spPr>
                <a:xfrm flipV="1">
                  <a:off x="7566120" y="2568641"/>
                  <a:ext cx="380543" cy="141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244" name="组合 208"/>
                <p:cNvGrpSpPr/>
                <p:nvPr/>
              </p:nvGrpSpPr>
              <p:grpSpPr bwMode="auto">
                <a:xfrm>
                  <a:off x="4365171" y="2394857"/>
                  <a:ext cx="3657600" cy="1121229"/>
                  <a:chOff x="4365171" y="2394857"/>
                  <a:chExt cx="3657600" cy="1121229"/>
                </a:xfrm>
              </p:grpSpPr>
              <p:cxnSp>
                <p:nvCxnSpPr>
                  <p:cNvPr id="184" name="直接箭头连接符 183"/>
                  <p:cNvCxnSpPr/>
                  <p:nvPr/>
                </p:nvCxnSpPr>
                <p:spPr>
                  <a:xfrm flipV="1">
                    <a:off x="5105766" y="3124750"/>
                    <a:ext cx="336634" cy="3372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246" name="组合 207"/>
                  <p:cNvGrpSpPr/>
                  <p:nvPr/>
                </p:nvGrpSpPr>
                <p:grpSpPr bwMode="auto">
                  <a:xfrm>
                    <a:off x="4365171" y="2394857"/>
                    <a:ext cx="3657600" cy="1121229"/>
                    <a:chOff x="4365171" y="2394857"/>
                    <a:chExt cx="3657600" cy="1121229"/>
                  </a:xfrm>
                </p:grpSpPr>
                <p:cxnSp>
                  <p:nvCxnSpPr>
                    <p:cNvPr id="41" name="直接箭头连接符 40"/>
                    <p:cNvCxnSpPr/>
                    <p:nvPr/>
                  </p:nvCxnSpPr>
                  <p:spPr>
                    <a:xfrm flipV="1">
                      <a:off x="4431034" y="2743713"/>
                      <a:ext cx="412742" cy="4891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接箭头连接符 176"/>
                    <p:cNvCxnSpPr/>
                    <p:nvPr/>
                  </p:nvCxnSpPr>
                  <p:spPr>
                    <a:xfrm>
                      <a:off x="4409080" y="3232882"/>
                      <a:ext cx="424451" cy="2175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249" name="组合 206"/>
                    <p:cNvGrpSpPr/>
                    <p:nvPr/>
                  </p:nvGrpSpPr>
                  <p:grpSpPr bwMode="auto">
                    <a:xfrm>
                      <a:off x="4365171" y="2394857"/>
                      <a:ext cx="3657600" cy="1121229"/>
                      <a:chOff x="4365171" y="2394857"/>
                      <a:chExt cx="3657600" cy="1121229"/>
                    </a:xfrm>
                  </p:grpSpPr>
                  <p:cxnSp>
                    <p:nvCxnSpPr>
                      <p:cNvPr id="29" name="直接箭头连接符 28"/>
                      <p:cNvCxnSpPr/>
                      <p:nvPr/>
                    </p:nvCxnSpPr>
                    <p:spPr>
                      <a:xfrm>
                        <a:off x="4365171" y="2602111"/>
                        <a:ext cx="490314" cy="130016"/>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094057" y="2819662"/>
                        <a:ext cx="392252" cy="30508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6945543" y="3178816"/>
                        <a:ext cx="390789" cy="283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7544166" y="2558343"/>
                        <a:ext cx="424451" cy="8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4419325" y="2612409"/>
                        <a:ext cx="402498" cy="83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V="1">
                        <a:off x="5094057" y="2775895"/>
                        <a:ext cx="392252" cy="674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5672188" y="2405155"/>
                        <a:ext cx="390789" cy="272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6324965" y="2405155"/>
                        <a:ext cx="348343" cy="1067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V="1">
                        <a:off x="6923589" y="2786193"/>
                        <a:ext cx="402497" cy="68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flipV="1">
                        <a:off x="5083811" y="2405155"/>
                        <a:ext cx="380543" cy="305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5704388" y="2427040"/>
                        <a:ext cx="348343" cy="6977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flipV="1">
                        <a:off x="6281056" y="2405155"/>
                        <a:ext cx="414207" cy="6642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nvCxnSpPr>
                    <p:spPr>
                      <a:xfrm>
                        <a:off x="6933834" y="2394857"/>
                        <a:ext cx="392252" cy="7504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a:off x="7576366" y="3135048"/>
                        <a:ext cx="446405" cy="54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p:nvPr/>
                    </p:nvCxnSpPr>
                    <p:spPr>
                      <a:xfrm flipV="1">
                        <a:off x="4431034" y="2427040"/>
                        <a:ext cx="390789" cy="8058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p:nvPr/>
                    </p:nvCxnSpPr>
                    <p:spPr>
                      <a:xfrm>
                        <a:off x="5083811" y="2438625"/>
                        <a:ext cx="370298" cy="10774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p:nvPr/>
                    </p:nvCxnSpPr>
                    <p:spPr>
                      <a:xfrm>
                        <a:off x="5726343" y="3472318"/>
                        <a:ext cx="34834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p:nvPr/>
                    </p:nvCxnSpPr>
                    <p:spPr>
                      <a:xfrm flipV="1">
                        <a:off x="6303011" y="3102866"/>
                        <a:ext cx="380543" cy="3475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p:nvPr/>
                    </p:nvCxnSpPr>
                    <p:spPr>
                      <a:xfrm flipV="1">
                        <a:off x="6923589" y="2775895"/>
                        <a:ext cx="392252" cy="2613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接箭头连接符 147"/>
                      <p:cNvCxnSpPr/>
                      <p:nvPr/>
                    </p:nvCxnSpPr>
                    <p:spPr>
                      <a:xfrm>
                        <a:off x="7554411" y="2732127"/>
                        <a:ext cx="436160" cy="4685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p:nvPr/>
                    </p:nvCxnSpPr>
                    <p:spPr>
                      <a:xfrm>
                        <a:off x="4431034" y="2644591"/>
                        <a:ext cx="412742" cy="5123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直接箭头连接符 153"/>
                      <p:cNvCxnSpPr/>
                      <p:nvPr/>
                    </p:nvCxnSpPr>
                    <p:spPr>
                      <a:xfrm>
                        <a:off x="5072102" y="3189115"/>
                        <a:ext cx="392252" cy="316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直接箭头连接符 162"/>
                      <p:cNvCxnSpPr/>
                      <p:nvPr/>
                    </p:nvCxnSpPr>
                    <p:spPr>
                      <a:xfrm flipV="1">
                        <a:off x="5714634" y="2819662"/>
                        <a:ext cx="360052" cy="630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直接箭头连接符 165"/>
                      <p:cNvCxnSpPr/>
                      <p:nvPr/>
                    </p:nvCxnSpPr>
                    <p:spPr>
                      <a:xfrm flipV="1">
                        <a:off x="6303011" y="2743713"/>
                        <a:ext cx="402497" cy="10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p:nvPr/>
                    </p:nvCxnSpPr>
                    <p:spPr>
                      <a:xfrm flipV="1">
                        <a:off x="6933834" y="2405155"/>
                        <a:ext cx="382007" cy="348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p:nvPr/>
                    </p:nvCxnSpPr>
                    <p:spPr>
                      <a:xfrm>
                        <a:off x="7588075" y="2416741"/>
                        <a:ext cx="390788" cy="108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p:nvPr/>
                    </p:nvCxnSpPr>
                    <p:spPr>
                      <a:xfrm flipV="1">
                        <a:off x="5714634" y="2460509"/>
                        <a:ext cx="338097" cy="6745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p:nvPr/>
                    </p:nvCxnSpPr>
                    <p:spPr>
                      <a:xfrm>
                        <a:off x="6324965" y="2416741"/>
                        <a:ext cx="380543" cy="686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直接箭头连接符 199"/>
                      <p:cNvCxnSpPr/>
                      <p:nvPr/>
                    </p:nvCxnSpPr>
                    <p:spPr>
                      <a:xfrm flipV="1">
                        <a:off x="6923589" y="2427040"/>
                        <a:ext cx="370297" cy="6204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p:nvPr/>
                    </p:nvCxnSpPr>
                    <p:spPr>
                      <a:xfrm>
                        <a:off x="7588075" y="2394857"/>
                        <a:ext cx="412742" cy="7942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grpSp>
      </p:grpSp>
      <p:pic>
        <p:nvPicPr>
          <p:cNvPr id="9" name="Picture 25"/>
          <p:cNvPicPr>
            <a:picLocks noChangeAspect="1" noChangeArrowheads="1"/>
          </p:cNvPicPr>
          <p:nvPr/>
        </p:nvPicPr>
        <p:blipFill>
          <a:blip r:embed="rId2" cstate="print"/>
          <a:srcRect/>
          <a:stretch>
            <a:fillRect/>
          </a:stretch>
        </p:blipFill>
        <p:spPr bwMode="auto">
          <a:xfrm>
            <a:off x="3141799" y="1595750"/>
            <a:ext cx="1545952" cy="293914"/>
          </a:xfrm>
          <a:prstGeom prst="rect">
            <a:avLst/>
          </a:prstGeom>
          <a:noFill/>
          <a:ln w="9525">
            <a:noFill/>
            <a:miter lim="800000"/>
            <a:headEnd/>
            <a:tailEnd/>
          </a:ln>
        </p:spPr>
      </p:pic>
      <p:pic>
        <p:nvPicPr>
          <p:cNvPr id="10" name="Picture 19"/>
          <p:cNvPicPr>
            <a:picLocks noChangeAspect="1" noChangeArrowheads="1"/>
          </p:cNvPicPr>
          <p:nvPr/>
        </p:nvPicPr>
        <p:blipFill>
          <a:blip r:embed="rId3" cstate="print"/>
          <a:srcRect/>
          <a:stretch>
            <a:fillRect/>
          </a:stretch>
        </p:blipFill>
        <p:spPr bwMode="auto">
          <a:xfrm>
            <a:off x="1973490" y="2189786"/>
            <a:ext cx="1348407" cy="223363"/>
          </a:xfrm>
          <a:prstGeom prst="rect">
            <a:avLst/>
          </a:prstGeom>
          <a:noFill/>
          <a:ln w="9525">
            <a:noFill/>
            <a:miter lim="800000"/>
            <a:headEnd/>
            <a:tailEnd/>
          </a:ln>
        </p:spPr>
      </p:pic>
      <p:pic>
        <p:nvPicPr>
          <p:cNvPr id="11" name="Picture 18"/>
          <p:cNvPicPr>
            <a:picLocks noChangeAspect="1" noChangeArrowheads="1"/>
          </p:cNvPicPr>
          <p:nvPr/>
        </p:nvPicPr>
        <p:blipFill>
          <a:blip r:embed="rId4" cstate="print"/>
          <a:srcRect/>
          <a:stretch>
            <a:fillRect/>
          </a:stretch>
        </p:blipFill>
        <p:spPr bwMode="auto">
          <a:xfrm>
            <a:off x="2133831" y="2732654"/>
            <a:ext cx="1557107" cy="202633"/>
          </a:xfrm>
          <a:prstGeom prst="rect">
            <a:avLst/>
          </a:prstGeom>
          <a:noFill/>
          <a:ln w="9525">
            <a:noFill/>
            <a:miter lim="800000"/>
            <a:headEnd/>
            <a:tailEnd/>
          </a:ln>
        </p:spPr>
      </p:pic>
      <p:pic>
        <p:nvPicPr>
          <p:cNvPr id="12" name="Picture 24"/>
          <p:cNvPicPr>
            <a:picLocks noChangeAspect="1" noChangeArrowheads="1"/>
          </p:cNvPicPr>
          <p:nvPr/>
        </p:nvPicPr>
        <p:blipFill>
          <a:blip r:embed="rId5" cstate="print"/>
          <a:srcRect/>
          <a:stretch>
            <a:fillRect/>
          </a:stretch>
        </p:blipFill>
        <p:spPr bwMode="auto">
          <a:xfrm>
            <a:off x="2133831" y="3152819"/>
            <a:ext cx="1249361" cy="258733"/>
          </a:xfrm>
          <a:prstGeom prst="rect">
            <a:avLst/>
          </a:prstGeom>
          <a:noFill/>
          <a:ln w="9525">
            <a:noFill/>
            <a:miter lim="800000"/>
            <a:headEnd/>
            <a:tailEnd/>
          </a:ln>
        </p:spPr>
      </p:pic>
      <p:pic>
        <p:nvPicPr>
          <p:cNvPr id="13" name="Picture 22"/>
          <p:cNvPicPr>
            <a:picLocks noChangeAspect="1" noChangeArrowheads="1"/>
          </p:cNvPicPr>
          <p:nvPr/>
        </p:nvPicPr>
        <p:blipFill>
          <a:blip r:embed="rId6" cstate="print"/>
          <a:srcRect/>
          <a:stretch>
            <a:fillRect/>
          </a:stretch>
        </p:blipFill>
        <p:spPr bwMode="auto">
          <a:xfrm>
            <a:off x="1038390" y="4299938"/>
            <a:ext cx="3068252" cy="498249"/>
          </a:xfrm>
          <a:prstGeom prst="rect">
            <a:avLst/>
          </a:prstGeom>
          <a:noFill/>
          <a:ln w="9525">
            <a:noFill/>
            <a:miter lim="800000"/>
            <a:headEnd/>
            <a:tailEnd/>
          </a:ln>
        </p:spPr>
      </p:pic>
      <p:sp>
        <p:nvSpPr>
          <p:cNvPr id="16" name="文本框 59"/>
          <p:cNvSpPr txBox="1"/>
          <p:nvPr/>
        </p:nvSpPr>
        <p:spPr>
          <a:xfrm>
            <a:off x="371478" y="1372875"/>
            <a:ext cx="4405310" cy="3252942"/>
          </a:xfrm>
          <a:prstGeom prst="rect">
            <a:avLst/>
          </a:prstGeom>
          <a:noFill/>
        </p:spPr>
        <p:txBody>
          <a:bodyPr wrap="square">
            <a:spAutoFit/>
          </a:bodyPr>
          <a:lstStyle/>
          <a:p>
            <a:pPr marL="213995" indent="-213995" fontAlgn="auto">
              <a:lnSpc>
                <a:spcPct val="200000"/>
              </a:lnSpc>
              <a:spcBef>
                <a:spcPts val="0"/>
              </a:spcBef>
              <a:spcAft>
                <a:spcPts val="0"/>
              </a:spcAft>
              <a:buClr>
                <a:srgbClr val="044875"/>
              </a:buClr>
              <a:defRPr/>
            </a:pPr>
            <a:r>
              <a:rPr lang="en-US" altLang="zh-CN" sz="1600" dirty="0">
                <a:solidFill>
                  <a:schemeClr val="accent1"/>
                </a:solidFill>
                <a:latin typeface="微软雅黑" panose="020B0503020204020204" pitchFamily="34" charset="-122"/>
                <a:ea typeface="微软雅黑" panose="020B0503020204020204" pitchFamily="34" charset="-122"/>
              </a:rPr>
              <a:t>The purposed NFV game                           : </a:t>
            </a:r>
            <a:endParaRPr lang="en-US" altLang="zh-CN" sz="1600" dirty="0">
              <a:solidFill>
                <a:schemeClr val="accent1"/>
              </a:solidFill>
              <a:latin typeface="微软雅黑" panose="020B0503020204020204" pitchFamily="34" charset="-122"/>
              <a:ea typeface="微软雅黑" panose="020B0503020204020204" pitchFamily="34" charset="-122"/>
            </a:endParaRPr>
          </a:p>
          <a:p>
            <a:pPr marL="213995" indent="-213995" fontAlgn="auto">
              <a:lnSpc>
                <a:spcPts val="43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Player set:</a:t>
            </a:r>
            <a:endParaRPr lang="en-US" altLang="zh-CN" sz="1600" dirty="0">
              <a:latin typeface="微软雅黑" panose="020B0503020204020204" pitchFamily="34" charset="-122"/>
              <a:ea typeface="微软雅黑" panose="020B0503020204020204" pitchFamily="34" charset="-122"/>
            </a:endParaRPr>
          </a:p>
          <a:p>
            <a:pPr marL="213995" indent="-213995" fontAlgn="auto">
              <a:lnSpc>
                <a:spcPts val="43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Facilities set:</a:t>
            </a:r>
            <a:endParaRPr lang="en-US" altLang="zh-CN" sz="1600" dirty="0">
              <a:latin typeface="微软雅黑" panose="020B0503020204020204" pitchFamily="34" charset="-122"/>
              <a:ea typeface="微软雅黑" panose="020B0503020204020204" pitchFamily="34" charset="-122"/>
            </a:endParaRPr>
          </a:p>
          <a:p>
            <a:pPr marL="213995" indent="-213995" fontAlgn="auto">
              <a:lnSpc>
                <a:spcPts val="43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Action set :            </a:t>
            </a:r>
            <a:endParaRPr lang="en-US" altLang="zh-CN" sz="1600" dirty="0">
              <a:latin typeface="微软雅黑" panose="020B0503020204020204" pitchFamily="34" charset="-122"/>
              <a:ea typeface="微软雅黑" panose="020B0503020204020204" pitchFamily="34" charset="-122"/>
            </a:endParaRPr>
          </a:p>
          <a:p>
            <a:pPr marL="213995" indent="-213995" fontAlgn="auto">
              <a:lnSpc>
                <a:spcPts val="43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Utility functions</a:t>
            </a:r>
            <a:r>
              <a:rPr lang="zh-CN" altLang="en-US" sz="1600" dirty="0">
                <a:latin typeface="微软雅黑" panose="020B0503020204020204" pitchFamily="34" charset="-122"/>
                <a:ea typeface="微软雅黑" panose="020B0503020204020204" pitchFamily="34" charset="-122"/>
              </a:rPr>
              <a:t>：</a:t>
            </a:r>
            <a:endParaRPr lang="en-US" altLang="zh-CN" sz="1600"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endParaRPr>
          </a:p>
          <a:p>
            <a:pPr marL="213995" indent="-213995" fontAlgn="auto">
              <a:lnSpc>
                <a:spcPts val="4300"/>
              </a:lnSpc>
              <a:spcBef>
                <a:spcPts val="0"/>
              </a:spcBef>
              <a:spcAft>
                <a:spcPts val="0"/>
              </a:spcAft>
              <a:buClr>
                <a:srgbClr val="044875"/>
              </a:buClr>
              <a:defRPr/>
            </a:pPr>
            <a:r>
              <a:rPr lang="en-US" altLang="zh-CN" sz="1600" dirty="0">
                <a:latin typeface="微软雅黑" panose="020B0503020204020204" pitchFamily="34" charset="-122"/>
                <a:ea typeface="微软雅黑" panose="020B0503020204020204" pitchFamily="34" charset="-122"/>
              </a:rPr>
              <a:t>     </a:t>
            </a:r>
            <a:endParaRPr lang="en-US" altLang="zh-CN" sz="1600" dirty="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transition advTm="204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8613"/>
            <a:ext cx="457200" cy="17938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292100"/>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459923" y="132644"/>
            <a:ext cx="1153205" cy="523220"/>
          </a:xfrm>
          <a:prstGeom prst="rect">
            <a:avLst/>
          </a:prstGeom>
          <a:noFill/>
        </p:spPr>
        <p:txBody>
          <a:bodyPr wrap="square">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3. 2.1</a:t>
            </a:r>
            <a:endParaRPr lang="zh-CN" altLang="en-US" sz="2800" dirty="0">
              <a:solidFill>
                <a:schemeClr val="bg2">
                  <a:lumMod val="25000"/>
                </a:schemeClr>
              </a:solidFill>
              <a:latin typeface="Impact" panose="020B0806030902050204" pitchFamily="34" charset="0"/>
              <a:ea typeface="+mn-ea"/>
            </a:endParaRPr>
          </a:p>
        </p:txBody>
      </p:sp>
      <p:sp>
        <p:nvSpPr>
          <p:cNvPr id="7" name="矩形 6"/>
          <p:cNvSpPr/>
          <p:nvPr/>
        </p:nvSpPr>
        <p:spPr>
          <a:xfrm>
            <a:off x="8675688" y="6050395"/>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6049247"/>
            <a:ext cx="7829550" cy="17621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10249" name="文本框 53"/>
          <p:cNvSpPr txBox="1">
            <a:spLocks noChangeArrowheads="1"/>
          </p:cNvSpPr>
          <p:nvPr/>
        </p:nvSpPr>
        <p:spPr bwMode="auto">
          <a:xfrm>
            <a:off x="190601" y="719766"/>
            <a:ext cx="8296592" cy="325438"/>
          </a:xfrm>
          <a:prstGeom prst="rect">
            <a:avLst/>
          </a:prstGeom>
          <a:noFill/>
          <a:ln w="9525">
            <a:noFill/>
            <a:miter lim="800000"/>
          </a:ln>
        </p:spPr>
        <p:txBody>
          <a:bodyPr wrap="square">
            <a:spAutoFit/>
          </a:bodyPr>
          <a:lstStyle/>
          <a:p>
            <a:pPr>
              <a:lnSpc>
                <a:spcPts val="1650"/>
              </a:lnSpc>
            </a:pPr>
            <a:r>
              <a:rPr lang="en-US" altLang="zh-CN" sz="2400" dirty="0">
                <a:latin typeface="黑体" panose="02010609060101010101" pitchFamily="49" charset="-122"/>
                <a:ea typeface="黑体" panose="02010609060101010101" pitchFamily="49" charset="-122"/>
                <a:cs typeface="Arial" panose="020B0604020202020204" pitchFamily="34" charset="0"/>
              </a:rPr>
              <a:t> </a:t>
            </a:r>
            <a:r>
              <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Service function chaining games for user overhead</a:t>
            </a:r>
            <a:endPar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文本框 59"/>
          <p:cNvSpPr txBox="1"/>
          <p:nvPr/>
        </p:nvSpPr>
        <p:spPr>
          <a:xfrm>
            <a:off x="320675" y="865910"/>
            <a:ext cx="6826250" cy="2158220"/>
          </a:xfrm>
          <a:prstGeom prst="rect">
            <a:avLst/>
          </a:prstGeom>
          <a:noFill/>
          <a:ln>
            <a:noFill/>
          </a:ln>
        </p:spPr>
        <p:txBody>
          <a:bodyPr wrap="square">
            <a:spAutoFit/>
          </a:bodyPr>
          <a:lstStyle/>
          <a:p>
            <a:pPr fontAlgn="auto">
              <a:lnSpc>
                <a:spcPct val="150000"/>
              </a:lnSpc>
              <a:spcBef>
                <a:spcPts val="0"/>
              </a:spcBef>
              <a:spcAft>
                <a:spcPts val="0"/>
              </a:spcAft>
              <a:buClr>
                <a:srgbClr val="044875"/>
              </a:buClr>
              <a:defRPr/>
            </a:pPr>
            <a:endParaRPr lang="en-US" altLang="zh-CN" dirty="0">
              <a:latin typeface="+mn-lt"/>
              <a:ea typeface="+mn-ea"/>
            </a:endParaRPr>
          </a:p>
          <a:p>
            <a:pPr fontAlgn="auto">
              <a:lnSpc>
                <a:spcPct val="150000"/>
              </a:lnSpc>
              <a:spcBef>
                <a:spcPts val="0"/>
              </a:spcBef>
              <a:spcAft>
                <a:spcPts val="0"/>
              </a:spcAft>
              <a:buClr>
                <a:srgbClr val="044875"/>
              </a:buClr>
              <a:defRPr/>
            </a:pPr>
            <a:r>
              <a:rPr lang="en-US" altLang="zh-CN" dirty="0">
                <a:latin typeface="+mn-lt"/>
                <a:ea typeface="+mn-ea"/>
              </a:rPr>
              <a:t>Server prices: </a:t>
            </a:r>
            <a:endParaRPr lang="en-US" altLang="zh-CN" dirty="0">
              <a:latin typeface="+mn-lt"/>
              <a:ea typeface="+mn-ea"/>
            </a:endParaRPr>
          </a:p>
          <a:p>
            <a:pPr fontAlgn="auto">
              <a:lnSpc>
                <a:spcPct val="150000"/>
              </a:lnSpc>
              <a:spcBef>
                <a:spcPts val="0"/>
              </a:spcBef>
              <a:spcAft>
                <a:spcPts val="0"/>
              </a:spcAft>
              <a:buClr>
                <a:srgbClr val="044875"/>
              </a:buClr>
              <a:defRPr/>
            </a:pPr>
            <a:r>
              <a:rPr lang="en-US" altLang="zh-CN" dirty="0">
                <a:latin typeface="+mn-lt"/>
                <a:ea typeface="+mn-ea"/>
              </a:rPr>
              <a:t> Communication latencies:</a:t>
            </a:r>
            <a:endParaRPr lang="en-US" altLang="zh-CN" dirty="0">
              <a:latin typeface="+mn-lt"/>
              <a:ea typeface="+mn-ea"/>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endParaRPr lang="en-US" altLang="zh-CN" dirty="0">
              <a:latin typeface="+mn-lt"/>
              <a:ea typeface="+mn-ea"/>
            </a:endParaRPr>
          </a:p>
          <a:p>
            <a:pPr fontAlgn="auto">
              <a:lnSpc>
                <a:spcPct val="150000"/>
              </a:lnSpc>
              <a:spcBef>
                <a:spcPts val="0"/>
              </a:spcBef>
              <a:spcAft>
                <a:spcPts val="0"/>
              </a:spcAft>
              <a:buClr>
                <a:srgbClr val="044875"/>
              </a:buClr>
              <a:defRPr/>
            </a:pPr>
            <a:r>
              <a:rPr lang="en-US" altLang="zh-CN" dirty="0">
                <a:latin typeface="+mn-lt"/>
                <a:ea typeface="+mn-ea"/>
              </a:rPr>
              <a:t>Congestion costs: </a:t>
            </a:r>
            <a:endParaRPr lang="en-US" altLang="zh-CN" sz="2000"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10251"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20" name="灯片编号占位符 19"/>
          <p:cNvSpPr>
            <a:spLocks noGrp="1"/>
          </p:cNvSpPr>
          <p:nvPr>
            <p:ph type="sldNum" sz="quarter" idx="12"/>
          </p:nvPr>
        </p:nvSpPr>
        <p:spPr>
          <a:xfrm>
            <a:off x="6708775" y="6351588"/>
            <a:ext cx="2057400" cy="365125"/>
          </a:xfrm>
        </p:spPr>
        <p:txBody>
          <a:bodyPr/>
          <a:lstStyle/>
          <a:p>
            <a:pPr>
              <a:defRPr/>
            </a:pPr>
            <a:fld id="{9A1A72AE-7067-45E9-B246-29026F3C4822}" type="slidenum">
              <a:rPr lang="zh-CN" altLang="en-US"/>
            </a:fld>
            <a:endParaRPr lang="zh-CN" altLang="en-US" dirty="0"/>
          </a:p>
        </p:txBody>
      </p:sp>
      <p:pic>
        <p:nvPicPr>
          <p:cNvPr id="10256" name="Picture 4"/>
          <p:cNvPicPr>
            <a:picLocks noChangeAspect="1" noChangeArrowheads="1"/>
          </p:cNvPicPr>
          <p:nvPr/>
        </p:nvPicPr>
        <p:blipFill>
          <a:blip r:embed="rId1" cstate="print"/>
          <a:srcRect/>
          <a:stretch>
            <a:fillRect/>
          </a:stretch>
        </p:blipFill>
        <p:spPr bwMode="auto">
          <a:xfrm>
            <a:off x="639762" y="2138134"/>
            <a:ext cx="3436938" cy="593725"/>
          </a:xfrm>
          <a:prstGeom prst="rect">
            <a:avLst/>
          </a:prstGeom>
          <a:noFill/>
          <a:ln w="9525">
            <a:noFill/>
            <a:miter lim="800000"/>
            <a:headEnd/>
            <a:tailEnd/>
          </a:ln>
        </p:spPr>
      </p:pic>
      <p:pic>
        <p:nvPicPr>
          <p:cNvPr id="10257" name="Picture 5"/>
          <p:cNvPicPr>
            <a:picLocks noChangeAspect="1" noChangeArrowheads="1"/>
          </p:cNvPicPr>
          <p:nvPr/>
        </p:nvPicPr>
        <p:blipFill>
          <a:blip r:embed="rId2" cstate="print"/>
          <a:srcRect/>
          <a:stretch>
            <a:fillRect/>
          </a:stretch>
        </p:blipFill>
        <p:spPr bwMode="auto">
          <a:xfrm>
            <a:off x="1979659" y="1311645"/>
            <a:ext cx="1601788" cy="593725"/>
          </a:xfrm>
          <a:prstGeom prst="rect">
            <a:avLst/>
          </a:prstGeom>
          <a:noFill/>
          <a:ln w="9525">
            <a:noFill/>
            <a:miter lim="800000"/>
            <a:headEnd/>
            <a:tailEnd/>
          </a:ln>
        </p:spPr>
      </p:pic>
      <p:sp>
        <p:nvSpPr>
          <p:cNvPr id="10260" name="TextBox 29"/>
          <p:cNvSpPr txBox="1">
            <a:spLocks noChangeArrowheads="1"/>
          </p:cNvSpPr>
          <p:nvPr/>
        </p:nvSpPr>
        <p:spPr bwMode="auto">
          <a:xfrm>
            <a:off x="5281194" y="3135313"/>
            <a:ext cx="3416719" cy="754053"/>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3.2  Illustrative example of a possible</a:t>
            </a:r>
            <a:endParaRPr lang="en-US" altLang="zh-CN" sz="1400" dirty="0">
              <a:latin typeface="Calibri" panose="020F0502020204030204" pitchFamily="34" charset="0"/>
              <a:ea typeface="等线" panose="02010600030101010101" pitchFamily="2" charset="-122"/>
            </a:endParaRPr>
          </a:p>
          <a:p>
            <a:r>
              <a:rPr lang="en-US" altLang="zh-CN" sz="1400" dirty="0">
                <a:latin typeface="Calibri" panose="020F0502020204030204" pitchFamily="34" charset="0"/>
                <a:ea typeface="等线" panose="02010600030101010101" pitchFamily="2" charset="-122"/>
              </a:rPr>
              <a:t>                 service  chain configuration</a:t>
            </a:r>
            <a:r>
              <a:rPr lang="en-US" altLang="zh-CN" sz="1100" dirty="0">
                <a:latin typeface="Calibri" panose="020F0502020204030204" pitchFamily="34" charset="0"/>
                <a:ea typeface="等线" panose="02010600030101010101" pitchFamily="2" charset="-122"/>
              </a:rPr>
              <a:t>.</a:t>
            </a:r>
            <a:endParaRPr lang="en-US" altLang="zh-CN" sz="1100" dirty="0">
              <a:latin typeface="Calibri" panose="020F0502020204030204" pitchFamily="34" charset="0"/>
              <a:ea typeface="等线" panose="02010600030101010101" pitchFamily="2" charset="-122"/>
            </a:endParaRPr>
          </a:p>
          <a:p>
            <a:r>
              <a:rPr lang="en-US" altLang="zh-CN" sz="1500" i="1" dirty="0">
                <a:latin typeface="Calibri" panose="020F0502020204030204" pitchFamily="34" charset="0"/>
                <a:ea typeface="等线" panose="02010600030101010101" pitchFamily="2" charset="-122"/>
              </a:rPr>
              <a:t>.</a:t>
            </a:r>
            <a:endParaRPr lang="en-US" altLang="zh-CN" sz="1500" dirty="0">
              <a:latin typeface="Calibri" panose="020F0502020204030204" pitchFamily="34" charset="0"/>
              <a:ea typeface="等线" panose="02010600030101010101" pitchFamily="2" charset="-122"/>
            </a:endParaRPr>
          </a:p>
        </p:txBody>
      </p:sp>
      <p:sp>
        <p:nvSpPr>
          <p:cNvPr id="31" name="矩形 30"/>
          <p:cNvSpPr/>
          <p:nvPr/>
        </p:nvSpPr>
        <p:spPr>
          <a:xfrm>
            <a:off x="211978" y="3443303"/>
            <a:ext cx="2568575" cy="784225"/>
          </a:xfrm>
          <a:prstGeom prst="rect">
            <a:avLst/>
          </a:prstGeom>
        </p:spPr>
        <p:txBody>
          <a:bodyPr wrap="none">
            <a:spAutoFit/>
          </a:bodyPr>
          <a:lstStyle/>
          <a:p>
            <a:pPr marL="213995" indent="-213995" fontAlgn="auto">
              <a:lnSpc>
                <a:spcPct val="250000"/>
              </a:lnSpc>
              <a:spcBef>
                <a:spcPts val="0"/>
              </a:spcBef>
              <a:spcAft>
                <a:spcPts val="0"/>
              </a:spcAft>
              <a:buClr>
                <a:srgbClr val="044875"/>
              </a:buClr>
              <a:defRPr/>
            </a:pPr>
            <a:r>
              <a:rPr lang="en-US" altLang="zh-CN" dirty="0">
                <a:latin typeface="微软雅黑" panose="020B0503020204020204" pitchFamily="34" charset="-122"/>
                <a:ea typeface="微软雅黑" panose="020B0503020204020204" pitchFamily="34" charset="-122"/>
              </a:rPr>
              <a:t> </a:t>
            </a:r>
            <a:r>
              <a:rPr lang="en-US" altLang="zh-CN" dirty="0">
                <a:solidFill>
                  <a:schemeClr val="accent1">
                    <a:lumMod val="75000"/>
                  </a:schemeClr>
                </a:solidFill>
                <a:latin typeface="微软雅黑" panose="020B0503020204020204" pitchFamily="34" charset="-122"/>
                <a:ea typeface="微软雅黑" panose="020B0503020204020204" pitchFamily="34" charset="-122"/>
              </a:rPr>
              <a:t>The utility function</a:t>
            </a:r>
            <a:r>
              <a:rPr lang="zh-CN" altLang="en-US" dirty="0">
                <a:solidFill>
                  <a:schemeClr val="accent1">
                    <a:lumMod val="75000"/>
                  </a:schemeClr>
                </a:solidFill>
                <a:latin typeface="微软雅黑" panose="020B0503020204020204" pitchFamily="34" charset="-122"/>
                <a:ea typeface="微软雅黑" panose="020B0503020204020204" pitchFamily="34" charset="-122"/>
              </a:rPr>
              <a:t>：</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5" name="Picture 1"/>
          <p:cNvPicPr>
            <a:picLocks noChangeAspect="1" noChangeArrowheads="1"/>
          </p:cNvPicPr>
          <p:nvPr/>
        </p:nvPicPr>
        <p:blipFill>
          <a:blip r:embed="rId3" cstate="print"/>
          <a:srcRect/>
          <a:stretch>
            <a:fillRect/>
          </a:stretch>
        </p:blipFill>
        <p:spPr bwMode="auto">
          <a:xfrm>
            <a:off x="5173662" y="1560065"/>
            <a:ext cx="3070225" cy="1416050"/>
          </a:xfrm>
          <a:prstGeom prst="rect">
            <a:avLst/>
          </a:prstGeom>
          <a:noFill/>
          <a:ln w="9525">
            <a:noFill/>
            <a:miter lim="800000"/>
            <a:headEnd/>
            <a:tailEnd/>
          </a:ln>
        </p:spPr>
      </p:pic>
      <p:pic>
        <p:nvPicPr>
          <p:cNvPr id="12" name="图片 11"/>
          <p:cNvPicPr>
            <a:picLocks noChangeAspect="1"/>
          </p:cNvPicPr>
          <p:nvPr/>
        </p:nvPicPr>
        <p:blipFill>
          <a:blip r:embed="rId4"/>
          <a:stretch>
            <a:fillRect/>
          </a:stretch>
        </p:blipFill>
        <p:spPr>
          <a:xfrm>
            <a:off x="601430" y="3062287"/>
            <a:ext cx="3261378" cy="637419"/>
          </a:xfrm>
          <a:prstGeom prst="rect">
            <a:avLst/>
          </a:prstGeom>
        </p:spPr>
      </p:pic>
      <p:pic>
        <p:nvPicPr>
          <p:cNvPr id="14" name="图片 13"/>
          <p:cNvPicPr>
            <a:picLocks noChangeAspect="1"/>
          </p:cNvPicPr>
          <p:nvPr/>
        </p:nvPicPr>
        <p:blipFill>
          <a:blip r:embed="rId5"/>
          <a:stretch>
            <a:fillRect/>
          </a:stretch>
        </p:blipFill>
        <p:spPr>
          <a:xfrm>
            <a:off x="2752515" y="3754444"/>
            <a:ext cx="3965573" cy="305930"/>
          </a:xfrm>
          <a:prstGeom prst="rect">
            <a:avLst/>
          </a:prstGeom>
        </p:spPr>
      </p:pic>
      <p:sp>
        <p:nvSpPr>
          <p:cNvPr id="18" name="矩形 20"/>
          <p:cNvSpPr>
            <a:spLocks noChangeArrowheads="1"/>
          </p:cNvSpPr>
          <p:nvPr/>
        </p:nvSpPr>
        <p:spPr bwMode="auto">
          <a:xfrm>
            <a:off x="228343" y="4524318"/>
            <a:ext cx="8669337" cy="874712"/>
          </a:xfrm>
          <a:prstGeom prst="rect">
            <a:avLst/>
          </a:prstGeom>
          <a:noFill/>
          <a:ln w="9525">
            <a:noFill/>
            <a:miter lim="800000"/>
          </a:ln>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1700" b="1" dirty="0" err="1">
                <a:latin typeface="微软雅黑" panose="020B0503020204020204" pitchFamily="34" charset="-122"/>
                <a:ea typeface="微软雅黑" panose="020B0503020204020204" pitchFamily="34" charset="-122"/>
              </a:rPr>
              <a:t>Thm</a:t>
            </a:r>
            <a:r>
              <a:rPr lang="en-US" altLang="zh-CN" sz="1700" b="1" dirty="0">
                <a:latin typeface="微软雅黑" panose="020B0503020204020204" pitchFamily="34" charset="-122"/>
                <a:ea typeface="微软雅黑" panose="020B0503020204020204" pitchFamily="34" charset="-122"/>
              </a:rPr>
              <a:t> 3.1</a:t>
            </a:r>
            <a:r>
              <a:rPr lang="en-US" altLang="zh-CN" sz="1700" dirty="0">
                <a:latin typeface="微软雅黑" panose="020B0503020204020204" pitchFamily="34" charset="-122"/>
                <a:ea typeface="微软雅黑" panose="020B0503020204020204" pitchFamily="34" charset="-122"/>
              </a:rPr>
              <a:t> [7]The resulted NFV game                                     admits a weighted potential  function given by</a:t>
            </a:r>
            <a:endParaRPr lang="en-US" altLang="zh-CN" sz="1700" dirty="0">
              <a:latin typeface="微软雅黑" panose="020B0503020204020204" pitchFamily="34" charset="-122"/>
              <a:ea typeface="微软雅黑" panose="020B0503020204020204" pitchFamily="34" charset="-122"/>
            </a:endParaRPr>
          </a:p>
        </p:txBody>
      </p:sp>
      <p:sp>
        <p:nvSpPr>
          <p:cNvPr id="21" name="矩形 20"/>
          <p:cNvSpPr/>
          <p:nvPr/>
        </p:nvSpPr>
        <p:spPr>
          <a:xfrm>
            <a:off x="373063" y="4190095"/>
            <a:ext cx="2355850" cy="400050"/>
          </a:xfrm>
          <a:prstGeom prst="rect">
            <a:avLst/>
          </a:prstGeom>
        </p:spPr>
        <p:txBody>
          <a:bodyPr wrap="none">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Potential Function</a:t>
            </a:r>
            <a:endParaRPr lang="en-US" altLang="zh-CN" sz="2000" b="1" dirty="0">
              <a:solidFill>
                <a:schemeClr val="accent1">
                  <a:lumMod val="75000"/>
                </a:schemeClr>
              </a:solidFill>
              <a:latin typeface="+mn-lt"/>
              <a:ea typeface="+mn-ea"/>
            </a:endParaRPr>
          </a:p>
        </p:txBody>
      </p:sp>
      <p:sp>
        <p:nvSpPr>
          <p:cNvPr id="22" name="矩形 21"/>
          <p:cNvSpPr/>
          <p:nvPr/>
        </p:nvSpPr>
        <p:spPr>
          <a:xfrm>
            <a:off x="258342" y="965589"/>
            <a:ext cx="4217987" cy="400110"/>
          </a:xfrm>
          <a:prstGeom prst="rect">
            <a:avLst/>
          </a:prstGeom>
        </p:spPr>
        <p:txBody>
          <a:bodyPr wrap="square">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Construction of utility function</a:t>
            </a:r>
            <a:endParaRPr lang="zh-CN" altLang="en-US" sz="2000" b="1" dirty="0">
              <a:solidFill>
                <a:schemeClr val="accent1">
                  <a:lumMod val="75000"/>
                </a:schemeClr>
              </a:solidFill>
              <a:latin typeface="+mn-lt"/>
              <a:ea typeface="+mn-ea"/>
            </a:endParaRPr>
          </a:p>
        </p:txBody>
      </p:sp>
      <p:pic>
        <p:nvPicPr>
          <p:cNvPr id="27" name="Picture 7"/>
          <p:cNvPicPr>
            <a:picLocks noChangeAspect="1" noChangeArrowheads="1"/>
          </p:cNvPicPr>
          <p:nvPr/>
        </p:nvPicPr>
        <p:blipFill>
          <a:blip r:embed="rId6" cstate="print"/>
          <a:srcRect/>
          <a:stretch>
            <a:fillRect/>
          </a:stretch>
        </p:blipFill>
        <p:spPr bwMode="auto">
          <a:xfrm>
            <a:off x="4338897" y="4614399"/>
            <a:ext cx="2143125" cy="276225"/>
          </a:xfrm>
          <a:prstGeom prst="rect">
            <a:avLst/>
          </a:prstGeom>
          <a:noFill/>
          <a:ln w="9525">
            <a:noFill/>
            <a:miter lim="800000"/>
            <a:headEnd/>
            <a:tailEnd/>
          </a:ln>
        </p:spPr>
      </p:pic>
      <p:pic>
        <p:nvPicPr>
          <p:cNvPr id="29" name="图片 28"/>
          <p:cNvPicPr>
            <a:picLocks noChangeAspect="1"/>
          </p:cNvPicPr>
          <p:nvPr/>
        </p:nvPicPr>
        <p:blipFill>
          <a:blip r:embed="rId7"/>
          <a:stretch>
            <a:fillRect/>
          </a:stretch>
        </p:blipFill>
        <p:spPr>
          <a:xfrm>
            <a:off x="2271382" y="5285719"/>
            <a:ext cx="4210640" cy="661961"/>
          </a:xfrm>
          <a:prstGeom prst="rect">
            <a:avLst/>
          </a:prstGeom>
        </p:spPr>
      </p:pic>
      <p:sp>
        <p:nvSpPr>
          <p:cNvPr id="4" name="文本框 3"/>
          <p:cNvSpPr txBox="1"/>
          <p:nvPr/>
        </p:nvSpPr>
        <p:spPr>
          <a:xfrm>
            <a:off x="320675" y="6333961"/>
            <a:ext cx="8271469" cy="40011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lang="en-US" altLang="zh-CN" sz="1000" dirty="0">
                <a:solidFill>
                  <a:prstClr val="black"/>
                </a:solidFill>
              </a:rPr>
              <a:t>[7</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lang="en-US" altLang="zh-CN" sz="1000" dirty="0"/>
              <a:t>S. Le, Y. Wu, and X. Sun, “Congestion games with player-specific utility functions and its application to NFV networks,” IEEE Transactions on Automation Science and Engineering, vol. 16, no. 4, pp. 1870–1881, 2019</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8"/>
    </p:custDataLst>
  </p:cSld>
  <p:clrMapOvr>
    <a:masterClrMapping/>
  </p:clrMapOvr>
  <p:transition advTm="2046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75688" y="6192838"/>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6237288"/>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grpSp>
        <p:nvGrpSpPr>
          <p:cNvPr id="14342" name="组合 26"/>
          <p:cNvGrpSpPr/>
          <p:nvPr/>
        </p:nvGrpSpPr>
        <p:grpSpPr bwMode="auto">
          <a:xfrm>
            <a:off x="0" y="217488"/>
            <a:ext cx="9144000" cy="461665"/>
            <a:chOff x="-152400" y="903924"/>
            <a:chExt cx="9144000" cy="461114"/>
          </a:xfrm>
        </p:grpSpPr>
        <p:sp>
          <p:nvSpPr>
            <p:cNvPr id="2" name="矩形 1"/>
            <p:cNvSpPr/>
            <p:nvPr/>
          </p:nvSpPr>
          <p:spPr>
            <a:xfrm>
              <a:off x="-152400" y="1014916"/>
              <a:ext cx="457200" cy="1791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190625" y="1045785"/>
              <a:ext cx="7800975" cy="19587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314325" y="903924"/>
              <a:ext cx="876300" cy="461114"/>
            </a:xfrm>
            <a:prstGeom prst="rect">
              <a:avLst/>
            </a:prstGeom>
            <a:noFill/>
          </p:spPr>
          <p:txBody>
            <a:bodyPr wrap="square">
              <a:spAutoFit/>
            </a:bodyPr>
            <a:lstStyle/>
            <a:p>
              <a:pPr algn="ctr" fontAlgn="auto">
                <a:spcBef>
                  <a:spcPts val="0"/>
                </a:spcBef>
                <a:spcAft>
                  <a:spcPts val="0"/>
                </a:spcAft>
                <a:defRPr/>
              </a:pPr>
              <a:r>
                <a:rPr lang="en-US" altLang="zh-CN" sz="2400" dirty="0">
                  <a:solidFill>
                    <a:schemeClr val="bg2">
                      <a:lumMod val="25000"/>
                    </a:schemeClr>
                  </a:solidFill>
                  <a:latin typeface="Impact" panose="020B0806030902050204" pitchFamily="34" charset="0"/>
                  <a:ea typeface="+mn-ea"/>
                </a:rPr>
                <a:t>3.2.2</a:t>
              </a:r>
              <a:endParaRPr lang="zh-CN" altLang="en-US" sz="2400" dirty="0">
                <a:solidFill>
                  <a:schemeClr val="bg2">
                    <a:lumMod val="25000"/>
                  </a:schemeClr>
                </a:solidFill>
                <a:latin typeface="Impact" panose="020B0806030902050204" pitchFamily="34" charset="0"/>
                <a:ea typeface="+mn-ea"/>
              </a:endParaRPr>
            </a:p>
          </p:txBody>
        </p:sp>
      </p:grpSp>
      <p:sp>
        <p:nvSpPr>
          <p:cNvPr id="14343"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38" name="矩形 37"/>
          <p:cNvSpPr/>
          <p:nvPr/>
        </p:nvSpPr>
        <p:spPr>
          <a:xfrm>
            <a:off x="457200" y="842053"/>
            <a:ext cx="3865620" cy="400050"/>
          </a:xfrm>
          <a:prstGeom prst="rect">
            <a:avLst/>
          </a:prstGeom>
        </p:spPr>
        <p:txBody>
          <a:bodyPr wrap="square">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Numerical Example</a:t>
            </a:r>
            <a:endParaRPr lang="zh-CN" altLang="en-US" sz="2000" b="1" dirty="0">
              <a:solidFill>
                <a:schemeClr val="accent1">
                  <a:lumMod val="75000"/>
                </a:schemeClr>
              </a:solidFill>
              <a:latin typeface="+mn-lt"/>
              <a:ea typeface="+mn-ea"/>
            </a:endParaRPr>
          </a:p>
        </p:txBody>
      </p:sp>
      <p:sp>
        <p:nvSpPr>
          <p:cNvPr id="24" name="灯片编号占位符 23"/>
          <p:cNvSpPr>
            <a:spLocks noGrp="1"/>
          </p:cNvSpPr>
          <p:nvPr>
            <p:ph type="sldNum" sz="quarter" idx="12"/>
          </p:nvPr>
        </p:nvSpPr>
        <p:spPr/>
        <p:txBody>
          <a:bodyPr/>
          <a:lstStyle/>
          <a:p>
            <a:pPr>
              <a:defRPr/>
            </a:pPr>
            <a:fld id="{FAEFAE92-07EC-474E-94A7-09FA856E152B}" type="slidenum">
              <a:rPr lang="zh-CN" altLang="en-US"/>
            </a:fld>
            <a:endParaRPr lang="zh-CN" altLang="en-US" dirty="0"/>
          </a:p>
        </p:txBody>
      </p:sp>
      <p:pic>
        <p:nvPicPr>
          <p:cNvPr id="5" name="图片 4"/>
          <p:cNvPicPr>
            <a:picLocks noChangeAspect="1"/>
          </p:cNvPicPr>
          <p:nvPr/>
        </p:nvPicPr>
        <p:blipFill>
          <a:blip r:embed="rId1"/>
          <a:stretch>
            <a:fillRect/>
          </a:stretch>
        </p:blipFill>
        <p:spPr>
          <a:xfrm>
            <a:off x="782047" y="1508973"/>
            <a:ext cx="3132728" cy="110926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463" y="1181582"/>
            <a:ext cx="2714261" cy="1718793"/>
          </a:xfrm>
          <a:prstGeom prst="rect">
            <a:avLst/>
          </a:prstGeom>
        </p:spPr>
      </p:pic>
      <p:sp>
        <p:nvSpPr>
          <p:cNvPr id="12" name="右弧形箭头 20"/>
          <p:cNvSpPr/>
          <p:nvPr/>
        </p:nvSpPr>
        <p:spPr bwMode="auto">
          <a:xfrm rot="5619819">
            <a:off x="4208595" y="2230468"/>
            <a:ext cx="400716" cy="1288894"/>
          </a:xfrm>
          <a:prstGeom prst="curvedLeftArrow">
            <a:avLst>
              <a:gd name="adj1" fmla="val 25000"/>
              <a:gd name="adj2" fmla="val 50000"/>
              <a:gd name="adj3" fmla="val 36229"/>
            </a:avLst>
          </a:prstGeom>
          <a:solidFill>
            <a:schemeClr val="bg2">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dirty="0">
              <a:ln>
                <a:noFill/>
              </a:ln>
              <a:solidFill>
                <a:schemeClr val="bg2">
                  <a:lumMod val="25000"/>
                  <a:lumOff val="75000"/>
                </a:schemeClr>
              </a:solidFill>
              <a:effectLst/>
              <a:latin typeface="Times New Roman" panose="02020603050405020304" pitchFamily="18" charset="0"/>
              <a:ea typeface="PMingLiU" panose="02020500000000000000" pitchFamily="18" charset="-120"/>
            </a:endParaRPr>
          </a:p>
        </p:txBody>
      </p:sp>
      <p:pic>
        <p:nvPicPr>
          <p:cNvPr id="14" name="图片 13"/>
          <p:cNvPicPr>
            <a:picLocks noChangeAspect="1"/>
          </p:cNvPicPr>
          <p:nvPr/>
        </p:nvPicPr>
        <p:blipFill>
          <a:blip r:embed="rId3"/>
          <a:stretch>
            <a:fillRect/>
          </a:stretch>
        </p:blipFill>
        <p:spPr>
          <a:xfrm>
            <a:off x="588783" y="3782650"/>
            <a:ext cx="3472677" cy="1640031"/>
          </a:xfrm>
          <a:prstGeom prst="rect">
            <a:avLst/>
          </a:prstGeom>
        </p:spPr>
      </p:pic>
      <p:pic>
        <p:nvPicPr>
          <p:cNvPr id="23" name="图片 22"/>
          <p:cNvPicPr>
            <a:picLocks noChangeAspect="1"/>
          </p:cNvPicPr>
          <p:nvPr/>
        </p:nvPicPr>
        <p:blipFill>
          <a:blip r:embed="rId4"/>
          <a:stretch>
            <a:fillRect/>
          </a:stretch>
        </p:blipFill>
        <p:spPr>
          <a:xfrm>
            <a:off x="4705687" y="3827775"/>
            <a:ext cx="3352956" cy="1581751"/>
          </a:xfrm>
          <a:prstGeom prst="rect">
            <a:avLst/>
          </a:prstGeom>
        </p:spPr>
      </p:pic>
      <p:sp>
        <p:nvSpPr>
          <p:cNvPr id="25" name="TextBox 17"/>
          <p:cNvSpPr txBox="1">
            <a:spLocks noChangeArrowheads="1"/>
          </p:cNvSpPr>
          <p:nvPr/>
        </p:nvSpPr>
        <p:spPr bwMode="auto">
          <a:xfrm>
            <a:off x="708707" y="5565048"/>
            <a:ext cx="3906156" cy="323165"/>
          </a:xfrm>
          <a:prstGeom prst="rect">
            <a:avLst/>
          </a:prstGeom>
          <a:noFill/>
          <a:ln w="9525">
            <a:noFill/>
            <a:miter lim="800000"/>
          </a:ln>
        </p:spPr>
        <p:txBody>
          <a:bodyPr wrap="square">
            <a:spAutoFit/>
          </a:bodyPr>
          <a:lstStyle/>
          <a:p>
            <a:r>
              <a:rPr lang="en-US" altLang="zh-CN" sz="15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3.5  The utility function              </a:t>
            </a:r>
            <a:r>
              <a:rPr lang="en-US" altLang="zh-CN" sz="1400" i="1" dirty="0">
                <a:latin typeface="Calibri" panose="020F0502020204030204" pitchFamily="34" charset="0"/>
                <a:ea typeface="等线" panose="02010600030101010101" pitchFamily="2" charset="-122"/>
              </a:rPr>
              <a:t>.</a:t>
            </a:r>
            <a:endParaRPr lang="en-US" altLang="zh-CN" sz="1400" dirty="0">
              <a:latin typeface="Calibri" panose="020F0502020204030204" pitchFamily="34" charset="0"/>
              <a:ea typeface="等线" panose="02010600030101010101" pitchFamily="2" charset="-122"/>
            </a:endParaRPr>
          </a:p>
        </p:txBody>
      </p:sp>
      <p:sp>
        <p:nvSpPr>
          <p:cNvPr id="26" name="TextBox 17"/>
          <p:cNvSpPr txBox="1">
            <a:spLocks noChangeArrowheads="1"/>
          </p:cNvSpPr>
          <p:nvPr/>
        </p:nvSpPr>
        <p:spPr bwMode="auto">
          <a:xfrm>
            <a:off x="4885454" y="3026945"/>
            <a:ext cx="3144992" cy="323165"/>
          </a:xfrm>
          <a:prstGeom prst="rect">
            <a:avLst/>
          </a:prstGeom>
          <a:noFill/>
          <a:ln w="9525">
            <a:noFill/>
            <a:miter lim="800000"/>
          </a:ln>
        </p:spPr>
        <p:txBody>
          <a:bodyPr wrap="square">
            <a:spAutoFit/>
          </a:bodyPr>
          <a:lstStyle/>
          <a:p>
            <a:r>
              <a:rPr lang="en-US" altLang="zh-CN" sz="15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3.4   The potential function in Eg3.1</a:t>
            </a:r>
            <a:r>
              <a:rPr lang="en-US" altLang="zh-CN" sz="1400" i="1" dirty="0">
                <a:latin typeface="Calibri" panose="020F0502020204030204" pitchFamily="34" charset="0"/>
                <a:ea typeface="等线" panose="02010600030101010101" pitchFamily="2" charset="-122"/>
              </a:rPr>
              <a:t>.</a:t>
            </a:r>
            <a:endParaRPr lang="en-US" altLang="zh-CN" sz="1400" dirty="0">
              <a:latin typeface="Calibri" panose="020F0502020204030204" pitchFamily="34" charset="0"/>
              <a:ea typeface="等线" panose="02010600030101010101" pitchFamily="2" charset="-122"/>
            </a:endParaRPr>
          </a:p>
        </p:txBody>
      </p:sp>
      <p:sp>
        <p:nvSpPr>
          <p:cNvPr id="27" name="TextBox 17"/>
          <p:cNvSpPr txBox="1">
            <a:spLocks noChangeArrowheads="1"/>
          </p:cNvSpPr>
          <p:nvPr/>
        </p:nvSpPr>
        <p:spPr bwMode="auto">
          <a:xfrm>
            <a:off x="4677490" y="5551730"/>
            <a:ext cx="3906156" cy="323165"/>
          </a:xfrm>
          <a:prstGeom prst="rect">
            <a:avLst/>
          </a:prstGeom>
          <a:noFill/>
          <a:ln w="9525">
            <a:noFill/>
            <a:miter lim="800000"/>
          </a:ln>
        </p:spPr>
        <p:txBody>
          <a:bodyPr wrap="square">
            <a:spAutoFit/>
          </a:bodyPr>
          <a:lstStyle/>
          <a:p>
            <a:r>
              <a:rPr lang="en-US" altLang="zh-CN" sz="15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   Fig 3.6  The utility function                 </a:t>
            </a:r>
            <a:r>
              <a:rPr lang="en-US" altLang="zh-CN" sz="1400" i="1" dirty="0">
                <a:latin typeface="Calibri" panose="020F0502020204030204" pitchFamily="34" charset="0"/>
                <a:ea typeface="等线" panose="02010600030101010101" pitchFamily="2" charset="-122"/>
              </a:rPr>
              <a:t>.</a:t>
            </a:r>
            <a:endParaRPr lang="en-US" altLang="zh-CN" sz="1400" dirty="0">
              <a:latin typeface="Calibri" panose="020F0502020204030204" pitchFamily="34" charset="0"/>
              <a:ea typeface="等线" panose="02010600030101010101" pitchFamily="2" charset="-122"/>
            </a:endParaRPr>
          </a:p>
        </p:txBody>
      </p:sp>
      <p:sp>
        <p:nvSpPr>
          <p:cNvPr id="28" name="TextBox 17"/>
          <p:cNvSpPr txBox="1">
            <a:spLocks noChangeArrowheads="1"/>
          </p:cNvSpPr>
          <p:nvPr/>
        </p:nvSpPr>
        <p:spPr bwMode="auto">
          <a:xfrm>
            <a:off x="466725" y="2733635"/>
            <a:ext cx="3700597" cy="323165"/>
          </a:xfrm>
          <a:prstGeom prst="rect">
            <a:avLst/>
          </a:prstGeom>
          <a:noFill/>
          <a:ln w="9525">
            <a:noFill/>
            <a:miter lim="800000"/>
          </a:ln>
        </p:spPr>
        <p:txBody>
          <a:bodyPr wrap="square">
            <a:spAutoFit/>
          </a:bodyPr>
          <a:lstStyle/>
          <a:p>
            <a:r>
              <a:rPr lang="en-US" altLang="zh-CN" sz="15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3.3  Network function forwarding diagram</a:t>
            </a:r>
            <a:r>
              <a:rPr lang="en-US" altLang="zh-CN" sz="1400" i="1" dirty="0">
                <a:latin typeface="Calibri" panose="020F0502020204030204" pitchFamily="34" charset="0"/>
                <a:ea typeface="等线" panose="02010600030101010101" pitchFamily="2" charset="-122"/>
              </a:rPr>
              <a:t>.</a:t>
            </a:r>
            <a:endParaRPr lang="en-US" altLang="zh-CN" sz="1400" dirty="0">
              <a:latin typeface="Calibri" panose="020F0502020204030204" pitchFamily="34" charset="0"/>
              <a:ea typeface="等线" panose="02010600030101010101" pitchFamily="2" charset="-122"/>
            </a:endParaRPr>
          </a:p>
        </p:txBody>
      </p:sp>
      <p:pic>
        <p:nvPicPr>
          <p:cNvPr id="30" name="图片 29"/>
          <p:cNvPicPr>
            <a:picLocks noChangeAspect="1"/>
          </p:cNvPicPr>
          <p:nvPr/>
        </p:nvPicPr>
        <p:blipFill>
          <a:blip r:embed="rId5"/>
          <a:stretch>
            <a:fillRect/>
          </a:stretch>
        </p:blipFill>
        <p:spPr>
          <a:xfrm>
            <a:off x="2934277" y="3350110"/>
            <a:ext cx="2355851" cy="212111"/>
          </a:xfrm>
          <a:prstGeom prst="rect">
            <a:avLst/>
          </a:prstGeom>
        </p:spPr>
      </p:pic>
      <p:pic>
        <p:nvPicPr>
          <p:cNvPr id="35" name="图片 34"/>
          <p:cNvPicPr>
            <a:picLocks noChangeAspect="1"/>
          </p:cNvPicPr>
          <p:nvPr/>
        </p:nvPicPr>
        <p:blipFill>
          <a:blip r:embed="rId6"/>
          <a:stretch>
            <a:fillRect/>
          </a:stretch>
        </p:blipFill>
        <p:spPr>
          <a:xfrm>
            <a:off x="2840173" y="5605053"/>
            <a:ext cx="606153" cy="193266"/>
          </a:xfrm>
          <a:prstGeom prst="rect">
            <a:avLst/>
          </a:prstGeom>
        </p:spPr>
      </p:pic>
      <p:pic>
        <p:nvPicPr>
          <p:cNvPr id="37" name="图片 36"/>
          <p:cNvPicPr>
            <a:picLocks noChangeAspect="1"/>
          </p:cNvPicPr>
          <p:nvPr/>
        </p:nvPicPr>
        <p:blipFill>
          <a:blip r:embed="rId7"/>
          <a:stretch>
            <a:fillRect/>
          </a:stretch>
        </p:blipFill>
        <p:spPr>
          <a:xfrm>
            <a:off x="6942092" y="5615957"/>
            <a:ext cx="544558" cy="171457"/>
          </a:xfrm>
          <a:prstGeom prst="rect">
            <a:avLst/>
          </a:prstGeom>
        </p:spPr>
      </p:pic>
    </p:spTree>
    <p:custDataLst>
      <p:tags r:id="rId8"/>
    </p:custDataLst>
  </p:cSld>
  <p:clrMapOvr>
    <a:masterClrMapping/>
  </p:clrMapOvr>
  <p:transition advTm="2046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8613"/>
            <a:ext cx="457200" cy="17938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292100"/>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459923" y="132644"/>
            <a:ext cx="1153205" cy="523220"/>
          </a:xfrm>
          <a:prstGeom prst="rect">
            <a:avLst/>
          </a:prstGeom>
          <a:noFill/>
        </p:spPr>
        <p:txBody>
          <a:bodyPr wrap="square">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3. 3.1</a:t>
            </a:r>
            <a:endParaRPr lang="zh-CN" altLang="en-US" sz="2800" dirty="0">
              <a:solidFill>
                <a:schemeClr val="bg2">
                  <a:lumMod val="25000"/>
                </a:schemeClr>
              </a:solidFill>
              <a:latin typeface="Impact" panose="020B0806030902050204" pitchFamily="34" charset="0"/>
              <a:ea typeface="+mn-ea"/>
            </a:endParaRPr>
          </a:p>
        </p:txBody>
      </p:sp>
      <p:sp>
        <p:nvSpPr>
          <p:cNvPr id="7" name="矩形 6"/>
          <p:cNvSpPr/>
          <p:nvPr/>
        </p:nvSpPr>
        <p:spPr>
          <a:xfrm>
            <a:off x="8675688" y="6149975"/>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6172200"/>
            <a:ext cx="7829550" cy="17621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10249" name="文本框 53"/>
          <p:cNvSpPr txBox="1">
            <a:spLocks noChangeArrowheads="1"/>
          </p:cNvSpPr>
          <p:nvPr/>
        </p:nvSpPr>
        <p:spPr bwMode="auto">
          <a:xfrm>
            <a:off x="228600" y="772206"/>
            <a:ext cx="8447088" cy="325089"/>
          </a:xfrm>
          <a:prstGeom prst="rect">
            <a:avLst/>
          </a:prstGeom>
          <a:noFill/>
          <a:ln w="9525">
            <a:noFill/>
            <a:miter lim="800000"/>
          </a:ln>
        </p:spPr>
        <p:txBody>
          <a:bodyPr wrap="square">
            <a:spAutoFit/>
          </a:bodyPr>
          <a:lstStyle/>
          <a:p>
            <a:pPr>
              <a:lnSpc>
                <a:spcPts val="1650"/>
              </a:lnSpc>
            </a:pPr>
            <a:r>
              <a:rPr lang="en-US" altLang="zh-CN" sz="2400" dirty="0">
                <a:latin typeface="黑体" panose="02010609060101010101" pitchFamily="49" charset="-122"/>
                <a:ea typeface="黑体" panose="02010609060101010101" pitchFamily="49" charset="-122"/>
                <a:cs typeface="Arial" panose="020B0604020202020204" pitchFamily="34" charset="0"/>
              </a:rPr>
              <a:t> </a:t>
            </a:r>
            <a:r>
              <a:rPr lang="en-US" altLang="zh-CN" sz="22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Service function chaining games with function benefit</a:t>
            </a:r>
            <a:endParaRPr lang="en-US" altLang="zh-CN" sz="22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文本框 59"/>
          <p:cNvSpPr txBox="1"/>
          <p:nvPr/>
        </p:nvSpPr>
        <p:spPr>
          <a:xfrm>
            <a:off x="326118" y="2013858"/>
            <a:ext cx="6826250" cy="3185487"/>
          </a:xfrm>
          <a:prstGeom prst="rect">
            <a:avLst/>
          </a:prstGeom>
          <a:noFill/>
          <a:ln>
            <a:solidFill>
              <a:schemeClr val="bg1"/>
            </a:solidFill>
          </a:ln>
        </p:spPr>
        <p:txBody>
          <a:bodyPr wrap="square">
            <a:spAutoFit/>
          </a:bodyPr>
          <a:lstStyle/>
          <a:p>
            <a:pPr marL="213995" indent="-213995" fontAlgn="auto">
              <a:lnSpc>
                <a:spcPct val="200000"/>
              </a:lnSpc>
              <a:spcBef>
                <a:spcPts val="0"/>
              </a:spcBef>
              <a:spcAft>
                <a:spcPts val="0"/>
              </a:spcAft>
              <a:buClr>
                <a:srgbClr val="044875"/>
              </a:buClr>
              <a:buFont typeface="Wingdings" panose="05000000000000000000" pitchFamily="2" charset="2"/>
              <a:buChar char="l"/>
              <a:defRPr/>
            </a:pPr>
            <a:r>
              <a:rPr lang="en-US" altLang="zh-CN" dirty="0">
                <a:latin typeface="+mn-lt"/>
                <a:ea typeface="+mn-ea"/>
              </a:rPr>
              <a:t>Function benefit :  </a:t>
            </a:r>
            <a:endParaRPr lang="en-US" altLang="zh-CN" dirty="0">
              <a:latin typeface="+mn-lt"/>
              <a:ea typeface="+mn-ea"/>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endParaRPr lang="en-US" altLang="zh-CN" dirty="0">
              <a:latin typeface="+mn-lt"/>
              <a:ea typeface="+mn-ea"/>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r>
              <a:rPr lang="en-US" altLang="zh-CN" dirty="0">
                <a:latin typeface="+mn-lt"/>
                <a:ea typeface="+mn-ea"/>
              </a:rPr>
              <a:t>Server prices: </a:t>
            </a:r>
            <a:endParaRPr lang="en-US" altLang="zh-CN" dirty="0">
              <a:latin typeface="+mn-lt"/>
              <a:ea typeface="+mn-ea"/>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endParaRPr lang="en-US" altLang="zh-CN" dirty="0">
              <a:latin typeface="+mn-lt"/>
              <a:ea typeface="+mn-ea"/>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r>
              <a:rPr lang="en-US" altLang="zh-CN" dirty="0">
                <a:latin typeface="+mn-lt"/>
                <a:ea typeface="+mn-ea"/>
              </a:rPr>
              <a:t>Communication latencies:</a:t>
            </a:r>
            <a:endParaRPr lang="en-US" altLang="zh-CN" dirty="0">
              <a:latin typeface="+mn-lt"/>
              <a:ea typeface="+mn-ea"/>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endParaRPr lang="en-US" altLang="zh-CN" dirty="0">
              <a:latin typeface="+mn-lt"/>
              <a:ea typeface="+mn-ea"/>
            </a:endParaRPr>
          </a:p>
          <a:p>
            <a:pPr marL="213995" indent="-213995" fontAlgn="auto">
              <a:lnSpc>
                <a:spcPct val="150000"/>
              </a:lnSpc>
              <a:spcBef>
                <a:spcPts val="0"/>
              </a:spcBef>
              <a:spcAft>
                <a:spcPts val="0"/>
              </a:spcAft>
              <a:buClr>
                <a:srgbClr val="044875"/>
              </a:buClr>
              <a:buFont typeface="Wingdings" panose="05000000000000000000" pitchFamily="2" charset="2"/>
              <a:buChar char="l"/>
              <a:defRPr/>
            </a:pPr>
            <a:r>
              <a:rPr lang="en-US" altLang="zh-CN" dirty="0">
                <a:latin typeface="+mn-lt"/>
                <a:ea typeface="+mn-ea"/>
              </a:rPr>
              <a:t>Congestion costs: </a:t>
            </a:r>
            <a:endParaRPr lang="en-US" altLang="zh-CN" sz="2000"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10251"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10252" name="矩形 20"/>
          <p:cNvSpPr>
            <a:spLocks noChangeArrowheads="1"/>
          </p:cNvSpPr>
          <p:nvPr/>
        </p:nvSpPr>
        <p:spPr bwMode="auto">
          <a:xfrm>
            <a:off x="271463" y="1220788"/>
            <a:ext cx="8567737" cy="584200"/>
          </a:xfrm>
          <a:prstGeom prst="rect">
            <a:avLst/>
          </a:prstGeom>
          <a:noFill/>
          <a:ln w="9525">
            <a:noFill/>
            <a:miter lim="800000"/>
          </a:ln>
        </p:spPr>
        <p:txBody>
          <a:bodyPr>
            <a:spAutoFit/>
          </a:bodyPr>
          <a:lstStyle/>
          <a:p>
            <a:r>
              <a:rPr lang="en-US" altLang="zh-CN" sz="1600" dirty="0">
                <a:latin typeface="微软雅黑" panose="020B0503020204020204" pitchFamily="34" charset="-122"/>
                <a:ea typeface="微软雅黑" panose="020B0503020204020204" pitchFamily="34" charset="-122"/>
              </a:rPr>
              <a:t>   The utility of each user     is calculated using the function benefit and the total costs for choosing the desired functions.</a:t>
            </a:r>
            <a:endParaRPr lang="zh-CN" altLang="en-US" sz="1600" dirty="0">
              <a:latin typeface="微软雅黑" panose="020B0503020204020204" pitchFamily="34" charset="-122"/>
              <a:ea typeface="微软雅黑" panose="020B0503020204020204" pitchFamily="34" charset="-122"/>
            </a:endParaRPr>
          </a:p>
        </p:txBody>
      </p:sp>
      <p:sp>
        <p:nvSpPr>
          <p:cNvPr id="20" name="灯片编号占位符 19"/>
          <p:cNvSpPr>
            <a:spLocks noGrp="1"/>
          </p:cNvSpPr>
          <p:nvPr>
            <p:ph type="sldNum" sz="quarter" idx="12"/>
          </p:nvPr>
        </p:nvSpPr>
        <p:spPr>
          <a:xfrm>
            <a:off x="6708775" y="6351588"/>
            <a:ext cx="2057400" cy="365125"/>
          </a:xfrm>
        </p:spPr>
        <p:txBody>
          <a:bodyPr/>
          <a:lstStyle/>
          <a:p>
            <a:pPr>
              <a:defRPr/>
            </a:pPr>
            <a:fld id="{9A1A72AE-7067-45E9-B246-29026F3C4822}" type="slidenum">
              <a:rPr lang="zh-CN" altLang="en-US"/>
            </a:fld>
            <a:endParaRPr lang="zh-CN" altLang="en-US" dirty="0"/>
          </a:p>
        </p:txBody>
      </p:sp>
      <p:pic>
        <p:nvPicPr>
          <p:cNvPr id="10255" name="Picture 3"/>
          <p:cNvPicPr>
            <a:picLocks noChangeAspect="1" noChangeArrowheads="1"/>
          </p:cNvPicPr>
          <p:nvPr/>
        </p:nvPicPr>
        <p:blipFill>
          <a:blip r:embed="rId1" cstate="print"/>
          <a:srcRect/>
          <a:stretch>
            <a:fillRect/>
          </a:stretch>
        </p:blipFill>
        <p:spPr bwMode="auto">
          <a:xfrm>
            <a:off x="2570162" y="2137682"/>
            <a:ext cx="1784350" cy="601663"/>
          </a:xfrm>
          <a:prstGeom prst="rect">
            <a:avLst/>
          </a:prstGeom>
          <a:noFill/>
          <a:ln w="9525">
            <a:noFill/>
            <a:miter lim="800000"/>
            <a:headEnd/>
            <a:tailEnd/>
          </a:ln>
        </p:spPr>
      </p:pic>
      <p:pic>
        <p:nvPicPr>
          <p:cNvPr id="10256" name="Picture 4"/>
          <p:cNvPicPr>
            <a:picLocks noChangeAspect="1" noChangeArrowheads="1"/>
          </p:cNvPicPr>
          <p:nvPr/>
        </p:nvPicPr>
        <p:blipFill>
          <a:blip r:embed="rId2" cstate="print"/>
          <a:srcRect/>
          <a:stretch>
            <a:fillRect/>
          </a:stretch>
        </p:blipFill>
        <p:spPr bwMode="auto">
          <a:xfrm>
            <a:off x="3143250" y="3772297"/>
            <a:ext cx="3436938" cy="593725"/>
          </a:xfrm>
          <a:prstGeom prst="rect">
            <a:avLst/>
          </a:prstGeom>
          <a:noFill/>
          <a:ln w="9525">
            <a:noFill/>
            <a:miter lim="800000"/>
            <a:headEnd/>
            <a:tailEnd/>
          </a:ln>
        </p:spPr>
      </p:pic>
      <p:pic>
        <p:nvPicPr>
          <p:cNvPr id="10257" name="Picture 5"/>
          <p:cNvPicPr>
            <a:picLocks noChangeAspect="1" noChangeArrowheads="1"/>
          </p:cNvPicPr>
          <p:nvPr/>
        </p:nvPicPr>
        <p:blipFill>
          <a:blip r:embed="rId3" cstate="print"/>
          <a:srcRect/>
          <a:stretch>
            <a:fillRect/>
          </a:stretch>
        </p:blipFill>
        <p:spPr bwMode="auto">
          <a:xfrm>
            <a:off x="2643868" y="2998107"/>
            <a:ext cx="1601788" cy="593725"/>
          </a:xfrm>
          <a:prstGeom prst="rect">
            <a:avLst/>
          </a:prstGeom>
          <a:noFill/>
          <a:ln w="9525">
            <a:noFill/>
            <a:miter lim="800000"/>
            <a:headEnd/>
            <a:tailEnd/>
          </a:ln>
        </p:spPr>
      </p:pic>
      <p:pic>
        <p:nvPicPr>
          <p:cNvPr id="10258" name="Picture 6"/>
          <p:cNvPicPr>
            <a:picLocks noChangeAspect="1" noChangeArrowheads="1"/>
          </p:cNvPicPr>
          <p:nvPr/>
        </p:nvPicPr>
        <p:blipFill>
          <a:blip r:embed="rId4" cstate="print"/>
          <a:srcRect/>
          <a:stretch>
            <a:fillRect/>
          </a:stretch>
        </p:blipFill>
        <p:spPr bwMode="auto">
          <a:xfrm>
            <a:off x="2471102" y="4636061"/>
            <a:ext cx="3222625" cy="558800"/>
          </a:xfrm>
          <a:prstGeom prst="rect">
            <a:avLst/>
          </a:prstGeom>
          <a:noFill/>
          <a:ln w="9525">
            <a:noFill/>
            <a:miter lim="800000"/>
            <a:headEnd/>
            <a:tailEnd/>
          </a:ln>
        </p:spPr>
      </p:pic>
      <p:sp>
        <p:nvSpPr>
          <p:cNvPr id="10260" name="TextBox 29"/>
          <p:cNvSpPr txBox="1">
            <a:spLocks noChangeArrowheads="1"/>
          </p:cNvSpPr>
          <p:nvPr/>
        </p:nvSpPr>
        <p:spPr bwMode="auto">
          <a:xfrm>
            <a:off x="4954340" y="2890968"/>
            <a:ext cx="3160960" cy="523220"/>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3.7  A service function chain request </a:t>
            </a:r>
            <a:endParaRPr lang="en-US" altLang="zh-CN" sz="1400" dirty="0">
              <a:latin typeface="Calibri" panose="020F0502020204030204" pitchFamily="34" charset="0"/>
              <a:ea typeface="等线" panose="02010600030101010101" pitchFamily="2" charset="-122"/>
            </a:endParaRPr>
          </a:p>
          <a:p>
            <a:r>
              <a:rPr lang="en-US" altLang="zh-CN" sz="1400" dirty="0">
                <a:latin typeface="Calibri" panose="020F0502020204030204" pitchFamily="34" charset="0"/>
                <a:ea typeface="等线" panose="02010600030101010101" pitchFamily="2" charset="-122"/>
              </a:rPr>
              <a:t>                under bandwidth loss</a:t>
            </a:r>
            <a:r>
              <a:rPr lang="en-US" altLang="zh-CN" sz="1400" i="1" dirty="0">
                <a:latin typeface="Calibri" panose="020F0502020204030204" pitchFamily="34" charset="0"/>
                <a:ea typeface="等线" panose="02010600030101010101" pitchFamily="2" charset="-122"/>
              </a:rPr>
              <a:t>.</a:t>
            </a:r>
            <a:endParaRPr lang="en-US" altLang="zh-CN" sz="1400" dirty="0">
              <a:latin typeface="Calibri" panose="020F0502020204030204" pitchFamily="34" charset="0"/>
              <a:ea typeface="等线" panose="02010600030101010101" pitchFamily="2" charset="-122"/>
            </a:endParaRPr>
          </a:p>
        </p:txBody>
      </p:sp>
      <p:sp>
        <p:nvSpPr>
          <p:cNvPr id="31" name="矩形 30"/>
          <p:cNvSpPr/>
          <p:nvPr/>
        </p:nvSpPr>
        <p:spPr>
          <a:xfrm>
            <a:off x="435203" y="5213802"/>
            <a:ext cx="2568575" cy="784225"/>
          </a:xfrm>
          <a:prstGeom prst="rect">
            <a:avLst/>
          </a:prstGeom>
        </p:spPr>
        <p:txBody>
          <a:bodyPr wrap="none">
            <a:spAutoFit/>
          </a:bodyPr>
          <a:lstStyle/>
          <a:p>
            <a:pPr marL="213995" indent="-213995" fontAlgn="auto">
              <a:lnSpc>
                <a:spcPct val="250000"/>
              </a:lnSpc>
              <a:spcBef>
                <a:spcPts val="0"/>
              </a:spcBef>
              <a:spcAft>
                <a:spcPts val="0"/>
              </a:spcAft>
              <a:buClr>
                <a:srgbClr val="044875"/>
              </a:buClr>
              <a:defRPr/>
            </a:pPr>
            <a:r>
              <a:rPr lang="en-US" altLang="zh-CN" dirty="0">
                <a:latin typeface="微软雅黑" panose="020B0503020204020204" pitchFamily="34" charset="-122"/>
                <a:ea typeface="微软雅黑" panose="020B0503020204020204" pitchFamily="34" charset="-122"/>
              </a:rPr>
              <a:t> </a:t>
            </a:r>
            <a:r>
              <a:rPr lang="en-US" altLang="zh-CN" dirty="0">
                <a:solidFill>
                  <a:schemeClr val="accent1">
                    <a:lumMod val="75000"/>
                  </a:schemeClr>
                </a:solidFill>
                <a:latin typeface="微软雅黑" panose="020B0503020204020204" pitchFamily="34" charset="-122"/>
                <a:ea typeface="微软雅黑" panose="020B0503020204020204" pitchFamily="34" charset="-122"/>
              </a:rPr>
              <a:t>The utility function</a:t>
            </a:r>
            <a:r>
              <a:rPr lang="zh-CN" altLang="en-US" dirty="0">
                <a:solidFill>
                  <a:schemeClr val="accent1">
                    <a:lumMod val="75000"/>
                  </a:schemeClr>
                </a:solidFill>
                <a:latin typeface="微软雅黑" panose="020B0503020204020204" pitchFamily="34" charset="-122"/>
                <a:ea typeface="微软雅黑" panose="020B0503020204020204" pitchFamily="34" charset="-122"/>
              </a:rPr>
              <a:t>：</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23" name="Picture 25"/>
          <p:cNvPicPr>
            <a:picLocks noChangeAspect="1" noChangeArrowheads="1"/>
          </p:cNvPicPr>
          <p:nvPr/>
        </p:nvPicPr>
        <p:blipFill>
          <a:blip r:embed="rId5" cstate="print"/>
          <a:srcRect/>
          <a:stretch>
            <a:fillRect/>
          </a:stretch>
        </p:blipFill>
        <p:spPr bwMode="auto">
          <a:xfrm>
            <a:off x="2836594" y="1295399"/>
            <a:ext cx="102317" cy="163287"/>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r="-480" b="20825"/>
          <a:stretch>
            <a:fillRect/>
          </a:stretch>
        </p:blipFill>
        <p:spPr bwMode="auto">
          <a:xfrm>
            <a:off x="4888933" y="1951853"/>
            <a:ext cx="3335585" cy="867547"/>
          </a:xfrm>
          <a:prstGeom prst="rect">
            <a:avLst/>
          </a:prstGeom>
          <a:noFill/>
          <a:ln w="9525">
            <a:noFill/>
            <a:miter lim="800000"/>
            <a:headEnd/>
            <a:tailEnd/>
          </a:ln>
        </p:spPr>
      </p:pic>
      <p:pic>
        <p:nvPicPr>
          <p:cNvPr id="5" name="Picture 6"/>
          <p:cNvPicPr>
            <a:picLocks noChangeAspect="1" noChangeArrowheads="1"/>
          </p:cNvPicPr>
          <p:nvPr/>
        </p:nvPicPr>
        <p:blipFill>
          <a:blip r:embed="rId7" cstate="print"/>
          <a:srcRect/>
          <a:stretch>
            <a:fillRect/>
          </a:stretch>
        </p:blipFill>
        <p:spPr bwMode="auto">
          <a:xfrm>
            <a:off x="4001135" y="1527686"/>
            <a:ext cx="2209800" cy="285750"/>
          </a:xfrm>
          <a:prstGeom prst="rect">
            <a:avLst/>
          </a:prstGeom>
          <a:noFill/>
          <a:ln w="9525">
            <a:noFill/>
            <a:miter lim="800000"/>
            <a:headEnd/>
            <a:tailEnd/>
          </a:ln>
        </p:spPr>
      </p:pic>
      <p:pic>
        <p:nvPicPr>
          <p:cNvPr id="11" name="图片 10"/>
          <p:cNvPicPr>
            <a:picLocks noChangeAspect="1"/>
          </p:cNvPicPr>
          <p:nvPr/>
        </p:nvPicPr>
        <p:blipFill>
          <a:blip r:embed="rId8"/>
          <a:stretch>
            <a:fillRect/>
          </a:stretch>
        </p:blipFill>
        <p:spPr>
          <a:xfrm>
            <a:off x="3024188" y="5495694"/>
            <a:ext cx="5091112" cy="275661"/>
          </a:xfrm>
          <a:prstGeom prst="rect">
            <a:avLst/>
          </a:prstGeom>
        </p:spPr>
      </p:pic>
      <p:pic>
        <p:nvPicPr>
          <p:cNvPr id="13" name="图片 12"/>
          <p:cNvPicPr>
            <a:picLocks noChangeAspect="1"/>
          </p:cNvPicPr>
          <p:nvPr/>
        </p:nvPicPr>
        <p:blipFill>
          <a:blip r:embed="rId9">
            <a:extLst>
              <a:ext uri="{BEBA8EAE-BF5A-486C-A8C5-ECC9F3942E4B}">
                <a14:imgProps xmlns:a14="http://schemas.microsoft.com/office/drawing/2010/main">
                  <a14:imgLayer r:embed="rId10">
                    <a14:imgEffect>
                      <a14:colorTemperature colorTemp="5300"/>
                    </a14:imgEffect>
                  </a14:imgLayer>
                </a14:imgProps>
              </a:ext>
            </a:extLst>
          </a:blip>
          <a:stretch>
            <a:fillRect/>
          </a:stretch>
        </p:blipFill>
        <p:spPr>
          <a:xfrm>
            <a:off x="5865744" y="5090888"/>
            <a:ext cx="2593658" cy="211813"/>
          </a:xfrm>
          <a:prstGeom prst="rect">
            <a:avLst/>
          </a:prstGeom>
        </p:spPr>
      </p:pic>
    </p:spTree>
    <p:custDataLst>
      <p:tags r:id="rId11"/>
    </p:custDataLst>
  </p:cSld>
  <p:clrMapOvr>
    <a:masterClrMapping/>
  </p:clrMapOvr>
  <p:transition advTm="2046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62229" y="6037009"/>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 name="矩形 7"/>
          <p:cNvSpPr/>
          <p:nvPr/>
        </p:nvSpPr>
        <p:spPr>
          <a:xfrm>
            <a:off x="0" y="6038851"/>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grpSp>
        <p:nvGrpSpPr>
          <p:cNvPr id="14342" name="组合 26"/>
          <p:cNvGrpSpPr/>
          <p:nvPr/>
        </p:nvGrpSpPr>
        <p:grpSpPr bwMode="auto">
          <a:xfrm>
            <a:off x="0" y="211932"/>
            <a:ext cx="9144000" cy="926307"/>
            <a:chOff x="-152400" y="898374"/>
            <a:chExt cx="9144000" cy="925201"/>
          </a:xfrm>
        </p:grpSpPr>
        <p:sp>
          <p:nvSpPr>
            <p:cNvPr id="2" name="矩形 1"/>
            <p:cNvSpPr/>
            <p:nvPr/>
          </p:nvSpPr>
          <p:spPr>
            <a:xfrm>
              <a:off x="-152400" y="1014916"/>
              <a:ext cx="457200" cy="1791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190625" y="1028343"/>
              <a:ext cx="7800975" cy="21331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299040" y="898374"/>
              <a:ext cx="828720" cy="461114"/>
            </a:xfrm>
            <a:prstGeom prst="rect">
              <a:avLst/>
            </a:prstGeom>
            <a:noFill/>
          </p:spPr>
          <p:txBody>
            <a:bodyPr wrap="square">
              <a:spAutoFit/>
            </a:bodyPr>
            <a:lstStyle/>
            <a:p>
              <a:pPr algn="ctr" fontAlgn="auto">
                <a:spcBef>
                  <a:spcPts val="0"/>
                </a:spcBef>
                <a:spcAft>
                  <a:spcPts val="0"/>
                </a:spcAft>
                <a:defRPr/>
              </a:pPr>
              <a:r>
                <a:rPr lang="en-US" altLang="zh-CN" sz="2400" dirty="0">
                  <a:solidFill>
                    <a:schemeClr val="bg2">
                      <a:lumMod val="25000"/>
                    </a:schemeClr>
                  </a:solidFill>
                  <a:latin typeface="Impact" panose="020B0806030902050204" pitchFamily="34" charset="0"/>
                  <a:ea typeface="+mn-ea"/>
                </a:rPr>
                <a:t>3.3.2</a:t>
              </a:r>
              <a:endParaRPr lang="zh-CN" altLang="en-US" sz="2400" dirty="0">
                <a:solidFill>
                  <a:schemeClr val="bg2">
                    <a:lumMod val="25000"/>
                  </a:schemeClr>
                </a:solidFill>
                <a:latin typeface="Impact" panose="020B0806030902050204" pitchFamily="34" charset="0"/>
                <a:ea typeface="+mn-ea"/>
              </a:endParaRPr>
            </a:p>
          </p:txBody>
        </p:sp>
        <p:sp>
          <p:nvSpPr>
            <p:cNvPr id="14360" name="文本框 53"/>
            <p:cNvSpPr txBox="1">
              <a:spLocks noChangeArrowheads="1"/>
            </p:cNvSpPr>
            <p:nvPr/>
          </p:nvSpPr>
          <p:spPr bwMode="auto">
            <a:xfrm>
              <a:off x="261257" y="1494511"/>
              <a:ext cx="8234364" cy="329064"/>
            </a:xfrm>
            <a:prstGeom prst="rect">
              <a:avLst/>
            </a:prstGeom>
            <a:noFill/>
            <a:ln w="9525">
              <a:noFill/>
              <a:miter lim="800000"/>
            </a:ln>
          </p:spPr>
          <p:txBody>
            <a:bodyPr>
              <a:spAutoFit/>
            </a:bodyPr>
            <a:lstStyle/>
            <a:p>
              <a:pPr>
                <a:lnSpc>
                  <a:spcPts val="1650"/>
                </a:lnSpc>
              </a:pPr>
              <a:r>
                <a:rPr lang="en-US" altLang="zh-CN" sz="2400" b="1" dirty="0">
                  <a:solidFill>
                    <a:srgbClr val="044875"/>
                  </a:solidFill>
                  <a:latin typeface="微软雅黑" panose="020B0503020204020204" pitchFamily="34" charset="-122"/>
                  <a:ea typeface="微软雅黑" panose="020B0503020204020204" pitchFamily="34" charset="-122"/>
                </a:rPr>
                <a:t>Algebraic representation and calculation by STP</a:t>
              </a:r>
              <a:endParaRPr lang="en-US" altLang="zh-CN" sz="2400" b="1" dirty="0">
                <a:solidFill>
                  <a:srgbClr val="044875"/>
                </a:solidFill>
                <a:latin typeface="微软雅黑" panose="020B0503020204020204" pitchFamily="34" charset="-122"/>
                <a:ea typeface="微软雅黑" panose="020B0503020204020204" pitchFamily="34" charset="-122"/>
              </a:endParaRPr>
            </a:p>
          </p:txBody>
        </p:sp>
      </p:grpSp>
      <p:sp>
        <p:nvSpPr>
          <p:cNvPr id="14343"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14344" name="矩形 20"/>
          <p:cNvSpPr>
            <a:spLocks noChangeArrowheads="1"/>
          </p:cNvSpPr>
          <p:nvPr/>
        </p:nvSpPr>
        <p:spPr bwMode="auto">
          <a:xfrm>
            <a:off x="381000" y="3265488"/>
            <a:ext cx="8348663" cy="874712"/>
          </a:xfrm>
          <a:prstGeom prst="rect">
            <a:avLst/>
          </a:prstGeom>
          <a:noFill/>
          <a:ln w="9525">
            <a:noFill/>
            <a:miter lim="800000"/>
          </a:ln>
        </p:spPr>
        <p:txBody>
          <a:bodyPr>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1800" b="1" dirty="0" err="1">
                <a:latin typeface="微软雅黑" panose="020B0503020204020204" pitchFamily="34" charset="-122"/>
                <a:ea typeface="微软雅黑" panose="020B0503020204020204" pitchFamily="34" charset="-122"/>
              </a:rPr>
              <a:t>Thm</a:t>
            </a:r>
            <a:r>
              <a:rPr lang="en-US" altLang="zh-CN" sz="1800" b="1" dirty="0">
                <a:latin typeface="微软雅黑" panose="020B0503020204020204" pitchFamily="34" charset="-122"/>
                <a:ea typeface="微软雅黑" panose="020B0503020204020204" pitchFamily="34" charset="-122"/>
              </a:rPr>
              <a:t> 3.2</a:t>
            </a:r>
            <a:r>
              <a:rPr lang="en-US" altLang="zh-CN" dirty="0">
                <a:latin typeface="微软雅黑" panose="020B0503020204020204" pitchFamily="34" charset="-122"/>
                <a:ea typeface="微软雅黑" panose="020B0503020204020204" pitchFamily="34" charset="-122"/>
              </a:rPr>
              <a:t> [78]The resulted NFV game                         admits a weighted potential  function given by</a:t>
            </a:r>
            <a:endParaRPr lang="en-US" altLang="zh-CN" dirty="0">
              <a:latin typeface="微软雅黑" panose="020B0503020204020204" pitchFamily="34" charset="-122"/>
              <a:ea typeface="微软雅黑" panose="020B0503020204020204" pitchFamily="34" charset="-122"/>
            </a:endParaRPr>
          </a:p>
        </p:txBody>
      </p:sp>
      <p:sp>
        <p:nvSpPr>
          <p:cNvPr id="14345" name="矩形 27"/>
          <p:cNvSpPr>
            <a:spLocks noChangeArrowheads="1"/>
          </p:cNvSpPr>
          <p:nvPr/>
        </p:nvSpPr>
        <p:spPr bwMode="auto">
          <a:xfrm>
            <a:off x="518164" y="1685417"/>
            <a:ext cx="3178175" cy="1477328"/>
          </a:xfrm>
          <a:prstGeom prst="rect">
            <a:avLst/>
          </a:prstGeom>
          <a:solidFill>
            <a:schemeClr val="bg1"/>
          </a:solidFill>
          <a:ln w="9525">
            <a:solidFill>
              <a:schemeClr val="bg1"/>
            </a:solidFill>
            <a:miter lim="800000"/>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Specific utility structure vector:</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Congestion cost vector:</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Congestion cost matrix:</a:t>
            </a:r>
            <a:endParaRPr lang="zh-CN" altLang="en-US" sz="1600" dirty="0">
              <a:latin typeface="微软雅黑" panose="020B0503020204020204" pitchFamily="34" charset="-122"/>
              <a:ea typeface="微软雅黑" panose="020B0503020204020204" pitchFamily="34" charset="-122"/>
            </a:endParaRPr>
          </a:p>
          <a:p>
            <a:endParaRPr lang="en-US" altLang="zh-CN" dirty="0">
              <a:latin typeface="Calibri" panose="020F0502020204030204" pitchFamily="34" charset="0"/>
              <a:ea typeface="等线" panose="02010600030101010101" pitchFamily="2" charset="-122"/>
            </a:endParaRPr>
          </a:p>
        </p:txBody>
      </p:sp>
      <p:pic>
        <p:nvPicPr>
          <p:cNvPr id="14346" name="Picture 4" descr="C:\Users\Administrator\AppData\Roaming\Tencent\Users\1023973043\TIM\WinTemp\RichOle\EG)KY2@[((OZG0JZ`K6823Y.png"/>
          <p:cNvPicPr>
            <a:picLocks noChangeAspect="1" noChangeArrowheads="1"/>
          </p:cNvPicPr>
          <p:nvPr/>
        </p:nvPicPr>
        <p:blipFill>
          <a:blip r:embed="rId1" cstate="print"/>
          <a:srcRect/>
          <a:stretch>
            <a:fillRect/>
          </a:stretch>
        </p:blipFill>
        <p:spPr bwMode="auto">
          <a:xfrm>
            <a:off x="3527425" y="1992313"/>
            <a:ext cx="3613150" cy="439737"/>
          </a:xfrm>
          <a:prstGeom prst="rect">
            <a:avLst/>
          </a:prstGeom>
          <a:noFill/>
          <a:ln w="9525">
            <a:noFill/>
            <a:miter lim="800000"/>
            <a:headEnd/>
            <a:tailEnd/>
          </a:ln>
        </p:spPr>
      </p:pic>
      <p:pic>
        <p:nvPicPr>
          <p:cNvPr id="14347" name="Picture 5" descr="C:\Users\Administrator\AppData\Roaming\Tencent\Users\1023973043\TIM\WinTemp\RichOle\GOE~X4M2LBZY%AZVQJBT{~M.png"/>
          <p:cNvPicPr>
            <a:picLocks noChangeAspect="1" noChangeArrowheads="1"/>
          </p:cNvPicPr>
          <p:nvPr/>
        </p:nvPicPr>
        <p:blipFill>
          <a:blip r:embed="rId2" cstate="print"/>
          <a:srcRect/>
          <a:stretch>
            <a:fillRect/>
          </a:stretch>
        </p:blipFill>
        <p:spPr bwMode="auto">
          <a:xfrm>
            <a:off x="3722688" y="2395538"/>
            <a:ext cx="2319337" cy="446087"/>
          </a:xfrm>
          <a:prstGeom prst="rect">
            <a:avLst/>
          </a:prstGeom>
          <a:noFill/>
          <a:ln w="9525">
            <a:noFill/>
            <a:miter lim="800000"/>
            <a:headEnd/>
            <a:tailEnd/>
          </a:ln>
        </p:spPr>
      </p:pic>
      <p:sp>
        <p:nvSpPr>
          <p:cNvPr id="31" name="矩形 30"/>
          <p:cNvSpPr/>
          <p:nvPr/>
        </p:nvSpPr>
        <p:spPr>
          <a:xfrm>
            <a:off x="334963" y="2928938"/>
            <a:ext cx="2355850" cy="400050"/>
          </a:xfrm>
          <a:prstGeom prst="rect">
            <a:avLst/>
          </a:prstGeom>
        </p:spPr>
        <p:txBody>
          <a:bodyPr wrap="none">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Potential Function</a:t>
            </a:r>
            <a:endParaRPr lang="en-US" altLang="zh-CN" sz="2000" b="1" dirty="0">
              <a:solidFill>
                <a:schemeClr val="accent1">
                  <a:lumMod val="75000"/>
                </a:schemeClr>
              </a:solidFill>
              <a:latin typeface="+mn-lt"/>
              <a:ea typeface="+mn-ea"/>
            </a:endParaRPr>
          </a:p>
        </p:txBody>
      </p:sp>
      <p:sp>
        <p:nvSpPr>
          <p:cNvPr id="38" name="矩形 37"/>
          <p:cNvSpPr/>
          <p:nvPr/>
        </p:nvSpPr>
        <p:spPr>
          <a:xfrm>
            <a:off x="239713" y="1247775"/>
            <a:ext cx="8012112" cy="400050"/>
          </a:xfrm>
          <a:prstGeom prst="rect">
            <a:avLst/>
          </a:prstGeom>
        </p:spPr>
        <p:txBody>
          <a:bodyPr>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The algebraic representation of the NFV game </a:t>
            </a:r>
            <a:endParaRPr lang="zh-CN" altLang="en-US" sz="2000" b="1" dirty="0">
              <a:solidFill>
                <a:schemeClr val="accent1">
                  <a:lumMod val="75000"/>
                </a:schemeClr>
              </a:solidFill>
              <a:latin typeface="+mn-lt"/>
              <a:ea typeface="+mn-ea"/>
            </a:endParaRPr>
          </a:p>
        </p:txBody>
      </p:sp>
      <p:sp>
        <p:nvSpPr>
          <p:cNvPr id="24" name="灯片编号占位符 23"/>
          <p:cNvSpPr>
            <a:spLocks noGrp="1"/>
          </p:cNvSpPr>
          <p:nvPr>
            <p:ph type="sldNum" sz="quarter" idx="12"/>
          </p:nvPr>
        </p:nvSpPr>
        <p:spPr/>
        <p:txBody>
          <a:bodyPr/>
          <a:lstStyle/>
          <a:p>
            <a:pPr>
              <a:defRPr/>
            </a:pPr>
            <a:fld id="{FAEFAE92-07EC-474E-94A7-09FA856E152B}" type="slidenum">
              <a:rPr lang="zh-CN" altLang="en-US"/>
            </a:fld>
            <a:endParaRPr lang="zh-CN" altLang="en-US" dirty="0"/>
          </a:p>
        </p:txBody>
      </p:sp>
      <p:sp>
        <p:nvSpPr>
          <p:cNvPr id="14351" name="矩形 24"/>
          <p:cNvSpPr>
            <a:spLocks noChangeArrowheads="1"/>
          </p:cNvSpPr>
          <p:nvPr/>
        </p:nvSpPr>
        <p:spPr bwMode="auto">
          <a:xfrm>
            <a:off x="479425" y="4978400"/>
            <a:ext cx="8402638" cy="923330"/>
          </a:xfrm>
          <a:prstGeom prst="rect">
            <a:avLst/>
          </a:prstGeom>
          <a:noFill/>
          <a:ln w="9525">
            <a:noFill/>
            <a:miter lim="800000"/>
          </a:ln>
        </p:spPr>
        <p:txBody>
          <a:bodyPr>
            <a:spAutoFit/>
          </a:bodyPr>
          <a:lstStyle/>
          <a:p>
            <a:pPr>
              <a:lnSpc>
                <a:spcPct val="150000"/>
              </a:lnSpc>
            </a:pPr>
            <a:r>
              <a:rPr lang="en-US" altLang="zh-CN" dirty="0">
                <a:latin typeface="微软雅黑" panose="020B0503020204020204" pitchFamily="34" charset="-122"/>
                <a:ea typeface="微软雅黑" panose="020B0503020204020204" pitchFamily="34" charset="-122"/>
              </a:rPr>
              <a:t>where                                                      ,      is the data synchronization rate of player   . </a:t>
            </a:r>
            <a:endParaRPr lang="zh-CN" altLang="en-US" dirty="0">
              <a:latin typeface="微软雅黑" panose="020B0503020204020204" pitchFamily="34" charset="-122"/>
              <a:ea typeface="微软雅黑" panose="020B0503020204020204" pitchFamily="34" charset="-122"/>
            </a:endParaRPr>
          </a:p>
        </p:txBody>
      </p:sp>
      <p:pic>
        <p:nvPicPr>
          <p:cNvPr id="14352" name="Picture 2"/>
          <p:cNvPicPr>
            <a:picLocks noChangeAspect="1" noChangeArrowheads="1"/>
          </p:cNvPicPr>
          <p:nvPr/>
        </p:nvPicPr>
        <p:blipFill>
          <a:blip r:embed="rId3" cstate="print"/>
          <a:srcRect/>
          <a:stretch>
            <a:fillRect/>
          </a:stretch>
        </p:blipFill>
        <p:spPr bwMode="auto">
          <a:xfrm>
            <a:off x="1343025" y="5066781"/>
            <a:ext cx="3544888" cy="330200"/>
          </a:xfrm>
          <a:prstGeom prst="rect">
            <a:avLst/>
          </a:prstGeom>
          <a:noFill/>
          <a:ln w="9525">
            <a:noFill/>
            <a:miter lim="800000"/>
            <a:headEnd/>
            <a:tailEnd/>
          </a:ln>
        </p:spPr>
      </p:pic>
      <p:pic>
        <p:nvPicPr>
          <p:cNvPr id="14353" name="Picture 3"/>
          <p:cNvPicPr>
            <a:picLocks noChangeAspect="1" noChangeArrowheads="1"/>
          </p:cNvPicPr>
          <p:nvPr/>
        </p:nvPicPr>
        <p:blipFill>
          <a:blip r:embed="rId4" cstate="print"/>
          <a:srcRect/>
          <a:stretch>
            <a:fillRect/>
          </a:stretch>
        </p:blipFill>
        <p:spPr bwMode="auto">
          <a:xfrm>
            <a:off x="5070475" y="5175250"/>
            <a:ext cx="252413" cy="198438"/>
          </a:xfrm>
          <a:prstGeom prst="rect">
            <a:avLst/>
          </a:prstGeom>
          <a:noFill/>
          <a:ln w="9525">
            <a:noFill/>
            <a:miter lim="800000"/>
            <a:headEnd/>
            <a:tailEnd/>
          </a:ln>
        </p:spPr>
      </p:pic>
      <p:pic>
        <p:nvPicPr>
          <p:cNvPr id="14354" name="Picture 5"/>
          <p:cNvPicPr>
            <a:picLocks noChangeAspect="1" noChangeArrowheads="1"/>
          </p:cNvPicPr>
          <p:nvPr/>
        </p:nvPicPr>
        <p:blipFill>
          <a:blip r:embed="rId5" cstate="print"/>
          <a:srcRect/>
          <a:stretch>
            <a:fillRect/>
          </a:stretch>
        </p:blipFill>
        <p:spPr bwMode="auto">
          <a:xfrm>
            <a:off x="1987687" y="4221957"/>
            <a:ext cx="5000625" cy="671512"/>
          </a:xfrm>
          <a:prstGeom prst="rect">
            <a:avLst/>
          </a:prstGeom>
          <a:noFill/>
          <a:ln w="9525">
            <a:noFill/>
            <a:miter lim="800000"/>
            <a:headEnd/>
            <a:tailEnd/>
          </a:ln>
        </p:spPr>
      </p:pic>
      <p:pic>
        <p:nvPicPr>
          <p:cNvPr id="14355" name="Picture 6"/>
          <p:cNvPicPr>
            <a:picLocks noChangeAspect="1" noChangeArrowheads="1"/>
          </p:cNvPicPr>
          <p:nvPr/>
        </p:nvPicPr>
        <p:blipFill>
          <a:blip r:embed="rId6" cstate="print"/>
          <a:srcRect/>
          <a:stretch>
            <a:fillRect/>
          </a:stretch>
        </p:blipFill>
        <p:spPr bwMode="auto">
          <a:xfrm>
            <a:off x="3805238" y="1741488"/>
            <a:ext cx="4271962" cy="300037"/>
          </a:xfrm>
          <a:prstGeom prst="rect">
            <a:avLst/>
          </a:prstGeom>
          <a:noFill/>
          <a:ln w="9525">
            <a:noFill/>
            <a:miter lim="800000"/>
            <a:headEnd/>
            <a:tailEnd/>
          </a:ln>
        </p:spPr>
      </p:pic>
      <p:pic>
        <p:nvPicPr>
          <p:cNvPr id="14356" name="Picture 25"/>
          <p:cNvPicPr>
            <a:picLocks noChangeAspect="1" noChangeArrowheads="1"/>
          </p:cNvPicPr>
          <p:nvPr/>
        </p:nvPicPr>
        <p:blipFill>
          <a:blip r:embed="rId7" cstate="print"/>
          <a:srcRect/>
          <a:stretch>
            <a:fillRect/>
          </a:stretch>
        </p:blipFill>
        <p:spPr bwMode="auto">
          <a:xfrm>
            <a:off x="4488000" y="3410744"/>
            <a:ext cx="1477962" cy="280988"/>
          </a:xfrm>
          <a:prstGeom prst="rect">
            <a:avLst/>
          </a:prstGeom>
          <a:noFill/>
          <a:ln w="9525">
            <a:noFill/>
            <a:miter lim="800000"/>
            <a:headEnd/>
            <a:tailEnd/>
          </a:ln>
        </p:spPr>
      </p:pic>
      <p:pic>
        <p:nvPicPr>
          <p:cNvPr id="14361" name="Picture 25"/>
          <p:cNvPicPr>
            <a:picLocks noChangeAspect="1" noChangeArrowheads="1"/>
          </p:cNvPicPr>
          <p:nvPr/>
        </p:nvPicPr>
        <p:blipFill>
          <a:blip r:embed="rId8" cstate="print"/>
          <a:srcRect/>
          <a:stretch>
            <a:fillRect/>
          </a:stretch>
        </p:blipFill>
        <p:spPr bwMode="auto">
          <a:xfrm>
            <a:off x="2107252" y="5551713"/>
            <a:ext cx="129601" cy="206830"/>
          </a:xfrm>
          <a:prstGeom prst="rect">
            <a:avLst/>
          </a:prstGeom>
          <a:noFill/>
          <a:ln w="9525">
            <a:noFill/>
            <a:miter lim="800000"/>
            <a:headEnd/>
            <a:tailEnd/>
          </a:ln>
        </p:spPr>
      </p:pic>
      <p:sp>
        <p:nvSpPr>
          <p:cNvPr id="4" name="文本框 3"/>
          <p:cNvSpPr txBox="1"/>
          <p:nvPr/>
        </p:nvSpPr>
        <p:spPr>
          <a:xfrm>
            <a:off x="246625" y="6273999"/>
            <a:ext cx="8483038"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lang="en-US" altLang="zh-CN" sz="1000" dirty="0">
                <a:solidFill>
                  <a:prstClr val="black"/>
                </a:solidFill>
              </a:rPr>
              <a:t>8</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lang="en-US" altLang="zh-CN" sz="1000" dirty="0"/>
              <a:t>S. Le, Y. Wu, and M. Toyoda, “A congestion game framework for service chain composition in NFV with function benefit,” Information           Sciences, vol. 514, pp. 512–522, 2020.</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9"/>
    </p:custDataLst>
  </p:cSld>
  <p:clrMapOvr>
    <a:masterClrMapping/>
  </p:clrMapOvr>
  <p:transition advTm="2046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388620" y="1839595"/>
            <a:ext cx="747713" cy="898525"/>
          </a:xfrm>
          <a:prstGeom prst="rect">
            <a:avLst/>
          </a:prstGeom>
          <a:solidFill>
            <a:srgbClr val="024C89"/>
          </a:solidFill>
          <a:ln>
            <a:noFill/>
          </a:ln>
        </p:spPr>
        <p:txBody>
          <a:bodyPr/>
          <a:lstStyle/>
          <a:p>
            <a:pPr defTabSz="685800" fontAlgn="auto">
              <a:spcBef>
                <a:spcPts val="0"/>
              </a:spcBef>
              <a:spcAft>
                <a:spcPts val="0"/>
              </a:spcAft>
              <a:defRPr/>
            </a:pPr>
            <a:endParaRPr lang="zh-CN" altLang="en-US" kern="0">
              <a:solidFill>
                <a:srgbClr val="024C89"/>
              </a:solidFill>
              <a:latin typeface="Arial" panose="020B0604020202020204" pitchFamily="34" charset="0"/>
              <a:ea typeface="+mn-ea"/>
            </a:endParaRPr>
          </a:p>
        </p:txBody>
      </p:sp>
      <p:sp>
        <p:nvSpPr>
          <p:cNvPr id="3075" name="Freeform 6"/>
          <p:cNvSpPr/>
          <p:nvPr/>
        </p:nvSpPr>
        <p:spPr bwMode="auto">
          <a:xfrm>
            <a:off x="476885" y="1890713"/>
            <a:ext cx="571500" cy="719137"/>
          </a:xfrm>
          <a:custGeom>
            <a:avLst/>
            <a:gdLst>
              <a:gd name="T0" fmla="*/ 2147483647 w 1173"/>
              <a:gd name="T1" fmla="*/ 2147483647 h 1472"/>
              <a:gd name="T2" fmla="*/ 2147483647 w 1173"/>
              <a:gd name="T3" fmla="*/ 2147483647 h 1472"/>
              <a:gd name="T4" fmla="*/ 2147483647 w 1173"/>
              <a:gd name="T5" fmla="*/ 2147483647 h 1472"/>
              <a:gd name="T6" fmla="*/ 2147483647 w 1173"/>
              <a:gd name="T7" fmla="*/ 2147483647 h 1472"/>
              <a:gd name="T8" fmla="*/ 2147483647 w 1173"/>
              <a:gd name="T9" fmla="*/ 2147483647 h 1472"/>
              <a:gd name="T10" fmla="*/ 2147483647 w 1173"/>
              <a:gd name="T11" fmla="*/ 2147483647 h 1472"/>
              <a:gd name="T12" fmla="*/ 0 w 1173"/>
              <a:gd name="T13" fmla="*/ 2147483647 h 1472"/>
              <a:gd name="T14" fmla="*/ 2147483647 w 1173"/>
              <a:gd name="T15" fmla="*/ 2147483647 h 1472"/>
              <a:gd name="T16" fmla="*/ 2147483647 w 1173"/>
              <a:gd name="T17" fmla="*/ 2147483647 h 1472"/>
              <a:gd name="T18" fmla="*/ 2147483647 w 1173"/>
              <a:gd name="T19" fmla="*/ 2147483647 h 1472"/>
              <a:gd name="T20" fmla="*/ 2147483647 w 1173"/>
              <a:gd name="T21" fmla="*/ 2147483647 h 1472"/>
              <a:gd name="T22" fmla="*/ 2147483647 w 1173"/>
              <a:gd name="T23" fmla="*/ 2147483647 h 1472"/>
              <a:gd name="T24" fmla="*/ 2147483647 w 1173"/>
              <a:gd name="T25" fmla="*/ 2147483647 h 1472"/>
              <a:gd name="T26" fmla="*/ 2147483647 w 1173"/>
              <a:gd name="T27" fmla="*/ 2147483647 h 1472"/>
              <a:gd name="T28" fmla="*/ 2147483647 w 1173"/>
              <a:gd name="T29" fmla="*/ 2147483647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3"/>
              <a:gd name="T46" fmla="*/ 0 h 1472"/>
              <a:gd name="T47" fmla="*/ 1173 w 1173"/>
              <a:gd name="T48" fmla="*/ 1472 h 14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w="9525">
            <a:noFill/>
            <a:round/>
          </a:ln>
        </p:spPr>
        <p:txBody>
          <a:bodyPr/>
          <a:lstStyle/>
          <a:p>
            <a:endParaRPr lang="zh-CN" altLang="en-US"/>
          </a:p>
        </p:txBody>
      </p:sp>
      <p:sp>
        <p:nvSpPr>
          <p:cNvPr id="3076" name="Freeform 7"/>
          <p:cNvSpPr>
            <a:spLocks noEditPoints="1"/>
          </p:cNvSpPr>
          <p:nvPr/>
        </p:nvSpPr>
        <p:spPr bwMode="auto">
          <a:xfrm>
            <a:off x="1225868" y="2392045"/>
            <a:ext cx="1068387" cy="217488"/>
          </a:xfrm>
          <a:custGeom>
            <a:avLst/>
            <a:gdLst>
              <a:gd name="T0" fmla="*/ 2147483647 w 2195"/>
              <a:gd name="T1" fmla="*/ 2147483647 h 445"/>
              <a:gd name="T2" fmla="*/ 2147483647 w 2195"/>
              <a:gd name="T3" fmla="*/ 2147483647 h 445"/>
              <a:gd name="T4" fmla="*/ 2147483647 w 2195"/>
              <a:gd name="T5" fmla="*/ 2147483647 h 445"/>
              <a:gd name="T6" fmla="*/ 2147483647 w 2195"/>
              <a:gd name="T7" fmla="*/ 2147483647 h 445"/>
              <a:gd name="T8" fmla="*/ 2147483647 w 2195"/>
              <a:gd name="T9" fmla="*/ 2147483647 h 445"/>
              <a:gd name="T10" fmla="*/ 2147483647 w 2195"/>
              <a:gd name="T11" fmla="*/ 2147483647 h 445"/>
              <a:gd name="T12" fmla="*/ 2147483647 w 2195"/>
              <a:gd name="T13" fmla="*/ 2147483647 h 445"/>
              <a:gd name="T14" fmla="*/ 2147483647 w 2195"/>
              <a:gd name="T15" fmla="*/ 2147483647 h 445"/>
              <a:gd name="T16" fmla="*/ 2147483647 w 2195"/>
              <a:gd name="T17" fmla="*/ 2147483647 h 445"/>
              <a:gd name="T18" fmla="*/ 2147483647 w 2195"/>
              <a:gd name="T19" fmla="*/ 2147483647 h 445"/>
              <a:gd name="T20" fmla="*/ 2147483647 w 2195"/>
              <a:gd name="T21" fmla="*/ 2147483647 h 445"/>
              <a:gd name="T22" fmla="*/ 2147483647 w 2195"/>
              <a:gd name="T23" fmla="*/ 2147483647 h 445"/>
              <a:gd name="T24" fmla="*/ 2147483647 w 2195"/>
              <a:gd name="T25" fmla="*/ 2147483647 h 445"/>
              <a:gd name="T26" fmla="*/ 2147483647 w 2195"/>
              <a:gd name="T27" fmla="*/ 2147483647 h 445"/>
              <a:gd name="T28" fmla="*/ 2147483647 w 2195"/>
              <a:gd name="T29" fmla="*/ 2147483647 h 445"/>
              <a:gd name="T30" fmla="*/ 2147483647 w 2195"/>
              <a:gd name="T31" fmla="*/ 2147483647 h 445"/>
              <a:gd name="T32" fmla="*/ 2147483647 w 2195"/>
              <a:gd name="T33" fmla="*/ 2147483647 h 445"/>
              <a:gd name="T34" fmla="*/ 2147483647 w 2195"/>
              <a:gd name="T35" fmla="*/ 2147483647 h 445"/>
              <a:gd name="T36" fmla="*/ 2147483647 w 2195"/>
              <a:gd name="T37" fmla="*/ 2147483647 h 445"/>
              <a:gd name="T38" fmla="*/ 2147483647 w 2195"/>
              <a:gd name="T39" fmla="*/ 2147483647 h 445"/>
              <a:gd name="T40" fmla="*/ 2147483647 w 2195"/>
              <a:gd name="T41" fmla="*/ 2147483647 h 445"/>
              <a:gd name="T42" fmla="*/ 2147483647 w 2195"/>
              <a:gd name="T43" fmla="*/ 2147483647 h 445"/>
              <a:gd name="T44" fmla="*/ 2147483647 w 2195"/>
              <a:gd name="T45" fmla="*/ 2147483647 h 445"/>
              <a:gd name="T46" fmla="*/ 2147483647 w 2195"/>
              <a:gd name="T47" fmla="*/ 2147483647 h 445"/>
              <a:gd name="T48" fmla="*/ 2147483647 w 2195"/>
              <a:gd name="T49" fmla="*/ 2147483647 h 445"/>
              <a:gd name="T50" fmla="*/ 2147483647 w 2195"/>
              <a:gd name="T51" fmla="*/ 2147483647 h 445"/>
              <a:gd name="T52" fmla="*/ 2147483647 w 2195"/>
              <a:gd name="T53" fmla="*/ 2147483647 h 445"/>
              <a:gd name="T54" fmla="*/ 2147483647 w 2195"/>
              <a:gd name="T55" fmla="*/ 2147483647 h 445"/>
              <a:gd name="T56" fmla="*/ 2147483647 w 2195"/>
              <a:gd name="T57" fmla="*/ 2147483647 h 445"/>
              <a:gd name="T58" fmla="*/ 2147483647 w 2195"/>
              <a:gd name="T59" fmla="*/ 2147483647 h 445"/>
              <a:gd name="T60" fmla="*/ 2147483647 w 2195"/>
              <a:gd name="T61" fmla="*/ 2147483647 h 445"/>
              <a:gd name="T62" fmla="*/ 2147483647 w 2195"/>
              <a:gd name="T63" fmla="*/ 2147483647 h 445"/>
              <a:gd name="T64" fmla="*/ 2147483647 w 2195"/>
              <a:gd name="T65" fmla="*/ 2147483647 h 445"/>
              <a:gd name="T66" fmla="*/ 2147483647 w 2195"/>
              <a:gd name="T67" fmla="*/ 2147483647 h 445"/>
              <a:gd name="T68" fmla="*/ 2147483647 w 2195"/>
              <a:gd name="T69" fmla="*/ 2147483647 h 445"/>
              <a:gd name="T70" fmla="*/ 2147483647 w 2195"/>
              <a:gd name="T71" fmla="*/ 2147483647 h 445"/>
              <a:gd name="T72" fmla="*/ 2147483647 w 2195"/>
              <a:gd name="T73" fmla="*/ 2147483647 h 445"/>
              <a:gd name="T74" fmla="*/ 2147483647 w 2195"/>
              <a:gd name="T75" fmla="*/ 2147483647 h 445"/>
              <a:gd name="T76" fmla="*/ 2147483647 w 2195"/>
              <a:gd name="T77" fmla="*/ 2147483647 h 445"/>
              <a:gd name="T78" fmla="*/ 2147483647 w 2195"/>
              <a:gd name="T79" fmla="*/ 2147483647 h 445"/>
              <a:gd name="T80" fmla="*/ 2147483647 w 2195"/>
              <a:gd name="T81" fmla="*/ 2147483647 h 445"/>
              <a:gd name="T82" fmla="*/ 2147483647 w 2195"/>
              <a:gd name="T83" fmla="*/ 2147483647 h 445"/>
              <a:gd name="T84" fmla="*/ 2147483647 w 2195"/>
              <a:gd name="T85" fmla="*/ 2147483647 h 445"/>
              <a:gd name="T86" fmla="*/ 2147483647 w 2195"/>
              <a:gd name="T87" fmla="*/ 2147483647 h 445"/>
              <a:gd name="T88" fmla="*/ 2147483647 w 2195"/>
              <a:gd name="T89" fmla="*/ 2147483647 h 445"/>
              <a:gd name="T90" fmla="*/ 2147483647 w 2195"/>
              <a:gd name="T91" fmla="*/ 2147483647 h 445"/>
              <a:gd name="T92" fmla="*/ 2147483647 w 2195"/>
              <a:gd name="T93" fmla="*/ 2147483647 h 445"/>
              <a:gd name="T94" fmla="*/ 2147483647 w 2195"/>
              <a:gd name="T95" fmla="*/ 2147483647 h 445"/>
              <a:gd name="T96" fmla="*/ 2147483647 w 2195"/>
              <a:gd name="T97" fmla="*/ 2147483647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95"/>
              <a:gd name="T148" fmla="*/ 0 h 445"/>
              <a:gd name="T149" fmla="*/ 2195 w 2195"/>
              <a:gd name="T150" fmla="*/ 445 h 4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w="9525">
            <a:noFill/>
            <a:round/>
          </a:ln>
        </p:spPr>
        <p:txBody>
          <a:bodyPr/>
          <a:lstStyle/>
          <a:p>
            <a:endParaRPr lang="zh-CN" altLang="en-US"/>
          </a:p>
        </p:txBody>
      </p:sp>
      <p:sp>
        <p:nvSpPr>
          <p:cNvPr id="3077" name="Freeform 9"/>
          <p:cNvSpPr>
            <a:spLocks noEditPoints="1"/>
          </p:cNvSpPr>
          <p:nvPr/>
        </p:nvSpPr>
        <p:spPr bwMode="auto">
          <a:xfrm>
            <a:off x="2501900" y="1548448"/>
            <a:ext cx="87313" cy="3779837"/>
          </a:xfrm>
          <a:custGeom>
            <a:avLst/>
            <a:gdLst>
              <a:gd name="T0" fmla="*/ 0 w 153"/>
              <a:gd name="T1" fmla="*/ 0 h 6522"/>
              <a:gd name="T2" fmla="*/ 2147483647 w 153"/>
              <a:gd name="T3" fmla="*/ 0 h 6522"/>
              <a:gd name="T4" fmla="*/ 2147483647 w 153"/>
              <a:gd name="T5" fmla="*/ 2147483647 h 6522"/>
              <a:gd name="T6" fmla="*/ 0 w 153"/>
              <a:gd name="T7" fmla="*/ 2147483647 h 6522"/>
              <a:gd name="T8" fmla="*/ 0 w 153"/>
              <a:gd name="T9" fmla="*/ 0 h 6522"/>
              <a:gd name="T10" fmla="*/ 2147483647 w 153"/>
              <a:gd name="T11" fmla="*/ 0 h 6522"/>
              <a:gd name="T12" fmla="*/ 2147483647 w 153"/>
              <a:gd name="T13" fmla="*/ 0 h 6522"/>
              <a:gd name="T14" fmla="*/ 2147483647 w 153"/>
              <a:gd name="T15" fmla="*/ 2147483647 h 6522"/>
              <a:gd name="T16" fmla="*/ 2147483647 w 153"/>
              <a:gd name="T17" fmla="*/ 2147483647 h 6522"/>
              <a:gd name="T18" fmla="*/ 2147483647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6522"/>
              <a:gd name="T32" fmla="*/ 153 w 153"/>
              <a:gd name="T33" fmla="*/ 6522 h 6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rgbClr val="2E2C2C"/>
          </a:solidFill>
          <a:ln w="9525">
            <a:noFill/>
            <a:round/>
          </a:ln>
        </p:spPr>
        <p:txBody>
          <a:bodyPr/>
          <a:lstStyle/>
          <a:p>
            <a:endParaRPr lang="zh-CN" altLang="en-US"/>
          </a:p>
        </p:txBody>
      </p:sp>
      <p:grpSp>
        <p:nvGrpSpPr>
          <p:cNvPr id="3078" name="组合 70"/>
          <p:cNvGrpSpPr/>
          <p:nvPr>
            <p:custDataLst>
              <p:tags r:id="rId1"/>
            </p:custDataLst>
          </p:nvPr>
        </p:nvGrpSpPr>
        <p:grpSpPr bwMode="auto">
          <a:xfrm>
            <a:off x="2797810" y="1754505"/>
            <a:ext cx="5442585" cy="478155"/>
            <a:chOff x="4790472" y="1217417"/>
            <a:chExt cx="4537692" cy="638175"/>
          </a:xfrm>
        </p:grpSpPr>
        <p:sp>
          <p:nvSpPr>
            <p:cNvPr id="38" name="Freeform 10"/>
            <p:cNvSpPr/>
            <p:nvPr>
              <p:custDataLst>
                <p:tags r:id="rId2"/>
              </p:custDataLst>
            </p:nvPr>
          </p:nvSpPr>
          <p:spPr bwMode="auto">
            <a:xfrm>
              <a:off x="4790472" y="1217417"/>
              <a:ext cx="4537692" cy="638175"/>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024C89"/>
            </a:solidFill>
            <a:ln>
              <a:noFill/>
            </a:ln>
          </p:spPr>
          <p:txBody>
            <a:bodyPr/>
            <a:lstStyle/>
            <a:p>
              <a:pPr defTabSz="685800" fontAlgn="auto">
                <a:spcBef>
                  <a:spcPts val="0"/>
                </a:spcBef>
                <a:spcAft>
                  <a:spcPts val="0"/>
                </a:spcAft>
                <a:defRPr/>
              </a:pPr>
              <a:endParaRPr lang="zh-CN" altLang="en-US" kern="0">
                <a:solidFill>
                  <a:srgbClr val="024C89"/>
                </a:solidFill>
                <a:latin typeface="Arial" panose="020B0604020202020204" pitchFamily="34" charset="0"/>
                <a:ea typeface="+mn-ea"/>
              </a:endParaRPr>
            </a:p>
          </p:txBody>
        </p:sp>
        <p:sp>
          <p:nvSpPr>
            <p:cNvPr id="3113" name="TextBox 60"/>
            <p:cNvSpPr txBox="1">
              <a:spLocks noChangeArrowheads="1"/>
            </p:cNvSpPr>
            <p:nvPr>
              <p:custDataLst>
                <p:tags r:id="rId3"/>
              </p:custDataLst>
            </p:nvPr>
          </p:nvSpPr>
          <p:spPr bwMode="auto">
            <a:xfrm>
              <a:off x="4871894" y="1316763"/>
              <a:ext cx="580040" cy="532236"/>
            </a:xfrm>
            <a:prstGeom prst="rect">
              <a:avLst/>
            </a:prstGeom>
            <a:noFill/>
            <a:ln w="9525">
              <a:noFill/>
              <a:miter lim="800000"/>
            </a:ln>
          </p:spPr>
          <p:txBody>
            <a:bodyPr wrap="square">
              <a:spAutoFit/>
            </a:bodyPr>
            <a:lstStyle/>
            <a:p>
              <a:pPr>
                <a:buFont typeface="Arial" panose="020B0604020202020204" pitchFamily="34" charset="0"/>
                <a:buNone/>
              </a:pPr>
              <a:r>
                <a:rPr lang="en-US" altLang="zh-CN" sz="2000" b="1" dirty="0">
                  <a:solidFill>
                    <a:srgbClr val="024C89"/>
                  </a:solidFill>
                  <a:latin typeface="微软雅黑" panose="020B0503020204020204" pitchFamily="34" charset="-122"/>
                  <a:ea typeface="微软雅黑" panose="020B0503020204020204" pitchFamily="34" charset="-122"/>
                </a:rPr>
                <a:t>1</a:t>
              </a:r>
              <a:endParaRPr lang="zh-CN" altLang="en-US" sz="2000" b="1" dirty="0">
                <a:solidFill>
                  <a:srgbClr val="024C89"/>
                </a:solidFill>
                <a:latin typeface="微软雅黑" panose="020B0503020204020204" pitchFamily="34" charset="-122"/>
                <a:ea typeface="微软雅黑" panose="020B0503020204020204" pitchFamily="34" charset="-122"/>
              </a:endParaRPr>
            </a:p>
          </p:txBody>
        </p:sp>
      </p:grpSp>
      <p:sp>
        <p:nvSpPr>
          <p:cNvPr id="42" name="Freeform 10"/>
          <p:cNvSpPr/>
          <p:nvPr>
            <p:custDataLst>
              <p:tags r:id="rId4"/>
            </p:custDataLst>
          </p:nvPr>
        </p:nvSpPr>
        <p:spPr bwMode="auto">
          <a:xfrm>
            <a:off x="2797175" y="2461895"/>
            <a:ext cx="5487670" cy="479425"/>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024C89"/>
          </a:solidFill>
          <a:ln>
            <a:noFill/>
          </a:ln>
        </p:spPr>
        <p:txBody>
          <a:bodyPr/>
          <a:lstStyle/>
          <a:p>
            <a:pPr defTabSz="685800" fontAlgn="auto">
              <a:spcBef>
                <a:spcPts val="0"/>
              </a:spcBef>
              <a:spcAft>
                <a:spcPts val="0"/>
              </a:spcAft>
              <a:defRPr/>
            </a:pPr>
            <a:endParaRPr lang="zh-CN" altLang="en-US" kern="0">
              <a:solidFill>
                <a:srgbClr val="024C89"/>
              </a:solidFill>
              <a:latin typeface="Arial" panose="020B0604020202020204" pitchFamily="34" charset="0"/>
              <a:ea typeface="+mn-ea"/>
            </a:endParaRPr>
          </a:p>
        </p:txBody>
      </p:sp>
      <p:grpSp>
        <p:nvGrpSpPr>
          <p:cNvPr id="3080" name="组合 68"/>
          <p:cNvGrpSpPr/>
          <p:nvPr>
            <p:custDataLst>
              <p:tags r:id="rId5"/>
            </p:custDataLst>
          </p:nvPr>
        </p:nvGrpSpPr>
        <p:grpSpPr bwMode="auto">
          <a:xfrm>
            <a:off x="2774950" y="3258185"/>
            <a:ext cx="5558790" cy="537845"/>
            <a:chOff x="4806966" y="3135540"/>
            <a:chExt cx="4485984" cy="638686"/>
          </a:xfrm>
        </p:grpSpPr>
        <p:sp>
          <p:nvSpPr>
            <p:cNvPr id="46" name="Freeform 10"/>
            <p:cNvSpPr/>
            <p:nvPr>
              <p:custDataLst>
                <p:tags r:id="rId6"/>
              </p:custDataLst>
            </p:nvPr>
          </p:nvSpPr>
          <p:spPr bwMode="auto">
            <a:xfrm>
              <a:off x="4806966" y="3135540"/>
              <a:ext cx="4485984" cy="638686"/>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024C89"/>
            </a:solidFill>
            <a:ln>
              <a:noFill/>
            </a:ln>
          </p:spPr>
          <p:txBody>
            <a:bodyPr/>
            <a:lstStyle/>
            <a:p>
              <a:pPr defTabSz="685800" fontAlgn="auto">
                <a:spcBef>
                  <a:spcPts val="0"/>
                </a:spcBef>
                <a:spcAft>
                  <a:spcPts val="0"/>
                </a:spcAft>
                <a:defRPr/>
              </a:pPr>
              <a:endParaRPr lang="zh-CN" altLang="en-US" kern="0">
                <a:solidFill>
                  <a:srgbClr val="024C89"/>
                </a:solidFill>
                <a:latin typeface="Arial" panose="020B0604020202020204" pitchFamily="34" charset="0"/>
                <a:ea typeface="+mn-ea"/>
              </a:endParaRPr>
            </a:p>
          </p:txBody>
        </p:sp>
        <p:sp>
          <p:nvSpPr>
            <p:cNvPr id="60" name="TextBox 93"/>
            <p:cNvSpPr txBox="1">
              <a:spLocks noChangeArrowheads="1"/>
            </p:cNvSpPr>
            <p:nvPr/>
          </p:nvSpPr>
          <p:spPr bwMode="auto">
            <a:xfrm>
              <a:off x="5467155" y="3182292"/>
              <a:ext cx="3825333" cy="4916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endParaRPr lang="en-US" altLang="zh-CN" sz="2100" dirty="0">
                <a:solidFill>
                  <a:srgbClr val="FFFFFF"/>
                </a:solidFill>
                <a:latin typeface="微软雅黑" panose="020B0503020204020204" pitchFamily="34" charset="-122"/>
                <a:ea typeface="微软雅黑" panose="020B0503020204020204" pitchFamily="34" charset="-122"/>
              </a:endParaRPr>
            </a:p>
          </p:txBody>
        </p:sp>
      </p:grpSp>
      <p:sp>
        <p:nvSpPr>
          <p:cNvPr id="50" name="Freeform 10"/>
          <p:cNvSpPr/>
          <p:nvPr>
            <p:custDataLst>
              <p:tags r:id="rId7"/>
            </p:custDataLst>
          </p:nvPr>
        </p:nvSpPr>
        <p:spPr bwMode="auto">
          <a:xfrm>
            <a:off x="2797810" y="4010660"/>
            <a:ext cx="5544185" cy="477520"/>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024C89"/>
          </a:solidFill>
          <a:ln>
            <a:noFill/>
          </a:ln>
        </p:spPr>
        <p:txBody>
          <a:bodyPr/>
          <a:lstStyle/>
          <a:p>
            <a:pPr defTabSz="685800" fontAlgn="auto">
              <a:spcBef>
                <a:spcPts val="0"/>
              </a:spcBef>
              <a:spcAft>
                <a:spcPts val="0"/>
              </a:spcAft>
              <a:defRPr/>
            </a:pPr>
            <a:endParaRPr lang="zh-CN" altLang="en-US" kern="0">
              <a:solidFill>
                <a:srgbClr val="024C89"/>
              </a:solidFill>
              <a:latin typeface="Arial" panose="020B0604020202020204" pitchFamily="34" charset="0"/>
              <a:ea typeface="+mn-ea"/>
            </a:endParaRPr>
          </a:p>
        </p:txBody>
      </p:sp>
      <p:pic>
        <p:nvPicPr>
          <p:cNvPr id="3082" name="Picture 2" descr="E:\我的文档\Nipic_6852949_20110401101000478152.png"/>
          <p:cNvPicPr>
            <a:picLocks noChangeAspect="1" noChangeArrowheads="1"/>
          </p:cNvPicPr>
          <p:nvPr/>
        </p:nvPicPr>
        <p:blipFill>
          <a:blip r:embed="rId8" cstate="print"/>
          <a:srcRect/>
          <a:stretch>
            <a:fillRect/>
          </a:stretch>
        </p:blipFill>
        <p:spPr bwMode="auto">
          <a:xfrm>
            <a:off x="329883" y="3599498"/>
            <a:ext cx="1531937" cy="1685925"/>
          </a:xfrm>
          <a:prstGeom prst="rect">
            <a:avLst/>
          </a:prstGeom>
          <a:noFill/>
          <a:ln w="9525">
            <a:noFill/>
            <a:miter lim="800000"/>
            <a:headEnd/>
            <a:tailEnd/>
          </a:ln>
        </p:spPr>
      </p:pic>
      <p:sp>
        <p:nvSpPr>
          <p:cNvPr id="64" name="矩形 63"/>
          <p:cNvSpPr/>
          <p:nvPr/>
        </p:nvSpPr>
        <p:spPr>
          <a:xfrm>
            <a:off x="8675688" y="5749925"/>
            <a:ext cx="468312" cy="2508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 name="矩形 64"/>
          <p:cNvSpPr/>
          <p:nvPr/>
        </p:nvSpPr>
        <p:spPr>
          <a:xfrm>
            <a:off x="0" y="5749925"/>
            <a:ext cx="7829550" cy="2508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矩形 66"/>
          <p:cNvSpPr/>
          <p:nvPr/>
        </p:nvSpPr>
        <p:spPr>
          <a:xfrm>
            <a:off x="0" y="847725"/>
            <a:ext cx="9144000" cy="2794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087" name="组合 53"/>
          <p:cNvGrpSpPr/>
          <p:nvPr>
            <p:custDataLst>
              <p:tags r:id="rId9"/>
            </p:custDataLst>
          </p:nvPr>
        </p:nvGrpSpPr>
        <p:grpSpPr bwMode="auto">
          <a:xfrm>
            <a:off x="2797175" y="4779645"/>
            <a:ext cx="5544185" cy="479425"/>
            <a:chOff x="4265820" y="3983248"/>
            <a:chExt cx="7803106" cy="639142"/>
          </a:xfrm>
        </p:grpSpPr>
        <p:sp>
          <p:nvSpPr>
            <p:cNvPr id="55" name="Freeform 10"/>
            <p:cNvSpPr/>
            <p:nvPr>
              <p:custDataLst>
                <p:tags r:id="rId10"/>
              </p:custDataLst>
            </p:nvPr>
          </p:nvSpPr>
          <p:spPr bwMode="auto">
            <a:xfrm>
              <a:off x="4265820" y="3983248"/>
              <a:ext cx="7803106" cy="639142"/>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024C89"/>
            </a:solidFill>
            <a:ln>
              <a:noFill/>
            </a:ln>
          </p:spPr>
          <p:txBody>
            <a:bodyPr/>
            <a:lstStyle/>
            <a:p>
              <a:pPr defTabSz="685800" fontAlgn="auto">
                <a:spcBef>
                  <a:spcPts val="0"/>
                </a:spcBef>
                <a:spcAft>
                  <a:spcPts val="0"/>
                </a:spcAft>
                <a:defRPr/>
              </a:pPr>
              <a:endParaRPr lang="zh-CN" altLang="en-US" kern="0">
                <a:solidFill>
                  <a:srgbClr val="024C89"/>
                </a:solidFill>
                <a:latin typeface="Arial" panose="020B0604020202020204" pitchFamily="34" charset="0"/>
                <a:ea typeface="+mn-ea"/>
              </a:endParaRPr>
            </a:p>
          </p:txBody>
        </p:sp>
        <p:grpSp>
          <p:nvGrpSpPr>
            <p:cNvPr id="3092" name="组合 80"/>
            <p:cNvGrpSpPr/>
            <p:nvPr/>
          </p:nvGrpSpPr>
          <p:grpSpPr bwMode="auto">
            <a:xfrm>
              <a:off x="4385943" y="4045704"/>
              <a:ext cx="622998" cy="511313"/>
              <a:chOff x="-662151" y="-25891"/>
              <a:chExt cx="729124" cy="598175"/>
            </a:xfrm>
          </p:grpSpPr>
          <p:sp>
            <p:nvSpPr>
              <p:cNvPr id="3094" name="Oval 16"/>
              <p:cNvSpPr>
                <a:spLocks noChangeArrowheads="1"/>
              </p:cNvSpPr>
              <p:nvPr>
                <p:custDataLst>
                  <p:tags r:id="rId11"/>
                </p:custDataLst>
              </p:nvPr>
            </p:nvSpPr>
            <p:spPr bwMode="auto">
              <a:xfrm>
                <a:off x="-645060" y="21729"/>
                <a:ext cx="509724" cy="492347"/>
              </a:xfrm>
              <a:prstGeom prst="ellipse">
                <a:avLst/>
              </a:prstGeom>
              <a:solidFill>
                <a:srgbClr val="FFFFFF"/>
              </a:solidFill>
              <a:ln w="9525">
                <a:noFill/>
                <a:round/>
              </a:ln>
            </p:spPr>
            <p:txBody>
              <a:bodyPr/>
              <a:lstStyle/>
              <a:p>
                <a:pPr>
                  <a:buFont typeface="Arial" panose="020B0604020202020204" pitchFamily="34" charset="0"/>
                  <a:buNone/>
                </a:pPr>
                <a:endParaRPr lang="zh-CN" altLang="en-US" sz="2100">
                  <a:solidFill>
                    <a:srgbClr val="024C89"/>
                  </a:solidFill>
                  <a:ea typeface="等线" panose="02010600030101010101" pitchFamily="2" charset="-122"/>
                </a:endParaRPr>
              </a:p>
            </p:txBody>
          </p:sp>
          <p:sp>
            <p:nvSpPr>
              <p:cNvPr id="3095" name="TextBox 82"/>
              <p:cNvSpPr txBox="1">
                <a:spLocks noChangeArrowheads="1"/>
              </p:cNvSpPr>
              <p:nvPr>
                <p:custDataLst>
                  <p:tags r:id="rId12"/>
                </p:custDataLst>
              </p:nvPr>
            </p:nvSpPr>
            <p:spPr bwMode="auto">
              <a:xfrm>
                <a:off x="-662151" y="-25891"/>
                <a:ext cx="729124" cy="598175"/>
              </a:xfrm>
              <a:prstGeom prst="rect">
                <a:avLst/>
              </a:prstGeom>
              <a:noFill/>
              <a:ln w="9525">
                <a:noFill/>
                <a:miter lim="800000"/>
              </a:ln>
            </p:spPr>
            <p:txBody>
              <a:bodyPr wrap="square">
                <a:spAutoFit/>
              </a:bodyPr>
              <a:lstStyle/>
              <a:p>
                <a:pPr>
                  <a:buFont typeface="Arial" panose="020B0604020202020204" pitchFamily="34" charset="0"/>
                  <a:buNone/>
                </a:pPr>
                <a:r>
                  <a:rPr lang="en-US" altLang="zh-CN" sz="1900" b="1" dirty="0">
                    <a:solidFill>
                      <a:srgbClr val="024C89"/>
                    </a:solidFill>
                    <a:latin typeface="微软雅黑" panose="020B0503020204020204" pitchFamily="34" charset="-122"/>
                    <a:ea typeface="微软雅黑" panose="020B0503020204020204" pitchFamily="34" charset="-122"/>
                  </a:rPr>
                  <a:t>5</a:t>
                </a:r>
                <a:endParaRPr lang="zh-CN" altLang="en-US" sz="1900" b="1" dirty="0">
                  <a:solidFill>
                    <a:srgbClr val="024C89"/>
                  </a:solidFill>
                  <a:latin typeface="微软雅黑" panose="020B0503020204020204" pitchFamily="34" charset="-122"/>
                  <a:ea typeface="微软雅黑" panose="020B0503020204020204" pitchFamily="34" charset="-122"/>
                </a:endParaRPr>
              </a:p>
            </p:txBody>
          </p:sp>
        </p:grpSp>
        <p:sp>
          <p:nvSpPr>
            <p:cNvPr id="57" name="TextBox 94"/>
            <p:cNvSpPr txBox="1">
              <a:spLocks noChangeArrowheads="1"/>
            </p:cNvSpPr>
            <p:nvPr>
              <p:custDataLst>
                <p:tags r:id="rId13"/>
              </p:custDataLst>
            </p:nvPr>
          </p:nvSpPr>
          <p:spPr bwMode="auto">
            <a:xfrm>
              <a:off x="6732875" y="4011184"/>
              <a:ext cx="2431874" cy="55194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100" dirty="0">
                  <a:solidFill>
                    <a:srgbClr val="FFFFFF"/>
                  </a:solidFill>
                  <a:latin typeface="微软雅黑" panose="020B0503020204020204" pitchFamily="34" charset="-122"/>
                  <a:ea typeface="微软雅黑" panose="020B0503020204020204" pitchFamily="34" charset="-122"/>
                </a:rPr>
                <a:t>Prospect</a:t>
              </a:r>
              <a:endParaRPr lang="zh-CN" altLang="en-US" sz="2250" dirty="0">
                <a:solidFill>
                  <a:srgbClr val="FFFFFF"/>
                </a:solidFill>
                <a:latin typeface="微软雅黑" panose="020B0503020204020204" pitchFamily="34" charset="-122"/>
                <a:ea typeface="微软雅黑" panose="020B0503020204020204" pitchFamily="34" charset="-122"/>
              </a:endParaRPr>
            </a:p>
          </p:txBody>
        </p:sp>
      </p:grpSp>
      <p:sp>
        <p:nvSpPr>
          <p:cNvPr id="3088" name="TextBox 91"/>
          <p:cNvSpPr txBox="1">
            <a:spLocks noChangeArrowheads="1"/>
          </p:cNvSpPr>
          <p:nvPr>
            <p:custDataLst>
              <p:tags r:id="rId14"/>
            </p:custDataLst>
          </p:nvPr>
        </p:nvSpPr>
        <p:spPr bwMode="auto">
          <a:xfrm>
            <a:off x="3765777" y="1806121"/>
            <a:ext cx="3703637" cy="415925"/>
          </a:xfrm>
          <a:prstGeom prst="rect">
            <a:avLst/>
          </a:prstGeom>
          <a:noFill/>
          <a:ln w="9525">
            <a:noFill/>
            <a:miter lim="800000"/>
          </a:ln>
        </p:spPr>
        <p:txBody>
          <a:bodyPr>
            <a:spAutoFit/>
          </a:bodyPr>
          <a:lstStyle/>
          <a:p>
            <a:r>
              <a:rPr lang="en-US" altLang="zh-CN" sz="2100" dirty="0">
                <a:solidFill>
                  <a:srgbClr val="FFFFFF"/>
                </a:solidFill>
                <a:latin typeface="微软雅黑" panose="020B0503020204020204" pitchFamily="34" charset="-122"/>
                <a:ea typeface="微软雅黑" panose="020B0503020204020204" pitchFamily="34" charset="-122"/>
              </a:rPr>
              <a:t>           Introduction</a:t>
            </a:r>
            <a:endParaRPr lang="en-US" altLang="zh-CN" sz="2100" dirty="0">
              <a:solidFill>
                <a:srgbClr val="FFFFFF"/>
              </a:solidFill>
              <a:latin typeface="微软雅黑" panose="020B0503020204020204" pitchFamily="34" charset="-122"/>
              <a:ea typeface="微软雅黑" panose="020B0503020204020204" pitchFamily="34" charset="-122"/>
            </a:endParaRPr>
          </a:p>
        </p:txBody>
      </p:sp>
      <p:sp>
        <p:nvSpPr>
          <p:cNvPr id="58" name="TextBox 93"/>
          <p:cNvSpPr txBox="1">
            <a:spLocks noChangeArrowheads="1"/>
          </p:cNvSpPr>
          <p:nvPr>
            <p:custDataLst>
              <p:tags r:id="rId15"/>
            </p:custDataLst>
          </p:nvPr>
        </p:nvSpPr>
        <p:spPr bwMode="auto">
          <a:xfrm>
            <a:off x="4377690" y="2484755"/>
            <a:ext cx="3186430" cy="4140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en-US" altLang="zh-CN" sz="2100" dirty="0">
                <a:solidFill>
                  <a:srgbClr val="FFFFFF"/>
                </a:solidFill>
                <a:latin typeface="微软雅黑" panose="020B0503020204020204" pitchFamily="34" charset="-122"/>
                <a:ea typeface="微软雅黑" panose="020B0503020204020204" pitchFamily="34" charset="-122"/>
              </a:rPr>
              <a:t>   Preliminaries</a:t>
            </a:r>
            <a:endParaRPr lang="en-US" altLang="zh-CN" sz="2100" dirty="0">
              <a:solidFill>
                <a:srgbClr val="FFFFFF"/>
              </a:solidFill>
              <a:latin typeface="微软雅黑" panose="020B0503020204020204" pitchFamily="34" charset="-122"/>
              <a:ea typeface="微软雅黑" panose="020B0503020204020204" pitchFamily="34" charset="-122"/>
            </a:endParaRPr>
          </a:p>
        </p:txBody>
      </p:sp>
      <p:sp>
        <p:nvSpPr>
          <p:cNvPr id="59" name="灯片编号占位符 58"/>
          <p:cNvSpPr>
            <a:spLocks noGrp="1"/>
          </p:cNvSpPr>
          <p:nvPr>
            <p:ph type="sldNum" sz="quarter" idx="12"/>
          </p:nvPr>
        </p:nvSpPr>
        <p:spPr/>
        <p:txBody>
          <a:bodyPr/>
          <a:lstStyle/>
          <a:p>
            <a:pPr>
              <a:defRPr/>
            </a:pPr>
            <a:fld id="{C4C75BAB-049A-461A-AAF8-7116BF5FB299}" type="slidenum">
              <a:rPr lang="zh-CN" altLang="en-US"/>
            </a:fld>
            <a:endParaRPr lang="zh-CN" altLang="en-US" dirty="0"/>
          </a:p>
        </p:txBody>
      </p:sp>
      <p:sp>
        <p:nvSpPr>
          <p:cNvPr id="43" name="Oval 16"/>
          <p:cNvSpPr>
            <a:spLocks noChangeArrowheads="1"/>
          </p:cNvSpPr>
          <p:nvPr>
            <p:custDataLst>
              <p:tags r:id="rId16"/>
            </p:custDataLst>
          </p:nvPr>
        </p:nvSpPr>
        <p:spPr bwMode="auto">
          <a:xfrm>
            <a:off x="2895872" y="4080421"/>
            <a:ext cx="326572" cy="315685"/>
          </a:xfrm>
          <a:prstGeom prst="ellipse">
            <a:avLst/>
          </a:prstGeom>
          <a:solidFill>
            <a:srgbClr val="FFFFFF"/>
          </a:solidFill>
          <a:ln w="9525">
            <a:noFill/>
            <a:round/>
          </a:ln>
        </p:spPr>
        <p:txBody>
          <a:bodyPr/>
          <a:lstStyle/>
          <a:p>
            <a:pPr>
              <a:buFont typeface="Arial" panose="020B0604020202020204" pitchFamily="34" charset="0"/>
              <a:buNone/>
            </a:pPr>
            <a:endParaRPr lang="zh-CN" altLang="en-US" sz="2100">
              <a:solidFill>
                <a:srgbClr val="024C89"/>
              </a:solidFill>
              <a:ea typeface="等线" panose="02010600030101010101" pitchFamily="2" charset="-122"/>
            </a:endParaRPr>
          </a:p>
        </p:txBody>
      </p:sp>
      <p:sp>
        <p:nvSpPr>
          <p:cNvPr id="44" name="Oval 16"/>
          <p:cNvSpPr>
            <a:spLocks noChangeArrowheads="1"/>
          </p:cNvSpPr>
          <p:nvPr>
            <p:custDataLst>
              <p:tags r:id="rId17"/>
            </p:custDataLst>
          </p:nvPr>
        </p:nvSpPr>
        <p:spPr bwMode="auto">
          <a:xfrm>
            <a:off x="2883079" y="3351078"/>
            <a:ext cx="326572" cy="315685"/>
          </a:xfrm>
          <a:prstGeom prst="ellipse">
            <a:avLst/>
          </a:prstGeom>
          <a:solidFill>
            <a:srgbClr val="FFFFFF"/>
          </a:solidFill>
          <a:ln w="9525">
            <a:noFill/>
            <a:round/>
          </a:ln>
        </p:spPr>
        <p:txBody>
          <a:bodyPr/>
          <a:lstStyle/>
          <a:p>
            <a:pPr>
              <a:buFont typeface="Arial" panose="020B0604020202020204" pitchFamily="34" charset="0"/>
              <a:buNone/>
            </a:pPr>
            <a:endParaRPr lang="zh-CN" altLang="en-US" sz="2100">
              <a:solidFill>
                <a:srgbClr val="024C89"/>
              </a:solidFill>
              <a:ea typeface="等线" panose="02010600030101010101" pitchFamily="2" charset="-122"/>
            </a:endParaRPr>
          </a:p>
        </p:txBody>
      </p:sp>
      <p:sp>
        <p:nvSpPr>
          <p:cNvPr id="47" name="Oval 16"/>
          <p:cNvSpPr>
            <a:spLocks noChangeArrowheads="1"/>
          </p:cNvSpPr>
          <p:nvPr>
            <p:custDataLst>
              <p:tags r:id="rId18"/>
            </p:custDataLst>
          </p:nvPr>
        </p:nvSpPr>
        <p:spPr bwMode="auto">
          <a:xfrm>
            <a:off x="2883534" y="2552974"/>
            <a:ext cx="326572" cy="315685"/>
          </a:xfrm>
          <a:prstGeom prst="ellipse">
            <a:avLst/>
          </a:prstGeom>
          <a:solidFill>
            <a:srgbClr val="FFFFFF"/>
          </a:solidFill>
          <a:ln w="9525">
            <a:noFill/>
            <a:round/>
          </a:ln>
        </p:spPr>
        <p:txBody>
          <a:bodyPr/>
          <a:lstStyle/>
          <a:p>
            <a:pPr>
              <a:buFont typeface="Arial" panose="020B0604020202020204" pitchFamily="34" charset="0"/>
              <a:buNone/>
            </a:pPr>
            <a:endParaRPr lang="zh-CN" altLang="en-US" sz="2100">
              <a:solidFill>
                <a:srgbClr val="024C89"/>
              </a:solidFill>
              <a:ea typeface="等线" panose="02010600030101010101" pitchFamily="2" charset="-122"/>
            </a:endParaRPr>
          </a:p>
        </p:txBody>
      </p:sp>
      <p:sp>
        <p:nvSpPr>
          <p:cNvPr id="48" name="Oval 16"/>
          <p:cNvSpPr>
            <a:spLocks noChangeArrowheads="1"/>
          </p:cNvSpPr>
          <p:nvPr>
            <p:custDataLst>
              <p:tags r:id="rId19"/>
            </p:custDataLst>
          </p:nvPr>
        </p:nvSpPr>
        <p:spPr bwMode="auto">
          <a:xfrm>
            <a:off x="2949393" y="1827169"/>
            <a:ext cx="326572" cy="315685"/>
          </a:xfrm>
          <a:prstGeom prst="ellipse">
            <a:avLst/>
          </a:prstGeom>
          <a:solidFill>
            <a:srgbClr val="FFFFFF"/>
          </a:solidFill>
          <a:ln w="9525">
            <a:noFill/>
            <a:round/>
          </a:ln>
        </p:spPr>
        <p:txBody>
          <a:bodyPr/>
          <a:lstStyle/>
          <a:p>
            <a:pPr>
              <a:buFont typeface="Arial" panose="020B0604020202020204" pitchFamily="34" charset="0"/>
              <a:buNone/>
            </a:pPr>
            <a:endParaRPr lang="zh-CN" altLang="en-US" sz="2100">
              <a:solidFill>
                <a:srgbClr val="024C89"/>
              </a:solidFill>
              <a:ea typeface="等线" panose="02010600030101010101" pitchFamily="2" charset="-122"/>
            </a:endParaRPr>
          </a:p>
        </p:txBody>
      </p:sp>
      <p:sp>
        <p:nvSpPr>
          <p:cNvPr id="49" name="TextBox 82"/>
          <p:cNvSpPr txBox="1">
            <a:spLocks noChangeArrowheads="1"/>
          </p:cNvSpPr>
          <p:nvPr>
            <p:custDataLst>
              <p:tags r:id="rId20"/>
            </p:custDataLst>
          </p:nvPr>
        </p:nvSpPr>
        <p:spPr bwMode="auto">
          <a:xfrm>
            <a:off x="2882032" y="4039005"/>
            <a:ext cx="467138" cy="384721"/>
          </a:xfrm>
          <a:prstGeom prst="rect">
            <a:avLst/>
          </a:prstGeom>
          <a:noFill/>
          <a:ln w="9525">
            <a:noFill/>
            <a:miter lim="800000"/>
          </a:ln>
        </p:spPr>
        <p:txBody>
          <a:bodyPr wrap="square">
            <a:spAutoFit/>
          </a:bodyPr>
          <a:lstStyle/>
          <a:p>
            <a:pPr>
              <a:buFont typeface="Arial" panose="020B0604020202020204" pitchFamily="34" charset="0"/>
              <a:buNone/>
            </a:pPr>
            <a:r>
              <a:rPr lang="en-US" altLang="zh-CN" sz="1900" b="1" dirty="0">
                <a:solidFill>
                  <a:srgbClr val="024C89"/>
                </a:solidFill>
                <a:latin typeface="微软雅黑" panose="020B0503020204020204" pitchFamily="34" charset="-122"/>
                <a:ea typeface="微软雅黑" panose="020B0503020204020204" pitchFamily="34" charset="-122"/>
              </a:rPr>
              <a:t>4</a:t>
            </a:r>
            <a:endParaRPr lang="zh-CN" altLang="en-US" sz="1900" b="1" dirty="0">
              <a:solidFill>
                <a:srgbClr val="024C89"/>
              </a:solidFill>
              <a:latin typeface="微软雅黑" panose="020B0503020204020204" pitchFamily="34" charset="-122"/>
              <a:ea typeface="微软雅黑" panose="020B0503020204020204" pitchFamily="34" charset="-122"/>
            </a:endParaRPr>
          </a:p>
        </p:txBody>
      </p:sp>
      <p:sp>
        <p:nvSpPr>
          <p:cNvPr id="51" name="TextBox 82"/>
          <p:cNvSpPr txBox="1">
            <a:spLocks noChangeArrowheads="1"/>
          </p:cNvSpPr>
          <p:nvPr>
            <p:custDataLst>
              <p:tags r:id="rId21"/>
            </p:custDataLst>
          </p:nvPr>
        </p:nvSpPr>
        <p:spPr bwMode="auto">
          <a:xfrm>
            <a:off x="2882759" y="3316103"/>
            <a:ext cx="467138" cy="368300"/>
          </a:xfrm>
          <a:prstGeom prst="rect">
            <a:avLst/>
          </a:prstGeom>
          <a:noFill/>
          <a:ln w="9525">
            <a:noFill/>
            <a:miter lim="800000"/>
          </a:ln>
        </p:spPr>
        <p:txBody>
          <a:bodyPr wrap="square">
            <a:spAutoFit/>
          </a:bodyPr>
          <a:lstStyle/>
          <a:p>
            <a:pPr>
              <a:buFont typeface="Arial" panose="020B0604020202020204" pitchFamily="34" charset="0"/>
              <a:buNone/>
            </a:pPr>
            <a:r>
              <a:rPr lang="en-US" altLang="zh-CN" b="1" dirty="0">
                <a:solidFill>
                  <a:srgbClr val="024C89"/>
                </a:solidFill>
                <a:latin typeface="微软雅黑" panose="020B0503020204020204" pitchFamily="34" charset="-122"/>
                <a:ea typeface="微软雅黑" panose="020B0503020204020204" pitchFamily="34" charset="-122"/>
              </a:rPr>
              <a:t>3</a:t>
            </a:r>
            <a:endParaRPr lang="zh-CN" altLang="en-US" b="1" dirty="0">
              <a:solidFill>
                <a:srgbClr val="024C89"/>
              </a:solidFill>
              <a:latin typeface="微软雅黑" panose="020B0503020204020204" pitchFamily="34" charset="-122"/>
              <a:ea typeface="微软雅黑" panose="020B0503020204020204" pitchFamily="34" charset="-122"/>
            </a:endParaRPr>
          </a:p>
        </p:txBody>
      </p:sp>
      <p:sp>
        <p:nvSpPr>
          <p:cNvPr id="52" name="TextBox 82"/>
          <p:cNvSpPr txBox="1">
            <a:spLocks noChangeArrowheads="1"/>
          </p:cNvSpPr>
          <p:nvPr>
            <p:custDataLst>
              <p:tags r:id="rId22"/>
            </p:custDataLst>
          </p:nvPr>
        </p:nvSpPr>
        <p:spPr bwMode="auto">
          <a:xfrm>
            <a:off x="2882487" y="2534962"/>
            <a:ext cx="467138" cy="384721"/>
          </a:xfrm>
          <a:prstGeom prst="rect">
            <a:avLst/>
          </a:prstGeom>
          <a:noFill/>
          <a:ln w="9525">
            <a:noFill/>
            <a:miter lim="800000"/>
          </a:ln>
        </p:spPr>
        <p:txBody>
          <a:bodyPr wrap="square">
            <a:spAutoFit/>
          </a:bodyPr>
          <a:lstStyle/>
          <a:p>
            <a:pPr>
              <a:buFont typeface="Arial" panose="020B0604020202020204" pitchFamily="34" charset="0"/>
              <a:buNone/>
            </a:pPr>
            <a:r>
              <a:rPr lang="en-US" altLang="zh-CN" sz="1900" b="1" dirty="0">
                <a:solidFill>
                  <a:srgbClr val="024C89"/>
                </a:solidFill>
                <a:latin typeface="微软雅黑" panose="020B0503020204020204" pitchFamily="34" charset="-122"/>
                <a:ea typeface="微软雅黑" panose="020B0503020204020204" pitchFamily="34" charset="-122"/>
              </a:rPr>
              <a:t>2</a:t>
            </a:r>
            <a:endParaRPr lang="zh-CN" altLang="en-US" sz="1900" b="1" dirty="0">
              <a:solidFill>
                <a:srgbClr val="024C89"/>
              </a:solidFill>
              <a:latin typeface="微软雅黑" panose="020B0503020204020204" pitchFamily="34" charset="-122"/>
              <a:ea typeface="微软雅黑" panose="020B0503020204020204" pitchFamily="34" charset="-122"/>
            </a:endParaRPr>
          </a:p>
        </p:txBody>
      </p:sp>
      <p:sp>
        <p:nvSpPr>
          <p:cNvPr id="53" name="TextBox 82"/>
          <p:cNvSpPr txBox="1">
            <a:spLocks noChangeArrowheads="1"/>
          </p:cNvSpPr>
          <p:nvPr>
            <p:custDataLst>
              <p:tags r:id="rId23"/>
            </p:custDataLst>
          </p:nvPr>
        </p:nvSpPr>
        <p:spPr bwMode="auto">
          <a:xfrm>
            <a:off x="2943900" y="1800316"/>
            <a:ext cx="467138" cy="384721"/>
          </a:xfrm>
          <a:prstGeom prst="rect">
            <a:avLst/>
          </a:prstGeom>
          <a:noFill/>
          <a:ln w="9525">
            <a:noFill/>
            <a:miter lim="800000"/>
          </a:ln>
        </p:spPr>
        <p:txBody>
          <a:bodyPr wrap="square">
            <a:spAutoFit/>
          </a:bodyPr>
          <a:lstStyle/>
          <a:p>
            <a:pPr>
              <a:buFont typeface="Arial" panose="020B0604020202020204" pitchFamily="34" charset="0"/>
              <a:buNone/>
            </a:pPr>
            <a:r>
              <a:rPr lang="en-US" altLang="zh-CN" sz="1900" b="1" dirty="0">
                <a:solidFill>
                  <a:srgbClr val="024C89"/>
                </a:solidFill>
                <a:latin typeface="微软雅黑" panose="020B0503020204020204" pitchFamily="34" charset="-122"/>
                <a:ea typeface="微软雅黑" panose="020B0503020204020204" pitchFamily="34" charset="-122"/>
              </a:rPr>
              <a:t>1</a:t>
            </a:r>
            <a:endParaRPr lang="zh-CN" altLang="en-US" sz="1900" b="1" dirty="0">
              <a:solidFill>
                <a:srgbClr val="024C89"/>
              </a:solidFill>
              <a:latin typeface="微软雅黑" panose="020B0503020204020204" pitchFamily="34" charset="-122"/>
              <a:ea typeface="微软雅黑" panose="020B0503020204020204" pitchFamily="34" charset="-122"/>
            </a:endParaRPr>
          </a:p>
        </p:txBody>
      </p:sp>
      <p:sp>
        <p:nvSpPr>
          <p:cNvPr id="2" name="TextBox 93"/>
          <p:cNvSpPr txBox="1">
            <a:spLocks noChangeArrowheads="1"/>
          </p:cNvSpPr>
          <p:nvPr>
            <p:custDataLst>
              <p:tags r:id="rId24"/>
            </p:custDataLst>
          </p:nvPr>
        </p:nvSpPr>
        <p:spPr bwMode="auto">
          <a:xfrm>
            <a:off x="3081655" y="3332480"/>
            <a:ext cx="5317490" cy="4140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en-US" altLang="zh-CN" sz="21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NFV games with complete information</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3" name="TextBox 93"/>
          <p:cNvSpPr txBox="1">
            <a:spLocks noChangeArrowheads="1"/>
          </p:cNvSpPr>
          <p:nvPr>
            <p:custDataLst>
              <p:tags r:id="rId25"/>
            </p:custDataLst>
          </p:nvPr>
        </p:nvSpPr>
        <p:spPr bwMode="auto">
          <a:xfrm>
            <a:off x="2943860" y="4035425"/>
            <a:ext cx="5687695" cy="4140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defRPr/>
            </a:pPr>
            <a:r>
              <a:rPr lang="en-US" altLang="zh-CN" sz="21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NFV games with incomplete information</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005608" y="1630485"/>
            <a:ext cx="2909167" cy="1617044"/>
          </a:xfrm>
          <a:prstGeom prst="rect">
            <a:avLst/>
          </a:prstGeom>
        </p:spPr>
      </p:pic>
      <p:sp>
        <p:nvSpPr>
          <p:cNvPr id="2" name="矩形 1"/>
          <p:cNvSpPr/>
          <p:nvPr/>
        </p:nvSpPr>
        <p:spPr>
          <a:xfrm>
            <a:off x="0" y="655638"/>
            <a:ext cx="457200" cy="17938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641350"/>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409576" y="481013"/>
            <a:ext cx="1093787" cy="523220"/>
          </a:xfrm>
          <a:prstGeom prst="rect">
            <a:avLst/>
          </a:prstGeom>
          <a:noFill/>
        </p:spPr>
        <p:txBody>
          <a:bodyPr wrap="square">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3.3.3</a:t>
            </a:r>
            <a:endParaRPr lang="zh-CN" altLang="en-US" sz="2800" dirty="0">
              <a:solidFill>
                <a:schemeClr val="bg2">
                  <a:lumMod val="25000"/>
                </a:schemeClr>
              </a:solidFill>
              <a:latin typeface="Impact" panose="020B0806030902050204" pitchFamily="34" charset="0"/>
              <a:ea typeface="+mn-ea"/>
            </a:endParaRPr>
          </a:p>
        </p:txBody>
      </p:sp>
      <p:sp>
        <p:nvSpPr>
          <p:cNvPr id="7" name="矩形 6"/>
          <p:cNvSpPr/>
          <p:nvPr/>
        </p:nvSpPr>
        <p:spPr>
          <a:xfrm>
            <a:off x="8675688" y="6259513"/>
            <a:ext cx="468312" cy="17621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6302375"/>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17418"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17419" name="TextBox 17"/>
          <p:cNvSpPr txBox="1">
            <a:spLocks noChangeArrowheads="1"/>
          </p:cNvSpPr>
          <p:nvPr/>
        </p:nvSpPr>
        <p:spPr bwMode="auto">
          <a:xfrm>
            <a:off x="4688840" y="4980185"/>
            <a:ext cx="3798888" cy="307777"/>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等线" panose="02010600030101010101" pitchFamily="2" charset="-122"/>
              </a:rPr>
              <a:t> Fig 3.11  Service chain configuration at NE.</a:t>
            </a:r>
            <a:endParaRPr lang="en-US" altLang="zh-CN" sz="1400" dirty="0">
              <a:latin typeface="Calibri" panose="020F0502020204030204" pitchFamily="34" charset="0"/>
              <a:ea typeface="等线" panose="02010600030101010101" pitchFamily="2" charset="-122"/>
            </a:endParaRPr>
          </a:p>
        </p:txBody>
      </p:sp>
      <p:sp>
        <p:nvSpPr>
          <p:cNvPr id="17421" name="TextBox 27"/>
          <p:cNvSpPr txBox="1">
            <a:spLocks noChangeArrowheads="1"/>
          </p:cNvSpPr>
          <p:nvPr/>
        </p:nvSpPr>
        <p:spPr bwMode="auto">
          <a:xfrm>
            <a:off x="527324" y="3288545"/>
            <a:ext cx="3375832" cy="307777"/>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等线" panose="02010600030101010101" pitchFamily="2" charset="-122"/>
              </a:rPr>
              <a:t> Fig 3.8  Potential function                          . </a:t>
            </a:r>
            <a:endParaRPr lang="en-US" altLang="zh-CN" sz="1400" dirty="0">
              <a:latin typeface="Calibri" panose="020F0502020204030204" pitchFamily="34" charset="0"/>
              <a:ea typeface="等线" panose="02010600030101010101" pitchFamily="2" charset="-122"/>
            </a:endParaRPr>
          </a:p>
        </p:txBody>
      </p:sp>
      <p:sp>
        <p:nvSpPr>
          <p:cNvPr id="17422" name="矩形 29"/>
          <p:cNvSpPr>
            <a:spLocks noChangeArrowheads="1"/>
          </p:cNvSpPr>
          <p:nvPr/>
        </p:nvSpPr>
        <p:spPr bwMode="auto">
          <a:xfrm>
            <a:off x="673186" y="5416502"/>
            <a:ext cx="7424738" cy="615553"/>
          </a:xfrm>
          <a:prstGeom prst="rect">
            <a:avLst/>
          </a:prstGeom>
          <a:noFill/>
          <a:ln w="9525">
            <a:noFill/>
            <a:miter lim="800000"/>
          </a:ln>
        </p:spPr>
        <p:txBody>
          <a:bodyPr>
            <a:spAutoFit/>
          </a:bodyPr>
          <a:lstStyle/>
          <a:p>
            <a:r>
              <a:rPr lang="en-US" altLang="zh-CN" dirty="0">
                <a:latin typeface="Calibri" panose="020F0502020204030204" pitchFamily="34" charset="0"/>
                <a:ea typeface="等线" panose="02010600030101010101" pitchFamily="2" charset="-122"/>
              </a:rPr>
              <a:t>   </a:t>
            </a:r>
            <a:r>
              <a:rPr lang="en-US" altLang="zh-CN" sz="1600" dirty="0">
                <a:latin typeface="Calibri" panose="020F0502020204030204" pitchFamily="34" charset="0"/>
                <a:ea typeface="等线" panose="02010600030101010101" pitchFamily="2" charset="-122"/>
              </a:rPr>
              <a:t> The sizes of parameters quantify the impacts of the different cost factors on the utility function, which ultimately affect the behaviors of network  users.</a:t>
            </a:r>
            <a:endParaRPr lang="zh-CN" altLang="en-US" sz="1600" dirty="0">
              <a:latin typeface="Calibri" panose="020F0502020204030204" pitchFamily="34" charset="0"/>
              <a:ea typeface="等线" panose="02010600030101010101" pitchFamily="2" charset="-122"/>
            </a:endParaRPr>
          </a:p>
        </p:txBody>
      </p:sp>
      <p:sp>
        <p:nvSpPr>
          <p:cNvPr id="24" name="灯片编号占位符 23"/>
          <p:cNvSpPr>
            <a:spLocks noGrp="1"/>
          </p:cNvSpPr>
          <p:nvPr>
            <p:ph type="sldNum" sz="quarter" idx="12"/>
          </p:nvPr>
        </p:nvSpPr>
        <p:spPr>
          <a:xfrm>
            <a:off x="6491288" y="6492875"/>
            <a:ext cx="2057400" cy="365125"/>
          </a:xfrm>
        </p:spPr>
        <p:txBody>
          <a:bodyPr/>
          <a:lstStyle/>
          <a:p>
            <a:pPr>
              <a:defRPr/>
            </a:pPr>
            <a:fld id="{F0E68EAE-F546-4B43-9C1D-82BA508DDA6D}" type="slidenum">
              <a:rPr lang="zh-CN" altLang="en-US"/>
            </a:fld>
            <a:endParaRPr lang="zh-CN" altLang="en-US" dirty="0"/>
          </a:p>
        </p:txBody>
      </p:sp>
      <p:pic>
        <p:nvPicPr>
          <p:cNvPr id="17424" name="Picture 2"/>
          <p:cNvPicPr>
            <a:picLocks noChangeAspect="1" noChangeArrowheads="1"/>
          </p:cNvPicPr>
          <p:nvPr/>
        </p:nvPicPr>
        <p:blipFill>
          <a:blip r:embed="rId2" cstate="print"/>
          <a:srcRect/>
          <a:stretch>
            <a:fillRect/>
          </a:stretch>
        </p:blipFill>
        <p:spPr bwMode="auto">
          <a:xfrm>
            <a:off x="4905627" y="3720349"/>
            <a:ext cx="2581970" cy="1139168"/>
          </a:xfrm>
          <a:prstGeom prst="rect">
            <a:avLst/>
          </a:prstGeom>
          <a:noFill/>
          <a:ln w="9525">
            <a:noFill/>
            <a:miter lim="800000"/>
            <a:headEnd/>
            <a:tailEnd/>
          </a:ln>
        </p:spPr>
      </p:pic>
      <p:sp>
        <p:nvSpPr>
          <p:cNvPr id="37" name="椭圆 36"/>
          <p:cNvSpPr/>
          <p:nvPr/>
        </p:nvSpPr>
        <p:spPr>
          <a:xfrm>
            <a:off x="2460191" y="1971192"/>
            <a:ext cx="107633" cy="118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7433" name="Picture 4"/>
          <p:cNvPicPr>
            <a:picLocks noChangeAspect="1" noChangeArrowheads="1"/>
          </p:cNvPicPr>
          <p:nvPr/>
        </p:nvPicPr>
        <p:blipFill>
          <a:blip r:embed="rId3" cstate="print"/>
          <a:srcRect/>
          <a:stretch>
            <a:fillRect/>
          </a:stretch>
        </p:blipFill>
        <p:spPr bwMode="auto">
          <a:xfrm>
            <a:off x="2542141" y="3383587"/>
            <a:ext cx="1361015" cy="143839"/>
          </a:xfrm>
          <a:prstGeom prst="rect">
            <a:avLst/>
          </a:prstGeom>
          <a:noFill/>
          <a:ln w="9525">
            <a:noFill/>
            <a:miter lim="800000"/>
            <a:headEnd/>
            <a:tailEnd/>
          </a:ln>
        </p:spPr>
      </p:pic>
      <p:sp>
        <p:nvSpPr>
          <p:cNvPr id="4" name="矩形 3"/>
          <p:cNvSpPr/>
          <p:nvPr/>
        </p:nvSpPr>
        <p:spPr>
          <a:xfrm>
            <a:off x="451486" y="1060036"/>
            <a:ext cx="3865620" cy="400050"/>
          </a:xfrm>
          <a:prstGeom prst="rect">
            <a:avLst/>
          </a:prstGeom>
        </p:spPr>
        <p:txBody>
          <a:bodyPr wrap="square">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Numerical Example</a:t>
            </a:r>
            <a:endParaRPr lang="zh-CN" altLang="en-US" sz="2000" b="1" dirty="0">
              <a:solidFill>
                <a:schemeClr val="accent1">
                  <a:lumMod val="75000"/>
                </a:schemeClr>
              </a:solidFill>
              <a:latin typeface="+mn-lt"/>
              <a:ea typeface="+mn-ea"/>
            </a:endParaRPr>
          </a:p>
        </p:txBody>
      </p:sp>
      <p:pic>
        <p:nvPicPr>
          <p:cNvPr id="9" name="图片 8"/>
          <p:cNvPicPr>
            <a:picLocks noChangeAspect="1"/>
          </p:cNvPicPr>
          <p:nvPr/>
        </p:nvPicPr>
        <p:blipFill>
          <a:blip r:embed="rId4"/>
          <a:stretch>
            <a:fillRect/>
          </a:stretch>
        </p:blipFill>
        <p:spPr>
          <a:xfrm>
            <a:off x="4788232" y="1975875"/>
            <a:ext cx="2581970" cy="1203182"/>
          </a:xfrm>
          <a:prstGeom prst="rect">
            <a:avLst/>
          </a:prstGeom>
        </p:spPr>
      </p:pic>
      <p:sp>
        <p:nvSpPr>
          <p:cNvPr id="10" name="TextBox 17"/>
          <p:cNvSpPr txBox="1">
            <a:spLocks noChangeArrowheads="1"/>
          </p:cNvSpPr>
          <p:nvPr/>
        </p:nvSpPr>
        <p:spPr bwMode="auto">
          <a:xfrm>
            <a:off x="4614863" y="3258311"/>
            <a:ext cx="3798888" cy="307777"/>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等线" panose="02010600030101010101" pitchFamily="2" charset="-122"/>
              </a:rPr>
              <a:t> Fig 3.9  Service chain configuration at NE.</a:t>
            </a:r>
            <a:endParaRPr lang="en-US" altLang="zh-CN" sz="1400" dirty="0">
              <a:latin typeface="Calibri" panose="020F0502020204030204" pitchFamily="34" charset="0"/>
              <a:ea typeface="等线" panose="02010600030101010101" pitchFamily="2" charset="-122"/>
            </a:endParaRPr>
          </a:p>
        </p:txBody>
      </p:sp>
      <p:pic>
        <p:nvPicPr>
          <p:cNvPr id="11" name="图片 10"/>
          <p:cNvPicPr>
            <a:picLocks noChangeAspect="1"/>
          </p:cNvPicPr>
          <p:nvPr/>
        </p:nvPicPr>
        <p:blipFill>
          <a:blip r:embed="rId5"/>
          <a:stretch>
            <a:fillRect/>
          </a:stretch>
        </p:blipFill>
        <p:spPr>
          <a:xfrm>
            <a:off x="1061731" y="3533744"/>
            <a:ext cx="2732583" cy="1481985"/>
          </a:xfrm>
          <a:prstGeom prst="rect">
            <a:avLst/>
          </a:prstGeom>
        </p:spPr>
      </p:pic>
      <p:sp>
        <p:nvSpPr>
          <p:cNvPr id="14" name="椭圆 13"/>
          <p:cNvSpPr/>
          <p:nvPr/>
        </p:nvSpPr>
        <p:spPr>
          <a:xfrm>
            <a:off x="2863215" y="3745872"/>
            <a:ext cx="107633" cy="118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TextBox 27"/>
          <p:cNvSpPr txBox="1">
            <a:spLocks noChangeArrowheads="1"/>
          </p:cNvSpPr>
          <p:nvPr/>
        </p:nvSpPr>
        <p:spPr bwMode="auto">
          <a:xfrm>
            <a:off x="543907" y="5003215"/>
            <a:ext cx="3778163" cy="307777"/>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等线" panose="02010600030101010101" pitchFamily="2" charset="-122"/>
              </a:rPr>
              <a:t> Fig 3.10  Potential function                          </a:t>
            </a:r>
            <a:endParaRPr lang="en-US" altLang="zh-CN" sz="1400" dirty="0">
              <a:latin typeface="Calibri" panose="020F0502020204030204" pitchFamily="34" charset="0"/>
              <a:ea typeface="等线" panose="02010600030101010101" pitchFamily="2" charset="-122"/>
            </a:endParaRPr>
          </a:p>
        </p:txBody>
      </p:sp>
      <p:pic>
        <p:nvPicPr>
          <p:cNvPr id="17" name="图片 16"/>
          <p:cNvPicPr>
            <a:picLocks noChangeAspect="1"/>
          </p:cNvPicPr>
          <p:nvPr/>
        </p:nvPicPr>
        <p:blipFill>
          <a:blip r:embed="rId6"/>
          <a:stretch>
            <a:fillRect/>
          </a:stretch>
        </p:blipFill>
        <p:spPr>
          <a:xfrm>
            <a:off x="2542141" y="5097943"/>
            <a:ext cx="1664449" cy="142517"/>
          </a:xfrm>
          <a:prstGeom prst="rect">
            <a:avLst/>
          </a:prstGeom>
        </p:spPr>
      </p:pic>
    </p:spTree>
    <p:custDataLst>
      <p:tags r:id="rId7"/>
    </p:custDataLst>
  </p:cSld>
  <p:clrMapOvr>
    <a:masterClrMapping/>
  </p:clrMapOvr>
  <p:transition advTm="204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2000"/>
                                        <p:tgtEl>
                                          <p:spTgt spid="174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9"/>
                                        </p:tgtEl>
                                        <p:attrNameLst>
                                          <p:attrName>style.visibility</p:attrName>
                                        </p:attrNameLst>
                                      </p:cBhvr>
                                      <p:to>
                                        <p:strVal val="visible"/>
                                      </p:to>
                                    </p:set>
                                    <p:animEffect transition="in" filter="fade">
                                      <p:cBhvr>
                                        <p:cTn id="10" dur="2000"/>
                                        <p:tgtEl>
                                          <p:spTgt spid="174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1"/>
          <a:stretch>
            <a:fillRect/>
          </a:stretch>
        </p:blipFill>
        <p:spPr>
          <a:xfrm>
            <a:off x="3438640" y="3834071"/>
            <a:ext cx="3635376" cy="309509"/>
          </a:xfrm>
          <a:prstGeom prst="rect">
            <a:avLst/>
          </a:prstGeom>
        </p:spPr>
      </p:pic>
      <p:sp>
        <p:nvSpPr>
          <p:cNvPr id="2" name="矩形 1"/>
          <p:cNvSpPr/>
          <p:nvPr/>
        </p:nvSpPr>
        <p:spPr>
          <a:xfrm>
            <a:off x="29742" y="330639"/>
            <a:ext cx="457200" cy="17938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316352"/>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459923" y="132644"/>
            <a:ext cx="1153205" cy="523220"/>
          </a:xfrm>
          <a:prstGeom prst="rect">
            <a:avLst/>
          </a:prstGeom>
          <a:noFill/>
        </p:spPr>
        <p:txBody>
          <a:bodyPr wrap="square">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3. 4</a:t>
            </a:r>
            <a:endParaRPr lang="zh-CN" altLang="en-US" sz="2800" dirty="0">
              <a:solidFill>
                <a:schemeClr val="bg2">
                  <a:lumMod val="25000"/>
                </a:schemeClr>
              </a:solidFill>
              <a:latin typeface="Impact" panose="020B0806030902050204" pitchFamily="34" charset="0"/>
              <a:ea typeface="+mn-ea"/>
            </a:endParaRPr>
          </a:p>
        </p:txBody>
      </p:sp>
      <p:sp>
        <p:nvSpPr>
          <p:cNvPr id="7" name="矩形 6"/>
          <p:cNvSpPr/>
          <p:nvPr/>
        </p:nvSpPr>
        <p:spPr>
          <a:xfrm>
            <a:off x="8675688" y="6078235"/>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38003" y="6078235"/>
            <a:ext cx="7829550" cy="17621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770958" y="3707385"/>
            <a:ext cx="3635375" cy="430887"/>
          </a:xfrm>
          <a:prstGeom prst="rect">
            <a:avLst/>
          </a:prstGeom>
          <a:noFill/>
        </p:spPr>
        <p:txBody>
          <a:bodyPr>
            <a:spAutoFit/>
          </a:bodyPr>
          <a:lstStyle/>
          <a:p>
            <a:pPr fontAlgn="auto">
              <a:spcBef>
                <a:spcPts val="0"/>
              </a:spcBef>
              <a:spcAft>
                <a:spcPts val="0"/>
              </a:spcAft>
              <a:defRPr/>
            </a:pPr>
            <a:r>
              <a:rPr lang="en-US" altLang="zh-CN" dirty="0">
                <a:solidFill>
                  <a:schemeClr val="accent1">
                    <a:lumMod val="75000"/>
                  </a:schemeClr>
                </a:solidFill>
                <a:latin typeface="微软雅黑" panose="020B0503020204020204" pitchFamily="34" charset="-122"/>
                <a:ea typeface="微软雅黑" panose="020B0503020204020204" pitchFamily="34" charset="-122"/>
              </a:rPr>
              <a:t>The utility function</a:t>
            </a:r>
            <a:r>
              <a:rPr lang="zh-CN" altLang="en-US" dirty="0">
                <a:solidFill>
                  <a:schemeClr val="accent1">
                    <a:lumMod val="75000"/>
                  </a:schemeClr>
                </a:solidFill>
                <a:latin typeface="微软雅黑" panose="020B0503020204020204" pitchFamily="34" charset="-122"/>
                <a:ea typeface="微软雅黑" panose="020B0503020204020204" pitchFamily="34" charset="-122"/>
              </a:rPr>
              <a:t>：</a:t>
            </a:r>
            <a:endParaRPr lang="zh-CN" altLang="en-US" sz="2200" dirty="0">
              <a:latin typeface="微软雅黑" panose="020B0503020204020204" pitchFamily="34" charset="-122"/>
              <a:ea typeface="微软雅黑" panose="020B0503020204020204" pitchFamily="34" charset="-122"/>
            </a:endParaRPr>
          </a:p>
        </p:txBody>
      </p:sp>
      <p:sp>
        <p:nvSpPr>
          <p:cNvPr id="10249" name="文本框 53"/>
          <p:cNvSpPr txBox="1">
            <a:spLocks noChangeArrowheads="1"/>
          </p:cNvSpPr>
          <p:nvPr/>
        </p:nvSpPr>
        <p:spPr bwMode="auto">
          <a:xfrm>
            <a:off x="190600" y="864523"/>
            <a:ext cx="8575575" cy="320344"/>
          </a:xfrm>
          <a:prstGeom prst="rect">
            <a:avLst/>
          </a:prstGeom>
          <a:noFill/>
          <a:ln w="9525">
            <a:noFill/>
            <a:miter lim="800000"/>
          </a:ln>
        </p:spPr>
        <p:txBody>
          <a:bodyPr wrap="square">
            <a:spAutoFit/>
          </a:bodyPr>
          <a:lstStyle/>
          <a:p>
            <a:pPr>
              <a:lnSpc>
                <a:spcPts val="1650"/>
              </a:lnSpc>
            </a:pPr>
            <a:r>
              <a:rPr lang="en-US" altLang="zh-CN" sz="2400" dirty="0">
                <a:latin typeface="黑体" panose="02010609060101010101" pitchFamily="49" charset="-122"/>
                <a:ea typeface="黑体" panose="02010609060101010101" pitchFamily="49" charset="-122"/>
                <a:cs typeface="Arial" panose="020B0604020202020204" pitchFamily="34" charset="0"/>
              </a:rPr>
              <a:t> </a:t>
            </a:r>
            <a:r>
              <a:rPr lang="en-US" altLang="zh-CN" sz="22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Service function chaining games with coupled constraints</a:t>
            </a:r>
            <a:endParaRPr lang="en-US" altLang="zh-CN" sz="22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251" name="矩形 25"/>
          <p:cNvSpPr>
            <a:spLocks noChangeArrowheads="1"/>
          </p:cNvSpPr>
          <p:nvPr/>
        </p:nvSpPr>
        <p:spPr bwMode="auto">
          <a:xfrm>
            <a:off x="3319578" y="3279063"/>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20" name="灯片编号占位符 19"/>
          <p:cNvSpPr>
            <a:spLocks noGrp="1"/>
          </p:cNvSpPr>
          <p:nvPr>
            <p:ph type="sldNum" sz="quarter" idx="12"/>
          </p:nvPr>
        </p:nvSpPr>
        <p:spPr>
          <a:xfrm>
            <a:off x="6708775" y="6351588"/>
            <a:ext cx="2057400" cy="365125"/>
          </a:xfrm>
        </p:spPr>
        <p:txBody>
          <a:bodyPr/>
          <a:lstStyle/>
          <a:p>
            <a:pPr>
              <a:defRPr/>
            </a:pPr>
            <a:fld id="{9A1A72AE-7067-45E9-B246-29026F3C4822}" type="slidenum">
              <a:rPr lang="zh-CN" altLang="en-US"/>
            </a:fld>
            <a:endParaRPr lang="zh-CN" altLang="en-US" dirty="0"/>
          </a:p>
        </p:txBody>
      </p:sp>
      <p:sp>
        <p:nvSpPr>
          <p:cNvPr id="18" name="矩形 20"/>
          <p:cNvSpPr>
            <a:spLocks noChangeArrowheads="1"/>
          </p:cNvSpPr>
          <p:nvPr/>
        </p:nvSpPr>
        <p:spPr bwMode="auto">
          <a:xfrm>
            <a:off x="401940" y="4528636"/>
            <a:ext cx="8140700" cy="833690"/>
          </a:xfrm>
          <a:prstGeom prst="rect">
            <a:avLst/>
          </a:prstGeom>
          <a:noFill/>
          <a:ln w="9525">
            <a:noFill/>
            <a:miter lim="800000"/>
          </a:ln>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1600" b="1" dirty="0" err="1">
                <a:latin typeface="微软雅黑" panose="020B0503020204020204" pitchFamily="34" charset="-122"/>
                <a:ea typeface="微软雅黑" panose="020B0503020204020204" pitchFamily="34" charset="-122"/>
              </a:rPr>
              <a:t>Thm</a:t>
            </a:r>
            <a:r>
              <a:rPr lang="en-US" altLang="zh-CN" sz="1600" b="1" dirty="0">
                <a:latin typeface="微软雅黑" panose="020B0503020204020204" pitchFamily="34" charset="-122"/>
                <a:ea typeface="微软雅黑" panose="020B0503020204020204" pitchFamily="34" charset="-122"/>
              </a:rPr>
              <a:t> 3.3 </a:t>
            </a:r>
            <a:r>
              <a:rPr lang="en-US" altLang="zh-CN" sz="1600" dirty="0">
                <a:latin typeface="微软雅黑" panose="020B0503020204020204" pitchFamily="34" charset="-122"/>
                <a:ea typeface="微软雅黑" panose="020B0503020204020204" pitchFamily="34" charset="-122"/>
              </a:rPr>
              <a:t> [9]The resulted NFV game                               is a weighted potential game with a potential  function given by</a:t>
            </a:r>
            <a:endParaRPr lang="en-US" altLang="zh-CN" sz="1600" dirty="0">
              <a:latin typeface="微软雅黑" panose="020B0503020204020204" pitchFamily="34" charset="-122"/>
              <a:ea typeface="微软雅黑" panose="020B0503020204020204" pitchFamily="34" charset="-122"/>
            </a:endParaRPr>
          </a:p>
        </p:txBody>
      </p:sp>
      <p:sp>
        <p:nvSpPr>
          <p:cNvPr id="21" name="矩形 20"/>
          <p:cNvSpPr/>
          <p:nvPr/>
        </p:nvSpPr>
        <p:spPr>
          <a:xfrm>
            <a:off x="682357" y="4198120"/>
            <a:ext cx="2355850" cy="400050"/>
          </a:xfrm>
          <a:prstGeom prst="rect">
            <a:avLst/>
          </a:prstGeom>
        </p:spPr>
        <p:txBody>
          <a:bodyPr wrap="none">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Potential Function</a:t>
            </a:r>
            <a:endParaRPr lang="en-US" altLang="zh-CN" sz="2000" b="1" dirty="0">
              <a:solidFill>
                <a:schemeClr val="accent1">
                  <a:lumMod val="75000"/>
                </a:schemeClr>
              </a:solidFill>
              <a:latin typeface="+mn-lt"/>
              <a:ea typeface="+mn-ea"/>
            </a:endParaRPr>
          </a:p>
        </p:txBody>
      </p:sp>
      <p:sp>
        <p:nvSpPr>
          <p:cNvPr id="22" name="矩形 21"/>
          <p:cNvSpPr/>
          <p:nvPr/>
        </p:nvSpPr>
        <p:spPr>
          <a:xfrm>
            <a:off x="845952" y="1233952"/>
            <a:ext cx="4217987" cy="400110"/>
          </a:xfrm>
          <a:prstGeom prst="rect">
            <a:avLst/>
          </a:prstGeom>
        </p:spPr>
        <p:txBody>
          <a:bodyPr wrap="square">
            <a:spAutoFit/>
          </a:bodyPr>
          <a:lstStyle/>
          <a:p>
            <a:pPr fontAlgn="auto">
              <a:spcBef>
                <a:spcPts val="0"/>
              </a:spcBef>
              <a:spcAft>
                <a:spcPts val="0"/>
              </a:spcAft>
              <a:buClr>
                <a:schemeClr val="accent1">
                  <a:lumMod val="75000"/>
                </a:schemeClr>
              </a:buClr>
              <a:buFont typeface="Wingdings" panose="05000000000000000000" pitchFamily="2" charset="2"/>
              <a:buChar char="l"/>
              <a:defRPr/>
            </a:pPr>
            <a:r>
              <a:rPr lang="en-US" altLang="zh-CN" b="1" dirty="0">
                <a:latin typeface="+mn-lt"/>
                <a:ea typeface="+mn-ea"/>
              </a:rPr>
              <a:t> </a:t>
            </a:r>
            <a:r>
              <a:rPr lang="en-US" altLang="zh-CN" sz="2000" b="1" dirty="0">
                <a:solidFill>
                  <a:schemeClr val="accent1">
                    <a:lumMod val="75000"/>
                  </a:schemeClr>
                </a:solidFill>
                <a:latin typeface="+mn-lt"/>
                <a:ea typeface="+mn-ea"/>
              </a:rPr>
              <a:t>Construction of utility function</a:t>
            </a:r>
            <a:endParaRPr lang="zh-CN" altLang="en-US" sz="2000" b="1" dirty="0">
              <a:solidFill>
                <a:schemeClr val="accent1">
                  <a:lumMod val="75000"/>
                </a:schemeClr>
              </a:solidFill>
              <a:latin typeface="+mn-lt"/>
              <a:ea typeface="+mn-ea"/>
            </a:endParaRPr>
          </a:p>
        </p:txBody>
      </p:sp>
      <p:pic>
        <p:nvPicPr>
          <p:cNvPr id="30" name="图片 29"/>
          <p:cNvPicPr>
            <a:picLocks noChangeAspect="1"/>
          </p:cNvPicPr>
          <p:nvPr/>
        </p:nvPicPr>
        <p:blipFill>
          <a:blip r:embed="rId2" cstate="print"/>
          <a:stretch>
            <a:fillRect/>
          </a:stretch>
        </p:blipFill>
        <p:spPr>
          <a:xfrm>
            <a:off x="1138425" y="2069933"/>
            <a:ext cx="2617715" cy="695044"/>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099" y="1892292"/>
            <a:ext cx="3044296" cy="1021324"/>
          </a:xfrm>
          <a:prstGeom prst="rect">
            <a:avLst/>
          </a:prstGeom>
        </p:spPr>
      </p:pic>
      <p:sp>
        <p:nvSpPr>
          <p:cNvPr id="36" name="矩形: 圆角 61"/>
          <p:cNvSpPr/>
          <p:nvPr/>
        </p:nvSpPr>
        <p:spPr>
          <a:xfrm>
            <a:off x="876795" y="1776453"/>
            <a:ext cx="3234946" cy="1601518"/>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左大括号 2"/>
          <p:cNvSpPr/>
          <p:nvPr/>
        </p:nvSpPr>
        <p:spPr bwMode="auto">
          <a:xfrm rot="16200000">
            <a:off x="4289777" y="-177683"/>
            <a:ext cx="365026" cy="7537450"/>
          </a:xfrm>
          <a:prstGeom prst="leftBrace">
            <a:avLst>
              <a:gd name="adj1" fmla="val 71817"/>
              <a:gd name="adj2" fmla="val 47984"/>
            </a:avLst>
          </a:prstGeom>
          <a:noFill/>
          <a:ln w="38100" algn="ctr">
            <a:solidFill>
              <a:schemeClr val="accent1">
                <a:lumMod val="75000"/>
              </a:schemeClr>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5000"/>
              <a:buFont typeface="Wingdings" panose="05000000000000000000" pitchFamily="2" charset="2"/>
              <a:buChar char="n"/>
              <a:defRPr kumimoji="1" sz="3200">
                <a:solidFill>
                  <a:schemeClr val="bg2"/>
                </a:solidFill>
                <a:latin typeface="Arial" panose="020B0604020202020204" pitchFamily="34" charset="0"/>
                <a:ea typeface="PMingLiU" panose="02020500000000000000" pitchFamily="18" charset="-120"/>
              </a:defRPr>
            </a:lvl1pPr>
            <a:lvl2pPr marL="742950" indent="-285750">
              <a:spcBef>
                <a:spcPct val="20000"/>
              </a:spcBef>
              <a:buClr>
                <a:schemeClr val="hlink"/>
              </a:buClr>
              <a:buSzPct val="75000"/>
              <a:buFont typeface="Wingdings" panose="05000000000000000000" pitchFamily="2" charset="2"/>
              <a:buChar char="n"/>
              <a:defRPr kumimoji="1" sz="2800">
                <a:solidFill>
                  <a:schemeClr val="bg2"/>
                </a:solidFill>
                <a:latin typeface="Arial" panose="020B0604020202020204" pitchFamily="34" charset="0"/>
                <a:ea typeface="PMingLiU" panose="02020500000000000000" pitchFamily="18" charset="-120"/>
              </a:defRPr>
            </a:lvl2pPr>
            <a:lvl3pPr marL="1143000" indent="-228600">
              <a:spcBef>
                <a:spcPct val="20000"/>
              </a:spcBef>
              <a:buClr>
                <a:schemeClr val="hlink"/>
              </a:buClr>
              <a:buSzPct val="75000"/>
              <a:buFont typeface="Wingdings" panose="05000000000000000000" pitchFamily="2" charset="2"/>
              <a:buChar char="n"/>
              <a:defRPr kumimoji="1" sz="2400">
                <a:solidFill>
                  <a:schemeClr val="bg2"/>
                </a:solidFill>
                <a:latin typeface="Arial" panose="020B0604020202020204" pitchFamily="34" charset="0"/>
                <a:ea typeface="PMingLiU" panose="02020500000000000000" pitchFamily="18" charset="-120"/>
              </a:defRPr>
            </a:lvl3pPr>
            <a:lvl4pPr marL="1600200" indent="-228600">
              <a:spcBef>
                <a:spcPct val="20000"/>
              </a:spcBef>
              <a:buClr>
                <a:schemeClr val="hlink"/>
              </a:buClr>
              <a:buSzPct val="75000"/>
              <a:buFont typeface="Wingdings" panose="05000000000000000000" pitchFamily="2" charset="2"/>
              <a:buChar char="n"/>
              <a:defRPr kumimoji="1" sz="2000">
                <a:solidFill>
                  <a:schemeClr val="bg2"/>
                </a:solidFill>
                <a:latin typeface="Arial" panose="020B0604020202020204" pitchFamily="34" charset="0"/>
                <a:ea typeface="PMingLiU" panose="02020500000000000000" pitchFamily="18" charset="-120"/>
              </a:defRPr>
            </a:lvl4pPr>
            <a:lvl5pPr marL="2057400" indent="-228600">
              <a:spcBef>
                <a:spcPct val="20000"/>
              </a:spcBef>
              <a:buClr>
                <a:schemeClr val="hlink"/>
              </a:buClr>
              <a:buSzPct val="75000"/>
              <a:buFont typeface="Wingdings" panose="05000000000000000000" pitchFamily="2" charset="2"/>
              <a:buChar char="n"/>
              <a:defRPr kumimoji="1" sz="2000">
                <a:solidFill>
                  <a:schemeClr val="bg2"/>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bg2"/>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bg2"/>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bg2"/>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bg2"/>
                </a:solidFill>
                <a:latin typeface="Arial" panose="020B0604020202020204" pitchFamily="34" charset="0"/>
                <a:ea typeface="PMingLiU" panose="02020500000000000000" pitchFamily="18" charset="-120"/>
              </a:defRPr>
            </a:lvl9pPr>
          </a:lstStyle>
          <a:p>
            <a:pPr eaLnBrk="1" hangingPunct="1">
              <a:spcBef>
                <a:spcPct val="0"/>
              </a:spcBef>
              <a:buClrTx/>
              <a:buSzTx/>
              <a:buFontTx/>
              <a:buNone/>
            </a:pPr>
            <a:endParaRPr lang="zh-CN" altLang="en-US" sz="1800" dirty="0">
              <a:solidFill>
                <a:schemeClr val="tx1"/>
              </a:solidFill>
              <a:latin typeface="Times New Roman" panose="02020603050405020304" pitchFamily="18" charset="0"/>
            </a:endParaRPr>
          </a:p>
        </p:txBody>
      </p:sp>
      <p:sp>
        <p:nvSpPr>
          <p:cNvPr id="42" name="矩形: 圆角 61"/>
          <p:cNvSpPr/>
          <p:nvPr/>
        </p:nvSpPr>
        <p:spPr>
          <a:xfrm>
            <a:off x="4779317" y="1611514"/>
            <a:ext cx="3345623" cy="1826680"/>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tretch>
            <a:fillRect/>
          </a:stretch>
        </p:blipFill>
        <p:spPr>
          <a:xfrm>
            <a:off x="5011103" y="2998074"/>
            <a:ext cx="3044296" cy="393606"/>
          </a:xfrm>
          <a:prstGeom prst="rect">
            <a:avLst/>
          </a:prstGeom>
        </p:spPr>
      </p:pic>
      <p:pic>
        <p:nvPicPr>
          <p:cNvPr id="48" name="图片 47"/>
          <p:cNvPicPr>
            <a:picLocks noChangeAspect="1"/>
          </p:cNvPicPr>
          <p:nvPr/>
        </p:nvPicPr>
        <p:blipFill>
          <a:blip r:embed="rId5"/>
          <a:stretch>
            <a:fillRect/>
          </a:stretch>
        </p:blipFill>
        <p:spPr>
          <a:xfrm>
            <a:off x="928590" y="2840943"/>
            <a:ext cx="3024188" cy="451528"/>
          </a:xfrm>
          <a:prstGeom prst="rect">
            <a:avLst/>
          </a:prstGeom>
        </p:spPr>
      </p:pic>
      <p:sp>
        <p:nvSpPr>
          <p:cNvPr id="50" name="文本框 49"/>
          <p:cNvSpPr txBox="1"/>
          <p:nvPr/>
        </p:nvSpPr>
        <p:spPr>
          <a:xfrm>
            <a:off x="1109779" y="1745895"/>
            <a:ext cx="2851005" cy="338554"/>
          </a:xfrm>
          <a:prstGeom prst="rect">
            <a:avLst/>
          </a:prstGeom>
          <a:noFill/>
        </p:spPr>
        <p:txBody>
          <a:bodyPr wrap="square">
            <a:spAutoFit/>
          </a:bodyPr>
          <a:lstStyle/>
          <a:p>
            <a:r>
              <a:rPr lang="en-US" altLang="zh-CN" sz="1600" dirty="0">
                <a:solidFill>
                  <a:schemeClr val="accent2">
                    <a:lumMod val="75000"/>
                  </a:schemeClr>
                </a:solidFill>
                <a:latin typeface="+mn-lt"/>
                <a:ea typeface="+mn-ea"/>
              </a:rPr>
              <a:t>server capacity constraint</a:t>
            </a:r>
            <a:endParaRPr lang="zh-CN" altLang="en-US" sz="1600" dirty="0">
              <a:solidFill>
                <a:schemeClr val="accent2">
                  <a:lumMod val="75000"/>
                </a:schemeClr>
              </a:solidFill>
              <a:latin typeface="+mn-lt"/>
              <a:ea typeface="+mn-ea"/>
            </a:endParaRPr>
          </a:p>
        </p:txBody>
      </p:sp>
      <p:sp>
        <p:nvSpPr>
          <p:cNvPr id="52" name="文本框 51"/>
          <p:cNvSpPr txBox="1"/>
          <p:nvPr/>
        </p:nvSpPr>
        <p:spPr>
          <a:xfrm>
            <a:off x="4994457" y="1616307"/>
            <a:ext cx="2590800" cy="338554"/>
          </a:xfrm>
          <a:prstGeom prst="rect">
            <a:avLst/>
          </a:prstGeom>
          <a:noFill/>
        </p:spPr>
        <p:txBody>
          <a:bodyPr wrap="square">
            <a:spAutoFit/>
          </a:bodyPr>
          <a:lstStyle/>
          <a:p>
            <a:r>
              <a:rPr lang="en-US" altLang="zh-CN" sz="1600" dirty="0">
                <a:solidFill>
                  <a:schemeClr val="accent2">
                    <a:lumMod val="75000"/>
                  </a:schemeClr>
                </a:solidFill>
                <a:latin typeface="+mn-lt"/>
                <a:ea typeface="+mn-ea"/>
              </a:rPr>
              <a:t>minimum target constraint</a:t>
            </a:r>
            <a:endParaRPr lang="zh-CN" altLang="en-US" sz="1600" dirty="0">
              <a:solidFill>
                <a:schemeClr val="accent2">
                  <a:lumMod val="75000"/>
                </a:schemeClr>
              </a:solidFill>
              <a:latin typeface="+mn-lt"/>
              <a:ea typeface="+mn-ea"/>
            </a:endParaRPr>
          </a:p>
        </p:txBody>
      </p:sp>
      <p:pic>
        <p:nvPicPr>
          <p:cNvPr id="54" name="图片 53"/>
          <p:cNvPicPr>
            <a:picLocks noChangeAspect="1"/>
          </p:cNvPicPr>
          <p:nvPr/>
        </p:nvPicPr>
        <p:blipFill>
          <a:blip r:embed="rId6"/>
          <a:stretch>
            <a:fillRect/>
          </a:stretch>
        </p:blipFill>
        <p:spPr>
          <a:xfrm>
            <a:off x="2580907" y="5482501"/>
            <a:ext cx="3982185" cy="393387"/>
          </a:xfrm>
          <a:prstGeom prst="rect">
            <a:avLst/>
          </a:prstGeom>
        </p:spPr>
      </p:pic>
      <p:pic>
        <p:nvPicPr>
          <p:cNvPr id="56" name="图片 55"/>
          <p:cNvPicPr>
            <a:picLocks noChangeAspect="1"/>
          </p:cNvPicPr>
          <p:nvPr/>
        </p:nvPicPr>
        <p:blipFill>
          <a:blip r:embed="rId7"/>
          <a:stretch>
            <a:fillRect/>
          </a:stretch>
        </p:blipFill>
        <p:spPr>
          <a:xfrm>
            <a:off x="4381125" y="4744750"/>
            <a:ext cx="1750405" cy="208516"/>
          </a:xfrm>
          <a:prstGeom prst="rect">
            <a:avLst/>
          </a:prstGeom>
        </p:spPr>
      </p:pic>
      <p:sp>
        <p:nvSpPr>
          <p:cNvPr id="4" name="文本框 3"/>
          <p:cNvSpPr txBox="1"/>
          <p:nvPr/>
        </p:nvSpPr>
        <p:spPr>
          <a:xfrm>
            <a:off x="283137" y="6333520"/>
            <a:ext cx="8483038"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9] </a:t>
            </a:r>
            <a:r>
              <a:rPr lang="en-US" altLang="zh-CN" sz="1000" dirty="0"/>
              <a:t>S. Le, Y. Wu, Y. Guo, and C. Vecchio, Game Theoretic Approach for a service function chain routing in NFV with coupled constraints , IEEE </a:t>
            </a:r>
            <a:r>
              <a:rPr lang="en-US" altLang="zh-CN" sz="1000" dirty="0" err="1"/>
              <a:t>Transac</a:t>
            </a:r>
            <a:r>
              <a:rPr lang="en-US" altLang="zh-CN" sz="1000" dirty="0"/>
              <a:t> </a:t>
            </a:r>
            <a:r>
              <a:rPr lang="en-US" altLang="zh-CN" sz="1000" dirty="0" err="1"/>
              <a:t>tions</a:t>
            </a:r>
            <a:r>
              <a:rPr lang="en-US" altLang="zh-CN" sz="1000" dirty="0"/>
              <a:t> on Circuits and Systems II: Express Briefs, 2021, 68(12): 3557-3561.</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8"/>
    </p:custDataLst>
  </p:cSld>
  <p:clrMapOvr>
    <a:masterClrMapping/>
  </p:clrMapOvr>
  <p:transition advTm="2046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17663"/>
            <a:ext cx="9144000" cy="213677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2245452"/>
            <a:ext cx="822325"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文本框 3"/>
          <p:cNvSpPr txBox="1">
            <a:spLocks noChangeArrowheads="1"/>
          </p:cNvSpPr>
          <p:nvPr/>
        </p:nvSpPr>
        <p:spPr bwMode="auto">
          <a:xfrm>
            <a:off x="822325" y="1841500"/>
            <a:ext cx="1155700" cy="1419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8625" dirty="0">
                <a:solidFill>
                  <a:schemeClr val="bg1"/>
                </a:solidFill>
                <a:latin typeface="Impact" panose="020B0806030902050204" pitchFamily="34" charset="0"/>
              </a:rPr>
              <a:t>4</a:t>
            </a:r>
            <a:endParaRPr lang="zh-CN" altLang="en-US" sz="8625" dirty="0">
              <a:solidFill>
                <a:schemeClr val="bg1"/>
              </a:solidFill>
              <a:latin typeface="Impact" panose="020B0806030902050204" pitchFamily="34" charset="0"/>
            </a:endParaRPr>
          </a:p>
        </p:txBody>
      </p:sp>
      <p:sp>
        <p:nvSpPr>
          <p:cNvPr id="6" name="矩形 5"/>
          <p:cNvSpPr/>
          <p:nvPr/>
        </p:nvSpPr>
        <p:spPr>
          <a:xfrm>
            <a:off x="1874838" y="2281239"/>
            <a:ext cx="7269162"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灯片编号占位符 6"/>
          <p:cNvSpPr>
            <a:spLocks noGrp="1"/>
          </p:cNvSpPr>
          <p:nvPr>
            <p:ph type="sldNum" sz="quarter" idx="12"/>
          </p:nvPr>
        </p:nvSpPr>
        <p:spPr/>
        <p:txBody>
          <a:bodyPr/>
          <a:lstStyle/>
          <a:p>
            <a:pPr>
              <a:defRPr/>
            </a:pPr>
            <a:fld id="{C1677491-B31C-424F-ACE8-EB4CA75E26CE}" type="slidenum">
              <a:rPr lang="zh-CN" altLang="en-US"/>
            </a:fld>
            <a:endParaRPr lang="zh-CN" altLang="en-US" dirty="0"/>
          </a:p>
        </p:txBody>
      </p:sp>
      <p:sp>
        <p:nvSpPr>
          <p:cNvPr id="5" name="文本框 7"/>
          <p:cNvSpPr txBox="1">
            <a:spLocks noChangeArrowheads="1"/>
          </p:cNvSpPr>
          <p:nvPr/>
        </p:nvSpPr>
        <p:spPr bwMode="auto">
          <a:xfrm>
            <a:off x="649741" y="3021452"/>
            <a:ext cx="8405359" cy="584775"/>
          </a:xfrm>
          <a:prstGeom prst="rect">
            <a:avLst/>
          </a:prstGeom>
          <a:noFill/>
          <a:ln w="9525">
            <a:noFill/>
            <a:miter lim="800000"/>
          </a:ln>
        </p:spPr>
        <p:txBody>
          <a:bodyPr wrap="square">
            <a:spAutoFit/>
          </a:bodyPr>
          <a:lstStyle/>
          <a:p>
            <a:pPr algn="ctr"/>
            <a:r>
              <a:rPr lang="en-US" altLang="zh-CN" sz="3200" dirty="0">
                <a:solidFill>
                  <a:srgbClr val="FFFFFF"/>
                </a:solidFill>
                <a:latin typeface="微软雅黑" panose="020B0503020204020204" pitchFamily="34" charset="-122"/>
                <a:ea typeface="微软雅黑" panose="020B0503020204020204" pitchFamily="34" charset="-122"/>
              </a:rPr>
              <a:t>NFV games with incomplete information</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Tm="140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632" y="615488"/>
            <a:ext cx="457200" cy="1785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4845957" y="672037"/>
            <a:ext cx="4386945" cy="106521"/>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bwMode="auto">
          <a:xfrm>
            <a:off x="413147" y="919164"/>
            <a:ext cx="542925" cy="461665"/>
          </a:xfrm>
          <a:prstGeom prst="rect">
            <a:avLst/>
          </a:prstGeom>
          <a:noFill/>
        </p:spPr>
        <p:txBody>
          <a:bodyPr>
            <a:spAutoFit/>
          </a:bodyPr>
          <a:lstStyle/>
          <a:p>
            <a:pPr algn="ctr" eaLnBrk="1" fontAlgn="auto" hangingPunct="1">
              <a:spcBef>
                <a:spcPts val="0"/>
              </a:spcBef>
              <a:spcAft>
                <a:spcPts val="0"/>
              </a:spcAft>
              <a:defRPr/>
            </a:pPr>
            <a:endParaRPr lang="zh-CN" altLang="en-US" sz="2400" dirty="0">
              <a:solidFill>
                <a:schemeClr val="bg2">
                  <a:lumMod val="25000"/>
                </a:schemeClr>
              </a:solidFill>
              <a:latin typeface="Impact" panose="020B0806030902050204" pitchFamily="34" charset="0"/>
              <a:ea typeface="+mn-ea"/>
            </a:endParaRPr>
          </a:p>
        </p:txBody>
      </p:sp>
      <p:sp>
        <p:nvSpPr>
          <p:cNvPr id="15" name="矩形 14"/>
          <p:cNvSpPr/>
          <p:nvPr/>
        </p:nvSpPr>
        <p:spPr>
          <a:xfrm>
            <a:off x="8674894" y="5823349"/>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0" y="5823349"/>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59"/>
          <p:cNvSpPr txBox="1"/>
          <p:nvPr/>
        </p:nvSpPr>
        <p:spPr>
          <a:xfrm>
            <a:off x="362232" y="1851660"/>
            <a:ext cx="8231806" cy="718145"/>
          </a:xfrm>
          <a:prstGeom prst="rect">
            <a:avLst/>
          </a:prstGeom>
          <a:noFill/>
        </p:spPr>
        <p:txBody>
          <a:bodyPr wrap="square">
            <a:spAutoFit/>
          </a:bodyPr>
          <a:lstStyle/>
          <a:p>
            <a:pPr marL="213995" indent="-213995">
              <a:spcBef>
                <a:spcPts val="450"/>
              </a:spcBef>
              <a:spcAft>
                <a:spcPts val="450"/>
              </a:spcAft>
              <a:buClr>
                <a:srgbClr val="044875"/>
              </a:buClr>
              <a:defRPr/>
            </a:pPr>
            <a:endParaRPr lang="en-US" altLang="zh-CN" sz="2000" dirty="0">
              <a:latin typeface="微软雅黑" panose="020B0503020204020204" pitchFamily="34" charset="-122"/>
              <a:ea typeface="微软雅黑" panose="020B0503020204020204" pitchFamily="34" charset="-122"/>
            </a:endParaRPr>
          </a:p>
          <a:p>
            <a:pPr marL="213995" indent="-213995">
              <a:buClr>
                <a:srgbClr val="044875"/>
              </a:buClr>
              <a:defRPr/>
            </a:pPr>
            <a:endParaRPr lang="en-US" altLang="zh-CN" sz="1650" dirty="0">
              <a:latin typeface="微软雅黑" panose="020B0503020204020204" pitchFamily="34" charset="-122"/>
              <a:ea typeface="微软雅黑" panose="020B0503020204020204" pitchFamily="34" charset="-122"/>
            </a:endParaRPr>
          </a:p>
        </p:txBody>
      </p:sp>
      <p:sp>
        <p:nvSpPr>
          <p:cNvPr id="13" name="文本框 13"/>
          <p:cNvSpPr txBox="1"/>
          <p:nvPr/>
        </p:nvSpPr>
        <p:spPr bwMode="auto">
          <a:xfrm>
            <a:off x="362232" y="415086"/>
            <a:ext cx="838137" cy="523220"/>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bg2">
                    <a:lumMod val="25000"/>
                  </a:schemeClr>
                </a:solidFill>
                <a:latin typeface="Impact" panose="020B0806030902050204" pitchFamily="34" charset="0"/>
                <a:ea typeface="+mn-ea"/>
              </a:rPr>
              <a:t>4.1</a:t>
            </a:r>
            <a:endParaRPr lang="zh-CN" altLang="en-US" sz="2800" dirty="0">
              <a:solidFill>
                <a:schemeClr val="bg2">
                  <a:lumMod val="25000"/>
                </a:schemeClr>
              </a:solidFill>
              <a:latin typeface="Impact" panose="020B0806030902050204" pitchFamily="34" charset="0"/>
              <a:ea typeface="+mn-ea"/>
            </a:endParaRPr>
          </a:p>
        </p:txBody>
      </p:sp>
      <p:sp>
        <p:nvSpPr>
          <p:cNvPr id="18" name="矩形 17"/>
          <p:cNvSpPr/>
          <p:nvPr/>
        </p:nvSpPr>
        <p:spPr bwMode="auto">
          <a:xfrm>
            <a:off x="1017646" y="599624"/>
            <a:ext cx="4432274" cy="338682"/>
          </a:xfrm>
          <a:prstGeom prst="rect">
            <a:avLst/>
          </a:prstGeom>
        </p:spPr>
        <p:txBody>
          <a:bodyPr wrap="square">
            <a:spAutoFit/>
          </a:bodyPr>
          <a:lstStyle/>
          <a:p>
            <a:pPr eaLnBrk="1" fontAlgn="auto" hangingPunct="1">
              <a:lnSpc>
                <a:spcPts val="1800"/>
              </a:lnSpc>
              <a:spcBef>
                <a:spcPts val="0"/>
              </a:spcBef>
              <a:spcAft>
                <a:spcPts val="0"/>
              </a:spcAft>
              <a:defRPr/>
            </a:pPr>
            <a:r>
              <a:rPr lang="en-US" altLang="zh-CN" sz="2400" b="1" dirty="0">
                <a:solidFill>
                  <a:srgbClr val="044875"/>
                </a:solidFill>
                <a:latin typeface="微软雅黑" panose="020B0503020204020204" pitchFamily="34" charset="-122"/>
                <a:ea typeface="微软雅黑" panose="020B0503020204020204" pitchFamily="34" charset="-122"/>
              </a:rPr>
              <a:t>Incomplete information</a:t>
            </a:r>
            <a:endParaRPr lang="en-US" altLang="zh-CN" sz="2400"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2"/>
          <p:cNvSpPr/>
          <p:nvPr/>
        </p:nvSpPr>
        <p:spPr>
          <a:xfrm>
            <a:off x="549962" y="1279706"/>
            <a:ext cx="7402288" cy="1526187"/>
          </a:xfrm>
          <a:prstGeom prst="rect">
            <a:avLst/>
          </a:prstGeom>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•Players: –a man and a woman </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•Actions: –attending a concert of either Bach or Stravinsky </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t>
            </a:r>
            <a:r>
              <a:rPr lang="en-US" altLang="zh-CN" sz="1600" dirty="0">
                <a:solidFill>
                  <a:srgbClr val="7030A0"/>
                </a:solidFill>
                <a:latin typeface="微软雅黑" panose="020B0503020204020204" pitchFamily="34" charset="-122"/>
                <a:ea typeface="微软雅黑" panose="020B0503020204020204" pitchFamily="34" charset="-122"/>
              </a:rPr>
              <a:t>Preferences:</a:t>
            </a:r>
            <a:r>
              <a:rPr lang="en-US" altLang="zh-CN" sz="1600" dirty="0">
                <a:latin typeface="微软雅黑" panose="020B0503020204020204" pitchFamily="34" charset="-122"/>
                <a:ea typeface="微软雅黑" panose="020B0503020204020204" pitchFamily="34" charset="-122"/>
              </a:rPr>
              <a:t> –each players prefers to attend a concert with the other rather than alone, </a:t>
            </a:r>
            <a:endParaRPr lang="zh-CN" altLang="en-US" sz="1600" dirty="0">
              <a:latin typeface="微软雅黑" panose="020B0503020204020204" pitchFamily="34" charset="-122"/>
              <a:ea typeface="微软雅黑" panose="020B0503020204020204" pitchFamily="34" charset="-122"/>
            </a:endParaRPr>
          </a:p>
        </p:txBody>
      </p:sp>
      <p:pic>
        <p:nvPicPr>
          <p:cNvPr id="110593" name="Picture 1"/>
          <p:cNvPicPr>
            <a:picLocks noChangeAspect="1" noChangeArrowheads="1"/>
          </p:cNvPicPr>
          <p:nvPr/>
        </p:nvPicPr>
        <p:blipFill>
          <a:blip r:embed="rId1" cstate="print"/>
          <a:srcRect/>
          <a:stretch>
            <a:fillRect/>
          </a:stretch>
        </p:blipFill>
        <p:spPr bwMode="auto">
          <a:xfrm>
            <a:off x="549962" y="2779656"/>
            <a:ext cx="2827758" cy="1748243"/>
          </a:xfrm>
          <a:prstGeom prst="rect">
            <a:avLst/>
          </a:prstGeom>
          <a:noFill/>
          <a:ln w="9525">
            <a:noFill/>
            <a:miter lim="800000"/>
            <a:headEnd/>
            <a:tailEnd/>
          </a:ln>
        </p:spPr>
      </p:pic>
      <p:sp>
        <p:nvSpPr>
          <p:cNvPr id="24" name="矩形 23"/>
          <p:cNvSpPr/>
          <p:nvPr/>
        </p:nvSpPr>
        <p:spPr bwMode="auto">
          <a:xfrm>
            <a:off x="615857" y="1002474"/>
            <a:ext cx="4432274" cy="323165"/>
          </a:xfrm>
          <a:prstGeom prst="rect">
            <a:avLst/>
          </a:prstGeom>
        </p:spPr>
        <p:txBody>
          <a:bodyPr wrap="square">
            <a:spAutoFit/>
          </a:bodyPr>
          <a:lstStyle/>
          <a:p>
            <a:pPr eaLnBrk="1" fontAlgn="auto" hangingPunct="1">
              <a:lnSpc>
                <a:spcPts val="1800"/>
              </a:lnSpc>
              <a:spcBef>
                <a:spcPts val="0"/>
              </a:spcBef>
              <a:spcAft>
                <a:spcPts val="0"/>
              </a:spcAft>
              <a:defRPr/>
            </a:pPr>
            <a:r>
              <a:rPr lang="en-US" altLang="zh-CN" b="1" dirty="0">
                <a:solidFill>
                  <a:srgbClr val="044875"/>
                </a:solidFill>
                <a:latin typeface="微软雅黑" panose="020B0503020204020204" pitchFamily="34" charset="-122"/>
                <a:ea typeface="微软雅黑" panose="020B0503020204020204" pitchFamily="34" charset="-122"/>
              </a:rPr>
              <a:t>Battle of Sexes</a:t>
            </a:r>
            <a:endParaRPr lang="en-US" altLang="zh-CN"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4014346" y="2727579"/>
            <a:ext cx="4375328" cy="1876658"/>
          </a:xfrm>
          <a:prstGeom prst="rect">
            <a:avLst/>
          </a:prstGeom>
          <a:noFill/>
          <a:ln w="9525">
            <a:noFill/>
            <a:miter lim="800000"/>
            <a:headEnd/>
            <a:tailEnd/>
          </a:ln>
        </p:spPr>
      </p:pic>
      <p:sp>
        <p:nvSpPr>
          <p:cNvPr id="8" name="文本框 7"/>
          <p:cNvSpPr txBox="1"/>
          <p:nvPr/>
        </p:nvSpPr>
        <p:spPr>
          <a:xfrm>
            <a:off x="812707" y="5366555"/>
            <a:ext cx="6643256" cy="369332"/>
          </a:xfrm>
          <a:prstGeom prst="rect">
            <a:avLst/>
          </a:prstGeom>
          <a:noFill/>
        </p:spPr>
        <p:txBody>
          <a:bodyPr wrap="square">
            <a:spAutoFit/>
          </a:bodyPr>
          <a:lstStyle/>
          <a:p>
            <a:r>
              <a:rPr lang="en-US" altLang="zh-CN" dirty="0"/>
              <a:t>How the situation can be modeled?  ——</a:t>
            </a:r>
            <a:r>
              <a:rPr lang="en-US" altLang="zh-CN" dirty="0">
                <a:solidFill>
                  <a:schemeClr val="accent2">
                    <a:lumMod val="75000"/>
                  </a:schemeClr>
                </a:solidFill>
              </a:rPr>
              <a:t>Bayesian games</a:t>
            </a:r>
            <a:endParaRPr lang="en-US" altLang="zh-CN" dirty="0">
              <a:solidFill>
                <a:schemeClr val="accent2">
                  <a:lumMod val="75000"/>
                </a:schemeClr>
              </a:solidFill>
            </a:endParaRPr>
          </a:p>
        </p:txBody>
      </p:sp>
      <p:sp>
        <p:nvSpPr>
          <p:cNvPr id="9" name="矩形 8"/>
          <p:cNvSpPr/>
          <p:nvPr/>
        </p:nvSpPr>
        <p:spPr bwMode="auto">
          <a:xfrm>
            <a:off x="684609" y="4634373"/>
            <a:ext cx="4432274" cy="323165"/>
          </a:xfrm>
          <a:prstGeom prst="rect">
            <a:avLst/>
          </a:prstGeom>
        </p:spPr>
        <p:txBody>
          <a:bodyPr wrap="square">
            <a:spAutoFit/>
          </a:bodyPr>
          <a:lstStyle/>
          <a:p>
            <a:pPr>
              <a:lnSpc>
                <a:spcPts val="1800"/>
              </a:lnSpc>
              <a:defRPr/>
            </a:pPr>
            <a:r>
              <a:rPr lang="en-US" altLang="zh-CN" b="1" dirty="0">
                <a:solidFill>
                  <a:srgbClr val="044875"/>
                </a:solidFill>
                <a:latin typeface="微软雅黑" panose="020B0503020204020204" pitchFamily="34" charset="-122"/>
                <a:ea typeface="微软雅黑" panose="020B0503020204020204" pitchFamily="34" charset="-122"/>
              </a:rPr>
              <a:t>Uncertainty</a:t>
            </a:r>
            <a:endParaRPr lang="en-US" altLang="zh-CN"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19"/>
          <p:cNvSpPr txBox="1"/>
          <p:nvPr/>
        </p:nvSpPr>
        <p:spPr>
          <a:xfrm>
            <a:off x="749513" y="4910074"/>
            <a:ext cx="7326634" cy="458908"/>
          </a:xfrm>
          <a:prstGeom prst="rect">
            <a:avLst/>
          </a:prstGeom>
          <a:noFill/>
        </p:spPr>
        <p:txBody>
          <a:bodyPr wrap="square">
            <a:spAutoFit/>
          </a:bodyPr>
          <a:lstStyle/>
          <a:p>
            <a:pPr>
              <a:lnSpc>
                <a:spcPct val="150000"/>
              </a:lnSpc>
            </a:pPr>
            <a:r>
              <a:rPr lang="en-US" altLang="zh-CN" sz="1800" dirty="0">
                <a:latin typeface="微软雅黑" panose="020B0503020204020204" pitchFamily="34" charset="-122"/>
                <a:ea typeface="微软雅黑" panose="020B0503020204020204" pitchFamily="34" charset="-122"/>
              </a:rPr>
              <a:t>The man is not certain about the intentions of the woman: </a:t>
            </a:r>
            <a:endParaRPr lang="en-US" altLang="zh-CN" sz="1800"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12374"/>
    </mc:Choice>
    <mc:Fallback>
      <p:transition advTm="1237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94" y="613405"/>
            <a:ext cx="457200" cy="1785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1314450" y="596644"/>
            <a:ext cx="7829550" cy="19535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bwMode="auto">
          <a:xfrm>
            <a:off x="413147" y="919164"/>
            <a:ext cx="542925" cy="461665"/>
          </a:xfrm>
          <a:prstGeom prst="rect">
            <a:avLst/>
          </a:prstGeom>
          <a:noFill/>
        </p:spPr>
        <p:txBody>
          <a:bodyPr>
            <a:spAutoFit/>
          </a:bodyPr>
          <a:lstStyle/>
          <a:p>
            <a:pPr algn="ctr" eaLnBrk="1" fontAlgn="auto" hangingPunct="1">
              <a:spcBef>
                <a:spcPts val="0"/>
              </a:spcBef>
              <a:spcAft>
                <a:spcPts val="0"/>
              </a:spcAft>
              <a:defRPr/>
            </a:pPr>
            <a:endParaRPr lang="zh-CN" altLang="en-US" sz="2400" dirty="0">
              <a:solidFill>
                <a:schemeClr val="bg2">
                  <a:lumMod val="25000"/>
                </a:schemeClr>
              </a:solidFill>
              <a:latin typeface="Impact" panose="020B0806030902050204" pitchFamily="34" charset="0"/>
              <a:ea typeface="+mn-ea"/>
            </a:endParaRPr>
          </a:p>
        </p:txBody>
      </p:sp>
      <p:sp>
        <p:nvSpPr>
          <p:cNvPr id="15" name="矩形 14"/>
          <p:cNvSpPr/>
          <p:nvPr/>
        </p:nvSpPr>
        <p:spPr>
          <a:xfrm>
            <a:off x="8631293" y="5945550"/>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43601" y="5965503"/>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bwMode="auto">
          <a:xfrm>
            <a:off x="432197" y="1176073"/>
            <a:ext cx="3482578" cy="350930"/>
          </a:xfrm>
          <a:prstGeom prst="rect">
            <a:avLst/>
          </a:prstGeom>
        </p:spPr>
        <p:txBody>
          <a:bodyPr wrap="square">
            <a:spAutoFit/>
          </a:bodyPr>
          <a:lstStyle/>
          <a:p>
            <a:pPr eaLnBrk="1" fontAlgn="auto" hangingPunct="1">
              <a:lnSpc>
                <a:spcPts val="1800"/>
              </a:lnSpc>
              <a:spcBef>
                <a:spcPts val="0"/>
              </a:spcBef>
              <a:spcAft>
                <a:spcPts val="0"/>
              </a:spcAft>
              <a:defRPr/>
            </a:pPr>
            <a:r>
              <a:rPr lang="en-US" altLang="zh-CN" sz="2800" b="1" dirty="0">
                <a:solidFill>
                  <a:srgbClr val="044875"/>
                </a:solidFill>
                <a:latin typeface="微软雅黑" panose="020B0503020204020204" pitchFamily="34" charset="-122"/>
                <a:ea typeface="微软雅黑" panose="020B0503020204020204" pitchFamily="34" charset="-122"/>
              </a:rPr>
              <a:t>Bayesian Game</a:t>
            </a:r>
            <a:endParaRPr lang="en-US" altLang="zh-CN" sz="2800" b="1" dirty="0">
              <a:solidFill>
                <a:srgbClr val="044875"/>
              </a:solidFill>
              <a:latin typeface="微软雅黑" panose="020B0503020204020204" pitchFamily="34" charset="-122"/>
              <a:ea typeface="微软雅黑" panose="020B0503020204020204" pitchFamily="34" charset="-122"/>
            </a:endParaRPr>
          </a:p>
        </p:txBody>
      </p:sp>
      <p:sp>
        <p:nvSpPr>
          <p:cNvPr id="32" name="文本框 13"/>
          <p:cNvSpPr txBox="1"/>
          <p:nvPr/>
        </p:nvSpPr>
        <p:spPr bwMode="auto">
          <a:xfrm>
            <a:off x="325890" y="446407"/>
            <a:ext cx="1079101" cy="523220"/>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bg2">
                    <a:lumMod val="25000"/>
                  </a:schemeClr>
                </a:solidFill>
                <a:latin typeface="Impact" panose="020B0806030902050204" pitchFamily="34" charset="0"/>
                <a:ea typeface="+mn-ea"/>
              </a:rPr>
              <a:t>4.2</a:t>
            </a:r>
            <a:endParaRPr lang="zh-CN" altLang="en-US" sz="2800" dirty="0">
              <a:solidFill>
                <a:schemeClr val="bg2">
                  <a:lumMod val="25000"/>
                </a:schemeClr>
              </a:solidFill>
              <a:latin typeface="Impact" panose="020B0806030902050204" pitchFamily="34" charset="0"/>
              <a:ea typeface="+mn-ea"/>
            </a:endParaRPr>
          </a:p>
        </p:txBody>
      </p:sp>
      <p:pic>
        <p:nvPicPr>
          <p:cNvPr id="4" name="图片 3"/>
          <p:cNvPicPr>
            <a:picLocks noChangeAspect="1"/>
          </p:cNvPicPr>
          <p:nvPr/>
        </p:nvPicPr>
        <p:blipFill>
          <a:blip r:embed="rId1"/>
          <a:stretch>
            <a:fillRect/>
          </a:stretch>
        </p:blipFill>
        <p:spPr>
          <a:xfrm>
            <a:off x="1047766" y="1733449"/>
            <a:ext cx="5308157" cy="2456060"/>
          </a:xfrm>
          <a:prstGeom prst="rect">
            <a:avLst/>
          </a:prstGeom>
        </p:spPr>
      </p:pic>
      <p:pic>
        <p:nvPicPr>
          <p:cNvPr id="8" name="图片 7"/>
          <p:cNvPicPr>
            <a:picLocks noChangeAspect="1"/>
          </p:cNvPicPr>
          <p:nvPr/>
        </p:nvPicPr>
        <p:blipFill>
          <a:blip r:embed="rId2"/>
          <a:stretch>
            <a:fillRect/>
          </a:stretch>
        </p:blipFill>
        <p:spPr>
          <a:xfrm>
            <a:off x="1107401" y="4355438"/>
            <a:ext cx="5124768" cy="1268737"/>
          </a:xfrm>
          <a:prstGeom prst="rect">
            <a:avLst/>
          </a:prstGeom>
        </p:spPr>
      </p:pic>
      <p:pic>
        <p:nvPicPr>
          <p:cNvPr id="19" name="图片 18">
            <a:hlinkClick r:id="rId3" tooltip="" action="ppaction://hlinkfile"/>
          </p:cNvPr>
          <p:cNvPicPr>
            <a:picLocks noChangeAspect="1"/>
          </p:cNvPicPr>
          <p:nvPr/>
        </p:nvPicPr>
        <p:blipFill>
          <a:blip r:embed="rId4"/>
          <a:stretch>
            <a:fillRect/>
          </a:stretch>
        </p:blipFill>
        <p:spPr>
          <a:xfrm>
            <a:off x="6631676" y="2317370"/>
            <a:ext cx="2203580" cy="1519135"/>
          </a:xfrm>
          <a:prstGeom prst="rect">
            <a:avLst/>
          </a:prstGeom>
        </p:spPr>
      </p:pic>
      <p:sp>
        <p:nvSpPr>
          <p:cNvPr id="39" name="文本框 21"/>
          <p:cNvSpPr txBox="1"/>
          <p:nvPr/>
        </p:nvSpPr>
        <p:spPr>
          <a:xfrm>
            <a:off x="135425" y="6280403"/>
            <a:ext cx="856963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t>[</a:t>
            </a:r>
            <a:r>
              <a:rPr lang="en-US" altLang="zh-CN" sz="1000" dirty="0"/>
              <a:t>10] J. C </a:t>
            </a:r>
            <a:r>
              <a:rPr lang="en-US" altLang="zh-CN" sz="1000" dirty="0" err="1"/>
              <a:t>Harsanyi</a:t>
            </a:r>
            <a:r>
              <a:rPr lang="en-US" altLang="zh-CN" sz="1000" dirty="0"/>
              <a:t>, Games with incomplete information played by Bayesian players part I. The basic model, Management Science, vol. 14, no. 3, pp.159-182, 1967.</a:t>
            </a:r>
            <a:endParaRPr lang="en-US" altLang="zh-CN" sz="1000" dirty="0"/>
          </a:p>
          <a:p>
            <a:r>
              <a:rPr lang="en-US" altLang="zh-CN" sz="1400" dirty="0"/>
              <a:t>.</a:t>
            </a:r>
            <a:endParaRPr lang="zh-CN" altLang="en-US" sz="1400" dirty="0"/>
          </a:p>
        </p:txBody>
      </p:sp>
      <p:sp>
        <p:nvSpPr>
          <p:cNvPr id="3" name="文本框 2"/>
          <p:cNvSpPr txBox="1"/>
          <p:nvPr/>
        </p:nvSpPr>
        <p:spPr>
          <a:xfrm>
            <a:off x="135425" y="1769925"/>
            <a:ext cx="4572000" cy="307777"/>
          </a:xfrm>
          <a:prstGeom prst="rect">
            <a:avLst/>
          </a:prstGeom>
          <a:noFill/>
        </p:spPr>
        <p:txBody>
          <a:bodyPr wrap="square">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Def 4.1 </a:t>
            </a:r>
            <a:r>
              <a:rPr lang="en-US" altLang="zh-CN" sz="1050" dirty="0">
                <a:latin typeface="微软雅黑" panose="020B0503020204020204" pitchFamily="34" charset="-122"/>
                <a:ea typeface="微软雅黑" panose="020B0503020204020204" pitchFamily="34" charset="-122"/>
                <a:cs typeface="Calibri" panose="020F0502020204030204" pitchFamily="34" charset="0"/>
              </a:rPr>
              <a:t>[10]</a:t>
            </a:r>
            <a:endParaRPr lang="zh-CN" altLang="en-US" sz="1050" dirty="0">
              <a:latin typeface="微软雅黑" panose="020B0503020204020204" pitchFamily="34" charset="-122"/>
              <a:ea typeface="微软雅黑" panose="020B0503020204020204" pitchFamily="34" charset="-122"/>
              <a:cs typeface="Calibri" panose="020F050202020403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advTm="12374"/>
    </mc:Choice>
    <mc:Fallback>
      <p:transition advTm="1237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532995"/>
            <a:ext cx="457200" cy="1785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3755568" y="609752"/>
            <a:ext cx="5388432" cy="19360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bwMode="auto">
          <a:xfrm>
            <a:off x="413147" y="919164"/>
            <a:ext cx="542925" cy="461665"/>
          </a:xfrm>
          <a:prstGeom prst="rect">
            <a:avLst/>
          </a:prstGeom>
          <a:noFill/>
        </p:spPr>
        <p:txBody>
          <a:bodyPr>
            <a:spAutoFit/>
          </a:bodyPr>
          <a:lstStyle/>
          <a:p>
            <a:pPr algn="ctr" eaLnBrk="1" fontAlgn="auto" hangingPunct="1">
              <a:spcBef>
                <a:spcPts val="0"/>
              </a:spcBef>
              <a:spcAft>
                <a:spcPts val="0"/>
              </a:spcAft>
              <a:defRPr/>
            </a:pPr>
            <a:endParaRPr lang="zh-CN" altLang="en-US" sz="2400" dirty="0">
              <a:solidFill>
                <a:schemeClr val="bg2">
                  <a:lumMod val="25000"/>
                </a:schemeClr>
              </a:solidFill>
              <a:latin typeface="Impact" panose="020B0806030902050204" pitchFamily="34" charset="0"/>
              <a:ea typeface="+mn-ea"/>
            </a:endParaRPr>
          </a:p>
        </p:txBody>
      </p:sp>
      <p:sp>
        <p:nvSpPr>
          <p:cNvPr id="15" name="矩形 14"/>
          <p:cNvSpPr/>
          <p:nvPr/>
        </p:nvSpPr>
        <p:spPr>
          <a:xfrm>
            <a:off x="8674894" y="5823349"/>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0" y="5841897"/>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bwMode="auto">
          <a:xfrm>
            <a:off x="884096" y="530044"/>
            <a:ext cx="4132404" cy="581762"/>
          </a:xfrm>
          <a:prstGeom prst="rect">
            <a:avLst/>
          </a:prstGeom>
        </p:spPr>
        <p:txBody>
          <a:bodyPr wrap="square">
            <a:spAutoFit/>
          </a:bodyPr>
          <a:lstStyle/>
          <a:p>
            <a:pPr eaLnBrk="1" fontAlgn="auto" hangingPunct="1">
              <a:lnSpc>
                <a:spcPts val="1800"/>
              </a:lnSpc>
              <a:spcBef>
                <a:spcPts val="0"/>
              </a:spcBef>
              <a:spcAft>
                <a:spcPts val="0"/>
              </a:spcAft>
              <a:defRPr/>
            </a:pPr>
            <a:r>
              <a:rPr lang="en-US" altLang="zh-CN" sz="2800" b="1" dirty="0">
                <a:solidFill>
                  <a:srgbClr val="044875"/>
                </a:solidFill>
                <a:latin typeface="微软雅黑" panose="020B0503020204020204" pitchFamily="34" charset="-122"/>
                <a:ea typeface="微软雅黑" panose="020B0503020204020204" pitchFamily="34" charset="-122"/>
              </a:rPr>
              <a:t>Bayesian Game</a:t>
            </a:r>
            <a:endParaRPr lang="en-US" altLang="zh-CN" sz="2800" b="1" dirty="0">
              <a:solidFill>
                <a:srgbClr val="044875"/>
              </a:solidFill>
              <a:latin typeface="微软雅黑" panose="020B0503020204020204" pitchFamily="34" charset="-122"/>
              <a:ea typeface="微软雅黑" panose="020B0503020204020204" pitchFamily="34" charset="-122"/>
            </a:endParaRPr>
          </a:p>
          <a:p>
            <a:pPr eaLnBrk="1" fontAlgn="auto" hangingPunct="1">
              <a:lnSpc>
                <a:spcPts val="1800"/>
              </a:lnSpc>
              <a:spcBef>
                <a:spcPts val="0"/>
              </a:spcBef>
              <a:spcAft>
                <a:spcPts val="0"/>
              </a:spcAft>
              <a:defRPr/>
            </a:pPr>
            <a:endParaRPr lang="en-US" altLang="zh-CN" sz="2800"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文本框 13"/>
          <p:cNvSpPr txBox="1"/>
          <p:nvPr/>
        </p:nvSpPr>
        <p:spPr bwMode="auto">
          <a:xfrm>
            <a:off x="145058" y="318494"/>
            <a:ext cx="1079101" cy="523220"/>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bg2">
                    <a:lumMod val="25000"/>
                  </a:schemeClr>
                </a:solidFill>
                <a:latin typeface="Impact" panose="020B0806030902050204" pitchFamily="34" charset="0"/>
                <a:ea typeface="+mn-ea"/>
              </a:rPr>
              <a:t>4.2</a:t>
            </a:r>
            <a:endParaRPr lang="zh-CN" altLang="en-US" sz="2800" dirty="0">
              <a:solidFill>
                <a:schemeClr val="bg2">
                  <a:lumMod val="25000"/>
                </a:schemeClr>
              </a:solidFill>
              <a:latin typeface="Impact" panose="020B0806030902050204" pitchFamily="34" charset="0"/>
              <a:ea typeface="+mn-ea"/>
            </a:endParaRPr>
          </a:p>
        </p:txBody>
      </p:sp>
      <p:sp>
        <p:nvSpPr>
          <p:cNvPr id="35" name="TextBox 34"/>
          <p:cNvSpPr txBox="1"/>
          <p:nvPr/>
        </p:nvSpPr>
        <p:spPr>
          <a:xfrm>
            <a:off x="141426" y="1365896"/>
            <a:ext cx="5065681" cy="700576"/>
          </a:xfrm>
          <a:prstGeom prst="rect">
            <a:avLst/>
          </a:prstGeom>
          <a:noFill/>
        </p:spPr>
        <p:txBody>
          <a:bodyPr wrap="square" rtlCol="0">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  Def 4.2</a:t>
            </a:r>
            <a:r>
              <a:rPr lang="en-US" altLang="zh-CN" sz="1400" dirty="0">
                <a:latin typeface="微软雅黑" panose="020B0503020204020204" pitchFamily="34" charset="-122"/>
                <a:ea typeface="微软雅黑" panose="020B0503020204020204" pitchFamily="34" charset="-122"/>
              </a:rPr>
              <a:t> [3] If for each type of each player in Bayesian   game, strategy profile                                      satisfies</a:t>
            </a:r>
            <a:endParaRPr lang="zh-CN" altLang="en-US" sz="1400" dirty="0">
              <a:latin typeface="微软雅黑" panose="020B0503020204020204" pitchFamily="34" charset="-122"/>
              <a:ea typeface="微软雅黑" panose="020B0503020204020204" pitchFamily="34" charset="-122"/>
            </a:endParaRPr>
          </a:p>
        </p:txBody>
      </p:sp>
      <p:graphicFrame>
        <p:nvGraphicFramePr>
          <p:cNvPr id="63505" name="Object 17"/>
          <p:cNvGraphicFramePr>
            <a:graphicFrameLocks noChangeAspect="1"/>
          </p:cNvGraphicFramePr>
          <p:nvPr/>
        </p:nvGraphicFramePr>
        <p:xfrm>
          <a:off x="964769" y="4573466"/>
          <a:ext cx="4162569" cy="356752"/>
        </p:xfrm>
        <a:graphic>
          <a:graphicData uri="http://schemas.openxmlformats.org/presentationml/2006/ole">
            <mc:AlternateContent xmlns:mc="http://schemas.openxmlformats.org/markup-compatibility/2006">
              <mc:Choice xmlns:v="urn:schemas-microsoft-com:vml" Requires="v">
                <p:oleObj spid="_x0000_s0" name="Equation" r:id="rId1" imgW="108204000" imgH="8839200" progId="Equation.DSMT4">
                  <p:embed/>
                </p:oleObj>
              </mc:Choice>
              <mc:Fallback>
                <p:oleObj name="Equation" r:id="rId1" imgW="108204000" imgH="8839200" progId="Equation.DSMT4">
                  <p:embed/>
                  <p:pic>
                    <p:nvPicPr>
                      <p:cNvPr id="0" name="Object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69" y="4573466"/>
                        <a:ext cx="4162569" cy="356752"/>
                      </a:xfrm>
                      <a:prstGeom prst="rect">
                        <a:avLst/>
                      </a:prstGeom>
                      <a:noFill/>
                    </p:spPr>
                  </p:pic>
                </p:oleObj>
              </mc:Fallback>
            </mc:AlternateContent>
          </a:graphicData>
        </a:graphic>
      </p:graphicFrame>
      <p:sp>
        <p:nvSpPr>
          <p:cNvPr id="36" name="矩形 35"/>
          <p:cNvSpPr/>
          <p:nvPr/>
        </p:nvSpPr>
        <p:spPr bwMode="auto">
          <a:xfrm>
            <a:off x="94076" y="3389286"/>
            <a:ext cx="4297090" cy="338682"/>
          </a:xfrm>
          <a:prstGeom prst="rect">
            <a:avLst/>
          </a:prstGeom>
        </p:spPr>
        <p:txBody>
          <a:bodyPr wrap="square">
            <a:spAutoFit/>
          </a:bodyPr>
          <a:lstStyle/>
          <a:p>
            <a:pPr>
              <a:lnSpc>
                <a:spcPts val="1800"/>
              </a:lnSpc>
              <a:defRPr/>
            </a:pPr>
            <a:r>
              <a:rPr lang="zh-CN" altLang="en-US" sz="2400" b="1" dirty="0">
                <a:solidFill>
                  <a:srgbClr val="044875"/>
                </a:solidFill>
                <a:latin typeface="微软雅黑" panose="020B0503020204020204" pitchFamily="34" charset="-122"/>
                <a:ea typeface="微软雅黑" panose="020B0503020204020204" pitchFamily="34" charset="-122"/>
              </a:rPr>
              <a:t> </a:t>
            </a:r>
            <a:r>
              <a:rPr lang="en-US" altLang="zh-CN" b="1" dirty="0">
                <a:solidFill>
                  <a:srgbClr val="044875"/>
                </a:solidFill>
                <a:latin typeface="微软雅黑" panose="020B0503020204020204" pitchFamily="34" charset="-122"/>
                <a:ea typeface="微软雅黑" panose="020B0503020204020204" pitchFamily="34" charset="-122"/>
              </a:rPr>
              <a:t>Bayesian Potential Games</a:t>
            </a:r>
            <a:endParaRPr lang="en-US" altLang="zh-CN"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36"/>
          <p:cNvSpPr/>
          <p:nvPr/>
        </p:nvSpPr>
        <p:spPr bwMode="auto">
          <a:xfrm>
            <a:off x="103219" y="1001229"/>
            <a:ext cx="4432274" cy="323165"/>
          </a:xfrm>
          <a:prstGeom prst="rect">
            <a:avLst/>
          </a:prstGeom>
        </p:spPr>
        <p:txBody>
          <a:bodyPr wrap="square">
            <a:spAutoFit/>
          </a:bodyPr>
          <a:lstStyle/>
          <a:p>
            <a:pPr>
              <a:lnSpc>
                <a:spcPts val="1800"/>
              </a:lnSpc>
              <a:defRPr/>
            </a:pPr>
            <a:r>
              <a:rPr lang="en-US" altLang="zh-CN" b="1" dirty="0">
                <a:solidFill>
                  <a:srgbClr val="044875"/>
                </a:solidFill>
                <a:latin typeface="微软雅黑" panose="020B0503020204020204" pitchFamily="34" charset="-122"/>
                <a:ea typeface="微软雅黑" panose="020B0503020204020204" pitchFamily="34" charset="-122"/>
              </a:rPr>
              <a:t>Bayesian Nash equilibrium</a:t>
            </a:r>
            <a:endParaRPr lang="en-US" altLang="zh-CN" b="1" dirty="0">
              <a:solidFill>
                <a:srgbClr val="044875"/>
              </a:solidFill>
              <a:latin typeface="微软雅黑" panose="020B0503020204020204" pitchFamily="34" charset="-122"/>
              <a:ea typeface="微软雅黑" panose="020B0503020204020204" pitchFamily="34" charset="-122"/>
            </a:endParaRPr>
          </a:p>
        </p:txBody>
      </p:sp>
      <p:graphicFrame>
        <p:nvGraphicFramePr>
          <p:cNvPr id="63506" name="Object 18"/>
          <p:cNvGraphicFramePr>
            <a:graphicFrameLocks noChangeAspect="1"/>
          </p:cNvGraphicFramePr>
          <p:nvPr/>
        </p:nvGraphicFramePr>
        <p:xfrm>
          <a:off x="2912457" y="4217831"/>
          <a:ext cx="1175254" cy="198115"/>
        </p:xfrm>
        <a:graphic>
          <a:graphicData uri="http://schemas.openxmlformats.org/presentationml/2006/ole">
            <mc:AlternateContent xmlns:mc="http://schemas.openxmlformats.org/markup-compatibility/2006">
              <mc:Choice xmlns:v="urn:schemas-microsoft-com:vml" Requires="v">
                <p:oleObj spid="_x0000_s2" name="Equation" r:id="rId3" imgW="28651200" imgH="4876800" progId="Equation.DSMT4">
                  <p:embed/>
                </p:oleObj>
              </mc:Choice>
              <mc:Fallback>
                <p:oleObj name="Equation" r:id="rId3" imgW="28651200" imgH="487680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457" y="4217831"/>
                        <a:ext cx="1175254" cy="198115"/>
                      </a:xfrm>
                      <a:prstGeom prst="rect">
                        <a:avLst/>
                      </a:prstGeom>
                      <a:noFill/>
                    </p:spPr>
                  </p:pic>
                </p:oleObj>
              </mc:Fallback>
            </mc:AlternateContent>
          </a:graphicData>
        </a:graphic>
      </p:graphicFrame>
      <p:pic>
        <p:nvPicPr>
          <p:cNvPr id="3" name="图片 2"/>
          <p:cNvPicPr>
            <a:picLocks noChangeAspect="1"/>
          </p:cNvPicPr>
          <p:nvPr/>
        </p:nvPicPr>
        <p:blipFill>
          <a:blip r:embed="rId5"/>
          <a:stretch>
            <a:fillRect/>
          </a:stretch>
        </p:blipFill>
        <p:spPr>
          <a:xfrm>
            <a:off x="5249755" y="1133889"/>
            <a:ext cx="3338105" cy="1520199"/>
          </a:xfrm>
          <a:prstGeom prst="rect">
            <a:avLst/>
          </a:prstGeom>
        </p:spPr>
      </p:pic>
      <p:sp>
        <p:nvSpPr>
          <p:cNvPr id="6" name="TextBox 29"/>
          <p:cNvSpPr txBox="1">
            <a:spLocks noChangeArrowheads="1"/>
          </p:cNvSpPr>
          <p:nvPr/>
        </p:nvSpPr>
        <p:spPr bwMode="auto">
          <a:xfrm>
            <a:off x="5783799" y="2718772"/>
            <a:ext cx="2909006" cy="307777"/>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4.1  A Bayesian potential game.</a:t>
            </a:r>
            <a:endParaRPr lang="en-US" altLang="zh-CN" sz="1400" dirty="0">
              <a:latin typeface="Calibri" panose="020F0502020204030204" pitchFamily="34" charset="0"/>
              <a:ea typeface="等线" panose="02010600030101010101" pitchFamily="2" charset="-122"/>
            </a:endParaRPr>
          </a:p>
        </p:txBody>
      </p:sp>
      <p:pic>
        <p:nvPicPr>
          <p:cNvPr id="8" name="图片 7"/>
          <p:cNvPicPr>
            <a:picLocks noChangeAspect="1"/>
          </p:cNvPicPr>
          <p:nvPr/>
        </p:nvPicPr>
        <p:blipFill>
          <a:blip r:embed="rId6"/>
          <a:stretch>
            <a:fillRect/>
          </a:stretch>
        </p:blipFill>
        <p:spPr>
          <a:xfrm>
            <a:off x="5669972" y="3567224"/>
            <a:ext cx="3239475" cy="1520199"/>
          </a:xfrm>
          <a:prstGeom prst="rect">
            <a:avLst/>
          </a:prstGeom>
        </p:spPr>
      </p:pic>
      <p:sp>
        <p:nvSpPr>
          <p:cNvPr id="9" name="TextBox 29"/>
          <p:cNvSpPr txBox="1">
            <a:spLocks noChangeArrowheads="1"/>
          </p:cNvSpPr>
          <p:nvPr/>
        </p:nvSpPr>
        <p:spPr bwMode="auto">
          <a:xfrm>
            <a:off x="5831010" y="5132752"/>
            <a:ext cx="2957010" cy="307777"/>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4.2  A Bayesian potential function.</a:t>
            </a:r>
            <a:endParaRPr lang="en-US" altLang="zh-CN" sz="1400" dirty="0">
              <a:latin typeface="Calibri" panose="020F0502020204030204" pitchFamily="34" charset="0"/>
              <a:ea typeface="等线" panose="02010600030101010101" pitchFamily="2" charset="-122"/>
            </a:endParaRPr>
          </a:p>
        </p:txBody>
      </p:sp>
      <p:pic>
        <p:nvPicPr>
          <p:cNvPr id="13" name="图片 12"/>
          <p:cNvPicPr>
            <a:picLocks noChangeAspect="1"/>
          </p:cNvPicPr>
          <p:nvPr/>
        </p:nvPicPr>
        <p:blipFill>
          <a:blip r:embed="rId7"/>
          <a:stretch>
            <a:fillRect/>
          </a:stretch>
        </p:blipFill>
        <p:spPr>
          <a:xfrm>
            <a:off x="956072" y="2230141"/>
            <a:ext cx="3108959" cy="416781"/>
          </a:xfrm>
          <a:prstGeom prst="rect">
            <a:avLst/>
          </a:prstGeom>
        </p:spPr>
      </p:pic>
      <p:pic>
        <p:nvPicPr>
          <p:cNvPr id="19" name="图片 18"/>
          <p:cNvPicPr>
            <a:picLocks noChangeAspect="1"/>
          </p:cNvPicPr>
          <p:nvPr/>
        </p:nvPicPr>
        <p:blipFill>
          <a:blip r:embed="rId8"/>
          <a:stretch>
            <a:fillRect/>
          </a:stretch>
        </p:blipFill>
        <p:spPr>
          <a:xfrm>
            <a:off x="2225192" y="1815969"/>
            <a:ext cx="1767323" cy="228862"/>
          </a:xfrm>
          <a:prstGeom prst="rect">
            <a:avLst/>
          </a:prstGeom>
        </p:spPr>
      </p:pic>
      <p:sp>
        <p:nvSpPr>
          <p:cNvPr id="25" name="文本框 24"/>
          <p:cNvSpPr txBox="1"/>
          <p:nvPr/>
        </p:nvSpPr>
        <p:spPr>
          <a:xfrm>
            <a:off x="413147" y="2718772"/>
            <a:ext cx="4212502" cy="307777"/>
          </a:xfrm>
          <a:prstGeom prst="rect">
            <a:avLst/>
          </a:prstGeom>
          <a:noFill/>
        </p:spPr>
        <p:txBody>
          <a:bodyPr wrap="square">
            <a:spAutoFit/>
          </a:bodyPr>
          <a:lstStyle/>
          <a:p>
            <a:r>
              <a:rPr lang="en-US" altLang="zh-CN" sz="1400" dirty="0">
                <a:solidFill>
                  <a:prstClr val="black"/>
                </a:solidFill>
              </a:rPr>
              <a:t>then</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it is a pure Bayesian Nash equilibrium (BNE)</a:t>
            </a:r>
            <a:r>
              <a:rPr lang="en-US" altLang="zh-CN" sz="1400" dirty="0">
                <a:solidFill>
                  <a:prstClr val="black"/>
                </a:solidFill>
              </a:rPr>
              <a:t>.</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endParaRPr lang="zh-CN" altLang="en-US" dirty="0"/>
          </a:p>
        </p:txBody>
      </p:sp>
      <p:sp>
        <p:nvSpPr>
          <p:cNvPr id="34" name="文本框 33"/>
          <p:cNvSpPr txBox="1"/>
          <p:nvPr/>
        </p:nvSpPr>
        <p:spPr>
          <a:xfrm>
            <a:off x="285876" y="3811836"/>
            <a:ext cx="5328843" cy="700576"/>
          </a:xfrm>
          <a:prstGeom prst="rect">
            <a:avLst/>
          </a:prstGeom>
          <a:noFill/>
        </p:spPr>
        <p:txBody>
          <a:bodyPr wrap="square">
            <a:spAutoFit/>
          </a:bodyPr>
          <a:lstStyle/>
          <a:p>
            <a:pPr>
              <a:lnSpc>
                <a:spcPct val="150000"/>
              </a:lnSpc>
            </a:pPr>
            <a:r>
              <a:rPr lang="en-US" altLang="zh-CN" sz="1400" b="1" dirty="0">
                <a:latin typeface="微软雅黑" panose="020B0503020204020204" pitchFamily="34" charset="-122"/>
                <a:ea typeface="微软雅黑" panose="020B0503020204020204" pitchFamily="34" charset="-122"/>
              </a:rPr>
              <a:t>Def 4.3 </a:t>
            </a:r>
            <a:r>
              <a:rPr lang="en-US" altLang="zh-CN" sz="1400" dirty="0">
                <a:latin typeface="微软雅黑" panose="020B0503020204020204" pitchFamily="34" charset="-122"/>
                <a:ea typeface="微软雅黑" panose="020B0503020204020204" pitchFamily="34" charset="-122"/>
              </a:rPr>
              <a:t>[3] </a:t>
            </a:r>
            <a:r>
              <a:rPr lang="en-US" altLang="zh-CN" sz="1400" dirty="0">
                <a:solidFill>
                  <a:prstClr val="black"/>
                </a:solidFill>
              </a:rPr>
              <a:t>A Bayesian game </a:t>
            </a:r>
            <a:r>
              <a:rPr lang="en-US" altLang="zh-CN" sz="1400" i="1" dirty="0">
                <a:solidFill>
                  <a:prstClr val="black"/>
                </a:solidFill>
              </a:rPr>
              <a:t>G</a:t>
            </a:r>
            <a:r>
              <a:rPr lang="en-US" altLang="zh-CN" sz="1400" dirty="0">
                <a:solidFill>
                  <a:prstClr val="black"/>
                </a:solidFill>
              </a:rPr>
              <a:t>  is a Bayesian potential game (BPG)  if there exists a function                          , satisfies </a:t>
            </a:r>
            <a:endParaRPr lang="zh-CN" altLang="en-US" sz="1400" dirty="0">
              <a:solidFill>
                <a:prstClr val="black"/>
              </a:solidFill>
            </a:endParaRPr>
          </a:p>
        </p:txBody>
      </p:sp>
      <p:sp>
        <p:nvSpPr>
          <p:cNvPr id="44" name="文本框 43"/>
          <p:cNvSpPr txBox="1"/>
          <p:nvPr/>
        </p:nvSpPr>
        <p:spPr>
          <a:xfrm>
            <a:off x="457200" y="5065604"/>
            <a:ext cx="5065681" cy="307777"/>
          </a:xfrm>
          <a:prstGeom prst="rect">
            <a:avLst/>
          </a:prstGeom>
          <a:noFill/>
        </p:spPr>
        <p:txBody>
          <a:bodyPr wrap="square">
            <a:spAutoFit/>
          </a:bodyPr>
          <a:lstStyle/>
          <a:p>
            <a:r>
              <a:rPr lang="en-US" altLang="zh-CN" sz="1400" dirty="0">
                <a:solidFill>
                  <a:prstClr val="black"/>
                </a:solidFill>
              </a:rPr>
              <a:t>And </a:t>
            </a:r>
            <a:r>
              <a:rPr lang="en-US" altLang="zh-CN" sz="1400" i="1" dirty="0">
                <a:solidFill>
                  <a:prstClr val="black"/>
                </a:solidFill>
              </a:rPr>
              <a:t>F</a:t>
            </a:r>
            <a:r>
              <a:rPr lang="en-US" altLang="zh-CN" sz="1400" dirty="0">
                <a:solidFill>
                  <a:prstClr val="black"/>
                </a:solidFill>
              </a:rPr>
              <a:t> is a Bayesian  potential function for </a:t>
            </a:r>
            <a:r>
              <a:rPr lang="en-US" altLang="zh-CN" sz="1400" i="1" dirty="0">
                <a:solidFill>
                  <a:prstClr val="black"/>
                </a:solidFill>
              </a:rPr>
              <a:t>G</a:t>
            </a:r>
            <a:r>
              <a:rPr lang="en-US" altLang="zh-CN" sz="1400" dirty="0">
                <a:solidFill>
                  <a:prstClr val="black"/>
                </a:solidFill>
              </a:rPr>
              <a:t>.</a:t>
            </a:r>
            <a:endParaRPr lang="zh-CN" altLang="en-US" sz="1400" dirty="0">
              <a:solidFill>
                <a:prstClr val="black"/>
              </a:solidFill>
            </a:endParaRPr>
          </a:p>
        </p:txBody>
      </p:sp>
      <p:sp>
        <p:nvSpPr>
          <p:cNvPr id="4" name="文本框 3"/>
          <p:cNvSpPr txBox="1"/>
          <p:nvPr/>
        </p:nvSpPr>
        <p:spPr>
          <a:xfrm>
            <a:off x="548892" y="6251776"/>
            <a:ext cx="4250748" cy="30777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lang="en-US" altLang="zh-CN" sz="1000" dirty="0">
                <a:solidFill>
                  <a:prstClr val="black"/>
                </a:solidFill>
              </a:rPr>
              <a:t>3</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R.Gibbons,“A</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primer in game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theory,”Harvester</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Wheatsheaf,1992..</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0" advTm="12374"/>
    </mc:Choice>
    <mc:Fallback>
      <p:transition advTm="1237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3172" y="441490"/>
            <a:ext cx="457200" cy="1785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5032581" y="431197"/>
            <a:ext cx="4088247" cy="21471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bwMode="auto">
          <a:xfrm>
            <a:off x="413147" y="919164"/>
            <a:ext cx="542925" cy="461665"/>
          </a:xfrm>
          <a:prstGeom prst="rect">
            <a:avLst/>
          </a:prstGeom>
          <a:noFill/>
        </p:spPr>
        <p:txBody>
          <a:bodyPr>
            <a:spAutoFit/>
          </a:bodyPr>
          <a:lstStyle/>
          <a:p>
            <a:pPr algn="ctr" eaLnBrk="1" fontAlgn="auto" hangingPunct="1">
              <a:spcBef>
                <a:spcPts val="0"/>
              </a:spcBef>
              <a:spcAft>
                <a:spcPts val="0"/>
              </a:spcAft>
              <a:defRPr/>
            </a:pPr>
            <a:endParaRPr lang="zh-CN" altLang="en-US" sz="2400" dirty="0">
              <a:solidFill>
                <a:schemeClr val="bg2">
                  <a:lumMod val="25000"/>
                </a:schemeClr>
              </a:solidFill>
              <a:latin typeface="Impact" panose="020B0806030902050204" pitchFamily="34" charset="0"/>
              <a:ea typeface="+mn-ea"/>
            </a:endParaRPr>
          </a:p>
        </p:txBody>
      </p:sp>
      <p:sp>
        <p:nvSpPr>
          <p:cNvPr id="15" name="矩形 14"/>
          <p:cNvSpPr/>
          <p:nvPr/>
        </p:nvSpPr>
        <p:spPr>
          <a:xfrm>
            <a:off x="8674894" y="5823349"/>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0" y="5823349"/>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矩形 52"/>
          <p:cNvSpPr/>
          <p:nvPr/>
        </p:nvSpPr>
        <p:spPr bwMode="auto">
          <a:xfrm>
            <a:off x="107898" y="2249285"/>
            <a:ext cx="1694622" cy="307777"/>
          </a:xfrm>
          <a:prstGeom prst="rect">
            <a:avLst/>
          </a:prstGeom>
        </p:spPr>
        <p:txBody>
          <a:bodyPr wrap="square">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Def 4.4 </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[12]</a:t>
            </a:r>
            <a:endParaRPr lang="zh-CN" altLang="en-US" sz="12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65539" name="AutoShape 3" descr="C:\Users\Administrator\AppData\Roaming\Tencent\Users\1023973043\QQ\WinTemp\RichOle\~[JKA}Z@_L70(FA6I9ETD.png"/>
          <p:cNvSpPr>
            <a:spLocks noChangeAspect="1" noChangeArrowheads="1"/>
          </p:cNvSpPr>
          <p:nvPr/>
        </p:nvSpPr>
        <p:spPr bwMode="auto">
          <a:xfrm>
            <a:off x="0" y="857250"/>
            <a:ext cx="228600" cy="228600"/>
          </a:xfrm>
          <a:prstGeom prst="rect">
            <a:avLst/>
          </a:prstGeom>
          <a:noFill/>
        </p:spPr>
        <p:txBody>
          <a:bodyPr vert="horz" wrap="square" lIns="68580" tIns="34290" rIns="68580" bIns="34290" numCol="1" anchor="t" anchorCtr="0" compatLnSpc="1"/>
          <a:lstStyle/>
          <a:p>
            <a:endParaRPr lang="zh-CN" altLang="en-US"/>
          </a:p>
        </p:txBody>
      </p:sp>
      <p:sp>
        <p:nvSpPr>
          <p:cNvPr id="65540" name="AutoShape 4" descr="C:\Users\Administrator\AppData\Roaming\Tencent\Users\1023973043\QQ\WinTemp\RichOle\~[JKA}Z@_L70(FA6I9ETD.png"/>
          <p:cNvSpPr>
            <a:spLocks noChangeAspect="1" noChangeArrowheads="1"/>
          </p:cNvSpPr>
          <p:nvPr/>
        </p:nvSpPr>
        <p:spPr bwMode="auto">
          <a:xfrm>
            <a:off x="0" y="857250"/>
            <a:ext cx="228600" cy="228600"/>
          </a:xfrm>
          <a:prstGeom prst="rect">
            <a:avLst/>
          </a:prstGeom>
          <a:noFill/>
        </p:spPr>
        <p:txBody>
          <a:bodyPr vert="horz" wrap="square" lIns="68580" tIns="34290" rIns="68580" bIns="34290" numCol="1" anchor="t" anchorCtr="0" compatLnSpc="1"/>
          <a:lstStyle/>
          <a:p>
            <a:endParaRPr lang="zh-CN" altLang="en-US"/>
          </a:p>
        </p:txBody>
      </p:sp>
      <p:sp>
        <p:nvSpPr>
          <p:cNvPr id="18" name="矩形 17"/>
          <p:cNvSpPr/>
          <p:nvPr/>
        </p:nvSpPr>
        <p:spPr bwMode="auto">
          <a:xfrm>
            <a:off x="1019572" y="431197"/>
            <a:ext cx="3900834" cy="350930"/>
          </a:xfrm>
          <a:prstGeom prst="rect">
            <a:avLst/>
          </a:prstGeom>
        </p:spPr>
        <p:txBody>
          <a:bodyPr wrap="square">
            <a:spAutoFit/>
          </a:bodyPr>
          <a:lstStyle/>
          <a:p>
            <a:pPr>
              <a:lnSpc>
                <a:spcPts val="1800"/>
              </a:lnSpc>
              <a:defRPr/>
            </a:pPr>
            <a:r>
              <a:rPr lang="en-US" altLang="zh-CN" sz="2800" b="1" i="1" dirty="0">
                <a:solidFill>
                  <a:srgbClr val="044875"/>
                </a:solidFill>
                <a:latin typeface="微软雅黑" panose="020B0503020204020204" pitchFamily="34" charset="-122"/>
                <a:ea typeface="微软雅黑" panose="020B0503020204020204" pitchFamily="34" charset="-122"/>
              </a:rPr>
              <a:t>Ex-ante</a:t>
            </a:r>
            <a:r>
              <a:rPr lang="en-US" altLang="zh-CN" sz="2800" b="1" dirty="0">
                <a:solidFill>
                  <a:srgbClr val="044875"/>
                </a:solidFill>
                <a:latin typeface="微软雅黑" panose="020B0503020204020204" pitchFamily="34" charset="-122"/>
                <a:ea typeface="微软雅黑" panose="020B0503020204020204" pitchFamily="34" charset="-122"/>
              </a:rPr>
              <a:t> Agent Game</a:t>
            </a:r>
            <a:endParaRPr lang="en-US" altLang="zh-CN" sz="2800"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13"/>
          <p:cNvSpPr txBox="1"/>
          <p:nvPr/>
        </p:nvSpPr>
        <p:spPr bwMode="auto">
          <a:xfrm>
            <a:off x="413147" y="262503"/>
            <a:ext cx="773147" cy="523220"/>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bg2">
                    <a:lumMod val="25000"/>
                  </a:schemeClr>
                </a:solidFill>
                <a:latin typeface="Impact" panose="020B0806030902050204" pitchFamily="34" charset="0"/>
                <a:ea typeface="+mn-ea"/>
              </a:rPr>
              <a:t>4.3</a:t>
            </a:r>
            <a:endParaRPr lang="zh-CN" altLang="en-US" sz="2800" dirty="0">
              <a:solidFill>
                <a:schemeClr val="bg2">
                  <a:lumMod val="25000"/>
                </a:schemeClr>
              </a:solidFill>
              <a:latin typeface="Impact" panose="020B0806030902050204" pitchFamily="34" charset="0"/>
              <a:ea typeface="+mn-ea"/>
            </a:endParaRPr>
          </a:p>
        </p:txBody>
      </p:sp>
      <p:sp>
        <p:nvSpPr>
          <p:cNvPr id="22" name="TextBox 21"/>
          <p:cNvSpPr txBox="1"/>
          <p:nvPr/>
        </p:nvSpPr>
        <p:spPr>
          <a:xfrm>
            <a:off x="2378962" y="2646028"/>
            <a:ext cx="7510847" cy="430887"/>
          </a:xfrm>
          <a:prstGeom prst="rect">
            <a:avLst/>
          </a:prstGeom>
          <a:noFill/>
        </p:spPr>
        <p:txBody>
          <a:bodyPr wrap="square" rtlCol="0">
            <a:spAutoFit/>
          </a:bodyPr>
          <a:lstStyle/>
          <a:p>
            <a:r>
              <a:rPr lang="zh-CN" altLang="en-US" sz="2200" dirty="0">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rPr>
              <a:t>       </a:t>
            </a:r>
            <a:endParaRPr lang="en-US" altLang="zh-CN" sz="22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108700" y="2277375"/>
            <a:ext cx="4562546" cy="2502371"/>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878" y="2454975"/>
            <a:ext cx="3073215" cy="1945048"/>
          </a:xfrm>
          <a:prstGeom prst="rect">
            <a:avLst/>
          </a:prstGeom>
        </p:spPr>
      </p:pic>
      <p:sp>
        <p:nvSpPr>
          <p:cNvPr id="2" name="文本框 21"/>
          <p:cNvSpPr txBox="1"/>
          <p:nvPr/>
        </p:nvSpPr>
        <p:spPr>
          <a:xfrm>
            <a:off x="114300" y="5995127"/>
            <a:ext cx="8870674" cy="9360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t>[</a:t>
            </a:r>
            <a:r>
              <a:rPr lang="en-US" altLang="zh-CN" sz="1000" dirty="0"/>
              <a:t>11]  C Li,  D. Cheng,  Modeling, analysis, and dynamics of Bayesian games via matrix-based method, Journal of the Franklin Institute</a:t>
            </a:r>
            <a:r>
              <a:rPr lang="zh-CN" altLang="en-US" sz="1000" dirty="0"/>
              <a:t>，</a:t>
            </a:r>
            <a:r>
              <a:rPr lang="en-US" altLang="zh-CN" sz="1000" dirty="0"/>
              <a:t>vol. 14, no. 3, pp.6162-6193, 2023.</a:t>
            </a:r>
            <a:endParaRPr lang="en-US" altLang="zh-CN" sz="1000" dirty="0"/>
          </a:p>
          <a:p>
            <a:pPr>
              <a:lnSpc>
                <a:spcPct val="150000"/>
              </a:lnSpc>
            </a:pPr>
            <a:r>
              <a:rPr lang="en-US" altLang="zh-CN" sz="1000" b="0" i="0" u="none" strike="noStrike" baseline="0" dirty="0">
                <a:solidFill>
                  <a:srgbClr val="000000"/>
                </a:solidFill>
                <a:latin typeface="LIJOE E+ Times"/>
              </a:rPr>
              <a:t>[12]  Y. Wu, S. Le, K. Zhang, X. Sun, Ex-ante agent transformation of Bayesian games, IEEE Trans. </a:t>
            </a:r>
            <a:r>
              <a:rPr lang="en-US" altLang="zh-CN" sz="1000" b="0" i="0" u="none" strike="noStrike" baseline="0" dirty="0" err="1">
                <a:solidFill>
                  <a:srgbClr val="000000"/>
                </a:solidFill>
                <a:latin typeface="LIJOE E+ Times"/>
              </a:rPr>
              <a:t>Autom</a:t>
            </a:r>
            <a:r>
              <a:rPr lang="en-US" altLang="zh-CN" sz="1000" b="0" i="0" u="none" strike="noStrike" baseline="0" dirty="0">
                <a:solidFill>
                  <a:srgbClr val="000000"/>
                </a:solidFill>
                <a:latin typeface="LIJOE E+ Times"/>
              </a:rPr>
              <a:t>. Control , vol. </a:t>
            </a:r>
            <a:r>
              <a:rPr lang="en-US" altLang="zh-CN" sz="1000" dirty="0">
                <a:solidFill>
                  <a:srgbClr val="000000"/>
                </a:solidFill>
                <a:latin typeface="LIJOE E+ Times"/>
              </a:rPr>
              <a:t>67</a:t>
            </a:r>
            <a:r>
              <a:rPr lang="en-US" altLang="zh-CN" sz="1000" b="0" i="0" u="none" strike="noStrike" baseline="0" dirty="0">
                <a:solidFill>
                  <a:srgbClr val="000000"/>
                </a:solidFill>
                <a:latin typeface="LIJOE E+ Times"/>
              </a:rPr>
              <a:t>, no. 11, pp. 5793 - 5808, 2022.</a:t>
            </a:r>
            <a:endParaRPr lang="en-US" altLang="zh-CN" sz="1000" dirty="0"/>
          </a:p>
          <a:p>
            <a:pPr>
              <a:lnSpc>
                <a:spcPct val="150000"/>
              </a:lnSpc>
            </a:pPr>
            <a:r>
              <a:rPr lang="en-US" altLang="zh-CN" sz="1400" dirty="0"/>
              <a:t>.</a:t>
            </a:r>
            <a:endParaRPr lang="zh-CN" altLang="en-US" sz="1400" dirty="0"/>
          </a:p>
        </p:txBody>
      </p:sp>
      <p:sp>
        <p:nvSpPr>
          <p:cNvPr id="4" name="文本框 3"/>
          <p:cNvSpPr txBox="1"/>
          <p:nvPr/>
        </p:nvSpPr>
        <p:spPr>
          <a:xfrm>
            <a:off x="251772" y="1444678"/>
            <a:ext cx="8560321" cy="646331"/>
          </a:xfrm>
          <a:prstGeom prst="rect">
            <a:avLst/>
          </a:prstGeom>
          <a:noFill/>
        </p:spPr>
        <p:txBody>
          <a:bodyPr wrap="square">
            <a:spAutoFit/>
          </a:bodyPr>
          <a:lstStyle/>
          <a:p>
            <a:r>
              <a:rPr lang="en-US" altLang="zh-CN" sz="1800" b="0" i="0" u="none" strike="noStrike" baseline="0" dirty="0">
                <a:solidFill>
                  <a:srgbClr val="000000"/>
                </a:solidFill>
                <a:latin typeface="LIJOE E+ Times"/>
              </a:rPr>
              <a:t>   The key idea to dealing with a Bayesian game is to convert it into a normal game, which is also called a complete information game</a:t>
            </a:r>
            <a:r>
              <a:rPr lang="en-US" altLang="zh-CN" sz="1600" b="0" i="0" u="none" strike="noStrike" baseline="0" dirty="0">
                <a:solidFill>
                  <a:srgbClr val="000000"/>
                </a:solidFill>
                <a:latin typeface="LIJOE E+ Times"/>
              </a:rPr>
              <a:t>[11]. </a:t>
            </a:r>
            <a:endParaRPr lang="zh-CN" altLang="en-US" sz="1600" dirty="0"/>
          </a:p>
        </p:txBody>
      </p:sp>
      <p:sp>
        <p:nvSpPr>
          <p:cNvPr id="8" name="文本框 7"/>
          <p:cNvSpPr txBox="1"/>
          <p:nvPr/>
        </p:nvSpPr>
        <p:spPr>
          <a:xfrm>
            <a:off x="251772" y="890809"/>
            <a:ext cx="6452009" cy="461665"/>
          </a:xfrm>
          <a:prstGeom prst="rect">
            <a:avLst/>
          </a:prstGeom>
          <a:noFill/>
        </p:spPr>
        <p:txBody>
          <a:bodyPr wrap="square">
            <a:spAutoFit/>
          </a:bodyPr>
          <a:lstStyle/>
          <a:p>
            <a:r>
              <a:rPr lang="en-US" altLang="zh-CN" sz="2400" b="1" dirty="0">
                <a:solidFill>
                  <a:srgbClr val="044875"/>
                </a:solidFill>
                <a:latin typeface="微软雅黑" panose="020B0503020204020204" pitchFamily="34" charset="-122"/>
                <a:ea typeface="微软雅黑" panose="020B0503020204020204" pitchFamily="34" charset="-122"/>
              </a:rPr>
              <a:t>Conversions in Bayesian games </a:t>
            </a:r>
            <a:endParaRPr lang="zh-CN" altLang="en-US" sz="2400" b="1" dirty="0">
              <a:solidFill>
                <a:srgbClr val="044875"/>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1799" y="4984830"/>
            <a:ext cx="8437648" cy="646331"/>
          </a:xfrm>
          <a:prstGeom prst="rect">
            <a:avLst/>
          </a:prstGeom>
          <a:noFill/>
        </p:spPr>
        <p:txBody>
          <a:bodyPr wrap="square">
            <a:spAutoFit/>
          </a:bodyPr>
          <a:lstStyle/>
          <a:p>
            <a:r>
              <a:rPr lang="en-US" altLang="zh-CN" dirty="0">
                <a:solidFill>
                  <a:srgbClr val="000000"/>
                </a:solidFill>
                <a:latin typeface="LIJOE E+ Times"/>
              </a:rPr>
              <a:t>   The proposed game expands the scope of using the potential function method to seek the Bayesian Nash equilibrium.</a:t>
            </a:r>
            <a:endParaRPr lang="zh-CN" altLang="en-US" dirty="0">
              <a:solidFill>
                <a:srgbClr val="000000"/>
              </a:solidFill>
              <a:latin typeface="LIJOE E+ Times"/>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12374"/>
    </mc:Choice>
    <mc:Fallback>
      <p:transition advTm="1237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3172" y="441490"/>
            <a:ext cx="457200" cy="1785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5031428" y="459780"/>
            <a:ext cx="4089400" cy="16841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bwMode="auto">
          <a:xfrm>
            <a:off x="413147" y="919164"/>
            <a:ext cx="542925" cy="461665"/>
          </a:xfrm>
          <a:prstGeom prst="rect">
            <a:avLst/>
          </a:prstGeom>
          <a:noFill/>
        </p:spPr>
        <p:txBody>
          <a:bodyPr>
            <a:spAutoFit/>
          </a:bodyPr>
          <a:lstStyle/>
          <a:p>
            <a:pPr algn="ctr" eaLnBrk="1" fontAlgn="auto" hangingPunct="1">
              <a:spcBef>
                <a:spcPts val="0"/>
              </a:spcBef>
              <a:spcAft>
                <a:spcPts val="0"/>
              </a:spcAft>
              <a:defRPr/>
            </a:pPr>
            <a:endParaRPr lang="zh-CN" altLang="en-US" sz="2400" dirty="0">
              <a:solidFill>
                <a:schemeClr val="bg2">
                  <a:lumMod val="25000"/>
                </a:schemeClr>
              </a:solidFill>
              <a:latin typeface="Impact" panose="020B0806030902050204" pitchFamily="34" charset="0"/>
              <a:ea typeface="+mn-ea"/>
            </a:endParaRPr>
          </a:p>
        </p:txBody>
      </p:sp>
      <p:sp>
        <p:nvSpPr>
          <p:cNvPr id="15" name="矩形 14"/>
          <p:cNvSpPr/>
          <p:nvPr/>
        </p:nvSpPr>
        <p:spPr>
          <a:xfrm>
            <a:off x="8674894" y="6095947"/>
            <a:ext cx="469106"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775" y="6108579"/>
            <a:ext cx="7829550" cy="17740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矩形 52"/>
          <p:cNvSpPr/>
          <p:nvPr/>
        </p:nvSpPr>
        <p:spPr bwMode="auto">
          <a:xfrm>
            <a:off x="444695" y="1285019"/>
            <a:ext cx="5170658" cy="461665"/>
          </a:xfrm>
          <a:prstGeom prst="rect">
            <a:avLst/>
          </a:prstGeom>
        </p:spPr>
        <p:txBody>
          <a:bodyPr wrap="square">
            <a:spAutoFit/>
          </a:bodyPr>
          <a:lstStyle/>
          <a:p>
            <a:pPr>
              <a:defRPr/>
            </a:pPr>
            <a:r>
              <a:rPr lang="en-US" altLang="zh-CN" sz="2400" dirty="0"/>
              <a:t> </a:t>
            </a:r>
            <a:endParaRPr lang="en-US" altLang="zh-CN" sz="2400" dirty="0">
              <a:solidFill>
                <a:srgbClr val="044875"/>
              </a:solidFill>
              <a:latin typeface="黑体" panose="02010609060101010101" pitchFamily="49" charset="-122"/>
              <a:ea typeface="黑体" panose="02010609060101010101" pitchFamily="49" charset="-122"/>
              <a:cs typeface="Arial" panose="020B0604020202020204" pitchFamily="34" charset="0"/>
            </a:endParaRPr>
          </a:p>
        </p:txBody>
      </p:sp>
      <p:sp>
        <p:nvSpPr>
          <p:cNvPr id="65539" name="AutoShape 3" descr="C:\Users\Administrator\AppData\Roaming\Tencent\Users\1023973043\QQ\WinTemp\RichOle\~[JKA}Z@_L70(FA6I9ETD.png"/>
          <p:cNvSpPr>
            <a:spLocks noChangeAspect="1" noChangeArrowheads="1"/>
          </p:cNvSpPr>
          <p:nvPr/>
        </p:nvSpPr>
        <p:spPr bwMode="auto">
          <a:xfrm>
            <a:off x="0" y="857250"/>
            <a:ext cx="228600" cy="228600"/>
          </a:xfrm>
          <a:prstGeom prst="rect">
            <a:avLst/>
          </a:prstGeom>
          <a:noFill/>
        </p:spPr>
        <p:txBody>
          <a:bodyPr vert="horz" wrap="square" lIns="68580" tIns="34290" rIns="68580" bIns="34290" numCol="1" anchor="t" anchorCtr="0" compatLnSpc="1"/>
          <a:lstStyle/>
          <a:p>
            <a:endParaRPr lang="zh-CN" altLang="en-US"/>
          </a:p>
        </p:txBody>
      </p:sp>
      <p:sp>
        <p:nvSpPr>
          <p:cNvPr id="65540" name="AutoShape 4" descr="C:\Users\Administrator\AppData\Roaming\Tencent\Users\1023973043\QQ\WinTemp\RichOle\~[JKA}Z@_L70(FA6I9ETD.png"/>
          <p:cNvSpPr>
            <a:spLocks noChangeAspect="1" noChangeArrowheads="1"/>
          </p:cNvSpPr>
          <p:nvPr/>
        </p:nvSpPr>
        <p:spPr bwMode="auto">
          <a:xfrm>
            <a:off x="0" y="857250"/>
            <a:ext cx="228600" cy="228600"/>
          </a:xfrm>
          <a:prstGeom prst="rect">
            <a:avLst/>
          </a:prstGeom>
          <a:noFill/>
        </p:spPr>
        <p:txBody>
          <a:bodyPr vert="horz" wrap="square" lIns="68580" tIns="34290" rIns="68580" bIns="34290" numCol="1" anchor="t" anchorCtr="0" compatLnSpc="1"/>
          <a:lstStyle/>
          <a:p>
            <a:endParaRPr lang="zh-CN" altLang="en-US"/>
          </a:p>
        </p:txBody>
      </p:sp>
      <p:sp>
        <p:nvSpPr>
          <p:cNvPr id="19" name="文本框 13"/>
          <p:cNvSpPr txBox="1"/>
          <p:nvPr/>
        </p:nvSpPr>
        <p:spPr bwMode="auto">
          <a:xfrm>
            <a:off x="397669" y="246404"/>
            <a:ext cx="773147" cy="523220"/>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bg2">
                    <a:lumMod val="25000"/>
                  </a:schemeClr>
                </a:solidFill>
                <a:latin typeface="Impact" panose="020B0806030902050204" pitchFamily="34" charset="0"/>
                <a:ea typeface="+mn-ea"/>
              </a:rPr>
              <a:t>4.3</a:t>
            </a:r>
            <a:endParaRPr lang="zh-CN" altLang="en-US" sz="2800" dirty="0">
              <a:solidFill>
                <a:schemeClr val="bg2">
                  <a:lumMod val="25000"/>
                </a:schemeClr>
              </a:solidFill>
              <a:latin typeface="Impact" panose="020B0806030902050204" pitchFamily="34" charset="0"/>
              <a:ea typeface="+mn-ea"/>
            </a:endParaRPr>
          </a:p>
        </p:txBody>
      </p:sp>
      <p:sp>
        <p:nvSpPr>
          <p:cNvPr id="22" name="TextBox 21"/>
          <p:cNvSpPr txBox="1"/>
          <p:nvPr/>
        </p:nvSpPr>
        <p:spPr>
          <a:xfrm>
            <a:off x="2378962" y="2646028"/>
            <a:ext cx="7510847" cy="430887"/>
          </a:xfrm>
          <a:prstGeom prst="rect">
            <a:avLst/>
          </a:prstGeom>
          <a:noFill/>
        </p:spPr>
        <p:txBody>
          <a:bodyPr wrap="square" rtlCol="0">
            <a:spAutoFit/>
          </a:bodyPr>
          <a:lstStyle/>
          <a:p>
            <a:r>
              <a:rPr lang="zh-CN" altLang="en-US" sz="2200" dirty="0">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rPr>
              <a:t>       </a:t>
            </a:r>
            <a:endParaRPr lang="en-US" altLang="zh-CN" sz="2200" dirty="0">
              <a:latin typeface="微软雅黑" panose="020B0503020204020204" pitchFamily="34" charset="-122"/>
              <a:ea typeface="微软雅黑" panose="020B0503020204020204" pitchFamily="34" charset="-122"/>
            </a:endParaRPr>
          </a:p>
        </p:txBody>
      </p:sp>
      <p:sp>
        <p:nvSpPr>
          <p:cNvPr id="4" name="矩形 3"/>
          <p:cNvSpPr/>
          <p:nvPr/>
        </p:nvSpPr>
        <p:spPr bwMode="auto">
          <a:xfrm>
            <a:off x="228600" y="860397"/>
            <a:ext cx="5473902" cy="323165"/>
          </a:xfrm>
          <a:prstGeom prst="rect">
            <a:avLst/>
          </a:prstGeom>
        </p:spPr>
        <p:txBody>
          <a:bodyPr wrap="square">
            <a:spAutoFit/>
          </a:bodyPr>
          <a:lstStyle/>
          <a:p>
            <a:pPr>
              <a:lnSpc>
                <a:spcPts val="1800"/>
              </a:lnSpc>
              <a:defRPr/>
            </a:pPr>
            <a:r>
              <a:rPr lang="en-US" altLang="zh-CN" b="1" dirty="0">
                <a:solidFill>
                  <a:srgbClr val="044875"/>
                </a:solidFill>
                <a:latin typeface="微软雅黑" panose="020B0503020204020204" pitchFamily="34" charset="-122"/>
                <a:ea typeface="微软雅黑" panose="020B0503020204020204" pitchFamily="34" charset="-122"/>
              </a:rPr>
              <a:t>Potential equations of </a:t>
            </a:r>
            <a:r>
              <a:rPr lang="en-US" altLang="zh-CN" b="1" i="1" dirty="0">
                <a:solidFill>
                  <a:srgbClr val="044875"/>
                </a:solidFill>
                <a:latin typeface="微软雅黑" panose="020B0503020204020204" pitchFamily="34" charset="-122"/>
                <a:ea typeface="微软雅黑" panose="020B0503020204020204" pitchFamily="34" charset="-122"/>
              </a:rPr>
              <a:t>ex</a:t>
            </a:r>
            <a:r>
              <a:rPr lang="en-US" altLang="zh-CN" b="1" dirty="0">
                <a:solidFill>
                  <a:srgbClr val="044875"/>
                </a:solidFill>
                <a:latin typeface="微软雅黑" panose="020B0503020204020204" pitchFamily="34" charset="-122"/>
                <a:ea typeface="微软雅黑" panose="020B0503020204020204" pitchFamily="34" charset="-122"/>
              </a:rPr>
              <a:t>-ante agent games</a:t>
            </a:r>
            <a:endParaRPr lang="en-US" altLang="zh-CN" b="1" dirty="0">
              <a:solidFill>
                <a:srgbClr val="044875"/>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rcRect r="1134"/>
          <a:stretch>
            <a:fillRect/>
          </a:stretch>
        </p:blipFill>
        <p:spPr>
          <a:xfrm>
            <a:off x="2838645" y="2278991"/>
            <a:ext cx="3748788" cy="3737600"/>
          </a:xfrm>
          <a:prstGeom prst="rect">
            <a:avLst/>
          </a:prstGeom>
        </p:spPr>
      </p:pic>
      <p:sp>
        <p:nvSpPr>
          <p:cNvPr id="12" name="文本框 11"/>
          <p:cNvSpPr txBox="1"/>
          <p:nvPr/>
        </p:nvSpPr>
        <p:spPr>
          <a:xfrm>
            <a:off x="114300" y="1914637"/>
            <a:ext cx="7829549" cy="698717"/>
          </a:xfrm>
          <a:prstGeom prst="rect">
            <a:avLst/>
          </a:prstGeom>
          <a:noFill/>
        </p:spPr>
        <p:txBody>
          <a:bodyPr wrap="square">
            <a:spAutoFit/>
          </a:bodyPr>
          <a:lstStyle/>
          <a:p>
            <a:pPr>
              <a:lnSpc>
                <a:spcPct val="150000"/>
              </a:lnSpc>
            </a:pPr>
            <a:r>
              <a:rPr lang="en-US" altLang="zh-CN" sz="1400" dirty="0"/>
              <a:t>    </a:t>
            </a:r>
            <a:r>
              <a:rPr lang="en-US" altLang="zh-CN" sz="1400" b="1" dirty="0" err="1"/>
              <a:t>Thm</a:t>
            </a:r>
            <a:r>
              <a:rPr lang="en-US" altLang="zh-CN" sz="1400" b="1" dirty="0"/>
              <a:t> 4.1 </a:t>
            </a:r>
            <a:r>
              <a:rPr lang="en-US" altLang="zh-CN" sz="1400" dirty="0"/>
              <a:t>The </a:t>
            </a:r>
            <a:r>
              <a:rPr lang="en-US" altLang="zh-CN" sz="1400" i="1" dirty="0"/>
              <a:t>ex</a:t>
            </a:r>
            <a:r>
              <a:rPr lang="en-US" altLang="zh-CN" sz="1400" dirty="0"/>
              <a:t>-ante agent game of the Bayesian game G = {</a:t>
            </a:r>
            <a:r>
              <a:rPr lang="en-US" altLang="zh-CN" sz="1400" dirty="0" err="1"/>
              <a:t>N,A,T,p,u</a:t>
            </a:r>
            <a:r>
              <a:rPr lang="en-US" altLang="zh-CN" sz="1400" dirty="0"/>
              <a:t>} is a potential game, if and only if the </a:t>
            </a:r>
            <a:r>
              <a:rPr lang="en-US" altLang="zh-CN" sz="1400" i="1" dirty="0"/>
              <a:t>ex</a:t>
            </a:r>
            <a:r>
              <a:rPr lang="en-US" altLang="zh-CN" sz="1400" dirty="0"/>
              <a:t>-ante agent potential game equation </a:t>
            </a:r>
            <a:endParaRPr lang="zh-CN" altLang="en-US" sz="1400" dirty="0"/>
          </a:p>
        </p:txBody>
      </p:sp>
      <p:sp>
        <p:nvSpPr>
          <p:cNvPr id="20" name="文本框 19"/>
          <p:cNvSpPr txBox="1"/>
          <p:nvPr/>
        </p:nvSpPr>
        <p:spPr>
          <a:xfrm>
            <a:off x="5281456" y="2208679"/>
            <a:ext cx="4938712" cy="366792"/>
          </a:xfrm>
          <a:prstGeom prst="rect">
            <a:avLst/>
          </a:prstGeom>
          <a:noFill/>
        </p:spPr>
        <p:txBody>
          <a:bodyPr wrap="square">
            <a:spAutoFit/>
          </a:bodyPr>
          <a:lstStyle/>
          <a:p>
            <a:r>
              <a:rPr lang="en-US" altLang="zh-CN" sz="1400" dirty="0"/>
              <a:t>  has a solution</a:t>
            </a:r>
            <a:r>
              <a:rPr lang="en-US" altLang="zh-CN" dirty="0"/>
              <a:t>,</a:t>
            </a:r>
            <a:endParaRPr lang="zh-CN" altLang="en-US" dirty="0"/>
          </a:p>
        </p:txBody>
      </p:sp>
      <p:sp>
        <p:nvSpPr>
          <p:cNvPr id="23" name="矩形 22"/>
          <p:cNvSpPr/>
          <p:nvPr/>
        </p:nvSpPr>
        <p:spPr bwMode="auto">
          <a:xfrm>
            <a:off x="1038306" y="409084"/>
            <a:ext cx="3900834" cy="350930"/>
          </a:xfrm>
          <a:prstGeom prst="rect">
            <a:avLst/>
          </a:prstGeom>
        </p:spPr>
        <p:txBody>
          <a:bodyPr wrap="square">
            <a:spAutoFit/>
          </a:bodyPr>
          <a:lstStyle/>
          <a:p>
            <a:pPr>
              <a:lnSpc>
                <a:spcPts val="1800"/>
              </a:lnSpc>
              <a:defRPr/>
            </a:pPr>
            <a:r>
              <a:rPr lang="en-US" altLang="zh-CN" sz="2800" b="1" i="1" dirty="0">
                <a:solidFill>
                  <a:srgbClr val="044875"/>
                </a:solidFill>
                <a:latin typeface="微软雅黑" panose="020B0503020204020204" pitchFamily="34" charset="-122"/>
                <a:ea typeface="微软雅黑" panose="020B0503020204020204" pitchFamily="34" charset="-122"/>
              </a:rPr>
              <a:t>Ex-ante</a:t>
            </a:r>
            <a:r>
              <a:rPr lang="en-US" altLang="zh-CN" sz="2800" b="1" dirty="0">
                <a:solidFill>
                  <a:srgbClr val="044875"/>
                </a:solidFill>
                <a:latin typeface="微软雅黑" panose="020B0503020204020204" pitchFamily="34" charset="-122"/>
                <a:ea typeface="微软雅黑" panose="020B0503020204020204" pitchFamily="34" charset="-122"/>
              </a:rPr>
              <a:t> Agent Game</a:t>
            </a:r>
            <a:endParaRPr lang="en-US" altLang="zh-CN" sz="2800"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373390" y="6383694"/>
            <a:ext cx="5173316" cy="294632"/>
          </a:xfrm>
          <a:prstGeom prst="rect">
            <a:avLst/>
          </a:prstGeom>
          <a:noFill/>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pt-BR"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[5]  D.Cheng,“On finite potential games, Automatica,vol.50,no.7,pp.1793–1801, 2014</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9" name="文本框 8"/>
          <p:cNvSpPr txBox="1"/>
          <p:nvPr/>
        </p:nvSpPr>
        <p:spPr>
          <a:xfrm>
            <a:off x="251772" y="1164951"/>
            <a:ext cx="7829549" cy="698717"/>
          </a:xfrm>
          <a:prstGeom prst="rect">
            <a:avLst/>
          </a:prstGeom>
          <a:noFill/>
        </p:spPr>
        <p:txBody>
          <a:bodyPr wrap="square">
            <a:spAutoFit/>
          </a:bodyPr>
          <a:lstStyle/>
          <a:p>
            <a:pPr>
              <a:lnSpc>
                <a:spcPct val="150000"/>
              </a:lnSpc>
            </a:pPr>
            <a:r>
              <a:rPr lang="en-US" altLang="zh-CN" sz="1400" dirty="0"/>
              <a:t> Inspired by the equation of the deterministic potential game in [5] , develop a potential equation stores the probability information of the original Bayesian games. </a:t>
            </a:r>
            <a:endParaRPr lang="zh-CN" altLang="en-US" sz="1400"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Tm="12374"/>
    </mc:Choice>
    <mc:Fallback>
      <p:transition advTm="1237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725"/>
            <a:ext cx="457200" cy="17938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292100"/>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641350" y="207963"/>
            <a:ext cx="592138" cy="460375"/>
          </a:xfrm>
          <a:prstGeom prst="rect">
            <a:avLst/>
          </a:prstGeom>
          <a:noFill/>
        </p:spPr>
        <p:txBody>
          <a:bodyPr>
            <a:spAutoFit/>
          </a:bodyPr>
          <a:lstStyle/>
          <a:p>
            <a:pPr algn="ctr" fontAlgn="auto">
              <a:spcBef>
                <a:spcPts val="0"/>
              </a:spcBef>
              <a:spcAft>
                <a:spcPts val="0"/>
              </a:spcAft>
              <a:defRPr/>
            </a:pPr>
            <a:r>
              <a:rPr lang="en-US" altLang="zh-CN" sz="2400" dirty="0">
                <a:solidFill>
                  <a:schemeClr val="bg2">
                    <a:lumMod val="25000"/>
                  </a:schemeClr>
                </a:solidFill>
                <a:latin typeface="Impact" panose="020B0806030902050204" pitchFamily="34" charset="0"/>
                <a:ea typeface="+mn-ea"/>
              </a:rPr>
              <a:t>4.4</a:t>
            </a:r>
            <a:endParaRPr lang="zh-CN" altLang="en-US" sz="2400" dirty="0">
              <a:solidFill>
                <a:schemeClr val="bg2">
                  <a:lumMod val="25000"/>
                </a:schemeClr>
              </a:solidFill>
              <a:latin typeface="Impact" panose="020B0806030902050204" pitchFamily="34" charset="0"/>
              <a:ea typeface="+mn-ea"/>
            </a:endParaRPr>
          </a:p>
        </p:txBody>
      </p:sp>
      <p:sp>
        <p:nvSpPr>
          <p:cNvPr id="7" name="矩形 6"/>
          <p:cNvSpPr/>
          <p:nvPr/>
        </p:nvSpPr>
        <p:spPr>
          <a:xfrm>
            <a:off x="8674894" y="6327983"/>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6273525"/>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6153" name="文本框 53"/>
          <p:cNvSpPr txBox="1">
            <a:spLocks noChangeArrowheads="1"/>
          </p:cNvSpPr>
          <p:nvPr/>
        </p:nvSpPr>
        <p:spPr bwMode="auto">
          <a:xfrm>
            <a:off x="474663" y="798513"/>
            <a:ext cx="8669337" cy="325089"/>
          </a:xfrm>
          <a:prstGeom prst="rect">
            <a:avLst/>
          </a:prstGeom>
          <a:solidFill>
            <a:schemeClr val="bg1"/>
          </a:solidFill>
          <a:ln w="9525">
            <a:noFill/>
            <a:miter lim="800000"/>
          </a:ln>
        </p:spPr>
        <p:txBody>
          <a:bodyPr>
            <a:spAutoFit/>
          </a:bodyPr>
          <a:lstStyle/>
          <a:p>
            <a:pPr>
              <a:lnSpc>
                <a:spcPts val="1650"/>
              </a:lnSpc>
            </a:pPr>
            <a:r>
              <a:rPr lang="en-US" altLang="zh-CN" sz="2400" b="1" dirty="0">
                <a:solidFill>
                  <a:srgbClr val="044875"/>
                </a:solidFill>
                <a:latin typeface="微软雅黑" panose="020B0503020204020204" pitchFamily="34" charset="-122"/>
                <a:ea typeface="微软雅黑" panose="020B0503020204020204" pitchFamily="34" charset="-122"/>
              </a:rPr>
              <a:t> NFV game with incomplete information</a:t>
            </a:r>
            <a:endParaRPr lang="en-US" altLang="zh-CN" sz="24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6155"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6156" name="矩形 16"/>
          <p:cNvSpPr>
            <a:spLocks noChangeArrowheads="1"/>
          </p:cNvSpPr>
          <p:nvPr/>
        </p:nvSpPr>
        <p:spPr bwMode="auto">
          <a:xfrm>
            <a:off x="228600" y="1108120"/>
            <a:ext cx="8588375" cy="791050"/>
          </a:xfrm>
          <a:prstGeom prst="rect">
            <a:avLst/>
          </a:prstGeom>
          <a:noFill/>
          <a:ln w="9525">
            <a:noFill/>
            <a:miter lim="800000"/>
          </a:ln>
        </p:spPr>
        <p:txBody>
          <a:bodyPr>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1400" dirty="0"/>
              <a:t>In a real deployment though, the user traffic load and link demands include significant uncertainty</a:t>
            </a:r>
            <a:endParaRPr lang="en-US" altLang="zh-CN" sz="1400" dirty="0"/>
          </a:p>
          <a:p>
            <a:pPr>
              <a:lnSpc>
                <a:spcPct val="150000"/>
              </a:lnSpc>
            </a:pPr>
            <a:r>
              <a:rPr lang="en-US" altLang="zh-CN" sz="1400" dirty="0"/>
              <a:t> e.g., The traffic load that each user is expecting can vary according to their target applications.</a:t>
            </a:r>
            <a:endParaRPr lang="zh-CN" altLang="en-US" sz="1400" dirty="0"/>
          </a:p>
        </p:txBody>
      </p:sp>
      <p:sp>
        <p:nvSpPr>
          <p:cNvPr id="20" name="灯片编号占位符 19"/>
          <p:cNvSpPr>
            <a:spLocks noGrp="1"/>
          </p:cNvSpPr>
          <p:nvPr>
            <p:ph type="sldNum" sz="quarter" idx="12"/>
          </p:nvPr>
        </p:nvSpPr>
        <p:spPr>
          <a:xfrm>
            <a:off x="6457950" y="6323013"/>
            <a:ext cx="2057400" cy="365125"/>
          </a:xfrm>
        </p:spPr>
        <p:txBody>
          <a:bodyPr/>
          <a:lstStyle/>
          <a:p>
            <a:pPr>
              <a:defRPr/>
            </a:pPr>
            <a:fld id="{21534BF5-42F1-4BED-9AC7-4257CF923C32}" type="slidenum">
              <a:rPr lang="zh-CN" altLang="en-US"/>
            </a:fld>
            <a:endParaRPr lang="zh-CN" altLang="en-US" dirty="0"/>
          </a:p>
        </p:txBody>
      </p:sp>
      <p:pic>
        <p:nvPicPr>
          <p:cNvPr id="5" name="图片 4"/>
          <p:cNvPicPr>
            <a:picLocks noChangeAspect="1"/>
          </p:cNvPicPr>
          <p:nvPr/>
        </p:nvPicPr>
        <p:blipFill>
          <a:blip r:embed="rId1"/>
          <a:stretch>
            <a:fillRect/>
          </a:stretch>
        </p:blipFill>
        <p:spPr>
          <a:xfrm>
            <a:off x="1041814" y="2135983"/>
            <a:ext cx="2757928" cy="1674047"/>
          </a:xfrm>
          <a:prstGeom prst="rect">
            <a:avLst/>
          </a:prstGeom>
        </p:spPr>
      </p:pic>
      <p:sp>
        <p:nvSpPr>
          <p:cNvPr id="10" name="TextBox 29"/>
          <p:cNvSpPr txBox="1">
            <a:spLocks noChangeArrowheads="1"/>
          </p:cNvSpPr>
          <p:nvPr/>
        </p:nvSpPr>
        <p:spPr bwMode="auto">
          <a:xfrm>
            <a:off x="5281451" y="3818646"/>
            <a:ext cx="2976959" cy="307777"/>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4.4  An illustrative example.</a:t>
            </a:r>
            <a:endParaRPr lang="en-US" altLang="zh-CN" sz="1400" dirty="0">
              <a:latin typeface="Calibri" panose="020F0502020204030204" pitchFamily="34" charset="0"/>
              <a:ea typeface="等线" panose="02010600030101010101" pitchFamily="2" charset="-122"/>
            </a:endParaRPr>
          </a:p>
        </p:txBody>
      </p:sp>
      <p:pic>
        <p:nvPicPr>
          <p:cNvPr id="14" name="图片 13"/>
          <p:cNvPicPr>
            <a:picLocks noChangeAspect="1"/>
          </p:cNvPicPr>
          <p:nvPr/>
        </p:nvPicPr>
        <p:blipFill>
          <a:blip r:embed="rId2"/>
          <a:stretch>
            <a:fillRect/>
          </a:stretch>
        </p:blipFill>
        <p:spPr>
          <a:xfrm>
            <a:off x="5536665" y="2490869"/>
            <a:ext cx="2173615" cy="1172547"/>
          </a:xfrm>
          <a:prstGeom prst="rect">
            <a:avLst/>
          </a:prstGeom>
        </p:spPr>
      </p:pic>
      <p:pic>
        <p:nvPicPr>
          <p:cNvPr id="4" name="图片 3"/>
          <p:cNvPicPr>
            <a:picLocks noChangeAspect="1"/>
          </p:cNvPicPr>
          <p:nvPr/>
        </p:nvPicPr>
        <p:blipFill>
          <a:blip r:embed="rId3"/>
          <a:stretch>
            <a:fillRect/>
          </a:stretch>
        </p:blipFill>
        <p:spPr>
          <a:xfrm>
            <a:off x="1124158" y="4499860"/>
            <a:ext cx="2265759" cy="1251548"/>
          </a:xfrm>
          <a:prstGeom prst="rect">
            <a:avLst/>
          </a:prstGeom>
        </p:spPr>
      </p:pic>
      <p:sp>
        <p:nvSpPr>
          <p:cNvPr id="9" name="右弧形箭头 20"/>
          <p:cNvSpPr/>
          <p:nvPr/>
        </p:nvSpPr>
        <p:spPr bwMode="auto">
          <a:xfrm rot="5619819">
            <a:off x="4193764" y="4599321"/>
            <a:ext cx="400716" cy="1288894"/>
          </a:xfrm>
          <a:prstGeom prst="curvedLeftArrow">
            <a:avLst>
              <a:gd name="adj1" fmla="val 25000"/>
              <a:gd name="adj2" fmla="val 50000"/>
              <a:gd name="adj3" fmla="val 36229"/>
            </a:avLst>
          </a:prstGeom>
          <a:solidFill>
            <a:schemeClr val="bg2">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dirty="0">
              <a:ln>
                <a:noFill/>
              </a:ln>
              <a:solidFill>
                <a:schemeClr val="bg2">
                  <a:lumMod val="25000"/>
                  <a:lumOff val="75000"/>
                </a:schemeClr>
              </a:solidFill>
              <a:effectLst/>
              <a:latin typeface="Times New Roman" panose="02020603050405020304" pitchFamily="18" charset="0"/>
              <a:ea typeface="PMingLiU" panose="02020500000000000000" pitchFamily="18" charset="-120"/>
            </a:endParaRPr>
          </a:p>
        </p:txBody>
      </p:sp>
      <p:sp>
        <p:nvSpPr>
          <p:cNvPr id="11" name="右弧形箭头 20"/>
          <p:cNvSpPr/>
          <p:nvPr/>
        </p:nvSpPr>
        <p:spPr bwMode="auto">
          <a:xfrm rot="16403123">
            <a:off x="4425939" y="2464519"/>
            <a:ext cx="400716" cy="1288894"/>
          </a:xfrm>
          <a:prstGeom prst="curvedLeftArrow">
            <a:avLst>
              <a:gd name="adj1" fmla="val 25000"/>
              <a:gd name="adj2" fmla="val 50000"/>
              <a:gd name="adj3" fmla="val 36229"/>
            </a:avLst>
          </a:prstGeom>
          <a:solidFill>
            <a:schemeClr val="bg2">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dirty="0">
              <a:ln>
                <a:noFill/>
              </a:ln>
              <a:solidFill>
                <a:schemeClr val="bg2">
                  <a:lumMod val="25000"/>
                  <a:lumOff val="75000"/>
                </a:schemeClr>
              </a:solidFill>
              <a:effectLst/>
              <a:latin typeface="Times New Roman" panose="02020603050405020304" pitchFamily="18" charset="0"/>
              <a:ea typeface="PMingLiU" panose="02020500000000000000" pitchFamily="18" charset="-120"/>
            </a:endParaRPr>
          </a:p>
        </p:txBody>
      </p:sp>
      <p:sp>
        <p:nvSpPr>
          <p:cNvPr id="13" name="TextBox 29"/>
          <p:cNvSpPr txBox="1">
            <a:spLocks noChangeArrowheads="1"/>
          </p:cNvSpPr>
          <p:nvPr/>
        </p:nvSpPr>
        <p:spPr bwMode="auto">
          <a:xfrm>
            <a:off x="937419" y="3833731"/>
            <a:ext cx="3033724" cy="523220"/>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4.3  A Network scenario with       </a:t>
            </a:r>
            <a:endParaRPr lang="en-US" altLang="zh-CN" sz="1400" dirty="0">
              <a:latin typeface="Calibri" panose="020F0502020204030204" pitchFamily="34" charset="0"/>
              <a:ea typeface="等线" panose="02010600030101010101" pitchFamily="2" charset="-122"/>
            </a:endParaRPr>
          </a:p>
          <a:p>
            <a:r>
              <a:rPr lang="en-US" altLang="zh-CN" sz="1400" dirty="0">
                <a:latin typeface="Calibri" panose="020F0502020204030204" pitchFamily="34" charset="0"/>
                <a:ea typeface="等线" panose="02010600030101010101" pitchFamily="2" charset="-122"/>
              </a:rPr>
              <a:t>incomplete information.</a:t>
            </a:r>
            <a:endParaRPr lang="en-US" altLang="zh-CN" sz="1400" dirty="0">
              <a:latin typeface="Calibri" panose="020F0502020204030204" pitchFamily="34" charset="0"/>
              <a:ea typeface="等线" panose="02010600030101010101" pitchFamily="2" charset="-122"/>
            </a:endParaRPr>
          </a:p>
        </p:txBody>
      </p:sp>
      <p:sp>
        <p:nvSpPr>
          <p:cNvPr id="15" name="TextBox 29"/>
          <p:cNvSpPr txBox="1">
            <a:spLocks noChangeArrowheads="1"/>
          </p:cNvSpPr>
          <p:nvPr/>
        </p:nvSpPr>
        <p:spPr bwMode="auto">
          <a:xfrm>
            <a:off x="932299" y="5841592"/>
            <a:ext cx="2976959" cy="307777"/>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4.6  The paths of players at BNE.</a:t>
            </a:r>
            <a:endParaRPr lang="en-US" altLang="zh-CN" sz="1400" dirty="0">
              <a:latin typeface="Calibri" panose="020F0502020204030204" pitchFamily="34" charset="0"/>
              <a:ea typeface="等线" panose="02010600030101010101" pitchFamily="2" charset="-122"/>
            </a:endParaRPr>
          </a:p>
        </p:txBody>
      </p:sp>
      <p:pic>
        <p:nvPicPr>
          <p:cNvPr id="17" name="图片 16"/>
          <p:cNvPicPr>
            <a:picLocks noChangeAspect="1"/>
          </p:cNvPicPr>
          <p:nvPr/>
        </p:nvPicPr>
        <p:blipFill>
          <a:blip r:embed="rId4"/>
          <a:stretch>
            <a:fillRect/>
          </a:stretch>
        </p:blipFill>
        <p:spPr>
          <a:xfrm>
            <a:off x="5398329" y="4281653"/>
            <a:ext cx="2119241" cy="1441972"/>
          </a:xfrm>
          <a:prstGeom prst="rect">
            <a:avLst/>
          </a:prstGeom>
        </p:spPr>
      </p:pic>
      <p:sp>
        <p:nvSpPr>
          <p:cNvPr id="18" name="TextBox 29"/>
          <p:cNvSpPr txBox="1">
            <a:spLocks noChangeArrowheads="1"/>
          </p:cNvSpPr>
          <p:nvPr/>
        </p:nvSpPr>
        <p:spPr bwMode="auto">
          <a:xfrm>
            <a:off x="5347493" y="5882823"/>
            <a:ext cx="2976959" cy="307777"/>
          </a:xfrm>
          <a:prstGeom prst="rect">
            <a:avLst/>
          </a:prstGeom>
          <a:noFill/>
          <a:ln w="9525">
            <a:noFill/>
            <a:miter lim="800000"/>
          </a:ln>
        </p:spPr>
        <p:txBody>
          <a:bodyPr wrap="square">
            <a:spAutoFit/>
          </a:bodyPr>
          <a:lstStyle/>
          <a:p>
            <a:r>
              <a:rPr lang="en-US" altLang="zh-CN" sz="1100" dirty="0">
                <a:latin typeface="Calibri" panose="020F0502020204030204" pitchFamily="34" charset="0"/>
                <a:ea typeface="等线" panose="02010600030101010101" pitchFamily="2" charset="-122"/>
              </a:rPr>
              <a:t> </a:t>
            </a:r>
            <a:r>
              <a:rPr lang="en-US" altLang="zh-CN" sz="1400" dirty="0">
                <a:latin typeface="Calibri" panose="020F0502020204030204" pitchFamily="34" charset="0"/>
                <a:ea typeface="等线" panose="02010600030101010101" pitchFamily="2" charset="-122"/>
              </a:rPr>
              <a:t>Fig 4.5   Values of agents’ utilities.</a:t>
            </a:r>
            <a:endParaRPr lang="en-US" altLang="zh-CN" sz="1400" dirty="0">
              <a:latin typeface="Calibri" panose="020F0502020204030204" pitchFamily="34" charset="0"/>
              <a:ea typeface="等线" panose="02010600030101010101" pitchFamily="2" charset="-122"/>
            </a:endParaRPr>
          </a:p>
        </p:txBody>
      </p:sp>
    </p:spTree>
    <p:custDataLst>
      <p:tags r:id="rId5"/>
    </p:custDataLst>
  </p:cSld>
  <p:clrMapOvr>
    <a:masterClrMapping/>
  </p:clrMapOvr>
  <p:transition advTm="2046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68550"/>
            <a:ext cx="9144000" cy="213677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2855913"/>
            <a:ext cx="822325"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a:spLocks noChangeArrowheads="1"/>
          </p:cNvSpPr>
          <p:nvPr/>
        </p:nvSpPr>
        <p:spPr bwMode="auto">
          <a:xfrm>
            <a:off x="709613" y="2357438"/>
            <a:ext cx="1155700" cy="1419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8625" dirty="0">
                <a:solidFill>
                  <a:schemeClr val="bg1"/>
                </a:solidFill>
                <a:latin typeface="Impact" panose="020B0806030902050204" pitchFamily="34" charset="0"/>
              </a:rPr>
              <a:t>5</a:t>
            </a:r>
            <a:endParaRPr lang="zh-CN" altLang="en-US" sz="8625" dirty="0">
              <a:solidFill>
                <a:schemeClr val="bg1"/>
              </a:solidFill>
              <a:latin typeface="Impact" panose="020B0806030902050204" pitchFamily="34" charset="0"/>
            </a:endParaRPr>
          </a:p>
        </p:txBody>
      </p:sp>
      <p:sp>
        <p:nvSpPr>
          <p:cNvPr id="6" name="矩形 5"/>
          <p:cNvSpPr/>
          <p:nvPr/>
        </p:nvSpPr>
        <p:spPr>
          <a:xfrm>
            <a:off x="1874838" y="2855913"/>
            <a:ext cx="7269162"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86" name="文本框 7"/>
          <p:cNvSpPr txBox="1">
            <a:spLocks noChangeArrowheads="1"/>
          </p:cNvSpPr>
          <p:nvPr/>
        </p:nvSpPr>
        <p:spPr bwMode="auto">
          <a:xfrm>
            <a:off x="5094288" y="3581400"/>
            <a:ext cx="4295775" cy="646113"/>
          </a:xfrm>
          <a:prstGeom prst="rect">
            <a:avLst/>
          </a:prstGeom>
          <a:noFill/>
          <a:ln w="9525">
            <a:noFill/>
            <a:miter lim="800000"/>
          </a:ln>
        </p:spPr>
        <p:txBody>
          <a:bodyPr>
            <a:spAutoFit/>
          </a:bodyPr>
          <a:lstStyle/>
          <a:p>
            <a:pPr algn="ctr"/>
            <a:r>
              <a:rPr lang="en-US" altLang="zh-CN" sz="3600" dirty="0">
                <a:solidFill>
                  <a:srgbClr val="FFFFFF"/>
                </a:solidFill>
                <a:latin typeface="微软雅黑" panose="020B0503020204020204" pitchFamily="34" charset="-122"/>
                <a:ea typeface="微软雅黑" panose="020B0503020204020204" pitchFamily="34" charset="-122"/>
              </a:rPr>
              <a:t>Prospect</a:t>
            </a:r>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p:txBody>
          <a:bodyPr/>
          <a:lstStyle/>
          <a:p>
            <a:pPr>
              <a:defRPr/>
            </a:pPr>
            <a:fld id="{9A99B1C6-4AEB-4CF7-BBFF-7D1572EBA417}" type="slidenum">
              <a:rPr lang="zh-CN" altLang="en-US"/>
            </a:fld>
            <a:endParaRPr lang="zh-CN" altLang="en-US" dirty="0"/>
          </a:p>
        </p:txBody>
      </p:sp>
    </p:spTree>
  </p:cSld>
  <p:clrMapOvr>
    <a:masterClrMapping/>
  </p:clrMapOvr>
  <p:transition advTm="294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68550"/>
            <a:ext cx="9144000" cy="213677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2855913"/>
            <a:ext cx="822325"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7"/>
          <p:cNvSpPr txBox="1">
            <a:spLocks noChangeArrowheads="1"/>
          </p:cNvSpPr>
          <p:nvPr/>
        </p:nvSpPr>
        <p:spPr bwMode="auto">
          <a:xfrm>
            <a:off x="709613" y="2357438"/>
            <a:ext cx="1155700" cy="1419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8625" dirty="0">
                <a:solidFill>
                  <a:schemeClr val="bg1"/>
                </a:solidFill>
                <a:latin typeface="Impact" panose="020B0806030902050204" pitchFamily="34" charset="0"/>
              </a:rPr>
              <a:t>1</a:t>
            </a:r>
            <a:endParaRPr lang="zh-CN" altLang="en-US" sz="8625" dirty="0">
              <a:solidFill>
                <a:schemeClr val="bg1"/>
              </a:solidFill>
              <a:latin typeface="Impact" panose="020B0806030902050204" pitchFamily="34" charset="0"/>
            </a:endParaRPr>
          </a:p>
        </p:txBody>
      </p:sp>
      <p:sp>
        <p:nvSpPr>
          <p:cNvPr id="10" name="矩形 9"/>
          <p:cNvSpPr/>
          <p:nvPr/>
        </p:nvSpPr>
        <p:spPr>
          <a:xfrm>
            <a:off x="1874838" y="3073400"/>
            <a:ext cx="7269162" cy="404813"/>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02" name="文本框 11"/>
          <p:cNvSpPr txBox="1">
            <a:spLocks noChangeArrowheads="1"/>
          </p:cNvSpPr>
          <p:nvPr/>
        </p:nvSpPr>
        <p:spPr bwMode="auto">
          <a:xfrm>
            <a:off x="2786063" y="3624263"/>
            <a:ext cx="5591175" cy="647700"/>
          </a:xfrm>
          <a:prstGeom prst="rect">
            <a:avLst/>
          </a:prstGeom>
          <a:noFill/>
          <a:ln w="9525">
            <a:noFill/>
            <a:miter lim="800000"/>
          </a:ln>
        </p:spPr>
        <p:txBody>
          <a:bodyPr>
            <a:spAutoFit/>
          </a:bodyPr>
          <a:lstStyle/>
          <a:p>
            <a:pPr algn="ctr"/>
            <a:r>
              <a:rPr lang="en-US" altLang="zh-CN" sz="3600" b="1" dirty="0" err="1">
                <a:solidFill>
                  <a:schemeClr val="bg1"/>
                </a:solidFill>
                <a:latin typeface="微软雅黑" panose="020B0503020204020204" pitchFamily="34" charset="-122"/>
                <a:ea typeface="微软雅黑" panose="020B0503020204020204" pitchFamily="34" charset="-122"/>
              </a:rPr>
              <a:t>Intoduction</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p:txBody>
          <a:bodyPr/>
          <a:lstStyle/>
          <a:p>
            <a:pPr>
              <a:defRPr/>
            </a:pPr>
            <a:fld id="{9FC2A815-C5DF-4D1A-9962-CF7298D96D0F}" type="slidenum">
              <a:rPr lang="zh-CN" altLang="en-US"/>
            </a:fld>
            <a:endParaRPr lang="zh-CN" altLang="en-US" dirty="0"/>
          </a:p>
        </p:txBody>
      </p:sp>
    </p:spTree>
  </p:cSld>
  <p:clrMapOvr>
    <a:masterClrMapping/>
  </p:clrMapOvr>
  <p:transition advTm="103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75688" y="5170488"/>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5181600"/>
            <a:ext cx="7829550" cy="17621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8" name="文本框 8"/>
          <p:cNvSpPr txBox="1">
            <a:spLocks noChangeArrowheads="1"/>
          </p:cNvSpPr>
          <p:nvPr/>
        </p:nvSpPr>
        <p:spPr bwMode="auto">
          <a:xfrm>
            <a:off x="7702550" y="5086350"/>
            <a:ext cx="1125538" cy="323850"/>
          </a:xfrm>
          <a:prstGeom prst="rect">
            <a:avLst/>
          </a:prstGeom>
          <a:noFill/>
          <a:ln w="9525">
            <a:noFill/>
            <a:miter lim="800000"/>
          </a:ln>
        </p:spPr>
        <p:txBody>
          <a:bodyPr>
            <a:spAutoFit/>
          </a:bodyPr>
          <a:lstStyle/>
          <a:p>
            <a:pPr algn="ctr"/>
            <a:r>
              <a:rPr lang="en-US" altLang="zh-CN" sz="1500">
                <a:solidFill>
                  <a:srgbClr val="044875"/>
                </a:solidFill>
                <a:latin typeface="微软雅黑" panose="020B0503020204020204" pitchFamily="34" charset="-122"/>
                <a:ea typeface="微软雅黑" panose="020B0503020204020204" pitchFamily="34" charset="-122"/>
              </a:rPr>
              <a:t>DUT</a:t>
            </a:r>
            <a:endParaRPr lang="zh-CN" altLang="en-US" sz="1500">
              <a:solidFill>
                <a:srgbClr val="044875"/>
              </a:solidFill>
              <a:latin typeface="微软雅黑" panose="020B0503020204020204" pitchFamily="34" charset="-122"/>
              <a:ea typeface="微软雅黑" panose="020B0503020204020204" pitchFamily="34" charset="-122"/>
            </a:endParaRPr>
          </a:p>
        </p:txBody>
      </p:sp>
      <p:sp>
        <p:nvSpPr>
          <p:cNvPr id="52" name="文本框 51"/>
          <p:cNvSpPr txBox="1">
            <a:spLocks noChangeArrowheads="1"/>
          </p:cNvSpPr>
          <p:nvPr/>
        </p:nvSpPr>
        <p:spPr bwMode="auto">
          <a:xfrm>
            <a:off x="762794" y="2807653"/>
            <a:ext cx="7446928" cy="984885"/>
          </a:xfrm>
          <a:prstGeom prst="rect">
            <a:avLst/>
          </a:prstGeom>
          <a:noFill/>
          <a:ln w="9525">
            <a:noFill/>
            <a:miter lim="800000"/>
          </a:ln>
        </p:spPr>
        <p:txBody>
          <a:bodyPr wrap="square">
            <a:spAutoFit/>
          </a:bodyPr>
          <a:lstStyle/>
          <a:p>
            <a:pPr marL="285750" indent="-285750">
              <a:buFont typeface="Wingdings" panose="05000000000000000000" pitchFamily="2" charset="2"/>
              <a:buChar char="Ø"/>
            </a:pPr>
            <a:r>
              <a:rPr lang="en-US" altLang="zh-CN" sz="2000" dirty="0">
                <a:latin typeface="Calibri" panose="020F0502020204030204" pitchFamily="34" charset="0"/>
                <a:ea typeface="Calibri" panose="020F0502020204030204" pitchFamily="34" charset="0"/>
                <a:cs typeface="Calibri" panose="020F0502020204030204" pitchFamily="34" charset="0"/>
              </a:rPr>
              <a:t>Equilibrium Algorithm: </a:t>
            </a:r>
            <a:r>
              <a:rPr lang="en-US" altLang="zh-CN" sz="1900" dirty="0">
                <a:latin typeface="Calibri" panose="020F0502020204030204" pitchFamily="34" charset="0"/>
                <a:ea typeface="Calibri" panose="020F0502020204030204" pitchFamily="34" charset="0"/>
                <a:cs typeface="Calibri" panose="020F0502020204030204" pitchFamily="34" charset="0"/>
              </a:rPr>
              <a:t>the lower computational complexity method for checking BPG and calculating BNE.</a:t>
            </a:r>
            <a:endParaRPr lang="en-US" altLang="zh-CN" sz="19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altLang="zh-CN" sz="1900" dirty="0">
              <a:latin typeface="黑体" panose="02010609060101010101" pitchFamily="49" charset="-122"/>
              <a:ea typeface="黑体" panose="02010609060101010101" pitchFamily="49" charset="-122"/>
            </a:endParaRPr>
          </a:p>
        </p:txBody>
      </p:sp>
      <p:grpSp>
        <p:nvGrpSpPr>
          <p:cNvPr id="21510" name="组合 11"/>
          <p:cNvGrpSpPr/>
          <p:nvPr/>
        </p:nvGrpSpPr>
        <p:grpSpPr bwMode="auto">
          <a:xfrm>
            <a:off x="89452" y="1486523"/>
            <a:ext cx="9144000" cy="1347787"/>
            <a:chOff x="0" y="1208724"/>
            <a:chExt cx="9144000" cy="1347536"/>
          </a:xfrm>
        </p:grpSpPr>
        <p:sp>
          <p:nvSpPr>
            <p:cNvPr id="13" name="矩形 12"/>
            <p:cNvSpPr/>
            <p:nvPr/>
          </p:nvSpPr>
          <p:spPr>
            <a:xfrm>
              <a:off x="0" y="1319828"/>
              <a:ext cx="457200" cy="17935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a:xfrm>
              <a:off x="1176338" y="1338875"/>
              <a:ext cx="7967662" cy="17459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5"/>
            <p:cNvSpPr txBox="1"/>
            <p:nvPr/>
          </p:nvSpPr>
          <p:spPr bwMode="auto">
            <a:xfrm>
              <a:off x="520700" y="1208724"/>
              <a:ext cx="592138" cy="461876"/>
            </a:xfrm>
            <a:prstGeom prst="rect">
              <a:avLst/>
            </a:prstGeom>
            <a:noFill/>
          </p:spPr>
          <p:txBody>
            <a:bodyPr>
              <a:spAutoFit/>
            </a:bodyPr>
            <a:lstStyle/>
            <a:p>
              <a:pPr algn="ctr" fontAlgn="auto">
                <a:spcBef>
                  <a:spcPts val="0"/>
                </a:spcBef>
                <a:spcAft>
                  <a:spcPts val="0"/>
                </a:spcAft>
                <a:defRPr/>
              </a:pPr>
              <a:r>
                <a:rPr lang="en-US" altLang="zh-CN" sz="2400" dirty="0">
                  <a:solidFill>
                    <a:schemeClr val="bg2">
                      <a:lumMod val="25000"/>
                    </a:schemeClr>
                  </a:solidFill>
                  <a:latin typeface="Impact" panose="020B0806030902050204" pitchFamily="34" charset="0"/>
                  <a:ea typeface="+mn-ea"/>
                </a:rPr>
                <a:t>5</a:t>
              </a:r>
              <a:endParaRPr lang="zh-CN" altLang="en-US" sz="2400" dirty="0">
                <a:solidFill>
                  <a:schemeClr val="bg2">
                    <a:lumMod val="25000"/>
                  </a:schemeClr>
                </a:solidFill>
                <a:latin typeface="Impact" panose="020B0806030902050204" pitchFamily="34" charset="0"/>
                <a:ea typeface="+mn-ea"/>
              </a:endParaRPr>
            </a:p>
          </p:txBody>
        </p:sp>
        <p:sp>
          <p:nvSpPr>
            <p:cNvPr id="21516" name="文本框 53"/>
            <p:cNvSpPr txBox="1">
              <a:spLocks noChangeArrowheads="1"/>
            </p:cNvSpPr>
            <p:nvPr/>
          </p:nvSpPr>
          <p:spPr bwMode="auto">
            <a:xfrm>
              <a:off x="474919" y="2027910"/>
              <a:ext cx="8669081" cy="528350"/>
            </a:xfrm>
            <a:prstGeom prst="rect">
              <a:avLst/>
            </a:prstGeom>
            <a:noFill/>
            <a:ln w="9525">
              <a:noFill/>
              <a:miter lim="800000"/>
            </a:ln>
          </p:spPr>
          <p:txBody>
            <a:bodyPr>
              <a:spAutoFit/>
            </a:bodyPr>
            <a:lstStyle/>
            <a:p>
              <a:pPr>
                <a:lnSpc>
                  <a:spcPts val="1650"/>
                </a:lnSpc>
              </a:pPr>
              <a:r>
                <a:rPr lang="en-US" altLang="zh-CN" sz="2400" dirty="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Future  investigation</a:t>
              </a:r>
              <a:endPar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a:p>
              <a:pPr>
                <a:lnSpc>
                  <a:spcPts val="1650"/>
                </a:lnSpc>
              </a:pPr>
              <a:endParaRPr lang="en-US" altLang="zh-CN" sz="24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grpSp>
      <p:sp>
        <p:nvSpPr>
          <p:cNvPr id="19" name="灯片编号占位符 18"/>
          <p:cNvSpPr>
            <a:spLocks noGrp="1"/>
          </p:cNvSpPr>
          <p:nvPr>
            <p:ph type="sldNum" sz="quarter" idx="12"/>
          </p:nvPr>
        </p:nvSpPr>
        <p:spPr/>
        <p:txBody>
          <a:bodyPr/>
          <a:lstStyle/>
          <a:p>
            <a:pPr>
              <a:defRPr/>
            </a:pPr>
            <a:fld id="{DBA4B93D-3506-42A2-96B7-4670BC260126}" type="slidenum">
              <a:rPr lang="zh-CN" altLang="en-US"/>
            </a:fld>
            <a:endParaRPr lang="zh-CN" altLang="en-US" dirty="0"/>
          </a:p>
        </p:txBody>
      </p:sp>
      <p:sp>
        <p:nvSpPr>
          <p:cNvPr id="21" name="矩形 20"/>
          <p:cNvSpPr>
            <a:spLocks noChangeArrowheads="1"/>
          </p:cNvSpPr>
          <p:nvPr/>
        </p:nvSpPr>
        <p:spPr bwMode="auto">
          <a:xfrm>
            <a:off x="762794" y="3747294"/>
            <a:ext cx="7337597" cy="692150"/>
          </a:xfrm>
          <a:prstGeom prst="rect">
            <a:avLst/>
          </a:prstGeom>
          <a:noFill/>
          <a:ln w="9525">
            <a:noFill/>
            <a:miter lim="800000"/>
          </a:ln>
        </p:spPr>
        <p:txBody>
          <a:bodyPr wrap="square">
            <a:spAutoFit/>
          </a:bodyPr>
          <a:lstStyle/>
          <a:p>
            <a:pPr>
              <a:buFont typeface="Wingdings" panose="05000000000000000000" pitchFamily="2" charset="2"/>
              <a:buChar char="Ø"/>
            </a:pPr>
            <a:r>
              <a:rPr lang="en-US" altLang="zh-CN" dirty="0">
                <a:latin typeface="黑体" panose="02010609060101010101" pitchFamily="49" charset="-122"/>
                <a:ea typeface="黑体" panose="02010609060101010101" pitchFamily="49" charset="-122"/>
              </a:rPr>
              <a:t> </a:t>
            </a:r>
            <a:r>
              <a:rPr lang="en-US" altLang="zh-CN" sz="2000" dirty="0">
                <a:latin typeface="+mn-lt"/>
                <a:ea typeface="黑体" panose="02010609060101010101" pitchFamily="49" charset="-122"/>
              </a:rPr>
              <a:t>Performance Evaluation</a:t>
            </a:r>
            <a:r>
              <a:rPr lang="en-US" altLang="zh-CN" i="1" dirty="0">
                <a:latin typeface="+mn-lt"/>
                <a:ea typeface="等线" panose="02010600030101010101" pitchFamily="2" charset="-122"/>
              </a:rPr>
              <a:t>:  </a:t>
            </a:r>
            <a:r>
              <a:rPr lang="en-US" altLang="zh-CN" sz="1900" dirty="0">
                <a:latin typeface="+mn-lt"/>
                <a:ea typeface="黑体" panose="02010609060101010101" pitchFamily="49" charset="-122"/>
              </a:rPr>
              <a:t>the price of anarchy of the resulted NFV   games.</a:t>
            </a:r>
            <a:endParaRPr lang="zh-CN" altLang="en-US" sz="1900" dirty="0">
              <a:latin typeface="+mn-lt"/>
              <a:ea typeface="等线" panose="02010600030101010101" pitchFamily="2" charset="-122"/>
            </a:endParaRPr>
          </a:p>
        </p:txBody>
      </p:sp>
    </p:spTree>
  </p:cSld>
  <p:clrMapOvr>
    <a:masterClrMapping/>
  </p:clrMapOvr>
  <p:transition advTm="56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ipe(down)">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allAtOnce"/>
      <p:bldP spid="21"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570038" y="2860675"/>
            <a:ext cx="6129337" cy="600075"/>
          </a:xfrm>
          <a:prstGeom prst="rect">
            <a:avLst/>
          </a:prstGeom>
          <a:noFill/>
        </p:spPr>
        <p:txBody>
          <a:bodyPr>
            <a:spAutoFit/>
          </a:bodyPr>
          <a:lstStyle/>
          <a:p>
            <a:pPr algn="ctr" fontAlgn="auto">
              <a:spcBef>
                <a:spcPts val="0"/>
              </a:spcBef>
              <a:spcAft>
                <a:spcPts val="0"/>
              </a:spcAft>
              <a:defRPr/>
            </a:pPr>
            <a:r>
              <a:rPr lang="en-US" altLang="zh-CN" sz="3300" b="1" spc="450" dirty="0">
                <a:solidFill>
                  <a:srgbClr val="044875"/>
                </a:solidFill>
                <a:latin typeface="微软雅黑" panose="020B0503020204020204" pitchFamily="34" charset="-122"/>
                <a:ea typeface="微软雅黑" panose="020B0503020204020204" pitchFamily="34" charset="-122"/>
              </a:rPr>
              <a:t>Thanks for listening!</a:t>
            </a:r>
            <a:endParaRPr lang="en-US" altLang="zh-CN" sz="3300" b="1" spc="450" dirty="0">
              <a:solidFill>
                <a:srgbClr val="044875"/>
              </a:solidFill>
              <a:latin typeface="微软雅黑" panose="020B0503020204020204" pitchFamily="34" charset="-122"/>
              <a:ea typeface="微软雅黑" panose="020B0503020204020204" pitchFamily="34" charset="-122"/>
            </a:endParaRPr>
          </a:p>
        </p:txBody>
      </p:sp>
      <p:grpSp>
        <p:nvGrpSpPr>
          <p:cNvPr id="22531" name="组合 25"/>
          <p:cNvGrpSpPr/>
          <p:nvPr/>
        </p:nvGrpSpPr>
        <p:grpSpPr bwMode="auto">
          <a:xfrm>
            <a:off x="3192463" y="3598863"/>
            <a:ext cx="2884487" cy="271462"/>
            <a:chOff x="4154888" y="3453573"/>
            <a:chExt cx="3846874" cy="361046"/>
          </a:xfrm>
        </p:grpSpPr>
        <p:cxnSp>
          <p:nvCxnSpPr>
            <p:cNvPr id="27" name="直接连接符 26"/>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1902" y="3459906"/>
              <a:ext cx="412846" cy="354713"/>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3" name="矩形 32"/>
          <p:cNvSpPr/>
          <p:nvPr/>
        </p:nvSpPr>
        <p:spPr>
          <a:xfrm>
            <a:off x="1200150" y="2551113"/>
            <a:ext cx="6718300" cy="1785937"/>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2533" name="组合 33"/>
          <p:cNvGrpSpPr/>
          <p:nvPr/>
        </p:nvGrpSpPr>
        <p:grpSpPr bwMode="auto">
          <a:xfrm>
            <a:off x="7718425" y="4102100"/>
            <a:ext cx="831850" cy="847725"/>
            <a:chOff x="2666985" y="682103"/>
            <a:chExt cx="1109138" cy="1131217"/>
          </a:xfrm>
        </p:grpSpPr>
        <p:sp>
          <p:nvSpPr>
            <p:cNvPr id="35" name="矩形 34"/>
            <p:cNvSpPr/>
            <p:nvPr/>
          </p:nvSpPr>
          <p:spPr>
            <a:xfrm>
              <a:off x="2840552" y="857930"/>
              <a:ext cx="770470"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666985" y="682103"/>
              <a:ext cx="558802"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矩形 36"/>
            <p:cNvSpPr/>
            <p:nvPr/>
          </p:nvSpPr>
          <p:spPr>
            <a:xfrm>
              <a:off x="3217321" y="1254067"/>
              <a:ext cx="558802"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2534" name="组合 37"/>
          <p:cNvGrpSpPr/>
          <p:nvPr/>
        </p:nvGrpSpPr>
        <p:grpSpPr bwMode="auto">
          <a:xfrm>
            <a:off x="593725" y="1954213"/>
            <a:ext cx="833438" cy="849312"/>
            <a:chOff x="2666985" y="682103"/>
            <a:chExt cx="1109138" cy="1131217"/>
          </a:xfrm>
        </p:grpSpPr>
        <p:sp>
          <p:nvSpPr>
            <p:cNvPr id="39" name="矩形 38"/>
            <p:cNvSpPr/>
            <p:nvPr/>
          </p:nvSpPr>
          <p:spPr>
            <a:xfrm>
              <a:off x="2842335" y="857600"/>
              <a:ext cx="769002" cy="769651"/>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a:off x="2666985" y="682103"/>
              <a:ext cx="557738" cy="5582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矩形 40"/>
            <p:cNvSpPr/>
            <p:nvPr/>
          </p:nvSpPr>
          <p:spPr>
            <a:xfrm>
              <a:off x="3218385" y="1255112"/>
              <a:ext cx="557738" cy="5582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42" name="矩形 41"/>
          <p:cNvSpPr/>
          <p:nvPr/>
        </p:nvSpPr>
        <p:spPr>
          <a:xfrm>
            <a:off x="0" y="847725"/>
            <a:ext cx="9144000" cy="2794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矩形 42"/>
          <p:cNvSpPr/>
          <p:nvPr/>
        </p:nvSpPr>
        <p:spPr>
          <a:xfrm>
            <a:off x="8675688" y="5749925"/>
            <a:ext cx="468312" cy="2508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矩形 43"/>
          <p:cNvSpPr/>
          <p:nvPr/>
        </p:nvSpPr>
        <p:spPr>
          <a:xfrm>
            <a:off x="0" y="5749925"/>
            <a:ext cx="7829550" cy="2508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38" name="文本框 44"/>
          <p:cNvSpPr txBox="1">
            <a:spLocks noChangeArrowheads="1"/>
          </p:cNvSpPr>
          <p:nvPr/>
        </p:nvSpPr>
        <p:spPr bwMode="auto">
          <a:xfrm>
            <a:off x="7697788" y="5761038"/>
            <a:ext cx="1125537" cy="323850"/>
          </a:xfrm>
          <a:prstGeom prst="rect">
            <a:avLst/>
          </a:prstGeom>
          <a:noFill/>
          <a:ln w="9525">
            <a:noFill/>
            <a:miter lim="800000"/>
          </a:ln>
        </p:spPr>
        <p:txBody>
          <a:bodyPr>
            <a:spAutoFit/>
          </a:bodyPr>
          <a:lstStyle/>
          <a:p>
            <a:pPr algn="ctr"/>
            <a:r>
              <a:rPr lang="en-US" altLang="zh-CN" sz="1500">
                <a:solidFill>
                  <a:srgbClr val="044875"/>
                </a:solidFill>
                <a:latin typeface="微软雅黑" panose="020B0503020204020204" pitchFamily="34" charset="-122"/>
                <a:ea typeface="微软雅黑" panose="020B0503020204020204" pitchFamily="34" charset="-122"/>
              </a:rPr>
              <a:t>DUT</a:t>
            </a:r>
            <a:endParaRPr lang="zh-CN" altLang="en-US" sz="1500">
              <a:solidFill>
                <a:srgbClr val="044875"/>
              </a:solidFill>
              <a:latin typeface="微软雅黑" panose="020B0503020204020204" pitchFamily="34" charset="-122"/>
              <a:ea typeface="微软雅黑" panose="020B0503020204020204" pitchFamily="34" charset="-122"/>
            </a:endParaRPr>
          </a:p>
        </p:txBody>
      </p:sp>
      <p:sp>
        <p:nvSpPr>
          <p:cNvPr id="19" name="灯片编号占位符 18"/>
          <p:cNvSpPr>
            <a:spLocks noGrp="1"/>
          </p:cNvSpPr>
          <p:nvPr>
            <p:ph type="sldNum" sz="quarter" idx="12"/>
          </p:nvPr>
        </p:nvSpPr>
        <p:spPr/>
        <p:txBody>
          <a:bodyPr/>
          <a:lstStyle/>
          <a:p>
            <a:pPr>
              <a:defRPr/>
            </a:pPr>
            <a:fld id="{E08BC3EC-1257-43B8-BA4B-75394231C67B}" type="slidenum">
              <a:rPr lang="zh-CN" altLang="en-US"/>
            </a:fld>
            <a:endParaRPr lang="zh-CN" altLang="en-US" dirty="0"/>
          </a:p>
        </p:txBody>
      </p:sp>
    </p:spTree>
  </p:cSld>
  <p:clrMapOvr>
    <a:masterClrMapping/>
  </p:clrMapOvr>
  <p:transition advTm="33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线形标注 2(无边框) 43"/>
          <p:cNvSpPr/>
          <p:nvPr/>
        </p:nvSpPr>
        <p:spPr>
          <a:xfrm>
            <a:off x="7391400" y="3048000"/>
            <a:ext cx="1034143" cy="674688"/>
          </a:xfrm>
          <a:prstGeom prst="callout2">
            <a:avLst>
              <a:gd name="adj1" fmla="val 16898"/>
              <a:gd name="adj2" fmla="val -8333"/>
              <a:gd name="adj3" fmla="val 15046"/>
              <a:gd name="adj4" fmla="val -33162"/>
              <a:gd name="adj5" fmla="val 156944"/>
              <a:gd name="adj6" fmla="val -6934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 name="矩形 1"/>
          <p:cNvSpPr/>
          <p:nvPr/>
        </p:nvSpPr>
        <p:spPr>
          <a:xfrm>
            <a:off x="0" y="263525"/>
            <a:ext cx="403225" cy="1397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444625" y="239713"/>
            <a:ext cx="7699375" cy="149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125" name="组合 3"/>
          <p:cNvGrpSpPr/>
          <p:nvPr/>
        </p:nvGrpSpPr>
        <p:grpSpPr bwMode="auto">
          <a:xfrm>
            <a:off x="501650" y="152400"/>
            <a:ext cx="3122613" cy="525463"/>
            <a:chOff x="583464" y="9854"/>
            <a:chExt cx="4160377" cy="699994"/>
          </a:xfrm>
        </p:grpSpPr>
        <p:sp>
          <p:nvSpPr>
            <p:cNvPr id="5135" name="文本框 4"/>
            <p:cNvSpPr txBox="1">
              <a:spLocks noChangeArrowheads="1"/>
            </p:cNvSpPr>
            <p:nvPr/>
          </p:nvSpPr>
          <p:spPr bwMode="auto">
            <a:xfrm>
              <a:off x="982910" y="9854"/>
              <a:ext cx="3760931" cy="491591"/>
            </a:xfrm>
            <a:prstGeom prst="rect">
              <a:avLst/>
            </a:prstGeom>
            <a:noFill/>
            <a:ln w="9525">
              <a:noFill/>
              <a:miter lim="800000"/>
            </a:ln>
          </p:spPr>
          <p:txBody>
            <a:bodyPr>
              <a:spAutoFit/>
            </a:bodyPr>
            <a:lstStyle/>
            <a:p>
              <a:pPr algn="ctr"/>
              <a:endParaRPr lang="en-US" altLang="zh-CN" b="1">
                <a:solidFill>
                  <a:srgbClr val="04487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83464" y="14084"/>
              <a:ext cx="723360" cy="695764"/>
            </a:xfrm>
            <a:prstGeom prst="rect">
              <a:avLst/>
            </a:prstGeom>
            <a:noFill/>
          </p:spPr>
          <p:txBody>
            <a:bodyPr>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1.1</a:t>
              </a:r>
              <a:endParaRPr lang="zh-CN" altLang="en-US" sz="2800" dirty="0">
                <a:solidFill>
                  <a:schemeClr val="bg2">
                    <a:lumMod val="25000"/>
                  </a:schemeClr>
                </a:solidFill>
                <a:latin typeface="Impact" panose="020B0806030902050204" pitchFamily="34" charset="0"/>
                <a:ea typeface="+mn-ea"/>
              </a:endParaRPr>
            </a:p>
          </p:txBody>
        </p:sp>
      </p:grpSp>
      <p:sp>
        <p:nvSpPr>
          <p:cNvPr id="7" name="矩形 6"/>
          <p:cNvSpPr/>
          <p:nvPr/>
        </p:nvSpPr>
        <p:spPr>
          <a:xfrm>
            <a:off x="8675688" y="5962077"/>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5939348"/>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5057" name="Picture 1" descr="C:\Users\Administrator\Desktop\NFVI.bmp"/>
          <p:cNvPicPr>
            <a:picLocks noChangeAspect="1" noChangeArrowheads="1"/>
          </p:cNvPicPr>
          <p:nvPr/>
        </p:nvPicPr>
        <p:blipFill>
          <a:blip r:embed="rId1" cstate="print"/>
          <a:srcRect/>
          <a:stretch>
            <a:fillRect/>
          </a:stretch>
        </p:blipFill>
        <p:spPr bwMode="auto">
          <a:xfrm>
            <a:off x="1133475" y="2217738"/>
            <a:ext cx="5507038" cy="3262312"/>
          </a:xfrm>
          <a:prstGeom prst="rect">
            <a:avLst/>
          </a:prstGeom>
          <a:noFill/>
          <a:ln>
            <a:solidFill>
              <a:schemeClr val="accent1">
                <a:lumMod val="40000"/>
                <a:lumOff val="60000"/>
              </a:schemeClr>
            </a:solidFill>
          </a:ln>
        </p:spPr>
      </p:pic>
      <p:sp>
        <p:nvSpPr>
          <p:cNvPr id="5130" name="矩形 22"/>
          <p:cNvSpPr>
            <a:spLocks noChangeArrowheads="1"/>
          </p:cNvSpPr>
          <p:nvPr/>
        </p:nvSpPr>
        <p:spPr bwMode="auto">
          <a:xfrm>
            <a:off x="185738" y="1220788"/>
            <a:ext cx="9209087" cy="954107"/>
          </a:xfrm>
          <a:prstGeom prst="rect">
            <a:avLst/>
          </a:prstGeom>
          <a:noFill/>
          <a:ln w="9525">
            <a:noFill/>
            <a:miter lim="800000"/>
          </a:ln>
        </p:spPr>
        <p:txBody>
          <a:bodyPr>
            <a:spAutoFit/>
          </a:bodyPr>
          <a:lstStyle/>
          <a:p>
            <a:r>
              <a:rPr lang="en-US" altLang="zh-CN" sz="1600"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Network Functions Visualization</a:t>
            </a:r>
            <a:r>
              <a:rPr lang="en-US" altLang="zh-CN" dirty="0">
                <a:latin typeface="Calibri" panose="020F0502020204030204" pitchFamily="34" charset="0"/>
                <a:ea typeface="等线" panose="02010600030101010101" pitchFamily="2" charset="-122"/>
              </a:rPr>
              <a:t> (NFV) </a:t>
            </a:r>
            <a:r>
              <a:rPr lang="en-US" altLang="zh-CN" dirty="0"/>
              <a:t>[1</a:t>
            </a:r>
            <a:r>
              <a:rPr lang="en-US" altLang="zh-CN" dirty="0">
                <a:latin typeface="Calibri" panose="020F0502020204030204" pitchFamily="34" charset="0"/>
                <a:ea typeface="等线" panose="02010600030101010101" pitchFamily="2" charset="-122"/>
              </a:rPr>
              <a:t>] , </a:t>
            </a:r>
            <a:r>
              <a:rPr lang="en-US" altLang="zh-CN" dirty="0">
                <a:latin typeface="微软雅黑" panose="020B0503020204020204" pitchFamily="34" charset="-122"/>
                <a:ea typeface="微软雅黑" panose="020B0503020204020204" pitchFamily="34" charset="-122"/>
              </a:rPr>
              <a:t>consists of virtualization network </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layer, NFV Infrastructure </a:t>
            </a:r>
            <a:r>
              <a:rPr lang="en-US" altLang="zh-CN" dirty="0">
                <a:latin typeface="Calibri" panose="020F0502020204030204" pitchFamily="34" charset="0"/>
                <a:ea typeface="等线" panose="02010600030101010101" pitchFamily="2" charset="-122"/>
              </a:rPr>
              <a:t>(NFVI), </a:t>
            </a:r>
            <a:r>
              <a:rPr lang="en-US" altLang="zh-CN" dirty="0">
                <a:latin typeface="微软雅黑" panose="020B0503020204020204" pitchFamily="34" charset="-122"/>
                <a:ea typeface="微软雅黑" panose="020B0503020204020204" pitchFamily="34" charset="-122"/>
              </a:rPr>
              <a:t>and Management and Orchestration </a:t>
            </a:r>
            <a:r>
              <a:rPr lang="en-US" altLang="zh-CN" dirty="0">
                <a:latin typeface="Calibri" panose="020F0502020204030204" pitchFamily="34" charset="0"/>
                <a:ea typeface="等线" panose="02010600030101010101" pitchFamily="2" charset="-122"/>
              </a:rPr>
              <a:t>(MANO)</a:t>
            </a:r>
            <a:endParaRPr lang="en-US" altLang="zh-CN" dirty="0">
              <a:latin typeface="Calibri" panose="020F0502020204030204" pitchFamily="34" charset="0"/>
              <a:ea typeface="等线" panose="02010600030101010101" pitchFamily="2" charset="-122"/>
            </a:endParaRPr>
          </a:p>
          <a:p>
            <a:r>
              <a:rPr lang="en-US" altLang="zh-CN" dirty="0">
                <a:latin typeface="微软雅黑" panose="020B0503020204020204" pitchFamily="34" charset="-122"/>
                <a:ea typeface="微软雅黑" panose="020B0503020204020204" pitchFamily="34" charset="-122"/>
              </a:rPr>
              <a:t> system. </a:t>
            </a:r>
            <a:endParaRPr lang="zh-CN" altLang="en-US" dirty="0">
              <a:latin typeface="微软雅黑" panose="020B0503020204020204" pitchFamily="34" charset="-122"/>
              <a:ea typeface="微软雅黑" panose="020B0503020204020204" pitchFamily="34" charset="-122"/>
            </a:endParaRPr>
          </a:p>
        </p:txBody>
      </p:sp>
      <p:sp>
        <p:nvSpPr>
          <p:cNvPr id="5131" name="TextBox 26"/>
          <p:cNvSpPr txBox="1">
            <a:spLocks noChangeArrowheads="1"/>
          </p:cNvSpPr>
          <p:nvPr/>
        </p:nvSpPr>
        <p:spPr bwMode="auto">
          <a:xfrm>
            <a:off x="1849987" y="5602394"/>
            <a:ext cx="3671887" cy="338137"/>
          </a:xfrm>
          <a:prstGeom prst="rect">
            <a:avLst/>
          </a:prstGeom>
          <a:noFill/>
          <a:ln w="9525">
            <a:noFill/>
            <a:miter lim="800000"/>
          </a:ln>
        </p:spPr>
        <p:txBody>
          <a:bodyPr>
            <a:spAutoFit/>
          </a:bodyPr>
          <a:lstStyle/>
          <a:p>
            <a:r>
              <a:rPr lang="en-US" altLang="zh-CN" sz="1600" dirty="0">
                <a:latin typeface="Calibri" panose="020F0502020204030204" pitchFamily="34" charset="0"/>
                <a:ea typeface="等线" panose="02010600030101010101" pitchFamily="2" charset="-122"/>
              </a:rPr>
              <a:t>     Fig 1.1   NFV System Architecture</a:t>
            </a:r>
            <a:endParaRPr lang="en-US" altLang="zh-CN" sz="1600" dirty="0">
              <a:latin typeface="Calibri" panose="020F0502020204030204" pitchFamily="34" charset="0"/>
              <a:ea typeface="等线" panose="02010600030101010101" pitchFamily="2" charset="-122"/>
            </a:endParaRPr>
          </a:p>
        </p:txBody>
      </p:sp>
      <p:sp>
        <p:nvSpPr>
          <p:cNvPr id="16" name="灯片编号占位符 15"/>
          <p:cNvSpPr>
            <a:spLocks noGrp="1"/>
          </p:cNvSpPr>
          <p:nvPr>
            <p:ph type="sldNum" sz="quarter" idx="12"/>
          </p:nvPr>
        </p:nvSpPr>
        <p:spPr>
          <a:xfrm>
            <a:off x="6480175" y="6492875"/>
            <a:ext cx="2057400" cy="365125"/>
          </a:xfrm>
        </p:spPr>
        <p:txBody>
          <a:bodyPr/>
          <a:lstStyle/>
          <a:p>
            <a:pPr>
              <a:defRPr/>
            </a:pPr>
            <a:fld id="{7D2336E7-FEF9-49B8-854C-63898EA7E8F0}" type="slidenum">
              <a:rPr lang="zh-CN" altLang="en-US"/>
            </a:fld>
            <a:endParaRPr lang="zh-CN" altLang="en-US" dirty="0"/>
          </a:p>
        </p:txBody>
      </p:sp>
      <p:sp>
        <p:nvSpPr>
          <p:cNvPr id="5133" name="TextBox 16"/>
          <p:cNvSpPr txBox="1">
            <a:spLocks noChangeArrowheads="1"/>
          </p:cNvSpPr>
          <p:nvPr/>
        </p:nvSpPr>
        <p:spPr bwMode="auto">
          <a:xfrm>
            <a:off x="490538" y="773113"/>
            <a:ext cx="4027487" cy="328612"/>
          </a:xfrm>
          <a:prstGeom prst="rect">
            <a:avLst/>
          </a:prstGeom>
          <a:noFill/>
          <a:ln w="9525">
            <a:noFill/>
            <a:miter lim="800000"/>
          </a:ln>
        </p:spPr>
        <p:txBody>
          <a:bodyPr>
            <a:spAutoFit/>
          </a:bodyPr>
          <a:lstStyle/>
          <a:p>
            <a:pPr>
              <a:lnSpc>
                <a:spcPts val="1650"/>
              </a:lnSpc>
            </a:pPr>
            <a:r>
              <a:rPr lang="en-US" altLang="zh-CN" sz="2400" b="1">
                <a:solidFill>
                  <a:srgbClr val="044875"/>
                </a:solidFill>
                <a:latin typeface="微软雅黑" panose="020B0503020204020204" pitchFamily="34" charset="-122"/>
                <a:ea typeface="微软雅黑" panose="020B0503020204020204" pitchFamily="34" charset="-122"/>
              </a:rPr>
              <a:t>NFV Infrastructure</a:t>
            </a:r>
            <a:endParaRPr lang="en-US" altLang="zh-CN" sz="2400" b="1">
              <a:solidFill>
                <a:srgbClr val="044875"/>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299325" y="2909207"/>
            <a:ext cx="1147989" cy="829945"/>
          </a:xfrm>
          <a:prstGeom prst="rect">
            <a:avLst/>
          </a:prstGeom>
          <a:solidFill>
            <a:schemeClr val="accent1">
              <a:lumMod val="20000"/>
              <a:lumOff val="80000"/>
            </a:schemeClr>
          </a:solidFill>
          <a:ln w="3175" cmpd="dbl">
            <a:solidFill>
              <a:schemeClr val="accent1"/>
            </a:solidFill>
            <a:prstDash val="sysDash"/>
          </a:ln>
        </p:spPr>
        <p:txBody>
          <a:bodyPr wrap="square">
            <a:spAutoFit/>
          </a:bodyPr>
          <a:lstStyle/>
          <a:p>
            <a:pPr fontAlgn="auto">
              <a:spcBef>
                <a:spcPts val="0"/>
              </a:spcBef>
              <a:spcAft>
                <a:spcPts val="0"/>
              </a:spcAft>
              <a:defRPr/>
            </a:pPr>
            <a:r>
              <a:rPr lang="en-US" altLang="zh-CN" sz="1200" dirty="0">
                <a:solidFill>
                  <a:schemeClr val="accent1">
                    <a:lumMod val="75000"/>
                  </a:schemeClr>
                </a:solidFill>
                <a:latin typeface="+mn-lt"/>
                <a:ea typeface="+mn-ea"/>
              </a:rPr>
              <a:t>From  NFV   White Paper</a:t>
            </a:r>
            <a:endParaRPr lang="en-US" altLang="zh-CN" sz="1200" dirty="0">
              <a:solidFill>
                <a:schemeClr val="accent1">
                  <a:lumMod val="75000"/>
                </a:schemeClr>
              </a:solidFill>
              <a:latin typeface="+mn-lt"/>
              <a:ea typeface="+mn-ea"/>
            </a:endParaRPr>
          </a:p>
          <a:p>
            <a:pPr fontAlgn="auto">
              <a:spcBef>
                <a:spcPts val="0"/>
              </a:spcBef>
              <a:spcAft>
                <a:spcPts val="0"/>
              </a:spcAft>
              <a:defRPr/>
            </a:pPr>
            <a:r>
              <a:rPr lang="en-US" altLang="zh-CN" sz="1200" dirty="0">
                <a:solidFill>
                  <a:schemeClr val="accent1">
                    <a:lumMod val="75000"/>
                  </a:schemeClr>
                </a:solidFill>
                <a:latin typeface="+mn-lt"/>
                <a:ea typeface="+mn-ea"/>
              </a:rPr>
              <a:t> 2014 by </a:t>
            </a:r>
            <a:r>
              <a:rPr lang="en-US" altLang="zh-CN" sz="1200" dirty="0">
                <a:solidFill>
                  <a:schemeClr val="accent1">
                    <a:lumMod val="75000"/>
                  </a:schemeClr>
                </a:solidFill>
              </a:rPr>
              <a:t>ETSI</a:t>
            </a:r>
            <a:endParaRPr lang="en-US" altLang="zh-CN" sz="1200" dirty="0">
              <a:solidFill>
                <a:schemeClr val="accent1">
                  <a:lumMod val="75000"/>
                </a:schemeClr>
              </a:solidFill>
            </a:endParaRPr>
          </a:p>
          <a:p>
            <a:pPr fontAlgn="auto">
              <a:spcBef>
                <a:spcPts val="0"/>
              </a:spcBef>
              <a:spcAft>
                <a:spcPts val="0"/>
              </a:spcAft>
              <a:defRPr/>
            </a:pPr>
            <a:endParaRPr lang="en-US" altLang="zh-CN" sz="1200" dirty="0">
              <a:solidFill>
                <a:schemeClr val="accent1">
                  <a:lumMod val="75000"/>
                </a:schemeClr>
              </a:solidFill>
              <a:latin typeface="+mn-lt"/>
              <a:ea typeface="+mn-ea"/>
            </a:endParaRPr>
          </a:p>
        </p:txBody>
      </p:sp>
      <p:sp>
        <p:nvSpPr>
          <p:cNvPr id="5" name="文本框 4"/>
          <p:cNvSpPr txBox="1"/>
          <p:nvPr/>
        </p:nvSpPr>
        <p:spPr>
          <a:xfrm>
            <a:off x="185737" y="6183483"/>
            <a:ext cx="8239805"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1] </a:t>
            </a:r>
            <a:r>
              <a:rPr kumimoji="0" lang="pt-BR"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M.S.Bonm, K. L. Dias,and S. F. L. Fernandes</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Integrated NFV/SDN architectures: A systematic literature review, IEEE ACM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Comput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Surv</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vol. 51,  pp. 114, 2019.</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2"/>
    </p:custDataLst>
  </p:cSld>
  <p:clrMapOvr>
    <a:masterClrMapping/>
  </p:clrMapOvr>
  <p:transition advTm="2046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725"/>
            <a:ext cx="457200" cy="17938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292100"/>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641350" y="207963"/>
            <a:ext cx="592138" cy="460375"/>
          </a:xfrm>
          <a:prstGeom prst="rect">
            <a:avLst/>
          </a:prstGeom>
          <a:noFill/>
        </p:spPr>
        <p:txBody>
          <a:bodyPr>
            <a:spAutoFit/>
          </a:bodyPr>
          <a:lstStyle/>
          <a:p>
            <a:pPr algn="ctr" fontAlgn="auto">
              <a:spcBef>
                <a:spcPts val="0"/>
              </a:spcBef>
              <a:spcAft>
                <a:spcPts val="0"/>
              </a:spcAft>
              <a:defRPr/>
            </a:pPr>
            <a:r>
              <a:rPr lang="en-US" altLang="zh-CN" sz="2400" dirty="0">
                <a:solidFill>
                  <a:schemeClr val="bg2">
                    <a:lumMod val="25000"/>
                  </a:schemeClr>
                </a:solidFill>
                <a:latin typeface="Impact" panose="020B0806030902050204" pitchFamily="34" charset="0"/>
                <a:ea typeface="+mn-ea"/>
              </a:rPr>
              <a:t>1.2</a:t>
            </a:r>
            <a:endParaRPr lang="zh-CN" altLang="en-US" sz="2400" dirty="0">
              <a:solidFill>
                <a:schemeClr val="bg2">
                  <a:lumMod val="25000"/>
                </a:schemeClr>
              </a:solidFill>
              <a:latin typeface="Impact" panose="020B0806030902050204" pitchFamily="34" charset="0"/>
              <a:ea typeface="+mn-ea"/>
            </a:endParaRPr>
          </a:p>
        </p:txBody>
      </p:sp>
      <p:sp>
        <p:nvSpPr>
          <p:cNvPr id="7" name="矩形 6"/>
          <p:cNvSpPr/>
          <p:nvPr/>
        </p:nvSpPr>
        <p:spPr>
          <a:xfrm>
            <a:off x="8675688" y="5814693"/>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5814693"/>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6153" name="文本框 53"/>
          <p:cNvSpPr txBox="1">
            <a:spLocks noChangeArrowheads="1"/>
          </p:cNvSpPr>
          <p:nvPr/>
        </p:nvSpPr>
        <p:spPr bwMode="auto">
          <a:xfrm>
            <a:off x="474663" y="798513"/>
            <a:ext cx="8669337" cy="527050"/>
          </a:xfrm>
          <a:prstGeom prst="rect">
            <a:avLst/>
          </a:prstGeom>
          <a:solidFill>
            <a:schemeClr val="bg1"/>
          </a:solidFill>
          <a:ln w="9525">
            <a:noFill/>
            <a:miter lim="800000"/>
          </a:ln>
        </p:spPr>
        <p:txBody>
          <a:bodyPr>
            <a:spAutoFit/>
          </a:bodyPr>
          <a:lstStyle/>
          <a:p>
            <a:pPr>
              <a:lnSpc>
                <a:spcPts val="1650"/>
              </a:lnSpc>
            </a:pPr>
            <a:r>
              <a:rPr lang="en-US" altLang="zh-CN" sz="2400" b="1" dirty="0">
                <a:solidFill>
                  <a:srgbClr val="044875"/>
                </a:solidFill>
                <a:latin typeface="微软雅黑" panose="020B0503020204020204" pitchFamily="34" charset="-122"/>
                <a:ea typeface="微软雅黑" panose="020B0503020204020204" pitchFamily="34" charset="-122"/>
              </a:rPr>
              <a:t>Service Chain Composition</a:t>
            </a:r>
            <a:endParaRPr lang="en-US" altLang="zh-CN" sz="2400" b="1" dirty="0">
              <a:solidFill>
                <a:srgbClr val="044875"/>
              </a:solidFill>
              <a:latin typeface="微软雅黑" panose="020B0503020204020204" pitchFamily="34" charset="-122"/>
              <a:ea typeface="微软雅黑" panose="020B0503020204020204" pitchFamily="34" charset="-122"/>
            </a:endParaRPr>
          </a:p>
          <a:p>
            <a:pPr>
              <a:lnSpc>
                <a:spcPts val="1650"/>
              </a:lnSpc>
            </a:pPr>
            <a:endParaRPr lang="en-US" altLang="zh-CN" sz="24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24" name="文本框 59"/>
          <p:cNvSpPr txBox="1"/>
          <p:nvPr/>
        </p:nvSpPr>
        <p:spPr>
          <a:xfrm>
            <a:off x="316139" y="2221367"/>
            <a:ext cx="4659313" cy="3416320"/>
          </a:xfrm>
          <a:prstGeom prst="rect">
            <a:avLst/>
          </a:prstGeom>
          <a:noFill/>
          <a:ln>
            <a:solidFill>
              <a:schemeClr val="bg1"/>
            </a:solidFill>
          </a:ln>
        </p:spPr>
        <p:txBody>
          <a:bodyPr>
            <a:spAutoFit/>
          </a:bodyPr>
          <a:lstStyle/>
          <a:p>
            <a:pPr marL="213995" indent="-213995" fontAlgn="auto">
              <a:lnSpc>
                <a:spcPct val="200000"/>
              </a:lnSpc>
              <a:spcBef>
                <a:spcPts val="0"/>
              </a:spcBef>
              <a:spcAft>
                <a:spcPts val="0"/>
              </a:spcAft>
              <a:buClr>
                <a:srgbClr val="044875"/>
              </a:buClr>
              <a:defRPr/>
            </a:pPr>
            <a:r>
              <a:rPr lang="en-US" altLang="zh-CN" dirty="0">
                <a:latin typeface="+mn-lt"/>
                <a:ea typeface="+mn-ea"/>
              </a:rPr>
              <a:t> Main roles </a:t>
            </a:r>
            <a:r>
              <a:rPr lang="en-US" altLang="zh-CN" dirty="0">
                <a:latin typeface="+mn-lt"/>
                <a:ea typeface="黑体" panose="02010609060101010101" pitchFamily="49" charset="-122"/>
                <a:cs typeface="Arial" panose="020B0604020202020204" pitchFamily="34" charset="0"/>
              </a:rPr>
              <a:t>:</a:t>
            </a:r>
            <a:endParaRPr lang="en-US" altLang="zh-CN" dirty="0">
              <a:latin typeface="+mn-lt"/>
              <a:ea typeface="黑体" panose="02010609060101010101" pitchFamily="49" charset="-122"/>
              <a:cs typeface="Arial" panose="020B0604020202020204" pitchFamily="34" charset="0"/>
            </a:endParaRPr>
          </a:p>
          <a:p>
            <a:pPr marL="213995" indent="-213995" fontAlgn="auto">
              <a:lnSpc>
                <a:spcPct val="200000"/>
              </a:lnSpc>
              <a:spcBef>
                <a:spcPts val="0"/>
              </a:spcBef>
              <a:spcAft>
                <a:spcPts val="0"/>
              </a:spcAft>
              <a:buClr>
                <a:srgbClr val="044875"/>
              </a:buClr>
              <a:buFont typeface="Wingdings" panose="05000000000000000000" pitchFamily="2" charset="2"/>
              <a:buChar char="l"/>
              <a:defRPr/>
            </a:pPr>
            <a:r>
              <a:rPr lang="en-US" altLang="zh-CN" dirty="0">
                <a:solidFill>
                  <a:schemeClr val="accent2">
                    <a:lumMod val="75000"/>
                  </a:schemeClr>
                </a:solidFill>
                <a:latin typeface="+mn-lt"/>
                <a:ea typeface="微软雅黑" panose="020B0503020204020204" pitchFamily="34" charset="-122"/>
              </a:rPr>
              <a:t>Network users</a:t>
            </a:r>
            <a:r>
              <a:rPr lang="en-US" altLang="zh-CN" dirty="0">
                <a:solidFill>
                  <a:schemeClr val="accent6">
                    <a:lumMod val="75000"/>
                  </a:schemeClr>
                </a:solidFill>
                <a:latin typeface="+mn-lt"/>
                <a:ea typeface="微软雅黑" panose="020B0503020204020204" pitchFamily="34" charset="-122"/>
              </a:rPr>
              <a:t> </a:t>
            </a:r>
            <a:r>
              <a:rPr lang="en-US" altLang="zh-CN" dirty="0">
                <a:latin typeface="+mn-lt"/>
                <a:ea typeface="微软雅黑" panose="020B0503020204020204" pitchFamily="34" charset="-122"/>
              </a:rPr>
              <a:t>generate traffic flows.  </a:t>
            </a:r>
            <a:endParaRPr lang="en-US" altLang="zh-CN" dirty="0">
              <a:latin typeface="+mn-lt"/>
              <a:ea typeface="微软雅黑" panose="020B0503020204020204" pitchFamily="34" charset="-122"/>
            </a:endParaRPr>
          </a:p>
          <a:p>
            <a:pPr marL="213995" indent="-213995" fontAlgn="auto">
              <a:lnSpc>
                <a:spcPct val="200000"/>
              </a:lnSpc>
              <a:spcBef>
                <a:spcPts val="0"/>
              </a:spcBef>
              <a:spcAft>
                <a:spcPts val="0"/>
              </a:spcAft>
              <a:buClr>
                <a:srgbClr val="044875"/>
              </a:buClr>
              <a:buFont typeface="Wingdings" panose="05000000000000000000" pitchFamily="2" charset="2"/>
              <a:buChar char="l"/>
              <a:defRPr/>
            </a:pPr>
            <a:r>
              <a:rPr lang="en-US" altLang="zh-CN" dirty="0">
                <a:solidFill>
                  <a:schemeClr val="accent2">
                    <a:lumMod val="75000"/>
                  </a:schemeClr>
                </a:solidFill>
                <a:latin typeface="+mn-lt"/>
                <a:ea typeface="微软雅黑" panose="020B0503020204020204" pitchFamily="34" charset="-122"/>
              </a:rPr>
              <a:t>Virtual network function (VNF) servers</a:t>
            </a:r>
            <a:r>
              <a:rPr lang="en-US" altLang="zh-CN" dirty="0">
                <a:latin typeface="+mn-lt"/>
                <a:ea typeface="微软雅黑" panose="020B0503020204020204" pitchFamily="34" charset="-122"/>
              </a:rPr>
              <a:t>,</a:t>
            </a:r>
            <a:endParaRPr lang="en-US" altLang="zh-CN" dirty="0">
              <a:latin typeface="+mn-lt"/>
              <a:ea typeface="微软雅黑" panose="020B0503020204020204" pitchFamily="34" charset="-122"/>
            </a:endParaRPr>
          </a:p>
          <a:p>
            <a:pPr marL="213995" indent="-213995" fontAlgn="auto">
              <a:lnSpc>
                <a:spcPct val="200000"/>
              </a:lnSpc>
              <a:spcBef>
                <a:spcPts val="0"/>
              </a:spcBef>
              <a:spcAft>
                <a:spcPts val="0"/>
              </a:spcAft>
              <a:buClr>
                <a:srgbClr val="044875"/>
              </a:buClr>
              <a:defRPr/>
            </a:pPr>
            <a:r>
              <a:rPr lang="en-US" altLang="zh-CN" dirty="0">
                <a:latin typeface="+mn-lt"/>
                <a:ea typeface="微软雅黑" panose="020B0503020204020204" pitchFamily="34" charset="-122"/>
              </a:rPr>
              <a:t>     provide VNFs as a service.</a:t>
            </a:r>
            <a:endParaRPr lang="en-US" altLang="zh-CN" dirty="0">
              <a:latin typeface="+mn-lt"/>
              <a:ea typeface="微软雅黑" panose="020B0503020204020204" pitchFamily="34" charset="-122"/>
            </a:endParaRPr>
          </a:p>
          <a:p>
            <a:pPr marL="213995" indent="-213995" fontAlgn="auto">
              <a:lnSpc>
                <a:spcPct val="200000"/>
              </a:lnSpc>
              <a:spcBef>
                <a:spcPts val="0"/>
              </a:spcBef>
              <a:spcAft>
                <a:spcPts val="0"/>
              </a:spcAft>
              <a:buClr>
                <a:srgbClr val="044875"/>
              </a:buClr>
              <a:buFont typeface="Wingdings" panose="05000000000000000000" pitchFamily="2" charset="2"/>
              <a:buChar char="l"/>
              <a:defRPr/>
            </a:pPr>
            <a:r>
              <a:rPr lang="en-US" altLang="zh-CN" dirty="0">
                <a:solidFill>
                  <a:schemeClr val="accent2">
                    <a:lumMod val="75000"/>
                  </a:schemeClr>
                </a:solidFill>
                <a:latin typeface="+mn-lt"/>
                <a:ea typeface="微软雅黑" panose="020B0503020204020204" pitchFamily="34" charset="-122"/>
              </a:rPr>
              <a:t>Telco Operator </a:t>
            </a:r>
            <a:r>
              <a:rPr lang="en-US" altLang="zh-CN" dirty="0">
                <a:latin typeface="+mn-lt"/>
                <a:ea typeface="微软雅黑" panose="020B0503020204020204" pitchFamily="34" charset="-122"/>
              </a:rPr>
              <a:t>is responsible for  the management and orchestration.</a:t>
            </a:r>
            <a:endParaRPr lang="en-US" altLang="zh-CN" dirty="0">
              <a:solidFill>
                <a:schemeClr val="bg2">
                  <a:lumMod val="25000"/>
                </a:schemeClr>
              </a:solidFill>
              <a:latin typeface="+mn-lt"/>
              <a:ea typeface="黑体" panose="02010609060101010101" pitchFamily="49" charset="-122"/>
              <a:cs typeface="Arial" panose="020B0604020202020204" pitchFamily="34" charset="0"/>
            </a:endParaRPr>
          </a:p>
        </p:txBody>
      </p:sp>
      <p:sp>
        <p:nvSpPr>
          <p:cNvPr id="6155"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6156" name="矩形 16"/>
          <p:cNvSpPr>
            <a:spLocks noChangeArrowheads="1"/>
          </p:cNvSpPr>
          <p:nvPr/>
        </p:nvSpPr>
        <p:spPr bwMode="auto">
          <a:xfrm>
            <a:off x="392113" y="1198563"/>
            <a:ext cx="8588375" cy="923925"/>
          </a:xfrm>
          <a:prstGeom prst="rect">
            <a:avLst/>
          </a:prstGeom>
          <a:noFill/>
          <a:ln w="9525">
            <a:noFill/>
            <a:miter lim="800000"/>
          </a:ln>
        </p:spPr>
        <p:txBody>
          <a:bodyPr>
            <a:spAutoFit/>
          </a:bodyPr>
          <a:lstStyle/>
          <a:p>
            <a:r>
              <a:rPr lang="en-US" altLang="zh-CN" dirty="0">
                <a:latin typeface="微软雅黑" panose="020B0503020204020204" pitchFamily="34" charset="-122"/>
                <a:ea typeface="微软雅黑" panose="020B0503020204020204" pitchFamily="34" charset="-122"/>
              </a:rPr>
              <a:t>   Service chain composition (SCC)  determines the required network functions and paths between them for the network service requests</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in the NFV network[1].</a:t>
            </a:r>
            <a:endParaRPr lang="zh-CN" altLang="en-US" dirty="0">
              <a:latin typeface="微软雅黑" panose="020B0503020204020204" pitchFamily="34" charset="-122"/>
              <a:ea typeface="微软雅黑" panose="020B0503020204020204" pitchFamily="34" charset="-122"/>
            </a:endParaRPr>
          </a:p>
        </p:txBody>
      </p:sp>
      <p:sp>
        <p:nvSpPr>
          <p:cNvPr id="6157" name="TextBox 17"/>
          <p:cNvSpPr txBox="1">
            <a:spLocks noChangeArrowheads="1"/>
          </p:cNvSpPr>
          <p:nvPr/>
        </p:nvSpPr>
        <p:spPr bwMode="auto">
          <a:xfrm>
            <a:off x="4487068" y="5158365"/>
            <a:ext cx="4343400" cy="322262"/>
          </a:xfrm>
          <a:prstGeom prst="rect">
            <a:avLst/>
          </a:prstGeom>
          <a:noFill/>
          <a:ln w="9525">
            <a:noFill/>
            <a:miter lim="800000"/>
          </a:ln>
        </p:spPr>
        <p:txBody>
          <a:bodyPr>
            <a:spAutoFit/>
          </a:bodyPr>
          <a:lstStyle/>
          <a:p>
            <a:r>
              <a:rPr lang="en-US" altLang="zh-CN" sz="1500" dirty="0">
                <a:latin typeface="Calibri" panose="020F0502020204030204" pitchFamily="34" charset="0"/>
                <a:ea typeface="等线" panose="02010600030101010101" pitchFamily="2" charset="-122"/>
              </a:rPr>
              <a:t>      Fig 1.2  A service chain composition scenario</a:t>
            </a:r>
            <a:endParaRPr lang="en-US" altLang="zh-CN" sz="1500" dirty="0">
              <a:latin typeface="Calibri" panose="020F0502020204030204" pitchFamily="34" charset="0"/>
              <a:ea typeface="等线" panose="02010600030101010101" pitchFamily="2" charset="-122"/>
            </a:endParaRPr>
          </a:p>
        </p:txBody>
      </p:sp>
      <p:sp>
        <p:nvSpPr>
          <p:cNvPr id="20" name="灯片编号占位符 19"/>
          <p:cNvSpPr>
            <a:spLocks noGrp="1"/>
          </p:cNvSpPr>
          <p:nvPr>
            <p:ph type="sldNum" sz="quarter" idx="12"/>
          </p:nvPr>
        </p:nvSpPr>
        <p:spPr>
          <a:xfrm>
            <a:off x="6457950" y="6323013"/>
            <a:ext cx="2057400" cy="365125"/>
          </a:xfrm>
        </p:spPr>
        <p:txBody>
          <a:bodyPr/>
          <a:lstStyle/>
          <a:p>
            <a:pPr>
              <a:defRPr/>
            </a:pPr>
            <a:fld id="{21534BF5-42F1-4BED-9AC7-4257CF923C32}" type="slidenum">
              <a:rPr lang="zh-CN" altLang="en-US"/>
            </a:fld>
            <a:endParaRPr lang="zh-CN" altLang="en-US" dirty="0"/>
          </a:p>
        </p:txBody>
      </p:sp>
      <p:pic>
        <p:nvPicPr>
          <p:cNvPr id="6159" name="Picture 1"/>
          <p:cNvPicPr>
            <a:picLocks noChangeAspect="1" noChangeArrowheads="1"/>
          </p:cNvPicPr>
          <p:nvPr/>
        </p:nvPicPr>
        <p:blipFill>
          <a:blip r:embed="rId1" cstate="print"/>
          <a:srcRect/>
          <a:stretch>
            <a:fillRect/>
          </a:stretch>
        </p:blipFill>
        <p:spPr bwMode="auto">
          <a:xfrm>
            <a:off x="4686300" y="2299494"/>
            <a:ext cx="3944937" cy="2689225"/>
          </a:xfrm>
          <a:prstGeom prst="rect">
            <a:avLst/>
          </a:prstGeom>
          <a:noFill/>
          <a:ln w="9525">
            <a:noFill/>
            <a:miter lim="800000"/>
            <a:headEnd/>
            <a:tailEnd/>
          </a:ln>
        </p:spPr>
      </p:pic>
      <p:sp>
        <p:nvSpPr>
          <p:cNvPr id="11" name="文本框 10"/>
          <p:cNvSpPr txBox="1"/>
          <p:nvPr/>
        </p:nvSpPr>
        <p:spPr>
          <a:xfrm>
            <a:off x="270635" y="6102825"/>
            <a:ext cx="8123238"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1] </a:t>
            </a:r>
            <a:r>
              <a:rPr kumimoji="0" lang="pt-BR"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M.S.Bonm, K. L. Dias,and S. F. L. Fernandes</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Integrated NFV/SDN architectures: A systematic literature review, IEEE ACM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Comput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mn-cs"/>
              </a:rPr>
              <a:t>Surv</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vol. 51,  pp. 114, 2019.</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ustDataLst>
      <p:tags r:id="rId2"/>
    </p:custDataLst>
  </p:cSld>
  <p:clrMapOvr>
    <a:masterClrMapping/>
  </p:clrMapOvr>
  <p:transition advTm="2046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03238"/>
            <a:ext cx="457200" cy="17938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466725"/>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673100" y="338138"/>
            <a:ext cx="592138" cy="492125"/>
          </a:xfrm>
          <a:prstGeom prst="rect">
            <a:avLst/>
          </a:prstGeom>
          <a:noFill/>
        </p:spPr>
        <p:txBody>
          <a:bodyPr>
            <a:spAutoFit/>
          </a:bodyPr>
          <a:lstStyle/>
          <a:p>
            <a:pPr algn="ctr" fontAlgn="auto">
              <a:spcBef>
                <a:spcPts val="0"/>
              </a:spcBef>
              <a:spcAft>
                <a:spcPts val="0"/>
              </a:spcAft>
              <a:defRPr/>
            </a:pPr>
            <a:r>
              <a:rPr lang="en-US" altLang="zh-CN" sz="2600" dirty="0">
                <a:solidFill>
                  <a:schemeClr val="bg2">
                    <a:lumMod val="25000"/>
                  </a:schemeClr>
                </a:solidFill>
                <a:latin typeface="Impact" panose="020B0806030902050204" pitchFamily="34" charset="0"/>
                <a:ea typeface="+mn-ea"/>
              </a:rPr>
              <a:t>1.3</a:t>
            </a:r>
            <a:endParaRPr lang="zh-CN" altLang="en-US" sz="2600" dirty="0">
              <a:solidFill>
                <a:schemeClr val="bg2">
                  <a:lumMod val="25000"/>
                </a:schemeClr>
              </a:solidFill>
              <a:latin typeface="Impact" panose="020B0806030902050204" pitchFamily="34" charset="0"/>
              <a:ea typeface="+mn-ea"/>
            </a:endParaRPr>
          </a:p>
        </p:txBody>
      </p:sp>
      <p:sp>
        <p:nvSpPr>
          <p:cNvPr id="7" name="矩形 6"/>
          <p:cNvSpPr/>
          <p:nvPr/>
        </p:nvSpPr>
        <p:spPr>
          <a:xfrm>
            <a:off x="8675688" y="6226175"/>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6280150"/>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9225" name="文本框 53"/>
          <p:cNvSpPr txBox="1">
            <a:spLocks noChangeArrowheads="1"/>
          </p:cNvSpPr>
          <p:nvPr/>
        </p:nvSpPr>
        <p:spPr bwMode="auto">
          <a:xfrm>
            <a:off x="282122" y="1061025"/>
            <a:ext cx="5009016" cy="325089"/>
          </a:xfrm>
          <a:prstGeom prst="rect">
            <a:avLst/>
          </a:prstGeom>
          <a:noFill/>
          <a:ln w="9525">
            <a:noFill/>
            <a:miter lim="800000"/>
          </a:ln>
        </p:spPr>
        <p:txBody>
          <a:bodyPr wrap="square">
            <a:spAutoFit/>
          </a:bodyPr>
          <a:lstStyle/>
          <a:p>
            <a:pPr>
              <a:lnSpc>
                <a:spcPts val="1650"/>
              </a:lnSpc>
            </a:pPr>
            <a:r>
              <a:rPr lang="en-US" altLang="zh-CN" sz="2400" dirty="0">
                <a:latin typeface="黑体" panose="02010609060101010101" pitchFamily="49" charset="-122"/>
                <a:ea typeface="黑体" panose="02010609060101010101" pitchFamily="49" charset="-122"/>
                <a:cs typeface="Arial" panose="020B0604020202020204" pitchFamily="34" charset="0"/>
              </a:rPr>
              <a:t> </a:t>
            </a:r>
            <a:r>
              <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NFV service chain model</a:t>
            </a:r>
            <a:endPar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文本框 59"/>
          <p:cNvSpPr txBox="1"/>
          <p:nvPr/>
        </p:nvSpPr>
        <p:spPr>
          <a:xfrm>
            <a:off x="271916" y="2068285"/>
            <a:ext cx="4071937" cy="2616101"/>
          </a:xfrm>
          <a:prstGeom prst="rect">
            <a:avLst/>
          </a:prstGeom>
          <a:noFill/>
        </p:spPr>
        <p:txBody>
          <a:bodyPr wrap="square">
            <a:spAutoFit/>
          </a:bodyPr>
          <a:lstStyle/>
          <a:p>
            <a:pPr indent="-213995" fontAlgn="auto">
              <a:lnSpc>
                <a:spcPct val="3000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Function layers:</a:t>
            </a:r>
            <a:endParaRPr lang="en-US" altLang="zh-CN" sz="1600" dirty="0">
              <a:latin typeface="微软雅黑" panose="020B0503020204020204" pitchFamily="34" charset="-122"/>
              <a:ea typeface="微软雅黑" panose="020B0503020204020204" pitchFamily="34" charset="-122"/>
            </a:endParaRPr>
          </a:p>
          <a:p>
            <a:pPr indent="-213995" fontAlgn="auto">
              <a:lnSpc>
                <a:spcPct val="3000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VNF Servers set:</a:t>
            </a:r>
            <a:endParaRPr lang="en-US" altLang="zh-CN" sz="1600" dirty="0">
              <a:latin typeface="微软雅黑" panose="020B0503020204020204" pitchFamily="34" charset="-122"/>
              <a:ea typeface="微软雅黑" panose="020B0503020204020204" pitchFamily="34" charset="-122"/>
            </a:endParaRPr>
          </a:p>
          <a:p>
            <a:pPr indent="-213995" fontAlgn="auto">
              <a:lnSpc>
                <a:spcPct val="300000"/>
              </a:lnSpc>
              <a:spcBef>
                <a:spcPts val="0"/>
              </a:spcBef>
              <a:spcAft>
                <a:spcPts val="0"/>
              </a:spcAft>
              <a:buClr>
                <a:srgbClr val="044875"/>
              </a:buClr>
              <a:buFont typeface="Wingdings" panose="05000000000000000000" pitchFamily="2" charset="2"/>
              <a:buChar char="l"/>
              <a:defRPr/>
            </a:pPr>
            <a:r>
              <a:rPr lang="en-US" altLang="zh-CN" sz="1600" dirty="0">
                <a:latin typeface="微软雅黑" panose="020B0503020204020204" pitchFamily="34" charset="-122"/>
                <a:ea typeface="微软雅黑" panose="020B0503020204020204" pitchFamily="34" charset="-122"/>
              </a:rPr>
              <a:t>NS configuration of user    :</a:t>
            </a:r>
            <a:endParaRPr lang="en-US" altLang="zh-CN" sz="1600" dirty="0">
              <a:latin typeface="微软雅黑" panose="020B0503020204020204" pitchFamily="34" charset="-122"/>
              <a:ea typeface="微软雅黑" panose="020B0503020204020204" pitchFamily="34" charset="-122"/>
            </a:endParaRPr>
          </a:p>
          <a:p>
            <a:pPr marL="213995" indent="-213995" fontAlgn="auto">
              <a:spcBef>
                <a:spcPts val="0"/>
              </a:spcBef>
              <a:spcAft>
                <a:spcPts val="0"/>
              </a:spcAft>
              <a:buClr>
                <a:srgbClr val="044875"/>
              </a:buClr>
              <a:buFont typeface="Wingdings" panose="05000000000000000000" pitchFamily="2" charset="2"/>
              <a:buChar char="l"/>
              <a:defRPr/>
            </a:pPr>
            <a:endParaRPr lang="en-US" altLang="zh-CN" sz="2000"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9227"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9228" name="TextBox 17"/>
          <p:cNvSpPr txBox="1">
            <a:spLocks noChangeArrowheads="1"/>
          </p:cNvSpPr>
          <p:nvPr/>
        </p:nvSpPr>
        <p:spPr bwMode="auto">
          <a:xfrm>
            <a:off x="4389456" y="4775148"/>
            <a:ext cx="4307174" cy="323165"/>
          </a:xfrm>
          <a:prstGeom prst="rect">
            <a:avLst/>
          </a:prstGeom>
          <a:noFill/>
          <a:ln w="9525">
            <a:noFill/>
            <a:miter lim="800000"/>
          </a:ln>
        </p:spPr>
        <p:txBody>
          <a:bodyPr wrap="square">
            <a:spAutoFit/>
          </a:bodyPr>
          <a:lstStyle/>
          <a:p>
            <a:r>
              <a:rPr lang="en-US" altLang="zh-CN" sz="1500" dirty="0">
                <a:latin typeface="Calibri" panose="020F0502020204030204" pitchFamily="34" charset="0"/>
                <a:ea typeface="等线" panose="02010600030101010101" pitchFamily="2" charset="-122"/>
              </a:rPr>
              <a:t> Fig 1.3  Network function forwarding diagram[1]</a:t>
            </a:r>
            <a:r>
              <a:rPr lang="en-US" altLang="zh-CN" sz="1500" i="1" dirty="0">
                <a:latin typeface="Calibri" panose="020F0502020204030204" pitchFamily="34" charset="0"/>
                <a:ea typeface="等线" panose="02010600030101010101" pitchFamily="2" charset="-122"/>
              </a:rPr>
              <a:t>.</a:t>
            </a:r>
            <a:endParaRPr lang="en-US" altLang="zh-CN" sz="1500" dirty="0">
              <a:latin typeface="Calibri" panose="020F0502020204030204" pitchFamily="34" charset="0"/>
              <a:ea typeface="等线" panose="02010600030101010101" pitchFamily="2" charset="-122"/>
            </a:endParaRPr>
          </a:p>
        </p:txBody>
      </p:sp>
      <p:sp>
        <p:nvSpPr>
          <p:cNvPr id="9229" name="TextBox 19"/>
          <p:cNvSpPr txBox="1">
            <a:spLocks noChangeArrowheads="1"/>
          </p:cNvSpPr>
          <p:nvPr/>
        </p:nvSpPr>
        <p:spPr bwMode="auto">
          <a:xfrm>
            <a:off x="423863" y="1633538"/>
            <a:ext cx="2809875" cy="400050"/>
          </a:xfrm>
          <a:prstGeom prst="rect">
            <a:avLst/>
          </a:prstGeom>
          <a:noFill/>
          <a:ln w="9525">
            <a:noFill/>
            <a:miter lim="800000"/>
          </a:ln>
        </p:spPr>
        <p:txBody>
          <a:bodyPr>
            <a:spAutoFit/>
          </a:bodyPr>
          <a:lstStyle/>
          <a:p>
            <a:r>
              <a:rPr lang="en-US" altLang="zh-CN" sz="2000" dirty="0">
                <a:latin typeface="微软雅黑" panose="020B0503020204020204" pitchFamily="34" charset="-122"/>
                <a:ea typeface="微软雅黑" panose="020B0503020204020204" pitchFamily="34" charset="-122"/>
              </a:rPr>
              <a:t>Preliminaries</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9230" name="矩形 20"/>
          <p:cNvSpPr>
            <a:spLocks noChangeArrowheads="1"/>
          </p:cNvSpPr>
          <p:nvPr/>
        </p:nvSpPr>
        <p:spPr bwMode="auto">
          <a:xfrm>
            <a:off x="398629" y="5250700"/>
            <a:ext cx="8001000" cy="830997"/>
          </a:xfrm>
          <a:prstGeom prst="rect">
            <a:avLst/>
          </a:prstGeom>
          <a:noFill/>
          <a:ln w="9525">
            <a:noFill/>
            <a:miter lim="800000"/>
          </a:ln>
        </p:spPr>
        <p:txBody>
          <a:bodyPr>
            <a:spAutoFit/>
          </a:bodyPr>
          <a:lstStyle/>
          <a:p>
            <a:r>
              <a:rPr lang="en-US" altLang="zh-CN" sz="1600" dirty="0">
                <a:latin typeface="微软雅黑" panose="020B0503020204020204" pitchFamily="34" charset="-122"/>
                <a:ea typeface="微软雅黑" panose="020B0503020204020204" pitchFamily="34" charset="-122"/>
              </a:rPr>
              <a:t>   Each user selfishly aims to maximize their own benefits or minimize costs</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 characterized by its data synchronization rate  and the ingress and the egress node pair . </a:t>
            </a:r>
            <a:endParaRPr lang="zh-CN" altLang="en-US" sz="1600" dirty="0">
              <a:latin typeface="微软雅黑" panose="020B0503020204020204" pitchFamily="34" charset="-122"/>
              <a:ea typeface="微软雅黑" panose="020B0503020204020204" pitchFamily="34" charset="-122"/>
            </a:endParaRPr>
          </a:p>
        </p:txBody>
      </p:sp>
      <p:sp>
        <p:nvSpPr>
          <p:cNvPr id="25" name="灯片编号占位符 24"/>
          <p:cNvSpPr>
            <a:spLocks noGrp="1"/>
          </p:cNvSpPr>
          <p:nvPr>
            <p:ph type="sldNum" sz="quarter" idx="12"/>
          </p:nvPr>
        </p:nvSpPr>
        <p:spPr/>
        <p:txBody>
          <a:bodyPr/>
          <a:lstStyle/>
          <a:p>
            <a:pPr>
              <a:defRPr/>
            </a:pPr>
            <a:fld id="{C3654F39-E7AF-44E8-BFB1-AD73C5816BB3}" type="slidenum">
              <a:rPr lang="zh-CN" altLang="en-US"/>
            </a:fld>
            <a:endParaRPr lang="zh-CN" altLang="en-US" dirty="0"/>
          </a:p>
        </p:txBody>
      </p:sp>
      <p:pic>
        <p:nvPicPr>
          <p:cNvPr id="9236" name="Picture 6"/>
          <p:cNvPicPr>
            <a:picLocks noChangeAspect="1" noChangeArrowheads="1"/>
          </p:cNvPicPr>
          <p:nvPr/>
        </p:nvPicPr>
        <p:blipFill>
          <a:blip r:embed="rId1" cstate="print"/>
          <a:srcRect/>
          <a:stretch>
            <a:fillRect/>
          </a:stretch>
        </p:blipFill>
        <p:spPr bwMode="auto">
          <a:xfrm>
            <a:off x="755877" y="4490356"/>
            <a:ext cx="2741612" cy="277813"/>
          </a:xfrm>
          <a:prstGeom prst="rect">
            <a:avLst/>
          </a:prstGeom>
          <a:noFill/>
          <a:ln w="9525">
            <a:noFill/>
            <a:miter lim="800000"/>
            <a:headEnd/>
            <a:tailEnd/>
          </a:ln>
        </p:spPr>
      </p:pic>
      <p:pic>
        <p:nvPicPr>
          <p:cNvPr id="64" name="Picture 25"/>
          <p:cNvPicPr>
            <a:picLocks noChangeAspect="1" noChangeArrowheads="1"/>
          </p:cNvPicPr>
          <p:nvPr/>
        </p:nvPicPr>
        <p:blipFill>
          <a:blip r:embed="rId2" cstate="print"/>
          <a:srcRect/>
          <a:stretch>
            <a:fillRect/>
          </a:stretch>
        </p:blipFill>
        <p:spPr bwMode="auto">
          <a:xfrm>
            <a:off x="3043423" y="3962398"/>
            <a:ext cx="115959" cy="185059"/>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r="-1419" b="9306"/>
          <a:stretch>
            <a:fillRect/>
          </a:stretch>
        </p:blipFill>
        <p:spPr bwMode="auto">
          <a:xfrm>
            <a:off x="4935776" y="2767170"/>
            <a:ext cx="3044348" cy="1853212"/>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2244497" y="2445026"/>
            <a:ext cx="1682523" cy="290806"/>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2307884" y="3188288"/>
            <a:ext cx="1872230" cy="31938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r="10" b="10588"/>
          <a:stretch>
            <a:fillRect/>
          </a:stretch>
        </p:blipFill>
        <p:spPr bwMode="auto">
          <a:xfrm>
            <a:off x="5432333" y="1257158"/>
            <a:ext cx="2244817" cy="1383012"/>
          </a:xfrm>
          <a:prstGeom prst="rect">
            <a:avLst/>
          </a:prstGeom>
          <a:noFill/>
          <a:ln w="9525">
            <a:noFill/>
            <a:miter lim="800000"/>
            <a:headEnd/>
            <a:tailEnd/>
          </a:ln>
        </p:spPr>
      </p:pic>
    </p:spTree>
    <p:custDataLst>
      <p:tags r:id="rId7"/>
    </p:custDataLst>
  </p:cSld>
  <p:clrMapOvr>
    <a:masterClrMapping/>
  </p:clrMapOvr>
  <p:transition advTm="2046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0663"/>
            <a:ext cx="45720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161925"/>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739499" y="-13883"/>
            <a:ext cx="592138" cy="523875"/>
          </a:xfrm>
          <a:prstGeom prst="rect">
            <a:avLst/>
          </a:prstGeom>
          <a:noFill/>
        </p:spPr>
        <p:txBody>
          <a:bodyPr>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1.4</a:t>
            </a:r>
            <a:endParaRPr lang="zh-CN" altLang="en-US" sz="2800" dirty="0">
              <a:solidFill>
                <a:schemeClr val="bg2">
                  <a:lumMod val="25000"/>
                </a:schemeClr>
              </a:solidFill>
              <a:latin typeface="Impact" panose="020B0806030902050204" pitchFamily="34" charset="0"/>
              <a:ea typeface="+mn-ea"/>
            </a:endParaRPr>
          </a:p>
        </p:txBody>
      </p:sp>
      <p:sp>
        <p:nvSpPr>
          <p:cNvPr id="7" name="矩形 6"/>
          <p:cNvSpPr/>
          <p:nvPr/>
        </p:nvSpPr>
        <p:spPr>
          <a:xfrm>
            <a:off x="8653204" y="5826270"/>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121019" y="5855670"/>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36624" y="3766997"/>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7178"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15" name="灯片编号占位符 14"/>
          <p:cNvSpPr>
            <a:spLocks noGrp="1"/>
          </p:cNvSpPr>
          <p:nvPr>
            <p:ph type="sldNum" sz="quarter" idx="12"/>
          </p:nvPr>
        </p:nvSpPr>
        <p:spPr>
          <a:xfrm>
            <a:off x="6697663" y="6515100"/>
            <a:ext cx="2000250" cy="342900"/>
          </a:xfrm>
        </p:spPr>
        <p:txBody>
          <a:bodyPr/>
          <a:lstStyle/>
          <a:p>
            <a:pPr>
              <a:defRPr/>
            </a:pPr>
            <a:fld id="{539EE322-577B-49A0-A43B-E750BFBA7055}" type="slidenum">
              <a:rPr lang="zh-CN" altLang="en-US"/>
            </a:fld>
            <a:endParaRPr lang="zh-CN" altLang="en-US" dirty="0"/>
          </a:p>
        </p:txBody>
      </p:sp>
      <p:sp>
        <p:nvSpPr>
          <p:cNvPr id="10" name="文本框 9"/>
          <p:cNvSpPr txBox="1"/>
          <p:nvPr/>
        </p:nvSpPr>
        <p:spPr>
          <a:xfrm>
            <a:off x="424187" y="6160813"/>
            <a:ext cx="7914168" cy="30777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lang="en-US" altLang="zh-CN" sz="1000" dirty="0">
                <a:solidFill>
                  <a:prstClr val="black"/>
                </a:solidFill>
              </a:rPr>
              <a:t>2</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pt-BR"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R Souza, K Dias, S Fernandes</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NFV Data Centers: A Systematic Review, IEEE Access, vol. 8,  pp. 51713 - 51735, 2022.</a:t>
            </a:r>
            <a:endPar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12" name="图片 11"/>
          <p:cNvPicPr>
            <a:picLocks noChangeAspect="1"/>
          </p:cNvPicPr>
          <p:nvPr/>
        </p:nvPicPr>
        <p:blipFill>
          <a:blip r:embed="rId1"/>
          <a:stretch>
            <a:fillRect/>
          </a:stretch>
        </p:blipFill>
        <p:spPr>
          <a:xfrm>
            <a:off x="722313" y="1648819"/>
            <a:ext cx="2881424" cy="2077721"/>
          </a:xfrm>
          <a:prstGeom prst="rect">
            <a:avLst/>
          </a:prstGeom>
        </p:spPr>
      </p:pic>
      <p:pic>
        <p:nvPicPr>
          <p:cNvPr id="22" name="图片 21"/>
          <p:cNvPicPr>
            <a:picLocks noChangeAspect="1"/>
          </p:cNvPicPr>
          <p:nvPr/>
        </p:nvPicPr>
        <p:blipFill>
          <a:blip r:embed="rId2"/>
          <a:stretch>
            <a:fillRect/>
          </a:stretch>
        </p:blipFill>
        <p:spPr>
          <a:xfrm>
            <a:off x="3695406" y="1652138"/>
            <a:ext cx="4726281" cy="2201927"/>
          </a:xfrm>
          <a:prstGeom prst="rect">
            <a:avLst/>
          </a:prstGeom>
        </p:spPr>
      </p:pic>
      <p:sp>
        <p:nvSpPr>
          <p:cNvPr id="24" name="文本框 23"/>
          <p:cNvSpPr txBox="1"/>
          <p:nvPr/>
        </p:nvSpPr>
        <p:spPr>
          <a:xfrm>
            <a:off x="567772" y="4369698"/>
            <a:ext cx="8008455" cy="1154675"/>
          </a:xfrm>
          <a:prstGeom prst="rect">
            <a:avLst/>
          </a:prstGeom>
          <a:noFill/>
        </p:spPr>
        <p:txBody>
          <a:bodyPr wrap="square">
            <a:spAutoFit/>
          </a:bodyPr>
          <a:lstStyle/>
          <a:p>
            <a:pPr>
              <a:lnSpc>
                <a:spcPct val="150000"/>
              </a:lnSpc>
            </a:pPr>
            <a:r>
              <a:rPr lang="en-US" altLang="zh-CN" sz="1600" dirty="0"/>
              <a:t>  Both industrial researchers and academics have concurrently been researching the architectural components of networks. All this raises the question of how a virtual network function can be developed and deployed for use in a data center scenario. </a:t>
            </a:r>
            <a:endParaRPr lang="zh-CN" altLang="en-US" sz="1600" dirty="0"/>
          </a:p>
        </p:txBody>
      </p:sp>
      <p:sp>
        <p:nvSpPr>
          <p:cNvPr id="25" name="TextBox 17"/>
          <p:cNvSpPr txBox="1">
            <a:spLocks noChangeArrowheads="1"/>
          </p:cNvSpPr>
          <p:nvPr/>
        </p:nvSpPr>
        <p:spPr bwMode="auto">
          <a:xfrm>
            <a:off x="739499" y="3984727"/>
            <a:ext cx="4343400" cy="322262"/>
          </a:xfrm>
          <a:prstGeom prst="rect">
            <a:avLst/>
          </a:prstGeom>
          <a:noFill/>
          <a:ln w="9525">
            <a:noFill/>
            <a:miter lim="800000"/>
          </a:ln>
        </p:spPr>
        <p:txBody>
          <a:bodyPr>
            <a:spAutoFit/>
          </a:bodyPr>
          <a:lstStyle/>
          <a:p>
            <a:r>
              <a:rPr lang="en-US" altLang="zh-CN" sz="1500" dirty="0">
                <a:latin typeface="Calibri" panose="020F0502020204030204" pitchFamily="34" charset="0"/>
                <a:ea typeface="等线" panose="02010600030101010101" pitchFamily="2" charset="-122"/>
              </a:rPr>
              <a:t>      Fig 1.4  List of techniques [2].</a:t>
            </a:r>
            <a:endParaRPr lang="en-US" altLang="zh-CN" sz="1500" dirty="0">
              <a:latin typeface="Calibri" panose="020F0502020204030204" pitchFamily="34" charset="0"/>
              <a:ea typeface="等线" panose="02010600030101010101" pitchFamily="2" charset="-122"/>
            </a:endParaRPr>
          </a:p>
        </p:txBody>
      </p:sp>
      <p:sp>
        <p:nvSpPr>
          <p:cNvPr id="29" name="文本框 28"/>
          <p:cNvSpPr txBox="1"/>
          <p:nvPr/>
        </p:nvSpPr>
        <p:spPr>
          <a:xfrm>
            <a:off x="457200" y="949458"/>
            <a:ext cx="8008455" cy="329064"/>
          </a:xfrm>
          <a:prstGeom prst="rect">
            <a:avLst/>
          </a:prstGeom>
          <a:noFill/>
        </p:spPr>
        <p:txBody>
          <a:bodyPr wrap="square">
            <a:spAutoFit/>
          </a:bodyPr>
          <a:lstStyle/>
          <a:p>
            <a:pPr marL="0" marR="0" lvl="0" indent="0" algn="l" defTabSz="457200" rtl="0" eaLnBrk="1" fontAlgn="base" latinLnBrk="0" hangingPunct="1">
              <a:lnSpc>
                <a:spcPts val="165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044875"/>
                </a:solidFill>
                <a:effectLst/>
                <a:uLnTx/>
                <a:uFillTx/>
                <a:latin typeface="微软雅黑" panose="020B0503020204020204" pitchFamily="34" charset="-122"/>
                <a:ea typeface="微软雅黑" panose="020B0503020204020204" pitchFamily="34" charset="-122"/>
                <a:cs typeface="+mn-cs"/>
              </a:rPr>
              <a:t>Techniques  and tools for NFV approaches</a:t>
            </a:r>
            <a:endParaRPr kumimoji="0" lang="en-US" altLang="zh-CN" sz="2400" b="1" i="0" u="none" strike="noStrike" kern="1200" cap="none" spc="0" normalizeH="0" baseline="0" noProof="0" dirty="0">
              <a:ln>
                <a:noFill/>
              </a:ln>
              <a:solidFill>
                <a:srgbClr val="044875"/>
              </a:solidFill>
              <a:effectLst/>
              <a:uLnTx/>
              <a:uFillTx/>
              <a:latin typeface="微软雅黑" panose="020B0503020204020204" pitchFamily="34" charset="-122"/>
              <a:ea typeface="微软雅黑" panose="020B0503020204020204" pitchFamily="34" charset="-122"/>
              <a:cs typeface="+mn-cs"/>
            </a:endParaRPr>
          </a:p>
        </p:txBody>
      </p:sp>
      <p:sp>
        <p:nvSpPr>
          <p:cNvPr id="30" name="TextBox 17"/>
          <p:cNvSpPr txBox="1">
            <a:spLocks noChangeArrowheads="1"/>
          </p:cNvSpPr>
          <p:nvPr/>
        </p:nvSpPr>
        <p:spPr bwMode="auto">
          <a:xfrm>
            <a:off x="4769124" y="3950299"/>
            <a:ext cx="3596056" cy="323165"/>
          </a:xfrm>
          <a:prstGeom prst="rect">
            <a:avLst/>
          </a:prstGeom>
          <a:noFill/>
          <a:ln w="9525">
            <a:noFill/>
            <a:miter lim="800000"/>
          </a:ln>
        </p:spPr>
        <p:txBody>
          <a:bodyPr wrap="square">
            <a:spAutoFit/>
          </a:bodyPr>
          <a:lstStyle/>
          <a:p>
            <a:r>
              <a:rPr lang="en-US" altLang="zh-CN" sz="1500" dirty="0">
                <a:latin typeface="Calibri" panose="020F0502020204030204" pitchFamily="34" charset="0"/>
                <a:ea typeface="等线" panose="02010600030101010101" pitchFamily="2" charset="-122"/>
              </a:rPr>
              <a:t>      Fig 1.5  List of tools [2].</a:t>
            </a:r>
            <a:endParaRPr lang="en-US" altLang="zh-CN" sz="1500" dirty="0">
              <a:latin typeface="Calibri" panose="020F0502020204030204" pitchFamily="34" charset="0"/>
              <a:ea typeface="等线" panose="02010600030101010101" pitchFamily="2" charset="-122"/>
            </a:endParaRPr>
          </a:p>
        </p:txBody>
      </p:sp>
    </p:spTree>
    <p:custDataLst>
      <p:tags r:id="rId3"/>
    </p:custDataLst>
  </p:cSld>
  <p:clrMapOvr>
    <a:masterClrMapping/>
  </p:clrMapOvr>
  <p:transition advTm="2046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0663"/>
            <a:ext cx="45720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550988" y="161925"/>
            <a:ext cx="7593012" cy="207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5"/>
          <p:cNvSpPr txBox="1"/>
          <p:nvPr/>
        </p:nvSpPr>
        <p:spPr bwMode="auto">
          <a:xfrm>
            <a:off x="727075" y="0"/>
            <a:ext cx="592138" cy="523875"/>
          </a:xfrm>
          <a:prstGeom prst="rect">
            <a:avLst/>
          </a:prstGeom>
          <a:noFill/>
        </p:spPr>
        <p:txBody>
          <a:bodyPr>
            <a:spAutoFit/>
          </a:bodyPr>
          <a:lstStyle/>
          <a:p>
            <a:pPr algn="ctr" fontAlgn="auto">
              <a:spcBef>
                <a:spcPts val="0"/>
              </a:spcBef>
              <a:spcAft>
                <a:spcPts val="0"/>
              </a:spcAft>
              <a:defRPr/>
            </a:pPr>
            <a:r>
              <a:rPr lang="en-US" altLang="zh-CN" sz="2800" dirty="0">
                <a:solidFill>
                  <a:schemeClr val="bg2">
                    <a:lumMod val="25000"/>
                  </a:schemeClr>
                </a:solidFill>
                <a:latin typeface="Impact" panose="020B0806030902050204" pitchFamily="34" charset="0"/>
                <a:ea typeface="+mn-ea"/>
              </a:rPr>
              <a:t>1.5</a:t>
            </a:r>
            <a:endParaRPr lang="zh-CN" altLang="en-US" sz="2800" dirty="0">
              <a:solidFill>
                <a:schemeClr val="bg2">
                  <a:lumMod val="25000"/>
                </a:schemeClr>
              </a:solidFill>
              <a:latin typeface="Impact" panose="020B0806030902050204" pitchFamily="34" charset="0"/>
              <a:ea typeface="+mn-ea"/>
            </a:endParaRPr>
          </a:p>
        </p:txBody>
      </p:sp>
      <p:sp>
        <p:nvSpPr>
          <p:cNvPr id="7" name="矩形 6"/>
          <p:cNvSpPr/>
          <p:nvPr/>
        </p:nvSpPr>
        <p:spPr>
          <a:xfrm>
            <a:off x="8675688" y="6465888"/>
            <a:ext cx="468312"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0" y="6497638"/>
            <a:ext cx="7829550" cy="1778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979488" y="3795713"/>
            <a:ext cx="3635375" cy="369887"/>
          </a:xfrm>
          <a:prstGeom prst="rect">
            <a:avLst/>
          </a:prstGeom>
          <a:noFill/>
        </p:spPr>
        <p:txBody>
          <a:bodyPr>
            <a:spAutoFit/>
          </a:bodyPr>
          <a:lstStyle/>
          <a:p>
            <a:pPr fontAlgn="auto">
              <a:spcBef>
                <a:spcPts val="0"/>
              </a:spcBef>
              <a:spcAft>
                <a:spcPts val="0"/>
              </a:spcAft>
              <a:defRPr/>
            </a:pPr>
            <a:r>
              <a:rPr lang="zh-CN" altLang="en-US" dirty="0">
                <a:solidFill>
                  <a:schemeClr val="bg2">
                    <a:lumMod val="25000"/>
                  </a:schemeClr>
                </a:solidFill>
                <a:latin typeface="黑体" panose="02010609060101010101" pitchFamily="49" charset="-122"/>
                <a:ea typeface="黑体" panose="02010609060101010101" pitchFamily="49" charset="-122"/>
                <a:cs typeface="Arial" panose="020B0604020202020204" pitchFamily="34" charset="0"/>
              </a:rPr>
              <a:t> </a:t>
            </a:r>
            <a:endParaRPr lang="zh-CN" altLang="en-US" sz="2200" dirty="0">
              <a:latin typeface="微软雅黑" panose="020B0503020204020204" pitchFamily="34" charset="-122"/>
              <a:ea typeface="微软雅黑" panose="020B0503020204020204" pitchFamily="34" charset="-122"/>
            </a:endParaRPr>
          </a:p>
        </p:txBody>
      </p:sp>
      <p:sp>
        <p:nvSpPr>
          <p:cNvPr id="7178" name="矩形 25"/>
          <p:cNvSpPr>
            <a:spLocks noChangeArrowheads="1"/>
          </p:cNvSpPr>
          <p:nvPr/>
        </p:nvSpPr>
        <p:spPr bwMode="auto">
          <a:xfrm>
            <a:off x="3024188" y="2960688"/>
            <a:ext cx="238125" cy="369887"/>
          </a:xfrm>
          <a:prstGeom prst="rect">
            <a:avLst/>
          </a:prstGeom>
          <a:noFill/>
          <a:ln w="9525">
            <a:noFill/>
            <a:miter lim="800000"/>
          </a:ln>
        </p:spPr>
        <p:txBody>
          <a:bodyPr wrap="none">
            <a:spAutoFit/>
          </a:bodyPr>
          <a:lstStyle/>
          <a:p>
            <a:r>
              <a:rPr lang="zh-CN" altLang="en-US">
                <a:latin typeface="Calibri" panose="020F0502020204030204" pitchFamily="34" charset="0"/>
                <a:ea typeface="等线" panose="02010600030101010101" pitchFamily="2" charset="-122"/>
              </a:rPr>
              <a:t> </a:t>
            </a:r>
            <a:endParaRPr lang="zh-CN" altLang="en-US">
              <a:latin typeface="Calibri" panose="020F0502020204030204" pitchFamily="34" charset="0"/>
              <a:ea typeface="等线" panose="02010600030101010101" pitchFamily="2" charset="-122"/>
            </a:endParaRPr>
          </a:p>
        </p:txBody>
      </p:sp>
      <p:sp>
        <p:nvSpPr>
          <p:cNvPr id="15" name="灯片编号占位符 14"/>
          <p:cNvSpPr>
            <a:spLocks noGrp="1"/>
          </p:cNvSpPr>
          <p:nvPr>
            <p:ph type="sldNum" sz="quarter" idx="12"/>
          </p:nvPr>
        </p:nvSpPr>
        <p:spPr>
          <a:xfrm>
            <a:off x="6697663" y="6515100"/>
            <a:ext cx="2000250" cy="342900"/>
          </a:xfrm>
        </p:spPr>
        <p:txBody>
          <a:bodyPr/>
          <a:lstStyle/>
          <a:p>
            <a:pPr>
              <a:defRPr/>
            </a:pPr>
            <a:fld id="{539EE322-577B-49A0-A43B-E750BFBA7055}" type="slidenum">
              <a:rPr lang="zh-CN" altLang="en-US"/>
            </a:fld>
            <a:endParaRPr lang="zh-CN" altLang="en-US" dirty="0"/>
          </a:p>
        </p:txBody>
      </p:sp>
      <p:sp>
        <p:nvSpPr>
          <p:cNvPr id="4" name="AutoShape 6"/>
          <p:cNvSpPr>
            <a:spLocks noChangeArrowheads="1"/>
          </p:cNvSpPr>
          <p:nvPr/>
        </p:nvSpPr>
        <p:spPr bwMode="auto">
          <a:xfrm>
            <a:off x="383522" y="1683483"/>
            <a:ext cx="8092141" cy="1624133"/>
          </a:xfrm>
          <a:prstGeom prst="flowChartAlternateProcess">
            <a:avLst/>
          </a:prstGeom>
          <a:solidFill>
            <a:srgbClr val="B9CDE5"/>
          </a:solidFill>
          <a:ln w="12700">
            <a:solidFill>
              <a:schemeClr val="accent3">
                <a:lumMod val="10000"/>
              </a:schemeClr>
            </a:solidFill>
          </a:ln>
        </p:spPr>
        <p:txBody>
          <a:bodyPr wrap="square" lIns="90170" tIns="46990" rIns="90170" bIns="46990">
            <a:spAutoFit/>
          </a:bodyPr>
          <a:lstStyle>
            <a:defPPr>
              <a:defRPr lang="zh-TW"/>
            </a:defPPr>
            <a:lvl1pPr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1pPr>
            <a:lvl2pPr marL="4572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2pPr>
            <a:lvl3pPr marL="9144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3pPr>
            <a:lvl4pPr marL="13716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4pPr>
            <a:lvl5pPr marL="18288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5pPr>
            <a:lvl6pPr marL="22860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6pPr>
            <a:lvl7pPr marL="27432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7pPr>
            <a:lvl8pPr marL="32004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8pPr>
            <a:lvl9pPr marL="36576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9pPr>
          </a:lstStyle>
          <a:p>
            <a:pPr marL="342900" indent="-342900" algn="just">
              <a:lnSpc>
                <a:spcPct val="130000"/>
              </a:lnSpc>
              <a:buFont typeface="Wingdings" panose="05000000000000000000" pitchFamily="2" charset="2"/>
              <a:buChar char="Ø"/>
              <a:defRPr/>
            </a:pPr>
            <a:r>
              <a:rPr lang="en-US" altLang="zh-CN" sz="1400" b="0" dirty="0">
                <a:latin typeface="微软雅黑" panose="020B0503020204020204" pitchFamily="34" charset="-122"/>
                <a:ea typeface="微软雅黑" panose="020B0503020204020204" pitchFamily="34" charset="-122"/>
                <a:cs typeface="Times New Roman" panose="02020603050405020304" pitchFamily="18" charset="0"/>
              </a:rPr>
              <a:t>The existing methods </a:t>
            </a:r>
            <a:r>
              <a:rPr lang="zh-CN" altLang="en-US" sz="1400" b="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0" dirty="0">
                <a:latin typeface="微软雅黑" panose="020B0503020204020204" pitchFamily="34" charset="-122"/>
                <a:ea typeface="微软雅黑" panose="020B0503020204020204" pitchFamily="34" charset="-122"/>
                <a:cs typeface="Times New Roman" panose="02020603050405020304" pitchFamily="18" charset="0"/>
              </a:rPr>
              <a:t>centralized algorithm</a:t>
            </a:r>
            <a:r>
              <a:rPr lang="zh-CN" altLang="en-US" sz="1400" b="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0" dirty="0">
                <a:latin typeface="微软雅黑" panose="020B0503020204020204" pitchFamily="34" charset="-122"/>
                <a:ea typeface="微软雅黑" panose="020B0503020204020204" pitchFamily="34" charset="-122"/>
                <a:cs typeface="Times New Roman" panose="02020603050405020304" pitchFamily="18" charset="0"/>
              </a:rPr>
              <a:t>mainly optimize  cost from the perspective of telecom operators, although the system optimization is achieved, but the individual utility of network users is not considered</a:t>
            </a:r>
            <a:r>
              <a:rPr lang="zh-CN" altLang="en-US" sz="1400" b="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b="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30000"/>
              </a:lnSpc>
              <a:buFont typeface="Wingdings" panose="05000000000000000000" pitchFamily="2" charset="2"/>
              <a:buChar char="Ø"/>
              <a:defRPr/>
            </a:pPr>
            <a:r>
              <a:rPr lang="en-US" altLang="zh-CN" sz="1400" b="0" dirty="0">
                <a:latin typeface="微软雅黑" panose="020B0503020204020204" pitchFamily="34" charset="-122"/>
                <a:ea typeface="微软雅黑" panose="020B0503020204020204" pitchFamily="34" charset="-122"/>
                <a:cs typeface="Times New Roman" panose="02020603050405020304" pitchFamily="18" charset="0"/>
              </a:rPr>
              <a:t>The need to know the network status and system parameters means that continuous monitoring of the network is difficult to achieve in practice. </a:t>
            </a:r>
            <a:endParaRPr lang="en-US" altLang="zh-CN" sz="1400" b="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AutoShape 6"/>
          <p:cNvSpPr>
            <a:spLocks noChangeArrowheads="1"/>
          </p:cNvSpPr>
          <p:nvPr/>
        </p:nvSpPr>
        <p:spPr bwMode="auto">
          <a:xfrm>
            <a:off x="420360" y="3727932"/>
            <a:ext cx="8018463" cy="1995306"/>
          </a:xfrm>
          <a:prstGeom prst="flowChartAlternateProcess">
            <a:avLst/>
          </a:prstGeom>
          <a:solidFill>
            <a:srgbClr val="FCD5B5"/>
          </a:solidFill>
          <a:ln w="12700">
            <a:solidFill>
              <a:schemeClr val="accent3">
                <a:lumMod val="10000"/>
              </a:schemeClr>
            </a:solidFill>
          </a:ln>
        </p:spPr>
        <p:txBody>
          <a:bodyPr wrap="square" lIns="90170" tIns="46990" rIns="90170" bIns="46990">
            <a:spAutoFit/>
          </a:bodyPr>
          <a:lstStyle>
            <a:defPPr>
              <a:defRPr lang="zh-TW"/>
            </a:defPPr>
            <a:lvl1pPr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1pPr>
            <a:lvl2pPr marL="4572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2pPr>
            <a:lvl3pPr marL="9144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3pPr>
            <a:lvl4pPr marL="13716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4pPr>
            <a:lvl5pPr marL="1828800" algn="l" rtl="0" eaLnBrk="0" fontAlgn="base" hangingPunct="0">
              <a:spcBef>
                <a:spcPct val="0"/>
              </a:spcBef>
              <a:spcAft>
                <a:spcPct val="0"/>
              </a:spcAft>
              <a:defRPr kumimoji="1" b="1" kern="1200">
                <a:solidFill>
                  <a:schemeClr val="tx1"/>
                </a:solidFill>
                <a:latin typeface="Times New Roman" panose="02020603050405020304" pitchFamily="18" charset="0"/>
                <a:ea typeface="PMingLiU" panose="02020500000000000000" pitchFamily="18" charset="-120"/>
                <a:cs typeface="+mn-cs"/>
              </a:defRPr>
            </a:lvl5pPr>
            <a:lvl6pPr marL="22860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6pPr>
            <a:lvl7pPr marL="27432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7pPr>
            <a:lvl8pPr marL="32004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8pPr>
            <a:lvl9pPr marL="3657600" algn="l" defTabSz="914400" rtl="0" eaLnBrk="1" latinLnBrk="0" hangingPunct="1">
              <a:defRPr kumimoji="1" b="1" kern="1200">
                <a:solidFill>
                  <a:schemeClr val="tx1"/>
                </a:solidFill>
                <a:latin typeface="Times New Roman" panose="02020603050405020304" pitchFamily="18" charset="0"/>
                <a:ea typeface="PMingLiU" panose="02020500000000000000" pitchFamily="18" charset="-120"/>
                <a:cs typeface="+mn-cs"/>
              </a:defRPr>
            </a:lvl9pPr>
          </a:lstStyle>
          <a:p>
            <a:pPr marL="342900" indent="-342900" algn="just">
              <a:lnSpc>
                <a:spcPct val="130000"/>
              </a:lnSpc>
              <a:buFont typeface="Wingdings" panose="05000000000000000000" pitchFamily="2" charset="2"/>
              <a:buChar char="Ø"/>
              <a:defRPr/>
            </a:pPr>
            <a:r>
              <a:rPr lang="en-US" altLang="zh-CN" sz="1400" b="0" dirty="0">
                <a:latin typeface="微软雅黑" panose="020B0503020204020204" pitchFamily="34" charset="-122"/>
                <a:ea typeface="微软雅黑" panose="020B0503020204020204" pitchFamily="34" charset="-122"/>
                <a:cs typeface="Times New Roman" panose="02020603050405020304" pitchFamily="18" charset="0"/>
              </a:rPr>
              <a:t>Considering the behavior of users competing for resources, the function chain configuration problem is transformed into the Nash equilibrium solution problem of the corresponding model. </a:t>
            </a:r>
            <a:endParaRPr lang="en-US" altLang="zh-CN" sz="1400" b="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30000"/>
              </a:lnSpc>
              <a:buFont typeface="Wingdings" panose="05000000000000000000" pitchFamily="2" charset="2"/>
              <a:buChar char="Ø"/>
              <a:defRPr/>
            </a:pPr>
            <a:r>
              <a:rPr lang="en-US" altLang="zh-CN" sz="1400" b="0" dirty="0">
                <a:latin typeface="微软雅黑" panose="020B0503020204020204" pitchFamily="34" charset="-122"/>
                <a:ea typeface="微软雅黑" panose="020B0503020204020204" pitchFamily="34" charset="-122"/>
                <a:cs typeface="Times New Roman" panose="02020603050405020304" pitchFamily="18" charset="0"/>
              </a:rPr>
              <a:t>When it comes to the practical implementation in numerical computation, the proposed expression of the potential function by STP is preferred since it can store the whole game framework and derives the Nash equilibrium systematically. </a:t>
            </a:r>
            <a:endParaRPr lang="en-US" altLang="zh-CN" sz="1400" b="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53"/>
          <p:cNvSpPr txBox="1">
            <a:spLocks noChangeArrowheads="1"/>
          </p:cNvSpPr>
          <p:nvPr/>
        </p:nvSpPr>
        <p:spPr bwMode="auto">
          <a:xfrm>
            <a:off x="457200" y="957062"/>
            <a:ext cx="5009016" cy="329064"/>
          </a:xfrm>
          <a:prstGeom prst="rect">
            <a:avLst/>
          </a:prstGeom>
          <a:noFill/>
          <a:ln w="9525">
            <a:noFill/>
            <a:miter lim="800000"/>
          </a:ln>
        </p:spPr>
        <p:txBody>
          <a:bodyPr wrap="square">
            <a:spAutoFit/>
          </a:bodyPr>
          <a:lstStyle/>
          <a:p>
            <a:pPr>
              <a:lnSpc>
                <a:spcPts val="1650"/>
              </a:lnSpc>
            </a:pPr>
            <a:r>
              <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rPr>
              <a:t>Problems and Main Works</a:t>
            </a:r>
            <a:endParaRPr lang="en-US" altLang="zh-CN" sz="2400" b="1" dirty="0">
              <a:solidFill>
                <a:srgbClr val="044875"/>
              </a:solidFill>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1"/>
    </p:custDataLst>
  </p:cSld>
  <p:clrMapOvr>
    <a:masterClrMapping/>
  </p:clrMapOvr>
  <p:transition advTm="2046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79663"/>
            <a:ext cx="9144000" cy="213677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2855913"/>
            <a:ext cx="822325"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a:spLocks noChangeArrowheads="1"/>
          </p:cNvSpPr>
          <p:nvPr/>
        </p:nvSpPr>
        <p:spPr bwMode="auto">
          <a:xfrm>
            <a:off x="709613" y="2357438"/>
            <a:ext cx="1155700" cy="14192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en-US" altLang="zh-CN" sz="8625" dirty="0">
                <a:solidFill>
                  <a:schemeClr val="bg1"/>
                </a:solidFill>
                <a:latin typeface="Impact" panose="020B0806030902050204" pitchFamily="34" charset="0"/>
              </a:rPr>
              <a:t>2</a:t>
            </a:r>
            <a:endParaRPr lang="zh-CN" altLang="en-US" sz="8625" dirty="0">
              <a:solidFill>
                <a:schemeClr val="bg1"/>
              </a:solidFill>
              <a:latin typeface="Impact" panose="020B0806030902050204" pitchFamily="34" charset="0"/>
            </a:endParaRPr>
          </a:p>
        </p:txBody>
      </p:sp>
      <p:sp>
        <p:nvSpPr>
          <p:cNvPr id="6" name="矩形 5"/>
          <p:cNvSpPr/>
          <p:nvPr/>
        </p:nvSpPr>
        <p:spPr>
          <a:xfrm>
            <a:off x="1874838" y="2855913"/>
            <a:ext cx="7269162" cy="404812"/>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98" name="文本框 7"/>
          <p:cNvSpPr txBox="1">
            <a:spLocks noChangeArrowheads="1"/>
          </p:cNvSpPr>
          <p:nvPr/>
        </p:nvSpPr>
        <p:spPr bwMode="auto">
          <a:xfrm>
            <a:off x="4440238" y="3592513"/>
            <a:ext cx="4295775" cy="646112"/>
          </a:xfrm>
          <a:prstGeom prst="rect">
            <a:avLst/>
          </a:prstGeom>
          <a:noFill/>
          <a:ln w="9525">
            <a:noFill/>
            <a:miter lim="800000"/>
          </a:ln>
        </p:spPr>
        <p:txBody>
          <a:bodyPr>
            <a:spAutoFit/>
          </a:bodyPr>
          <a:lstStyle/>
          <a:p>
            <a:r>
              <a:rPr lang="en-US" altLang="zh-CN" sz="3600" dirty="0">
                <a:solidFill>
                  <a:srgbClr val="FFFFFF"/>
                </a:solidFill>
                <a:latin typeface="微软雅黑" panose="020B0503020204020204" pitchFamily="34" charset="-122"/>
                <a:ea typeface="微软雅黑" panose="020B0503020204020204" pitchFamily="34" charset="-122"/>
              </a:rPr>
              <a:t>Preliminaries</a:t>
            </a:r>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p:txBody>
          <a:bodyPr/>
          <a:lstStyle/>
          <a:p>
            <a:pPr>
              <a:defRPr/>
            </a:pPr>
            <a:fld id="{054EE206-0703-402A-BBD8-4D0F0A96728C}" type="slidenum">
              <a:rPr lang="zh-CN" altLang="en-US"/>
            </a:fld>
            <a:endParaRPr lang="zh-CN" altLang="en-US" dirty="0"/>
          </a:p>
        </p:txBody>
      </p:sp>
    </p:spTree>
  </p:cSld>
  <p:clrMapOvr>
    <a:masterClrMapping/>
  </p:clrMapOvr>
  <p:transition advTm="1405"/>
</p:sld>
</file>

<file path=ppt/tags/tag1.xml><?xml version="1.0" encoding="utf-8"?>
<p:tagLst xmlns:p="http://schemas.openxmlformats.org/presentationml/2006/main">
  <p:tag name="KSO_WM_DIAGRAM_VIRTUALLY_FRAME" val="{&quot;height&quot;:325.23511482458144,&quot;left&quot;:210.6,&quot;top&quot;:138.16433070866142,&quot;width&quot;:548}"/>
</p:tagLst>
</file>

<file path=ppt/tags/tag10.xml><?xml version="1.0" encoding="utf-8"?>
<p:tagLst xmlns:p="http://schemas.openxmlformats.org/presentationml/2006/main">
  <p:tag name="KSO_WM_DIAGRAM_VIRTUALLY_FRAME" val="{&quot;height&quot;:325.23511482458144,&quot;left&quot;:210.6,&quot;top&quot;:138.16433070866142,&quot;width&quot;:548}"/>
</p:tagLst>
</file>

<file path=ppt/tags/tag11.xml><?xml version="1.0" encoding="utf-8"?>
<p:tagLst xmlns:p="http://schemas.openxmlformats.org/presentationml/2006/main">
  <p:tag name="KSO_WM_DIAGRAM_VIRTUALLY_FRAME" val="{&quot;height&quot;:325.23511482458144,&quot;left&quot;:210.6,&quot;top&quot;:138.16433070866142,&quot;width&quot;:548}"/>
</p:tagLst>
</file>

<file path=ppt/tags/tag12.xml><?xml version="1.0" encoding="utf-8"?>
<p:tagLst xmlns:p="http://schemas.openxmlformats.org/presentationml/2006/main">
  <p:tag name="KSO_WM_DIAGRAM_VIRTUALLY_FRAME" val="{&quot;height&quot;:325.23511482458144,&quot;left&quot;:210.6,&quot;top&quot;:138.16433070866142,&quot;width&quot;:548}"/>
</p:tagLst>
</file>

<file path=ppt/tags/tag13.xml><?xml version="1.0" encoding="utf-8"?>
<p:tagLst xmlns:p="http://schemas.openxmlformats.org/presentationml/2006/main">
  <p:tag name="KSO_WM_DIAGRAM_VIRTUALLY_FRAME" val="{&quot;height&quot;:325.23511482458144,&quot;left&quot;:210.6,&quot;top&quot;:138.16433070866142,&quot;width&quot;:548}"/>
</p:tagLst>
</file>

<file path=ppt/tags/tag14.xml><?xml version="1.0" encoding="utf-8"?>
<p:tagLst xmlns:p="http://schemas.openxmlformats.org/presentationml/2006/main">
  <p:tag name="KSO_WM_DIAGRAM_VIRTUALLY_FRAME" val="{&quot;height&quot;:325.23511482458144,&quot;left&quot;:210.6,&quot;top&quot;:138.16433070866142,&quot;width&quot;:548}"/>
</p:tagLst>
</file>

<file path=ppt/tags/tag15.xml><?xml version="1.0" encoding="utf-8"?>
<p:tagLst xmlns:p="http://schemas.openxmlformats.org/presentationml/2006/main">
  <p:tag name="KSO_WM_DIAGRAM_VIRTUALLY_FRAME" val="{&quot;height&quot;:325.23511482458144,&quot;left&quot;:210.6,&quot;top&quot;:138.16433070866142,&quot;width&quot;:548}"/>
</p:tagLst>
</file>

<file path=ppt/tags/tag16.xml><?xml version="1.0" encoding="utf-8"?>
<p:tagLst xmlns:p="http://schemas.openxmlformats.org/presentationml/2006/main">
  <p:tag name="KSO_WM_DIAGRAM_VIRTUALLY_FRAME" val="{&quot;height&quot;:325.23511482458144,&quot;left&quot;:210.6,&quot;top&quot;:138.16433070866142,&quot;width&quot;:548}"/>
</p:tagLst>
</file>

<file path=ppt/tags/tag17.xml><?xml version="1.0" encoding="utf-8"?>
<p:tagLst xmlns:p="http://schemas.openxmlformats.org/presentationml/2006/main">
  <p:tag name="KSO_WM_DIAGRAM_VIRTUALLY_FRAME" val="{&quot;height&quot;:325.23511482458144,&quot;left&quot;:210.6,&quot;top&quot;:138.16433070866142,&quot;width&quot;:548}"/>
</p:tagLst>
</file>

<file path=ppt/tags/tag18.xml><?xml version="1.0" encoding="utf-8"?>
<p:tagLst xmlns:p="http://schemas.openxmlformats.org/presentationml/2006/main">
  <p:tag name="KSO_WM_DIAGRAM_VIRTUALLY_FRAME" val="{&quot;height&quot;:325.23511482458144,&quot;left&quot;:210.6,&quot;top&quot;:138.16433070866142,&quot;width&quot;:548}"/>
</p:tagLst>
</file>

<file path=ppt/tags/tag19.xml><?xml version="1.0" encoding="utf-8"?>
<p:tagLst xmlns:p="http://schemas.openxmlformats.org/presentationml/2006/main">
  <p:tag name="KSO_WM_DIAGRAM_VIRTUALLY_FRAME" val="{&quot;height&quot;:325.23511482458144,&quot;left&quot;:210.6,&quot;top&quot;:138.16433070866142,&quot;width&quot;:548}"/>
</p:tagLst>
</file>

<file path=ppt/tags/tag2.xml><?xml version="1.0" encoding="utf-8"?>
<p:tagLst xmlns:p="http://schemas.openxmlformats.org/presentationml/2006/main">
  <p:tag name="KSO_WM_DIAGRAM_VIRTUALLY_FRAME" val="{&quot;height&quot;:325.23511482458144,&quot;left&quot;:210.6,&quot;top&quot;:138.16433070866142,&quot;width&quot;:548}"/>
</p:tagLst>
</file>

<file path=ppt/tags/tag20.xml><?xml version="1.0" encoding="utf-8"?>
<p:tagLst xmlns:p="http://schemas.openxmlformats.org/presentationml/2006/main">
  <p:tag name="KSO_WM_DIAGRAM_VIRTUALLY_FRAME" val="{&quot;height&quot;:325.23511482458144,&quot;left&quot;:210.6,&quot;top&quot;:138.16433070866142,&quot;width&quot;:548}"/>
</p:tagLst>
</file>

<file path=ppt/tags/tag21.xml><?xml version="1.0" encoding="utf-8"?>
<p:tagLst xmlns:p="http://schemas.openxmlformats.org/presentationml/2006/main">
  <p:tag name="KSO_WM_DIAGRAM_VIRTUALLY_FRAME" val="{&quot;height&quot;:325.23511482458144,&quot;left&quot;:210.6,&quot;top&quot;:138.16433070866142,&quot;width&quot;:548}"/>
</p:tagLst>
</file>

<file path=ppt/tags/tag22.xml><?xml version="1.0" encoding="utf-8"?>
<p:tagLst xmlns:p="http://schemas.openxmlformats.org/presentationml/2006/main">
  <p:tag name="KSO_WM_DIAGRAM_VIRTUALLY_FRAME" val="{&quot;height&quot;:325.23511482458144,&quot;left&quot;:210.6,&quot;top&quot;:138.16433070866142,&quot;width&quot;:548}"/>
</p:tagLst>
</file>

<file path=ppt/tags/tag23.xml><?xml version="1.0" encoding="utf-8"?>
<p:tagLst xmlns:p="http://schemas.openxmlformats.org/presentationml/2006/main">
  <p:tag name="KSO_WM_DIAGRAM_VIRTUALLY_FRAME" val="{&quot;height&quot;:325.23511482458144,&quot;left&quot;:210.6,&quot;top&quot;:138.16433070866142,&quot;width&quot;:548}"/>
</p:tagLst>
</file>

<file path=ppt/tags/tag24.xml><?xml version="1.0" encoding="utf-8"?>
<p:tagLst xmlns:p="http://schemas.openxmlformats.org/presentationml/2006/main">
  <p:tag name="KSO_WM_DIAGRAM_VIRTUALLY_FRAME" val="{&quot;height&quot;:325.23511482458144,&quot;left&quot;:210.6,&quot;top&quot;:138.16433070866142,&quot;width&quot;:548}"/>
</p:tagLst>
</file>

<file path=ppt/tags/tag25.xml><?xml version="1.0" encoding="utf-8"?>
<p:tagLst xmlns:p="http://schemas.openxmlformats.org/presentationml/2006/main">
  <p:tag name="TIMING" val="|14.7|1.9|1.8"/>
</p:tagLst>
</file>

<file path=ppt/tags/tag26.xml><?xml version="1.0" encoding="utf-8"?>
<p:tagLst xmlns:p="http://schemas.openxmlformats.org/presentationml/2006/main">
  <p:tag name="TIMING" val="|14.7|1.9|1.8"/>
</p:tagLst>
</file>

<file path=ppt/tags/tag27.xml><?xml version="1.0" encoding="utf-8"?>
<p:tagLst xmlns:p="http://schemas.openxmlformats.org/presentationml/2006/main">
  <p:tag name="TIMING" val="|14.7|1.9|1.8"/>
</p:tagLst>
</file>

<file path=ppt/tags/tag28.xml><?xml version="1.0" encoding="utf-8"?>
<p:tagLst xmlns:p="http://schemas.openxmlformats.org/presentationml/2006/main">
  <p:tag name="TIMING" val="|14.7|1.9|1.8"/>
</p:tagLst>
</file>

<file path=ppt/tags/tag29.xml><?xml version="1.0" encoding="utf-8"?>
<p:tagLst xmlns:p="http://schemas.openxmlformats.org/presentationml/2006/main">
  <p:tag name="TIMING" val="|14.7|1.9|1.8"/>
</p:tagLst>
</file>

<file path=ppt/tags/tag3.xml><?xml version="1.0" encoding="utf-8"?>
<p:tagLst xmlns:p="http://schemas.openxmlformats.org/presentationml/2006/main">
  <p:tag name="KSO_WM_DIAGRAM_VIRTUALLY_FRAME" val="{&quot;height&quot;:325.23511482458144,&quot;left&quot;:210.6,&quot;top&quot;:138.16433070866142,&quot;width&quot;:548}"/>
</p:tagLst>
</file>

<file path=ppt/tags/tag30.xml><?xml version="1.0" encoding="utf-8"?>
<p:tagLst xmlns:p="http://schemas.openxmlformats.org/presentationml/2006/main">
  <p:tag name="TIMING" val="|4.4|1.3|1.5"/>
</p:tagLst>
</file>

<file path=ppt/tags/tag31.xml><?xml version="1.0" encoding="utf-8"?>
<p:tagLst xmlns:p="http://schemas.openxmlformats.org/presentationml/2006/main">
  <p:tag name="TIMING" val="|20.5|4|2.5|2.9|1.8"/>
</p:tagLst>
</file>

<file path=ppt/tags/tag32.xml><?xml version="1.0" encoding="utf-8"?>
<p:tagLst xmlns:p="http://schemas.openxmlformats.org/presentationml/2006/main">
  <p:tag name="TIMING" val="|8.9"/>
</p:tagLst>
</file>

<file path=ppt/tags/tag33.xml><?xml version="1.0" encoding="utf-8"?>
<p:tagLst xmlns:p="http://schemas.openxmlformats.org/presentationml/2006/main">
  <p:tag name="TIMING" val="|14.7|1.9|1.8"/>
</p:tagLst>
</file>

<file path=ppt/tags/tag34.xml><?xml version="1.0" encoding="utf-8"?>
<p:tagLst xmlns:p="http://schemas.openxmlformats.org/presentationml/2006/main">
  <p:tag name="TIMING" val="|14.7|1.9|1.8"/>
</p:tagLst>
</file>

<file path=ppt/tags/tag35.xml><?xml version="1.0" encoding="utf-8"?>
<p:tagLst xmlns:p="http://schemas.openxmlformats.org/presentationml/2006/main">
  <p:tag name="TIMING" val="|14.7|1.9|1.8"/>
</p:tagLst>
</file>

<file path=ppt/tags/tag36.xml><?xml version="1.0" encoding="utf-8"?>
<p:tagLst xmlns:p="http://schemas.openxmlformats.org/presentationml/2006/main">
  <p:tag name="TIMING" val="|14.7|1.9|1.8"/>
</p:tagLst>
</file>

<file path=ppt/tags/tag37.xml><?xml version="1.0" encoding="utf-8"?>
<p:tagLst xmlns:p="http://schemas.openxmlformats.org/presentationml/2006/main">
  <p:tag name="TIMING" val="|14.7|1.9|1.8"/>
</p:tagLst>
</file>

<file path=ppt/tags/tag38.xml><?xml version="1.0" encoding="utf-8"?>
<p:tagLst xmlns:p="http://schemas.openxmlformats.org/presentationml/2006/main">
  <p:tag name="TIMING" val="|14.7|1.9|1.8"/>
</p:tagLst>
</file>

<file path=ppt/tags/tag39.xml><?xml version="1.0" encoding="utf-8"?>
<p:tagLst xmlns:p="http://schemas.openxmlformats.org/presentationml/2006/main">
  <p:tag name="TIMING" val="|14.7|1.9|1.8"/>
</p:tagLst>
</file>

<file path=ppt/tags/tag4.xml><?xml version="1.0" encoding="utf-8"?>
<p:tagLst xmlns:p="http://schemas.openxmlformats.org/presentationml/2006/main">
  <p:tag name="KSO_WM_DIAGRAM_VIRTUALLY_FRAME" val="{&quot;height&quot;:325.23511482458144,&quot;left&quot;:210.6,&quot;top&quot;:138.16433070866142,&quot;width&quot;:548}"/>
</p:tagLst>
</file>

<file path=ppt/tags/tag40.xml><?xml version="1.0" encoding="utf-8"?>
<p:tagLst xmlns:p="http://schemas.openxmlformats.org/presentationml/2006/main">
  <p:tag name="TIMING" val="|8.9"/>
</p:tagLst>
</file>

<file path=ppt/tags/tag41.xml><?xml version="1.0" encoding="utf-8"?>
<p:tagLst xmlns:p="http://schemas.openxmlformats.org/presentationml/2006/main">
  <p:tag name="TIMING" val="|8.9"/>
</p:tagLst>
</file>

<file path=ppt/tags/tag42.xml><?xml version="1.0" encoding="utf-8"?>
<p:tagLst xmlns:p="http://schemas.openxmlformats.org/presentationml/2006/main">
  <p:tag name="TIMING" val="|8.9"/>
</p:tagLst>
</file>

<file path=ppt/tags/tag43.xml><?xml version="1.0" encoding="utf-8"?>
<p:tagLst xmlns:p="http://schemas.openxmlformats.org/presentationml/2006/main">
  <p:tag name="TIMING" val="|8.9"/>
</p:tagLst>
</file>

<file path=ppt/tags/tag44.xml><?xml version="1.0" encoding="utf-8"?>
<p:tagLst xmlns:p="http://schemas.openxmlformats.org/presentationml/2006/main">
  <p:tag name="TIMING" val="|8.9"/>
</p:tagLst>
</file>

<file path=ppt/tags/tag45.xml><?xml version="1.0" encoding="utf-8"?>
<p:tagLst xmlns:p="http://schemas.openxmlformats.org/presentationml/2006/main">
  <p:tag name="TIMING" val="|14.7|1.9|1.8"/>
</p:tagLst>
</file>

<file path=ppt/tags/tag46.xml><?xml version="1.0" encoding="utf-8"?>
<p:tagLst xmlns:p="http://schemas.openxmlformats.org/presentationml/2006/main">
  <p:tag name="commondata" val="eyJoZGlkIjoiNjFjMjk4ZWRlMGI5MDViYWZiYzI1NWYwNzFjODIwYzgifQ=="/>
</p:tagLst>
</file>

<file path=ppt/tags/tag5.xml><?xml version="1.0" encoding="utf-8"?>
<p:tagLst xmlns:p="http://schemas.openxmlformats.org/presentationml/2006/main">
  <p:tag name="KSO_WM_DIAGRAM_VIRTUALLY_FRAME" val="{&quot;height&quot;:325.23511482458144,&quot;left&quot;:210.6,&quot;top&quot;:138.16433070866142,&quot;width&quot;:548}"/>
</p:tagLst>
</file>

<file path=ppt/tags/tag6.xml><?xml version="1.0" encoding="utf-8"?>
<p:tagLst xmlns:p="http://schemas.openxmlformats.org/presentationml/2006/main">
  <p:tag name="KSO_WM_DIAGRAM_VIRTUALLY_FRAME" val="{&quot;height&quot;:325.23511482458144,&quot;left&quot;:210.6,&quot;top&quot;:138.16433070866142,&quot;width&quot;:548}"/>
</p:tagLst>
</file>

<file path=ppt/tags/tag7.xml><?xml version="1.0" encoding="utf-8"?>
<p:tagLst xmlns:p="http://schemas.openxmlformats.org/presentationml/2006/main">
  <p:tag name="KSO_WM_DIAGRAM_VIRTUALLY_FRAME" val="{&quot;height&quot;:325.23511482458144,&quot;left&quot;:210.6,&quot;top&quot;:138.16433070866142,&quot;width&quot;:548}"/>
</p:tagLst>
</file>

<file path=ppt/tags/tag8.xml><?xml version="1.0" encoding="utf-8"?>
<p:tagLst xmlns:p="http://schemas.openxmlformats.org/presentationml/2006/main">
  <p:tag name="KSO_WM_DIAGRAM_VIRTUALLY_FRAME" val="{&quot;height&quot;:325.23511482458144,&quot;left&quot;:210.6,&quot;top&quot;:138.16433070866142,&quot;width&quot;:548}"/>
</p:tagLst>
</file>

<file path=ppt/tags/tag9.xml><?xml version="1.0" encoding="utf-8"?>
<p:tagLst xmlns:p="http://schemas.openxmlformats.org/presentationml/2006/main">
  <p:tag name="KSO_WM_DIAGRAM_VIRTUALLY_FRAME" val="{&quot;height&quot;:325.23511482458144,&quot;left&quot;:210.6,&quot;top&quot;:138.16433070866142,&quot;width&quot;:54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11130</Words>
  <Application>WPS 演示</Application>
  <PresentationFormat>全屏显示(4:3)</PresentationFormat>
  <Paragraphs>615</Paragraphs>
  <Slides>31</Slides>
  <Notes>20</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9</vt:i4>
      </vt:variant>
      <vt:variant>
        <vt:lpstr>幻灯片标题</vt:lpstr>
      </vt:variant>
      <vt:variant>
        <vt:i4>31</vt:i4>
      </vt:variant>
    </vt:vector>
  </HeadingPairs>
  <TitlesOfParts>
    <vt:vector size="62" baseType="lpstr">
      <vt:lpstr>Arial</vt:lpstr>
      <vt:lpstr>宋体</vt:lpstr>
      <vt:lpstr>Wingdings</vt:lpstr>
      <vt:lpstr>Calibri Light</vt:lpstr>
      <vt:lpstr>微软雅黑</vt:lpstr>
      <vt:lpstr>Microsoft Tai Le</vt:lpstr>
      <vt:lpstr>Calibri</vt:lpstr>
      <vt:lpstr>等线</vt:lpstr>
      <vt:lpstr>微软雅黑 Light</vt:lpstr>
      <vt:lpstr>Impact</vt:lpstr>
      <vt:lpstr>黑体</vt:lpstr>
      <vt:lpstr>Times New Roman</vt:lpstr>
      <vt:lpstr>PMingLiU</vt:lpstr>
      <vt:lpstr>PMingLiU-ExtB</vt:lpstr>
      <vt:lpstr>Calibri</vt:lpstr>
      <vt:lpstr>Arial Unicode MS</vt:lpstr>
      <vt:lpstr>等线 Light</vt:lpstr>
      <vt:lpstr>华文仿宋</vt:lpstr>
      <vt:lpstr>LIJOE E+ Times</vt:lpstr>
      <vt:lpstr>Segoe Print</vt:lpstr>
      <vt:lpstr>Office 主题</vt:lpstr>
      <vt:lpstr>1_Office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哎呀小小草</dc:creator>
  <cp:lastModifiedBy>Administrator</cp:lastModifiedBy>
  <cp:revision>1311</cp:revision>
  <dcterms:created xsi:type="dcterms:W3CDTF">2015-04-13T12:15:00Z</dcterms:created>
  <dcterms:modified xsi:type="dcterms:W3CDTF">2025-01-09T06:27:43Z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069519F9BADE45328773199628BF9AD2_13</vt:lpwstr>
  </property>
  <property fmtid="{D5CDD505-2E9C-101B-9397-08002B2CF9AE}" pid="3" name="KSOProductBuildVer">
    <vt:lpwstr>2052-12.1.0.17857</vt:lpwstr>
  </property>
</Properties>
</file>