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0" r:id="rId3"/>
    <p:sldId id="287" r:id="rId4"/>
    <p:sldId id="258" r:id="rId5"/>
    <p:sldId id="262" r:id="rId6"/>
    <p:sldId id="263" r:id="rId7"/>
    <p:sldId id="284" r:id="rId8"/>
    <p:sldId id="265" r:id="rId9"/>
    <p:sldId id="290" r:id="rId10"/>
    <p:sldId id="294" r:id="rId11"/>
    <p:sldId id="285" r:id="rId12"/>
    <p:sldId id="295" r:id="rId13"/>
    <p:sldId id="264" r:id="rId14"/>
    <p:sldId id="296" r:id="rId15"/>
    <p:sldId id="297" r:id="rId16"/>
    <p:sldId id="302" r:id="rId17"/>
    <p:sldId id="303" r:id="rId18"/>
    <p:sldId id="304" r:id="rId19"/>
    <p:sldId id="305" r:id="rId20"/>
    <p:sldId id="307" r:id="rId21"/>
    <p:sldId id="286" r:id="rId22"/>
    <p:sldId id="299" r:id="rId23"/>
    <p:sldId id="300" r:id="rId24"/>
    <p:sldId id="301" r:id="rId25"/>
    <p:sldId id="308" r:id="rId26"/>
    <p:sldId id="309" r:id="rId27"/>
    <p:sldId id="283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642BA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3" autoAdjust="0"/>
    <p:restoredTop sz="85067" autoAdjust="0"/>
  </p:normalViewPr>
  <p:slideViewPr>
    <p:cSldViewPr snapToGrid="0" showGuides="1">
      <p:cViewPr varScale="1">
        <p:scale>
          <a:sx n="103" d="100"/>
          <a:sy n="103" d="100"/>
        </p:scale>
        <p:origin x="96" y="408"/>
      </p:cViewPr>
      <p:guideLst>
        <p:guide orient="horz" pos="2160"/>
        <p:guide pos="6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FBD43-039D-433B-9CC9-0171D755DF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8347-3CDF-423E-827F-0CEB6B2F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284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DD0AE-50F0-4EFB-B867-25073BFB6E23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10A3-A63C-4B7C-ABAE-3EEAEF9A75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866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95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26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AAB61-C6C3-FC35-9389-717C3DF8B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5ED8F0-9316-DF20-F7E8-2195E152A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1D51D48-CDE8-1371-6170-98219D5CB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0A9C60-8D6A-5F92-E7F1-6CB0A878E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35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FCBC-FF7E-1396-6E3A-CC017C2C4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F43528-F757-4A08-5ED4-3563CC912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798997-8935-4CB3-5521-1C9A57052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E77797-CBD7-6DEC-9621-B42585FC7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27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7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D6BC5-9184-1287-1879-D837F2DC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A9ACD3-1DFF-F93E-9107-ED4DB5C8B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FE780C-3CE8-0BE8-55A5-1A64B4EC2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DBB531-9DF7-FE0F-552A-EDB5B943A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7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BC1AD-F965-6E08-36D0-8AA350C29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4EA880B-DF1E-BE80-F60C-CB62C0691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5F2A9E-5A66-6501-BEDC-B41EC6E3D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A2F57A-08D0-613B-7A11-684CB5E17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102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5BE7F-DAC5-6F9C-3E20-7B4C8DB4B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EB6289-94CE-CBFF-1674-47C3EC939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77168D-A299-E7FB-A0D0-1B2B19183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280A9D-C77F-C43B-59D7-9EEBDE72D8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763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D6A6F-4F44-0282-77C6-82C511E1A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1FEC9D-7630-81B4-DC86-FA45D3EEE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3952F5-D908-807E-5785-7C7041275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80FBC-F877-1789-E497-B6B8071F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14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B1559-2597-BDAD-1515-C611CCF21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A4B95F-3BDB-882A-1C77-7083F5F63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7DB699-E82F-E624-013C-54AD7870B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DEDEE8-34B8-B894-6371-04AB945E1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5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F457A-2C8A-DCD1-2C2A-06DF53CE8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120AB8-DB1D-08C6-72D8-3FBCC980E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686F80-FDA0-AEF6-B757-6DA44EC9E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1942EF-1BE0-D495-F6CC-74D1C25E1D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25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FA8E7-847F-1F65-ABD2-B4B727516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0C4534-320F-0C0E-F842-06A8F4C10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9291BC7-8924-83B7-CEAC-9B4522164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6FA8B6-F5F5-8269-07DC-5CC8860F50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77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4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63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0B5CA-263A-393B-F8E0-3BBFD956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D3E7BD-980D-EB14-DC4C-9247C59EC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1812799-997B-24DC-5D98-09D90E182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285087-57B4-56C2-11B2-CA5097B8D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16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38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2F11E-5266-05CC-BF22-782510694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A35ED7-6182-3B9A-2259-C30F7F0C7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68EF1A-EFBC-D0EE-EEC9-41D40A918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CE0BF2-A89B-E251-38B3-81563A86F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43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57CE-9C3B-1374-F61E-475E1B33A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10C249-FB14-AF20-9A2F-272168BCB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B464E1-4F59-C409-0224-20E7F7D78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CFC7E-AB19-4FDA-C495-69CB60CDC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10A3-A63C-4B7C-ABAE-3EEAEF9A75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46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281032" y="243070"/>
            <a:ext cx="11664041" cy="6380197"/>
            <a:chOff x="281032" y="243070"/>
            <a:chExt cx="11664041" cy="6380197"/>
          </a:xfrm>
        </p:grpSpPr>
        <p:sp>
          <p:nvSpPr>
            <p:cNvPr id="66" name="任意多边形 65"/>
            <p:cNvSpPr/>
            <p:nvPr/>
          </p:nvSpPr>
          <p:spPr>
            <a:xfrm>
              <a:off x="281032" y="243070"/>
              <a:ext cx="9125961" cy="5890171"/>
            </a:xfrm>
            <a:custGeom>
              <a:avLst/>
              <a:gdLst>
                <a:gd name="connsiteX0" fmla="*/ 0 w 9125961"/>
                <a:gd name="connsiteY0" fmla="*/ 0 h 5890171"/>
                <a:gd name="connsiteX1" fmla="*/ 9125961 w 9125961"/>
                <a:gd name="connsiteY1" fmla="*/ 0 h 5890171"/>
                <a:gd name="connsiteX2" fmla="*/ 3055475 w 9125961"/>
                <a:gd name="connsiteY2" fmla="*/ 5890171 h 5890171"/>
                <a:gd name="connsiteX3" fmla="*/ 0 w 9125961"/>
                <a:gd name="connsiteY3" fmla="*/ 2834696 h 589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5961" h="5890171">
                  <a:moveTo>
                    <a:pt x="0" y="0"/>
                  </a:moveTo>
                  <a:lnTo>
                    <a:pt x="9125961" y="0"/>
                  </a:lnTo>
                  <a:lnTo>
                    <a:pt x="3055475" y="5890171"/>
                  </a:lnTo>
                  <a:lnTo>
                    <a:pt x="0" y="2834696"/>
                  </a:lnTo>
                  <a:close/>
                </a:path>
              </a:pathLst>
            </a:custGeom>
            <a:solidFill>
              <a:srgbClr val="E0E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flipH="1" flipV="1">
              <a:off x="3336391" y="243070"/>
              <a:ext cx="8608682" cy="6380197"/>
            </a:xfrm>
            <a:custGeom>
              <a:avLst/>
              <a:gdLst>
                <a:gd name="connsiteX0" fmla="*/ 2550447 w 8608682"/>
                <a:gd name="connsiteY0" fmla="*/ 6380197 h 6380197"/>
                <a:gd name="connsiteX1" fmla="*/ 0 w 8608682"/>
                <a:gd name="connsiteY1" fmla="*/ 6380197 h 6380197"/>
                <a:gd name="connsiteX2" fmla="*/ 0 w 8608682"/>
                <a:gd name="connsiteY2" fmla="*/ 0 h 6380197"/>
                <a:gd name="connsiteX3" fmla="*/ 8106769 w 8608682"/>
                <a:gd name="connsiteY3" fmla="*/ 0 h 6380197"/>
                <a:gd name="connsiteX4" fmla="*/ 8608682 w 8608682"/>
                <a:gd name="connsiteY4" fmla="*/ 501914 h 638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8682" h="6380197">
                  <a:moveTo>
                    <a:pt x="2550447" y="6380197"/>
                  </a:moveTo>
                  <a:lnTo>
                    <a:pt x="0" y="6380197"/>
                  </a:lnTo>
                  <a:lnTo>
                    <a:pt x="0" y="0"/>
                  </a:lnTo>
                  <a:lnTo>
                    <a:pt x="8106769" y="0"/>
                  </a:lnTo>
                  <a:lnTo>
                    <a:pt x="8608682" y="50191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直角三角形 67"/>
          <p:cNvSpPr/>
          <p:nvPr/>
        </p:nvSpPr>
        <p:spPr>
          <a:xfrm>
            <a:off x="0" y="3133383"/>
            <a:ext cx="3727048" cy="37270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9" name="直角三角形 68"/>
          <p:cNvSpPr/>
          <p:nvPr/>
        </p:nvSpPr>
        <p:spPr>
          <a:xfrm rot="18914386">
            <a:off x="9608550" y="-648068"/>
            <a:ext cx="1296133" cy="1296133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0" name="任意多边形 69"/>
          <p:cNvSpPr/>
          <p:nvPr/>
        </p:nvSpPr>
        <p:spPr>
          <a:xfrm rot="18914386">
            <a:off x="9871951" y="149846"/>
            <a:ext cx="769329" cy="769329"/>
          </a:xfrm>
          <a:custGeom>
            <a:avLst/>
            <a:gdLst>
              <a:gd name="connsiteX0" fmla="*/ 0 w 1296133"/>
              <a:gd name="connsiteY0" fmla="*/ 0 h 1296133"/>
              <a:gd name="connsiteX1" fmla="*/ 63602 w 1296133"/>
              <a:gd name="connsiteY1" fmla="*/ 63602 h 1296133"/>
              <a:gd name="connsiteX2" fmla="*/ 63602 w 1296133"/>
              <a:gd name="connsiteY2" fmla="*/ 1231995 h 1296133"/>
              <a:gd name="connsiteX3" fmla="*/ 1231995 w 1296133"/>
              <a:gd name="connsiteY3" fmla="*/ 1231995 h 1296133"/>
              <a:gd name="connsiteX4" fmla="*/ 1296133 w 1296133"/>
              <a:gd name="connsiteY4" fmla="*/ 1296133 h 1296133"/>
              <a:gd name="connsiteX5" fmla="*/ 0 w 1296133"/>
              <a:gd name="connsiteY5" fmla="*/ 1296133 h 129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133" h="1296133">
                <a:moveTo>
                  <a:pt x="0" y="0"/>
                </a:moveTo>
                <a:lnTo>
                  <a:pt x="63602" y="63602"/>
                </a:lnTo>
                <a:lnTo>
                  <a:pt x="63602" y="1231995"/>
                </a:lnTo>
                <a:lnTo>
                  <a:pt x="1231995" y="1231995"/>
                </a:lnTo>
                <a:lnTo>
                  <a:pt x="1296133" y="1296133"/>
                </a:lnTo>
                <a:lnTo>
                  <a:pt x="0" y="12961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281032" y="3072964"/>
            <a:ext cx="3538728" cy="3538728"/>
          </a:xfrm>
          <a:custGeom>
            <a:avLst/>
            <a:gdLst>
              <a:gd name="connsiteX0" fmla="*/ 0 w 3538728"/>
              <a:gd name="connsiteY0" fmla="*/ 0 h 3538728"/>
              <a:gd name="connsiteX1" fmla="*/ 3538728 w 3538728"/>
              <a:gd name="connsiteY1" fmla="*/ 3538728 h 3538728"/>
              <a:gd name="connsiteX2" fmla="*/ 3405621 w 3538728"/>
              <a:gd name="connsiteY2" fmla="*/ 3538728 h 3538728"/>
              <a:gd name="connsiteX3" fmla="*/ 0 w 3538728"/>
              <a:gd name="connsiteY3" fmla="*/ 133107 h 35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728" h="3538728">
                <a:moveTo>
                  <a:pt x="0" y="0"/>
                </a:moveTo>
                <a:lnTo>
                  <a:pt x="3538728" y="3538728"/>
                </a:lnTo>
                <a:lnTo>
                  <a:pt x="3405621" y="3538728"/>
                </a:lnTo>
                <a:lnTo>
                  <a:pt x="0" y="1331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616-741F-43AA-BF21-2DCB9A8A3729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6859263" y="3399365"/>
            <a:ext cx="4313850" cy="411460"/>
          </a:xfrm>
          <a:noFill/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336391" y="2324100"/>
            <a:ext cx="7836721" cy="96675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4000" b="1" kern="1000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5375564" y="3288054"/>
            <a:ext cx="5800836" cy="28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 userDrawn="1"/>
        </p:nvCxnSpPr>
        <p:spPr>
          <a:xfrm>
            <a:off x="6109855" y="3916548"/>
            <a:ext cx="507483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CD8F5413-0FF9-4D84-82F1-3B6184AC942E}"/>
              </a:ext>
            </a:extLst>
          </p:cNvPr>
          <p:cNvSpPr/>
          <p:nvPr userDrawn="1"/>
        </p:nvSpPr>
        <p:spPr>
          <a:xfrm>
            <a:off x="67498" y="58102"/>
            <a:ext cx="864235" cy="858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6" name="图片 5" descr="1608451058696">
            <a:extLst>
              <a:ext uri="{FF2B5EF4-FFF2-40B4-BE49-F238E27FC236}">
                <a16:creationId xmlns:a16="http://schemas.microsoft.com/office/drawing/2014/main" id="{CAC2274D-CB77-BC9E-D298-105713C1A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17" y="46751"/>
            <a:ext cx="839924" cy="10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0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281032" y="243070"/>
            <a:ext cx="11664041" cy="6380197"/>
            <a:chOff x="281032" y="243070"/>
            <a:chExt cx="11664041" cy="6380197"/>
          </a:xfrm>
        </p:grpSpPr>
        <p:sp>
          <p:nvSpPr>
            <p:cNvPr id="66" name="任意多边形 65"/>
            <p:cNvSpPr/>
            <p:nvPr/>
          </p:nvSpPr>
          <p:spPr>
            <a:xfrm>
              <a:off x="281032" y="243070"/>
              <a:ext cx="9125961" cy="5890171"/>
            </a:xfrm>
            <a:custGeom>
              <a:avLst/>
              <a:gdLst>
                <a:gd name="connsiteX0" fmla="*/ 0 w 9125961"/>
                <a:gd name="connsiteY0" fmla="*/ 0 h 5890171"/>
                <a:gd name="connsiteX1" fmla="*/ 9125961 w 9125961"/>
                <a:gd name="connsiteY1" fmla="*/ 0 h 5890171"/>
                <a:gd name="connsiteX2" fmla="*/ 3055475 w 9125961"/>
                <a:gd name="connsiteY2" fmla="*/ 5890171 h 5890171"/>
                <a:gd name="connsiteX3" fmla="*/ 0 w 9125961"/>
                <a:gd name="connsiteY3" fmla="*/ 2834696 h 589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5961" h="5890171">
                  <a:moveTo>
                    <a:pt x="0" y="0"/>
                  </a:moveTo>
                  <a:lnTo>
                    <a:pt x="9125961" y="0"/>
                  </a:lnTo>
                  <a:lnTo>
                    <a:pt x="3055475" y="5890171"/>
                  </a:lnTo>
                  <a:lnTo>
                    <a:pt x="0" y="2834696"/>
                  </a:lnTo>
                  <a:close/>
                </a:path>
              </a:pathLst>
            </a:custGeom>
            <a:solidFill>
              <a:srgbClr val="E0E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flipH="1" flipV="1">
              <a:off x="3336391" y="243070"/>
              <a:ext cx="8608682" cy="6380197"/>
            </a:xfrm>
            <a:custGeom>
              <a:avLst/>
              <a:gdLst>
                <a:gd name="connsiteX0" fmla="*/ 2550447 w 8608682"/>
                <a:gd name="connsiteY0" fmla="*/ 6380197 h 6380197"/>
                <a:gd name="connsiteX1" fmla="*/ 0 w 8608682"/>
                <a:gd name="connsiteY1" fmla="*/ 6380197 h 6380197"/>
                <a:gd name="connsiteX2" fmla="*/ 0 w 8608682"/>
                <a:gd name="connsiteY2" fmla="*/ 0 h 6380197"/>
                <a:gd name="connsiteX3" fmla="*/ 8106769 w 8608682"/>
                <a:gd name="connsiteY3" fmla="*/ 0 h 6380197"/>
                <a:gd name="connsiteX4" fmla="*/ 8608682 w 8608682"/>
                <a:gd name="connsiteY4" fmla="*/ 501914 h 638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8682" h="6380197">
                  <a:moveTo>
                    <a:pt x="2550447" y="6380197"/>
                  </a:moveTo>
                  <a:lnTo>
                    <a:pt x="0" y="6380197"/>
                  </a:lnTo>
                  <a:lnTo>
                    <a:pt x="0" y="0"/>
                  </a:lnTo>
                  <a:lnTo>
                    <a:pt x="8106769" y="0"/>
                  </a:lnTo>
                  <a:lnTo>
                    <a:pt x="8608682" y="50191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直角三角形 67"/>
          <p:cNvSpPr/>
          <p:nvPr/>
        </p:nvSpPr>
        <p:spPr>
          <a:xfrm>
            <a:off x="0" y="3133383"/>
            <a:ext cx="3727048" cy="37270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9" name="直角三角形 68"/>
          <p:cNvSpPr/>
          <p:nvPr/>
        </p:nvSpPr>
        <p:spPr>
          <a:xfrm rot="18914386">
            <a:off x="9608550" y="-648068"/>
            <a:ext cx="1296133" cy="1296133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0" name="任意多边形 69"/>
          <p:cNvSpPr/>
          <p:nvPr/>
        </p:nvSpPr>
        <p:spPr>
          <a:xfrm rot="18914386">
            <a:off x="9871951" y="149846"/>
            <a:ext cx="769329" cy="769329"/>
          </a:xfrm>
          <a:custGeom>
            <a:avLst/>
            <a:gdLst>
              <a:gd name="connsiteX0" fmla="*/ 0 w 1296133"/>
              <a:gd name="connsiteY0" fmla="*/ 0 h 1296133"/>
              <a:gd name="connsiteX1" fmla="*/ 63602 w 1296133"/>
              <a:gd name="connsiteY1" fmla="*/ 63602 h 1296133"/>
              <a:gd name="connsiteX2" fmla="*/ 63602 w 1296133"/>
              <a:gd name="connsiteY2" fmla="*/ 1231995 h 1296133"/>
              <a:gd name="connsiteX3" fmla="*/ 1231995 w 1296133"/>
              <a:gd name="connsiteY3" fmla="*/ 1231995 h 1296133"/>
              <a:gd name="connsiteX4" fmla="*/ 1296133 w 1296133"/>
              <a:gd name="connsiteY4" fmla="*/ 1296133 h 1296133"/>
              <a:gd name="connsiteX5" fmla="*/ 0 w 1296133"/>
              <a:gd name="connsiteY5" fmla="*/ 1296133 h 129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133" h="1296133">
                <a:moveTo>
                  <a:pt x="0" y="0"/>
                </a:moveTo>
                <a:lnTo>
                  <a:pt x="63602" y="63602"/>
                </a:lnTo>
                <a:lnTo>
                  <a:pt x="63602" y="1231995"/>
                </a:lnTo>
                <a:lnTo>
                  <a:pt x="1231995" y="1231995"/>
                </a:lnTo>
                <a:lnTo>
                  <a:pt x="1296133" y="1296133"/>
                </a:lnTo>
                <a:lnTo>
                  <a:pt x="0" y="12961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281032" y="3072964"/>
            <a:ext cx="3538728" cy="3538728"/>
          </a:xfrm>
          <a:custGeom>
            <a:avLst/>
            <a:gdLst>
              <a:gd name="connsiteX0" fmla="*/ 0 w 3538728"/>
              <a:gd name="connsiteY0" fmla="*/ 0 h 3538728"/>
              <a:gd name="connsiteX1" fmla="*/ 3538728 w 3538728"/>
              <a:gd name="connsiteY1" fmla="*/ 3538728 h 3538728"/>
              <a:gd name="connsiteX2" fmla="*/ 3405621 w 3538728"/>
              <a:gd name="connsiteY2" fmla="*/ 3538728 h 3538728"/>
              <a:gd name="connsiteX3" fmla="*/ 0 w 3538728"/>
              <a:gd name="connsiteY3" fmla="*/ 133107 h 35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728" h="3538728">
                <a:moveTo>
                  <a:pt x="0" y="0"/>
                </a:moveTo>
                <a:lnTo>
                  <a:pt x="3538728" y="3538728"/>
                </a:lnTo>
                <a:lnTo>
                  <a:pt x="3405621" y="3538728"/>
                </a:lnTo>
                <a:lnTo>
                  <a:pt x="0" y="1331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E6D5-C728-4B42-AEE9-80F4998DD28D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D8F5413-0FF9-4D84-82F1-3B6184AC942E}"/>
              </a:ext>
            </a:extLst>
          </p:cNvPr>
          <p:cNvSpPr/>
          <p:nvPr userDrawn="1"/>
        </p:nvSpPr>
        <p:spPr>
          <a:xfrm>
            <a:off x="67498" y="58102"/>
            <a:ext cx="864235" cy="858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图片 1" descr="1608451058696">
            <a:extLst>
              <a:ext uri="{FF2B5EF4-FFF2-40B4-BE49-F238E27FC236}">
                <a16:creationId xmlns:a16="http://schemas.microsoft.com/office/drawing/2014/main" id="{73E6AF23-C71C-882B-E178-233E857B8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17" y="46751"/>
            <a:ext cx="839924" cy="103175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C254868-0AAF-0379-8A73-1E9D6EABE7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/>
          <a:stretch/>
        </p:blipFill>
        <p:spPr bwMode="auto">
          <a:xfrm>
            <a:off x="10090201" y="5790885"/>
            <a:ext cx="1854872" cy="8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5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406D-6C61-4BAA-AABF-68842079D59E}" type="datetime1">
              <a:rPr lang="zh-CN" altLang="en-US" smtClean="0"/>
              <a:t>2025/1/8</a:t>
            </a:fld>
            <a:endParaRPr lang="zh-CN" altLang="en-US"/>
          </a:p>
        </p:txBody>
      </p:sp>
      <p:grpSp>
        <p:nvGrpSpPr>
          <p:cNvPr id="18" name="组合 17"/>
          <p:cNvGrpSpPr>
            <a:grpSpLocks noChangeAspect="1"/>
          </p:cNvGrpSpPr>
          <p:nvPr userDrawn="1"/>
        </p:nvGrpSpPr>
        <p:grpSpPr>
          <a:xfrm rot="16200000">
            <a:off x="10758898" y="5424898"/>
            <a:ext cx="1439185" cy="1427018"/>
            <a:chOff x="0" y="3072964"/>
            <a:chExt cx="3819760" cy="3787467"/>
          </a:xfrm>
        </p:grpSpPr>
        <p:sp>
          <p:nvSpPr>
            <p:cNvPr id="19" name="直角三角形 18"/>
            <p:cNvSpPr/>
            <p:nvPr userDrawn="1"/>
          </p:nvSpPr>
          <p:spPr>
            <a:xfrm>
              <a:off x="0" y="3133383"/>
              <a:ext cx="3727048" cy="3727048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 userDrawn="1"/>
          </p:nvSpPr>
          <p:spPr>
            <a:xfrm>
              <a:off x="281032" y="3072964"/>
              <a:ext cx="3538728" cy="3538728"/>
            </a:xfrm>
            <a:custGeom>
              <a:avLst/>
              <a:gdLst>
                <a:gd name="connsiteX0" fmla="*/ 0 w 3538728"/>
                <a:gd name="connsiteY0" fmla="*/ 0 h 3538728"/>
                <a:gd name="connsiteX1" fmla="*/ 3538728 w 3538728"/>
                <a:gd name="connsiteY1" fmla="*/ 3538728 h 3538728"/>
                <a:gd name="connsiteX2" fmla="*/ 3405621 w 3538728"/>
                <a:gd name="connsiteY2" fmla="*/ 3538728 h 3538728"/>
                <a:gd name="connsiteX3" fmla="*/ 0 w 3538728"/>
                <a:gd name="connsiteY3" fmla="*/ 133107 h 35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728" h="3538728">
                  <a:moveTo>
                    <a:pt x="0" y="0"/>
                  </a:moveTo>
                  <a:lnTo>
                    <a:pt x="3538728" y="3538728"/>
                  </a:lnTo>
                  <a:lnTo>
                    <a:pt x="3405621" y="3538728"/>
                  </a:lnTo>
                  <a:lnTo>
                    <a:pt x="0" y="13310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直角三角形 52"/>
          <p:cNvSpPr/>
          <p:nvPr userDrawn="1"/>
        </p:nvSpPr>
        <p:spPr>
          <a:xfrm rot="18914386">
            <a:off x="9608550" y="-648068"/>
            <a:ext cx="1296133" cy="1296133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4" name="任意多边形 53"/>
          <p:cNvSpPr/>
          <p:nvPr userDrawn="1"/>
        </p:nvSpPr>
        <p:spPr>
          <a:xfrm rot="18914386">
            <a:off x="9871951" y="149846"/>
            <a:ext cx="769329" cy="769329"/>
          </a:xfrm>
          <a:custGeom>
            <a:avLst/>
            <a:gdLst>
              <a:gd name="connsiteX0" fmla="*/ 0 w 1296133"/>
              <a:gd name="connsiteY0" fmla="*/ 0 h 1296133"/>
              <a:gd name="connsiteX1" fmla="*/ 63602 w 1296133"/>
              <a:gd name="connsiteY1" fmla="*/ 63602 h 1296133"/>
              <a:gd name="connsiteX2" fmla="*/ 63602 w 1296133"/>
              <a:gd name="connsiteY2" fmla="*/ 1231995 h 1296133"/>
              <a:gd name="connsiteX3" fmla="*/ 1231995 w 1296133"/>
              <a:gd name="connsiteY3" fmla="*/ 1231995 h 1296133"/>
              <a:gd name="connsiteX4" fmla="*/ 1296133 w 1296133"/>
              <a:gd name="connsiteY4" fmla="*/ 1296133 h 1296133"/>
              <a:gd name="connsiteX5" fmla="*/ 0 w 1296133"/>
              <a:gd name="connsiteY5" fmla="*/ 1296133 h 129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133" h="1296133">
                <a:moveTo>
                  <a:pt x="0" y="0"/>
                </a:moveTo>
                <a:lnTo>
                  <a:pt x="63602" y="63602"/>
                </a:lnTo>
                <a:lnTo>
                  <a:pt x="63602" y="1231995"/>
                </a:lnTo>
                <a:lnTo>
                  <a:pt x="1231995" y="1231995"/>
                </a:lnTo>
                <a:lnTo>
                  <a:pt x="1296133" y="1296133"/>
                </a:lnTo>
                <a:lnTo>
                  <a:pt x="0" y="12961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3" name="图片 2" descr="1608451058696">
            <a:extLst>
              <a:ext uri="{FF2B5EF4-FFF2-40B4-BE49-F238E27FC236}">
                <a16:creationId xmlns:a16="http://schemas.microsoft.com/office/drawing/2014/main" id="{F7B78A4D-1595-1506-C861-1903D3EBE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17" y="46751"/>
            <a:ext cx="839924" cy="1031754"/>
          </a:xfrm>
          <a:prstGeom prst="rect">
            <a:avLst/>
          </a:prstGeom>
        </p:spPr>
      </p:pic>
      <p:sp>
        <p:nvSpPr>
          <p:cNvPr id="21" name="KSO_FN"/>
          <p:cNvSpPr>
            <a:spLocks noGrp="1"/>
          </p:cNvSpPr>
          <p:nvPr>
            <p:ph type="sldNum" sz="quarter" idx="12"/>
          </p:nvPr>
        </p:nvSpPr>
        <p:spPr>
          <a:xfrm>
            <a:off x="11216168" y="6359508"/>
            <a:ext cx="923309" cy="365125"/>
          </a:xfrm>
        </p:spPr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‹#›</a:t>
            </a:fld>
            <a:r>
              <a:rPr lang="en-US" altLang="zh-CN" dirty="0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456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38200" y="124696"/>
            <a:ext cx="7460673" cy="79601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353291" y="6419854"/>
            <a:ext cx="1482233" cy="365125"/>
          </a:xfrm>
        </p:spPr>
        <p:txBody>
          <a:bodyPr/>
          <a:lstStyle/>
          <a:p>
            <a:fld id="{79D101F9-F2C3-4747-98E9-7F6E959FE18A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11216168" y="6359508"/>
            <a:ext cx="923309" cy="365125"/>
          </a:xfrm>
        </p:spPr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‹#›</a:t>
            </a:fld>
            <a:r>
              <a:rPr lang="en-US" altLang="zh-CN" dirty="0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5124368-BF5C-431E-A9A0-7B5C99EE46D4}"/>
              </a:ext>
            </a:extLst>
          </p:cNvPr>
          <p:cNvCxnSpPr/>
          <p:nvPr userDrawn="1"/>
        </p:nvCxnSpPr>
        <p:spPr>
          <a:xfrm>
            <a:off x="838200" y="791308"/>
            <a:ext cx="5166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1608451058696">
            <a:extLst>
              <a:ext uri="{FF2B5EF4-FFF2-40B4-BE49-F238E27FC236}">
                <a16:creationId xmlns:a16="http://schemas.microsoft.com/office/drawing/2014/main" id="{C4F3408D-F6E5-8CD4-549D-C54790FDC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7860" y="66922"/>
            <a:ext cx="839924" cy="10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6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210312"/>
            <a:ext cx="740664" cy="512064"/>
            <a:chOff x="0" y="192024"/>
            <a:chExt cx="740664" cy="512064"/>
          </a:xfrm>
        </p:grpSpPr>
        <p:sp>
          <p:nvSpPr>
            <p:cNvPr id="19" name="矩形 18"/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 rot="16200000">
            <a:off x="10758898" y="5424898"/>
            <a:ext cx="1439185" cy="1427018"/>
            <a:chOff x="0" y="3072964"/>
            <a:chExt cx="3819760" cy="3787467"/>
          </a:xfrm>
        </p:grpSpPr>
        <p:sp>
          <p:nvSpPr>
            <p:cNvPr id="22" name="直角三角形 21"/>
            <p:cNvSpPr/>
            <p:nvPr userDrawn="1"/>
          </p:nvSpPr>
          <p:spPr>
            <a:xfrm>
              <a:off x="0" y="3133383"/>
              <a:ext cx="3727048" cy="3727048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 userDrawn="1"/>
          </p:nvSpPr>
          <p:spPr>
            <a:xfrm>
              <a:off x="281032" y="3072964"/>
              <a:ext cx="3538728" cy="3538728"/>
            </a:xfrm>
            <a:custGeom>
              <a:avLst/>
              <a:gdLst>
                <a:gd name="connsiteX0" fmla="*/ 0 w 3538728"/>
                <a:gd name="connsiteY0" fmla="*/ 0 h 3538728"/>
                <a:gd name="connsiteX1" fmla="*/ 3538728 w 3538728"/>
                <a:gd name="connsiteY1" fmla="*/ 3538728 h 3538728"/>
                <a:gd name="connsiteX2" fmla="*/ 3405621 w 3538728"/>
                <a:gd name="connsiteY2" fmla="*/ 3538728 h 3538728"/>
                <a:gd name="connsiteX3" fmla="*/ 0 w 3538728"/>
                <a:gd name="connsiteY3" fmla="*/ 133107 h 35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728" h="3538728">
                  <a:moveTo>
                    <a:pt x="0" y="0"/>
                  </a:moveTo>
                  <a:lnTo>
                    <a:pt x="3538728" y="3538728"/>
                  </a:lnTo>
                  <a:lnTo>
                    <a:pt x="3405621" y="3538728"/>
                  </a:lnTo>
                  <a:lnTo>
                    <a:pt x="0" y="13310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rgbClr val="0070C0"/>
                </a:solidFill>
                <a:ea typeface="微软雅黑" panose="020B0503020204020204" pitchFamily="34" charset="-122"/>
              </a:defRPr>
            </a:lvl1pPr>
          </a:lstStyle>
          <a:p>
            <a:fld id="{AA105539-65B1-4A8F-85BB-A451F0D09220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9396278" y="6359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‹#›</a:t>
            </a:fld>
            <a:r>
              <a:rPr lang="en-US" altLang="zh-CN" dirty="0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838200" y="1133474"/>
            <a:ext cx="10852859" cy="525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38200" y="124696"/>
            <a:ext cx="1037796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1" r:id="rId3"/>
    <p:sldLayoutId id="2147483678" r:id="rId4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" panose="05000000000000000000" pitchFamily="2" charset="2"/>
        <a:buChar char="u"/>
        <a:defRPr lang="zh-CN" altLang="en-US" sz="2800" kern="1200" baseline="0" dirty="0" smtClean="0">
          <a:solidFill>
            <a:schemeClr val="accent1"/>
          </a:solidFill>
          <a:latin typeface="+mj-ea"/>
          <a:ea typeface="+mj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package" Target="../embeddings/Microsoft_Visio_Drawing.vsdx"/><Relationship Id="rId7" Type="http://schemas.openxmlformats.org/officeDocument/2006/relationships/package" Target="../embeddings/Microsoft_Visio_Drawing2.vsd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Visio_Drawing1.vsdx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Visio_Drawing3.vsdx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E55-57F6-4060-B3B2-DAE96BC81F38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375385" y="2469207"/>
            <a:ext cx="8715115" cy="9667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基于</a:t>
            </a:r>
            <a:r>
              <a:rPr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4F4F4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半张量压缩感知</a:t>
            </a:r>
            <a:r>
              <a:rPr lang="zh-CN" altLang="en-US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br>
              <a:rPr lang="en-US" altLang="zh-CN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分布式信源联合压缩加密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C43045-BC2F-14E8-05F8-5138BF7DED27}"/>
              </a:ext>
            </a:extLst>
          </p:cNvPr>
          <p:cNvSpPr txBox="1"/>
          <p:nvPr/>
        </p:nvSpPr>
        <p:spPr>
          <a:xfrm>
            <a:off x="4882735" y="4749312"/>
            <a:ext cx="3479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u="heavy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汇报人：徐博</a:t>
            </a:r>
            <a:endParaRPr lang="en-US" altLang="zh-CN" sz="4200" b="1" u="heavy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AB33D6-C74F-C338-9332-F929DF0D9901}"/>
              </a:ext>
            </a:extLst>
          </p:cNvPr>
          <p:cNvSpPr txBox="1"/>
          <p:nvPr/>
        </p:nvSpPr>
        <p:spPr>
          <a:xfrm>
            <a:off x="67094" y="6077093"/>
            <a:ext cx="3074880" cy="707886"/>
          </a:xfrm>
          <a:prstGeom prst="rect">
            <a:avLst/>
          </a:prstGeom>
          <a:ln w="317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+86 17808059627</a:t>
            </a:r>
          </a:p>
          <a:p>
            <a:pPr algn="ctr"/>
            <a:r>
              <a:rPr lang="en-US" altLang="zh-CN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xubo@hainanu.edu.cn</a:t>
            </a:r>
            <a:endParaRPr lang="zh-CN" alt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3E8CB5-A74D-C52A-DF09-7F0047FD92D4}"/>
              </a:ext>
            </a:extLst>
          </p:cNvPr>
          <p:cNvSpPr txBox="1"/>
          <p:nvPr/>
        </p:nvSpPr>
        <p:spPr>
          <a:xfrm>
            <a:off x="2001643" y="284030"/>
            <a:ext cx="7514063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2025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年矩阵半张量积及其应用研讨会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2025.01.05-2025.01.10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云南省昆明市，天元数学国际交流中心</a:t>
            </a:r>
          </a:p>
        </p:txBody>
      </p:sp>
    </p:spTree>
    <p:extLst>
      <p:ext uri="{BB962C8B-B14F-4D97-AF65-F5344CB8AC3E}">
        <p14:creationId xmlns:p14="http://schemas.microsoft.com/office/powerpoint/2010/main" val="130559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31D86-02F9-6A51-BD53-C3854A7F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499791-E39D-1615-A9F6-C7211663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52A-4C9C-40BE-8079-769D8A9260EA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18" name="标题 2">
            <a:extLst>
              <a:ext uri="{FF2B5EF4-FFF2-40B4-BE49-F238E27FC236}">
                <a16:creationId xmlns:a16="http://schemas.microsoft.com/office/drawing/2014/main" id="{B2C85177-0E89-3A80-680A-FD0B528823D7}"/>
              </a:ext>
            </a:extLst>
          </p:cNvPr>
          <p:cNvSpPr txBox="1">
            <a:spLocks/>
          </p:cNvSpPr>
          <p:nvPr/>
        </p:nvSpPr>
        <p:spPr>
          <a:xfrm>
            <a:off x="838200" y="148236"/>
            <a:ext cx="7460673" cy="68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/>
              <a:t>2. </a:t>
            </a:r>
            <a:r>
              <a:rPr lang="zh-CN" altLang="en-US"/>
              <a:t>半张量压缩感知</a:t>
            </a:r>
            <a:endParaRPr lang="zh-CN" altLang="en-US" dirty="0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9EE5BD7A-FC27-7D14-20AB-05AC378C1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79907"/>
              </p:ext>
            </p:extLst>
          </p:nvPr>
        </p:nvGraphicFramePr>
        <p:xfrm>
          <a:off x="7210162" y="1042349"/>
          <a:ext cx="2698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304560" progId="Equation.DSMT4">
                  <p:embed/>
                </p:oleObj>
              </mc:Choice>
              <mc:Fallback>
                <p:oleObj name="Equation" r:id="rId2" imgW="1625400" imgH="30456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6D20D5D4-1795-B54A-5D4E-18AC0C0A9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162" y="1042349"/>
                        <a:ext cx="2698750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E55ED1D7-D3F6-0877-B678-D0EE6F251A04}"/>
              </a:ext>
            </a:extLst>
          </p:cNvPr>
          <p:cNvSpPr txBox="1"/>
          <p:nvPr/>
        </p:nvSpPr>
        <p:spPr>
          <a:xfrm>
            <a:off x="778283" y="1675550"/>
            <a:ext cx="4518490" cy="164425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>
              <a:lnSpc>
                <a:spcPct val="150000"/>
              </a:lnSpc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利用混沌系统构造压缩感知的观测矩阵：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可以提升密钥安全性；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避免观测矩阵构造困难的问题。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B5C1B9CD-610E-AE17-F431-F6A83D130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79725"/>
              </p:ext>
            </p:extLst>
          </p:nvPr>
        </p:nvGraphicFramePr>
        <p:xfrm>
          <a:off x="838200" y="3768759"/>
          <a:ext cx="10351596" cy="2443324"/>
        </p:xfrm>
        <a:graphic>
          <a:graphicData uri="http://schemas.openxmlformats.org/drawingml/2006/table">
            <a:tbl>
              <a:tblPr firstRow="1" firstCol="1" bandRow="1"/>
              <a:tblGrid>
                <a:gridCol w="3868711">
                  <a:extLst>
                    <a:ext uri="{9D8B030D-6E8A-4147-A177-3AD203B41FA5}">
                      <a16:colId xmlns:a16="http://schemas.microsoft.com/office/drawing/2014/main" val="1672565700"/>
                    </a:ext>
                  </a:extLst>
                </a:gridCol>
                <a:gridCol w="3785017">
                  <a:extLst>
                    <a:ext uri="{9D8B030D-6E8A-4147-A177-3AD203B41FA5}">
                      <a16:colId xmlns:a16="http://schemas.microsoft.com/office/drawing/2014/main" val="5293109"/>
                    </a:ext>
                  </a:extLst>
                </a:gridCol>
                <a:gridCol w="2697868">
                  <a:extLst>
                    <a:ext uri="{9D8B030D-6E8A-4147-A177-3AD203B41FA5}">
                      <a16:colId xmlns:a16="http://schemas.microsoft.com/office/drawing/2014/main" val="871994325"/>
                    </a:ext>
                  </a:extLst>
                </a:gridCol>
              </a:tblGrid>
              <a:tr h="69202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混沌理论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压缩感知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传统密码学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26489"/>
                  </a:ext>
                </a:extLst>
              </a:tr>
              <a:tr h="5222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>
                          <a:effectLst/>
                          <a:latin typeface="+mj-ea"/>
                          <a:ea typeface="+mj-ea"/>
                        </a:rPr>
                        <a:t>混沌系统参数具有初值敏感性</a:t>
                      </a:r>
                      <a:endParaRPr lang="zh-CN" sz="2400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不同的初始值生成不同的测量矩阵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满足大密钥空间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87225"/>
                  </a:ext>
                </a:extLst>
              </a:tr>
              <a:tr h="7067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类随机行为、长周期不稳定性、</a:t>
                      </a:r>
                      <a:endParaRPr lang="en-US" altLang="zh-CN" sz="18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不可预测性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满足测量矩阵的</a:t>
                      </a: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RIP</a:t>
                      </a: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特性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满足随机密码序列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82327"/>
                  </a:ext>
                </a:extLst>
              </a:tr>
              <a:tr h="5222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不断迭代将初始值遍历整个相空间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----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满足密码序列分布性质</a:t>
                      </a:r>
                      <a:endParaRPr lang="zh-CN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73900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54DD0A5A-A819-8D5B-06C3-C44030258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320" y="1762041"/>
            <a:ext cx="5944435" cy="1800686"/>
          </a:xfrm>
          <a:prstGeom prst="rect">
            <a:avLst/>
          </a:prstGeom>
        </p:spPr>
      </p:pic>
      <p:sp>
        <p:nvSpPr>
          <p:cNvPr id="14" name="ïṡ1ïḑê">
            <a:extLst>
              <a:ext uri="{FF2B5EF4-FFF2-40B4-BE49-F238E27FC236}">
                <a16:creationId xmlns:a16="http://schemas.microsoft.com/office/drawing/2014/main" id="{68A224CF-962B-6415-F8D0-B89CA07569AC}"/>
              </a:ext>
            </a:extLst>
          </p:cNvPr>
          <p:cNvSpPr txBox="1"/>
          <p:nvPr/>
        </p:nvSpPr>
        <p:spPr>
          <a:xfrm>
            <a:off x="778283" y="840837"/>
            <a:ext cx="3110764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等线" panose="020F0502020204030204"/>
                <a:ea typeface="等线" panose="02010600030101010101" pitchFamily="2" charset="-122"/>
              </a:rPr>
              <a:t>混沌压缩感知</a:t>
            </a:r>
            <a:endParaRPr lang="en-US" altLang="zh-CN" sz="2400" b="1" kern="0" dirty="0">
              <a:solidFill>
                <a:srgbClr val="C00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——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C0F218-E1C1-53D8-78D5-DC81DE95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10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94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96381-1576-8C53-6A67-83845332E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2803EB4-8962-A5FD-DB23-7F81C6D121AE}"/>
              </a:ext>
            </a:extLst>
          </p:cNvPr>
          <p:cNvCxnSpPr>
            <a:cxnSpLocks/>
          </p:cNvCxnSpPr>
          <p:nvPr/>
        </p:nvCxnSpPr>
        <p:spPr>
          <a:xfrm flipV="1">
            <a:off x="3129201" y="2501678"/>
            <a:ext cx="5969239" cy="5995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3C262A6-047B-EF68-9B66-BF270E56C02D}"/>
              </a:ext>
            </a:extLst>
          </p:cNvPr>
          <p:cNvSpPr txBox="1"/>
          <p:nvPr/>
        </p:nvSpPr>
        <p:spPr>
          <a:xfrm>
            <a:off x="3534869" y="3018312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半张量压缩感知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8BDD4AF-33EC-7598-5CA7-6727A7D5A944}"/>
              </a:ext>
            </a:extLst>
          </p:cNvPr>
          <p:cNvCxnSpPr>
            <a:cxnSpLocks/>
          </p:cNvCxnSpPr>
          <p:nvPr/>
        </p:nvCxnSpPr>
        <p:spPr>
          <a:xfrm>
            <a:off x="3129201" y="3598572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71143AB-1FE2-F136-9B0C-D104AFFF199F}"/>
              </a:ext>
            </a:extLst>
          </p:cNvPr>
          <p:cNvSpPr txBox="1"/>
          <p:nvPr/>
        </p:nvSpPr>
        <p:spPr>
          <a:xfrm>
            <a:off x="3534869" y="3978380"/>
            <a:ext cx="558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本课题组</a:t>
            </a:r>
            <a:r>
              <a:rPr lang="zh-CN" altLang="en-US"/>
              <a:t>研究结果</a:t>
            </a:r>
            <a:endParaRPr lang="da-DK" altLang="zh-CN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180093D-8666-910E-CB08-5FC74DD60944}"/>
              </a:ext>
            </a:extLst>
          </p:cNvPr>
          <p:cNvCxnSpPr>
            <a:cxnSpLocks/>
          </p:cNvCxnSpPr>
          <p:nvPr/>
        </p:nvCxnSpPr>
        <p:spPr>
          <a:xfrm>
            <a:off x="3129201" y="4690637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66EA157A-91C2-B10D-5E95-2C70BC3D581B}"/>
              </a:ext>
            </a:extLst>
          </p:cNvPr>
          <p:cNvSpPr txBox="1"/>
          <p:nvPr/>
        </p:nvSpPr>
        <p:spPr>
          <a:xfrm>
            <a:off x="3534869" y="5251493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展望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1066EF9-A691-4E35-5C83-7286CCB91676}"/>
              </a:ext>
            </a:extLst>
          </p:cNvPr>
          <p:cNvCxnSpPr>
            <a:cxnSpLocks/>
          </p:cNvCxnSpPr>
          <p:nvPr/>
        </p:nvCxnSpPr>
        <p:spPr>
          <a:xfrm>
            <a:off x="3129201" y="5819438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2EC3F6D-AF3C-C3DE-C7E7-FE16C3A79E31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1844555"/>
            <a:ext cx="900000" cy="576000"/>
            <a:chOff x="0" y="192024"/>
            <a:chExt cx="740664" cy="512064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CEC4AB5-60C8-C769-24AA-6609267A20F4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6E385CE-F8EA-369B-6162-44E0C6865AAD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5A8F613-CEFB-D641-245D-65107D659D82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2961145"/>
            <a:ext cx="900000" cy="576000"/>
            <a:chOff x="0" y="192024"/>
            <a:chExt cx="740664" cy="51206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1C1EBF9-2E35-DDDD-0517-CC07F09E2845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C638624-9DB8-B2E1-B555-0B96881B6279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97AA87E-BB8F-EAC1-47DF-536C3F4D7270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4077735"/>
            <a:ext cx="900000" cy="576000"/>
            <a:chOff x="0" y="192024"/>
            <a:chExt cx="740664" cy="512064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7ECD8DC-EFDA-A067-79D0-6C3FECD67EA0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70396D4-3802-8209-601B-2A5439CDC5F7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F95D8C7-A672-3DDF-9B56-FD4FD9317363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5194326"/>
            <a:ext cx="900000" cy="576000"/>
            <a:chOff x="0" y="192024"/>
            <a:chExt cx="740664" cy="51206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9AA3ECC-B5AA-1637-0C33-F1F3F7884D4A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D54E97F-CDEF-C19D-9FBD-BB58A05921F0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17D772-0A92-6B3E-E442-B8865210C944}"/>
              </a:ext>
            </a:extLst>
          </p:cNvPr>
          <p:cNvSpPr txBox="1"/>
          <p:nvPr/>
        </p:nvSpPr>
        <p:spPr>
          <a:xfrm>
            <a:off x="3993356" y="246379"/>
            <a:ext cx="42052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CONTENT</a:t>
            </a:r>
            <a:endParaRPr lang="zh-CN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8A08F15-E427-DA16-ADAA-4D46EA1C323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4869" y="1901722"/>
            <a:ext cx="556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日期占位符 46">
            <a:extLst>
              <a:ext uri="{FF2B5EF4-FFF2-40B4-BE49-F238E27FC236}">
                <a16:creationId xmlns:a16="http://schemas.microsoft.com/office/drawing/2014/main" id="{52D2CF66-2D2E-F69B-017D-CE14EE51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419854"/>
            <a:ext cx="2743200" cy="365125"/>
          </a:xfrm>
        </p:spPr>
        <p:txBody>
          <a:bodyPr/>
          <a:lstStyle/>
          <a:p>
            <a:fld id="{C1EDD201-4F50-4BC2-AA59-541D346BF2F5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D044E0-AABB-A8FC-0873-0EA51928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11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94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A79E9-DD7B-5D7B-41E8-38F2C9EB9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75DEB02-52A9-4958-5CFB-FD485F5F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本课题组研究成果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6F1A4F-F9DD-B66D-3C92-5D0DD953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6714-22A0-464F-86F5-3DDAD173ECFA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9" name="ïṡ1ïḑê">
            <a:extLst>
              <a:ext uri="{FF2B5EF4-FFF2-40B4-BE49-F238E27FC236}">
                <a16:creationId xmlns:a16="http://schemas.microsoft.com/office/drawing/2014/main" id="{9A8F6F04-3FE5-2B0A-AD4F-3C78562D93F9}"/>
              </a:ext>
            </a:extLst>
          </p:cNvPr>
          <p:cNvSpPr txBox="1"/>
          <p:nvPr/>
        </p:nvSpPr>
        <p:spPr>
          <a:xfrm>
            <a:off x="450023" y="1098864"/>
            <a:ext cx="311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测试信号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——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30237B-7C40-0E3B-E3DB-402DECF48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62" y="1249484"/>
            <a:ext cx="9963275" cy="4992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ïṡ1ïḑê">
            <a:extLst>
              <a:ext uri="{FF2B5EF4-FFF2-40B4-BE49-F238E27FC236}">
                <a16:creationId xmlns:a16="http://schemas.microsoft.com/office/drawing/2014/main" id="{0FF104D8-5011-03CD-8960-BE35E5C3AC51}"/>
              </a:ext>
            </a:extLst>
          </p:cNvPr>
          <p:cNvSpPr txBox="1"/>
          <p:nvPr/>
        </p:nvSpPr>
        <p:spPr>
          <a:xfrm>
            <a:off x="3125509" y="6298804"/>
            <a:ext cx="5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研究内容（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分布式信源联合压缩加密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C3FA69-CAD0-B1D4-2FF8-2717C7B3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12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314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本课题组研究成果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F653-E86D-4216-876C-C140A98AEB7E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BD7B208-84F6-8F4F-C216-9E9BDD03BB21}"/>
              </a:ext>
            </a:extLst>
          </p:cNvPr>
          <p:cNvSpPr txBox="1"/>
          <p:nvPr/>
        </p:nvSpPr>
        <p:spPr>
          <a:xfrm>
            <a:off x="2946575" y="1279267"/>
            <a:ext cx="9029340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通过小波变换将信号分解为</a:t>
            </a:r>
            <a:r>
              <a:rPr lang="en-US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A1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分量与</a:t>
            </a:r>
            <a:r>
              <a:rPr lang="en-US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D1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分量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，可以灵活设置压缩感知观测维度；</a:t>
            </a:r>
            <a:endParaRPr lang="en-US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小波分量可以降低信号维度，达到进一步降低测量矩阵的维度及增大压缩比的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效果；</a:t>
            </a:r>
            <a:endParaRPr lang="en-US" altLang="zh-CN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攻击者只有完整截获并破解两部分密文，才有可能恢复出明文信息，增强了安全性。</a:t>
            </a:r>
            <a:endParaRPr lang="en-US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1348CD-EA42-2619-B566-93B9E759B9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0804" y="4587528"/>
            <a:ext cx="1913886" cy="14354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D2563D-DF32-62E7-8F6D-208BA92FA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66" y="2479171"/>
            <a:ext cx="11558689" cy="3279965"/>
          </a:xfrm>
          <a:prstGeom prst="rect">
            <a:avLst/>
          </a:prstGeom>
        </p:spPr>
      </p:pic>
      <p:sp>
        <p:nvSpPr>
          <p:cNvPr id="9" name="ïṡ1ïḑê">
            <a:extLst>
              <a:ext uri="{FF2B5EF4-FFF2-40B4-BE49-F238E27FC236}">
                <a16:creationId xmlns:a16="http://schemas.microsoft.com/office/drawing/2014/main" id="{644CE2B6-94E7-7908-B34A-23C9CE20E36A}"/>
              </a:ext>
            </a:extLst>
          </p:cNvPr>
          <p:cNvSpPr txBox="1"/>
          <p:nvPr/>
        </p:nvSpPr>
        <p:spPr>
          <a:xfrm>
            <a:off x="450023" y="1098864"/>
            <a:ext cx="311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方案</a:t>
            </a:r>
            <a:r>
              <a:rPr lang="zh-CN" altLang="en-US" sz="2400" b="1" kern="0" dirty="0">
                <a:solidFill>
                  <a:srgbClr val="C00000"/>
                </a:solidFill>
                <a:latin typeface="等线" panose="020F0502020204030204"/>
                <a:ea typeface="等线" panose="02010600030101010101" pitchFamily="2" charset="-122"/>
              </a:rPr>
              <a:t>设计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——</a:t>
            </a:r>
          </a:p>
        </p:txBody>
      </p:sp>
      <p:sp>
        <p:nvSpPr>
          <p:cNvPr id="10" name="ïṡ1ïḑê">
            <a:extLst>
              <a:ext uri="{FF2B5EF4-FFF2-40B4-BE49-F238E27FC236}">
                <a16:creationId xmlns:a16="http://schemas.microsoft.com/office/drawing/2014/main" id="{6C8A8917-E84F-085C-4AFA-6913A3E72CE5}"/>
              </a:ext>
            </a:extLst>
          </p:cNvPr>
          <p:cNvSpPr txBox="1"/>
          <p:nvPr/>
        </p:nvSpPr>
        <p:spPr>
          <a:xfrm>
            <a:off x="3125509" y="6298804"/>
            <a:ext cx="5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研究内容（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分布式信源联合压缩加密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0E1D15-D0EA-A643-2E22-805D7936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13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781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F51D0-B5D8-8A96-1DB7-1BE6CDFD1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138135F-4FD5-CE28-9563-69BB8DBE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本课题组研究成果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7BAB3F-C2D3-38DD-9226-D104F779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421-999A-4866-B1C1-FE24F81C8EF0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9" name="ïṡ1ïḑê">
            <a:extLst>
              <a:ext uri="{FF2B5EF4-FFF2-40B4-BE49-F238E27FC236}">
                <a16:creationId xmlns:a16="http://schemas.microsoft.com/office/drawing/2014/main" id="{7495355E-71AF-B44D-457D-AEA3A765E8CC}"/>
              </a:ext>
            </a:extLst>
          </p:cNvPr>
          <p:cNvSpPr txBox="1"/>
          <p:nvPr/>
        </p:nvSpPr>
        <p:spPr>
          <a:xfrm>
            <a:off x="450023" y="1098864"/>
            <a:ext cx="311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资源分析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——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0146764-1C2F-F14A-E01E-14DC4577587C}"/>
                  </a:ext>
                </a:extLst>
              </p:cNvPr>
              <p:cNvSpPr txBox="1"/>
              <p:nvPr/>
            </p:nvSpPr>
            <p:spPr>
              <a:xfrm>
                <a:off x="5548834" y="917188"/>
                <a:ext cx="5764363" cy="70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5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800" b="1" i="1" kern="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zh-CN" altLang="zh-CN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zh-CN" altLang="en-US" b="1" i="1" kern="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en-US" sz="1800" b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sym typeface="黑体" panose="02010609060101010101" pitchFamily="1" charset="-122"/>
                  </a:rPr>
                  <a:t>相较于传统分布式压缩感知所需存储空间降低</a:t>
                </a:r>
                <a:r>
                  <a:rPr lang="en-US" altLang="zh-CN" sz="1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sym typeface="黑体" panose="02010609060101010101" pitchFamily="1" charset="-122"/>
                  </a:rPr>
                  <a:t>32</a:t>
                </a:r>
                <a:r>
                  <a:rPr lang="zh-CN" altLang="en-US" sz="1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sym typeface="黑体" panose="02010609060101010101" pitchFamily="1" charset="-122"/>
                  </a:rPr>
                  <a:t>倍</a:t>
                </a:r>
                <a:r>
                  <a:rPr lang="zh-CN" altLang="en-US" sz="1800" b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sym typeface="黑体" panose="02010609060101010101" pitchFamily="1" charset="-122"/>
                  </a:rPr>
                  <a:t>，计算资源节约</a:t>
                </a:r>
                <a:r>
                  <a:rPr lang="en-US" altLang="zh-CN" sz="1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sym typeface="黑体" panose="02010609060101010101" pitchFamily="1" charset="-122"/>
                  </a:rPr>
                  <a:t>8</a:t>
                </a:r>
                <a:r>
                  <a:rPr lang="zh-CN" altLang="en-US" sz="1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sym typeface="黑体" panose="02010609060101010101" pitchFamily="1" charset="-122"/>
                  </a:rPr>
                  <a:t>倍</a:t>
                </a:r>
                <a:r>
                  <a:rPr lang="zh-CN" altLang="en-US" sz="1800" b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sym typeface="黑体" panose="02010609060101010101" pitchFamily="1" charset="-122"/>
                  </a:rPr>
                  <a:t>。</a:t>
                </a:r>
                <a:endParaRPr lang="en-US" altLang="zh-CN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黑体" panose="02010609060101010101" pitchFamily="1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0146764-1C2F-F14A-E01E-14DC4577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834" y="917188"/>
                <a:ext cx="5764363" cy="708143"/>
              </a:xfrm>
              <a:prstGeom prst="rect">
                <a:avLst/>
              </a:prstGeom>
              <a:blipFill>
                <a:blip r:embed="rId3"/>
                <a:stretch>
                  <a:fillRect l="-740" t="-2564" r="-1268" b="-16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80399E63-9EBE-4E96-0147-B427C3217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22997"/>
              </p:ext>
            </p:extLst>
          </p:nvPr>
        </p:nvGraphicFramePr>
        <p:xfrm>
          <a:off x="5377694" y="1808224"/>
          <a:ext cx="6649025" cy="417115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05159">
                  <a:extLst>
                    <a:ext uri="{9D8B030D-6E8A-4147-A177-3AD203B41FA5}">
                      <a16:colId xmlns:a16="http://schemas.microsoft.com/office/drawing/2014/main" val="1460095931"/>
                    </a:ext>
                  </a:extLst>
                </a:gridCol>
                <a:gridCol w="621737">
                  <a:extLst>
                    <a:ext uri="{9D8B030D-6E8A-4147-A177-3AD203B41FA5}">
                      <a16:colId xmlns:a16="http://schemas.microsoft.com/office/drawing/2014/main" val="2231744772"/>
                    </a:ext>
                  </a:extLst>
                </a:gridCol>
                <a:gridCol w="1380741">
                  <a:extLst>
                    <a:ext uri="{9D8B030D-6E8A-4147-A177-3AD203B41FA5}">
                      <a16:colId xmlns:a16="http://schemas.microsoft.com/office/drawing/2014/main" val="1324412836"/>
                    </a:ext>
                  </a:extLst>
                </a:gridCol>
                <a:gridCol w="855897">
                  <a:extLst>
                    <a:ext uri="{9D8B030D-6E8A-4147-A177-3AD203B41FA5}">
                      <a16:colId xmlns:a16="http://schemas.microsoft.com/office/drawing/2014/main" val="182928653"/>
                    </a:ext>
                  </a:extLst>
                </a:gridCol>
                <a:gridCol w="1816764">
                  <a:extLst>
                    <a:ext uri="{9D8B030D-6E8A-4147-A177-3AD203B41FA5}">
                      <a16:colId xmlns:a16="http://schemas.microsoft.com/office/drawing/2014/main" val="4225137211"/>
                    </a:ext>
                  </a:extLst>
                </a:gridCol>
                <a:gridCol w="1368727">
                  <a:extLst>
                    <a:ext uri="{9D8B030D-6E8A-4147-A177-3AD203B41FA5}">
                      <a16:colId xmlns:a16="http://schemas.microsoft.com/office/drawing/2014/main" val="2188205557"/>
                    </a:ext>
                  </a:extLst>
                </a:gridCol>
              </a:tblGrid>
              <a:tr h="806438"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</a:pPr>
                      <a:r>
                        <a:rPr lang="zh-CN" sz="1400" kern="100" dirty="0">
                          <a:effectLst/>
                        </a:rPr>
                        <a:t>方案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</a:pPr>
                      <a:r>
                        <a:rPr lang="zh-CN" sz="1400" kern="100" dirty="0">
                          <a:effectLst/>
                        </a:rPr>
                        <a:t>压缩率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400" kern="100" dirty="0">
                          <a:effectLst/>
                        </a:rPr>
                        <a:t>测量矩阵维度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</a:pPr>
                      <a:r>
                        <a:rPr lang="zh-CN" sz="1400" kern="100" dirty="0">
                          <a:effectLst/>
                        </a:rPr>
                        <a:t>测量矩阵所占空间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400" kern="100" dirty="0">
                          <a:effectLst/>
                        </a:rPr>
                        <a:t>乘法次数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zh-CN" sz="1400" kern="100" dirty="0">
                          <a:effectLst/>
                        </a:rPr>
                        <a:t>加法次数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400" kern="100">
                          <a:effectLst/>
                        </a:rPr>
                        <a:t>平均重构</a:t>
                      </a:r>
                      <a:endParaRPr lang="zh-CN" sz="1800" kern="100">
                        <a:effectLst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400" kern="100">
                          <a:effectLst/>
                        </a:rPr>
                        <a:t>误差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4349414"/>
                  </a:ext>
                </a:extLst>
              </a:tr>
              <a:tr h="426223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</a:pPr>
                      <a:r>
                        <a:rPr lang="zh-CN" sz="1400" kern="100" dirty="0">
                          <a:effectLst/>
                        </a:rPr>
                        <a:t>传统</a:t>
                      </a:r>
                      <a:r>
                        <a:rPr lang="en-US" sz="1400" kern="100" dirty="0">
                          <a:effectLst/>
                        </a:rPr>
                        <a:t>DCS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0.25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2048</a:t>
                      </a:r>
                      <a:r>
                        <a:rPr lang="zh-CN" sz="1400" b="1" kern="100" dirty="0">
                          <a:effectLst/>
                        </a:rPr>
                        <a:t>×</a:t>
                      </a:r>
                      <a:r>
                        <a:rPr lang="en-US" sz="1400" b="1" kern="100" dirty="0">
                          <a:effectLst/>
                        </a:rPr>
                        <a:t>8192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128MB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>
                          <a:effectLst/>
                        </a:rPr>
                        <a:t>16777216/16775168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1.697310</a:t>
                      </a: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1" kern="100" dirty="0">
                          <a:effectLst/>
                        </a:rPr>
                        <a:t>10</a:t>
                      </a:r>
                      <a:r>
                        <a:rPr lang="en-US" sz="1400" b="1" kern="100" baseline="30000" dirty="0">
                          <a:effectLst/>
                        </a:rPr>
                        <a:t>-9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5981898"/>
                  </a:ext>
                </a:extLst>
              </a:tr>
              <a:tr h="4262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0.5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4096</a:t>
                      </a:r>
                      <a:r>
                        <a:rPr lang="zh-CN" sz="1400" kern="100" dirty="0">
                          <a:effectLst/>
                        </a:rPr>
                        <a:t>×</a:t>
                      </a:r>
                      <a:r>
                        <a:rPr lang="en-US" sz="1400" kern="100" dirty="0">
                          <a:effectLst/>
                        </a:rPr>
                        <a:t>8192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256MB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33554432/33550336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1.025743</a:t>
                      </a:r>
                      <a:r>
                        <a:rPr lang="en-US" sz="1400" kern="1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kern="100" dirty="0">
                          <a:effectLst/>
                        </a:rPr>
                        <a:t>10</a:t>
                      </a:r>
                      <a:r>
                        <a:rPr lang="en-US" sz="1400" kern="100" baseline="30000" dirty="0">
                          <a:effectLst/>
                        </a:rPr>
                        <a:t>-9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8012806"/>
                  </a:ext>
                </a:extLst>
              </a:tr>
              <a:tr h="402099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STP-DCS</a:t>
                      </a:r>
                      <a:endParaRPr lang="zh-CN" sz="1800" kern="100" dirty="0">
                        <a:effectLst/>
                      </a:endParaRPr>
                    </a:p>
                    <a:p>
                      <a:pPr indent="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t=8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0070C0"/>
                          </a:solidFill>
                          <a:effectLst/>
                        </a:rPr>
                        <a:t>0.25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0070C0"/>
                          </a:solidFill>
                          <a:effectLst/>
                        </a:rPr>
                        <a:t>256</a:t>
                      </a:r>
                      <a:r>
                        <a:rPr lang="zh-CN" sz="1400" b="1" kern="100" dirty="0">
                          <a:solidFill>
                            <a:srgbClr val="0070C0"/>
                          </a:solidFill>
                          <a:effectLst/>
                        </a:rPr>
                        <a:t>×</a:t>
                      </a:r>
                      <a:r>
                        <a:rPr lang="en-US" sz="1400" b="1" kern="100" dirty="0">
                          <a:solidFill>
                            <a:srgbClr val="0070C0"/>
                          </a:solidFill>
                          <a:effectLst/>
                        </a:rPr>
                        <a:t>1024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0070C0"/>
                          </a:solidFill>
                          <a:effectLst/>
                        </a:rPr>
                        <a:t>2MB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0070C0"/>
                          </a:solidFill>
                          <a:effectLst/>
                        </a:rPr>
                        <a:t>2097152/2095104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0070C0"/>
                          </a:solidFill>
                          <a:effectLst/>
                        </a:rPr>
                        <a:t>7.653244</a:t>
                      </a:r>
                      <a:r>
                        <a:rPr lang="en-US" sz="1400" b="1" kern="100" dirty="0">
                          <a:solidFill>
                            <a:srgbClr val="0070C0"/>
                          </a:solidFill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1" kern="100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r>
                        <a:rPr lang="en-US" sz="1400" b="1" kern="100" baseline="30000" dirty="0">
                          <a:solidFill>
                            <a:srgbClr val="0070C0"/>
                          </a:solidFill>
                          <a:effectLst/>
                        </a:rPr>
                        <a:t>-8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935938"/>
                  </a:ext>
                </a:extLst>
              </a:tr>
              <a:tr h="4262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0.5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512</a:t>
                      </a:r>
                      <a:r>
                        <a:rPr lang="zh-CN" sz="1400" b="1" kern="100" dirty="0">
                          <a:effectLst/>
                        </a:rPr>
                        <a:t>×</a:t>
                      </a:r>
                      <a:r>
                        <a:rPr lang="en-US" sz="1400" b="1" kern="100" dirty="0">
                          <a:effectLst/>
                        </a:rPr>
                        <a:t>1024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4MB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4194304/4190208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7.550346</a:t>
                      </a: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1" kern="100" dirty="0">
                          <a:effectLst/>
                        </a:rPr>
                        <a:t>10</a:t>
                      </a:r>
                      <a:r>
                        <a:rPr lang="en-US" sz="1400" b="1" kern="100" baseline="30000" dirty="0">
                          <a:effectLst/>
                        </a:rPr>
                        <a:t>-9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559736"/>
                  </a:ext>
                </a:extLst>
              </a:tr>
              <a:tr h="814133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</a:pPr>
                      <a:r>
                        <a:rPr lang="zh-CN" sz="1400" kern="100" dirty="0">
                          <a:effectLst/>
                        </a:rPr>
                        <a:t>本文</a:t>
                      </a:r>
                      <a:r>
                        <a:rPr lang="en-US" sz="1400" kern="100" dirty="0">
                          <a:effectLst/>
                        </a:rPr>
                        <a:t>t=4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0.25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A1:480</a:t>
                      </a:r>
                      <a:r>
                        <a:rPr 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1024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D1:32</a:t>
                      </a:r>
                      <a:r>
                        <a:rPr 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1024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4MB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2097152/2095104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9.896285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en-US" sz="1400" b="1" kern="100" baseline="30000" dirty="0">
                          <a:solidFill>
                            <a:srgbClr val="FF0000"/>
                          </a:solidFill>
                          <a:effectLst/>
                        </a:rPr>
                        <a:t>-9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9436570"/>
                  </a:ext>
                </a:extLst>
              </a:tr>
              <a:tr h="8698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0.5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>
                          <a:effectLst/>
                        </a:rPr>
                        <a:t>A1:896</a:t>
                      </a:r>
                      <a:r>
                        <a:rPr lang="zh-CN" sz="1400" kern="100">
                          <a:effectLst/>
                        </a:rPr>
                        <a:t>×</a:t>
                      </a:r>
                      <a:r>
                        <a:rPr lang="en-US" sz="1400" kern="100">
                          <a:effectLst/>
                        </a:rPr>
                        <a:t>1024</a:t>
                      </a:r>
                      <a:endParaRPr lang="zh-CN" sz="1800" kern="100">
                        <a:effectLst/>
                      </a:endParaRPr>
                    </a:p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>
                          <a:effectLst/>
                        </a:rPr>
                        <a:t>D1:128</a:t>
                      </a:r>
                      <a:r>
                        <a:rPr lang="zh-CN" sz="1400" kern="100">
                          <a:effectLst/>
                        </a:rPr>
                        <a:t>×</a:t>
                      </a:r>
                      <a:r>
                        <a:rPr lang="en-US" sz="1400" kern="100">
                          <a:effectLst/>
                        </a:rPr>
                        <a:t>1024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>
                          <a:effectLst/>
                        </a:rPr>
                        <a:t>8MB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>
                          <a:effectLst/>
                        </a:rPr>
                        <a:t>4194304/4190208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2.457572</a:t>
                      </a:r>
                      <a:r>
                        <a:rPr lang="en-US" sz="1400" kern="1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kern="100" dirty="0">
                          <a:effectLst/>
                        </a:rPr>
                        <a:t>10</a:t>
                      </a:r>
                      <a:r>
                        <a:rPr lang="en-US" sz="1400" kern="100" baseline="30000" dirty="0">
                          <a:effectLst/>
                        </a:rPr>
                        <a:t>-9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8011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021EC67F-CC3C-5E60-3B0C-11DC7153B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36188"/>
                  </p:ext>
                </p:extLst>
              </p:nvPr>
            </p:nvGraphicFramePr>
            <p:xfrm>
              <a:off x="165281" y="2127018"/>
              <a:ext cx="5054955" cy="2110090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859518">
                      <a:extLst>
                        <a:ext uri="{9D8B030D-6E8A-4147-A177-3AD203B41FA5}">
                          <a16:colId xmlns:a16="http://schemas.microsoft.com/office/drawing/2014/main" val="837622221"/>
                        </a:ext>
                      </a:extLst>
                    </a:gridCol>
                    <a:gridCol w="2157663">
                      <a:extLst>
                        <a:ext uri="{9D8B030D-6E8A-4147-A177-3AD203B41FA5}">
                          <a16:colId xmlns:a16="http://schemas.microsoft.com/office/drawing/2014/main" val="3587064673"/>
                        </a:ext>
                      </a:extLst>
                    </a:gridCol>
                    <a:gridCol w="978569">
                      <a:extLst>
                        <a:ext uri="{9D8B030D-6E8A-4147-A177-3AD203B41FA5}">
                          <a16:colId xmlns:a16="http://schemas.microsoft.com/office/drawing/2014/main" val="310408674"/>
                        </a:ext>
                      </a:extLst>
                    </a:gridCol>
                    <a:gridCol w="1059205">
                      <a:extLst>
                        <a:ext uri="{9D8B030D-6E8A-4147-A177-3AD203B41FA5}">
                          <a16:colId xmlns:a16="http://schemas.microsoft.com/office/drawing/2014/main" val="3575566732"/>
                        </a:ext>
                      </a:extLst>
                    </a:gridCol>
                  </a:tblGrid>
                  <a:tr h="386601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 dirty="0">
                              <a:effectLst/>
                            </a:rPr>
                            <a:t>方案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 dirty="0">
                              <a:effectLst/>
                            </a:rPr>
                            <a:t>测量矩阵维度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 dirty="0">
                              <a:effectLst/>
                            </a:rPr>
                            <a:t>乘法次数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>
                              <a:effectLst/>
                            </a:rPr>
                            <a:t>加法次数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53900106"/>
                      </a:ext>
                    </a:extLst>
                  </a:tr>
                  <a:tr h="391395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>
                              <a:effectLst/>
                            </a:rPr>
                            <a:t>传统</a:t>
                          </a:r>
                          <a:r>
                            <a:rPr lang="en-US" sz="1400" kern="100">
                              <a:effectLst/>
                            </a:rPr>
                            <a:t>DCS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</a:t>
                          </a:r>
                          <a:r>
                            <a:rPr lang="zh-CN" sz="1400" kern="100" dirty="0">
                              <a:effectLst/>
                            </a:rPr>
                            <a:t>×</a:t>
                          </a:r>
                          <a:r>
                            <a:rPr lang="en-US" sz="1400" kern="100" dirty="0">
                              <a:effectLst/>
                            </a:rPr>
                            <a:t>N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>
                              <a:effectLst/>
                            </a:rPr>
                            <a:t>MN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</a:t>
                          </a:r>
                          <a:r>
                            <a:rPr lang="en-US" altLang="zh-CN" sz="1400" kern="100" dirty="0">
                              <a:effectLst/>
                            </a:rPr>
                            <a:t>(</a:t>
                          </a:r>
                          <a:r>
                            <a:rPr lang="en-US" sz="1400" kern="100" dirty="0">
                              <a:effectLst/>
                            </a:rPr>
                            <a:t>N-1</a:t>
                          </a:r>
                          <a:r>
                            <a:rPr lang="en-US" altLang="zh-CN" sz="1400" kern="100" dirty="0">
                              <a:effectLst/>
                            </a:rPr>
                            <a:t>)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8420307"/>
                      </a:ext>
                    </a:extLst>
                  </a:tr>
                  <a:tr h="698471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本文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M/2t</a:t>
                          </a:r>
                          <a:r>
                            <a:rPr 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×</a:t>
                          </a: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N/2t </a:t>
                          </a:r>
                          <a:r>
                            <a:rPr 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1400" b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400" b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sz="14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1400" b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）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M/t</a:t>
                          </a:r>
                          <a:r>
                            <a:rPr 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×</a:t>
                          </a: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N/2t </a:t>
                          </a:r>
                          <a:r>
                            <a:rPr 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1400" b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400" b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zh-CN" sz="14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1400" b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）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MN/2t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M(N/2t-1</a:t>
                          </a:r>
                          <a:r>
                            <a:rPr lang="en-US" alt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)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0494786"/>
                      </a:ext>
                    </a:extLst>
                  </a:tr>
                  <a:tr h="344371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>
                              <a:effectLst/>
                            </a:rPr>
                            <a:t>STP-DCS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M/t</a:t>
                          </a:r>
                          <a:r>
                            <a:rPr lang="zh-CN" sz="1400" kern="100" dirty="0">
                              <a:effectLst/>
                            </a:rPr>
                            <a:t>×</a:t>
                          </a:r>
                          <a:r>
                            <a:rPr lang="en-US" sz="1400" kern="100" dirty="0">
                              <a:effectLst/>
                            </a:rPr>
                            <a:t>N/t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MN/t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</a:t>
                          </a:r>
                          <a:r>
                            <a:rPr lang="en-US" altLang="zh-CN" sz="1400" kern="100" dirty="0">
                              <a:effectLst/>
                            </a:rPr>
                            <a:t>(</a:t>
                          </a:r>
                          <a:r>
                            <a:rPr lang="en-US" sz="1400" kern="100" dirty="0">
                              <a:effectLst/>
                            </a:rPr>
                            <a:t>N/t-1</a:t>
                          </a:r>
                          <a:r>
                            <a:rPr lang="en-US" altLang="zh-CN" sz="1400" kern="100" dirty="0">
                              <a:effectLst/>
                            </a:rPr>
                            <a:t>)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78848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021EC67F-CC3C-5E60-3B0C-11DC7153B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36188"/>
                  </p:ext>
                </p:extLst>
              </p:nvPr>
            </p:nvGraphicFramePr>
            <p:xfrm>
              <a:off x="165281" y="2127018"/>
              <a:ext cx="5054955" cy="2110090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859518">
                      <a:extLst>
                        <a:ext uri="{9D8B030D-6E8A-4147-A177-3AD203B41FA5}">
                          <a16:colId xmlns:a16="http://schemas.microsoft.com/office/drawing/2014/main" val="837622221"/>
                        </a:ext>
                      </a:extLst>
                    </a:gridCol>
                    <a:gridCol w="2157663">
                      <a:extLst>
                        <a:ext uri="{9D8B030D-6E8A-4147-A177-3AD203B41FA5}">
                          <a16:colId xmlns:a16="http://schemas.microsoft.com/office/drawing/2014/main" val="3587064673"/>
                        </a:ext>
                      </a:extLst>
                    </a:gridCol>
                    <a:gridCol w="978569">
                      <a:extLst>
                        <a:ext uri="{9D8B030D-6E8A-4147-A177-3AD203B41FA5}">
                          <a16:colId xmlns:a16="http://schemas.microsoft.com/office/drawing/2014/main" val="310408674"/>
                        </a:ext>
                      </a:extLst>
                    </a:gridCol>
                    <a:gridCol w="1059205">
                      <a:extLst>
                        <a:ext uri="{9D8B030D-6E8A-4147-A177-3AD203B41FA5}">
                          <a16:colId xmlns:a16="http://schemas.microsoft.com/office/drawing/2014/main" val="3575566732"/>
                        </a:ext>
                      </a:extLst>
                    </a:gridCol>
                  </a:tblGrid>
                  <a:tr h="386601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 dirty="0">
                              <a:effectLst/>
                            </a:rPr>
                            <a:t>方案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 dirty="0">
                              <a:effectLst/>
                            </a:rPr>
                            <a:t>测量矩阵维度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 dirty="0">
                              <a:effectLst/>
                            </a:rPr>
                            <a:t>乘法次数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>
                              <a:effectLst/>
                            </a:rPr>
                            <a:t>加法次数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53900106"/>
                      </a:ext>
                    </a:extLst>
                  </a:tr>
                  <a:tr h="51250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kern="100">
                              <a:effectLst/>
                            </a:rPr>
                            <a:t>传统</a:t>
                          </a:r>
                          <a:r>
                            <a:rPr lang="en-US" sz="1400" kern="100">
                              <a:effectLst/>
                            </a:rPr>
                            <a:t>DCS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</a:t>
                          </a:r>
                          <a:r>
                            <a:rPr lang="zh-CN" sz="1400" kern="100" dirty="0">
                              <a:effectLst/>
                            </a:rPr>
                            <a:t>×</a:t>
                          </a:r>
                          <a:r>
                            <a:rPr lang="en-US" sz="1400" kern="100" dirty="0">
                              <a:effectLst/>
                            </a:rPr>
                            <a:t>N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>
                              <a:effectLst/>
                            </a:rPr>
                            <a:t>MN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</a:t>
                          </a:r>
                          <a:r>
                            <a:rPr lang="en-US" altLang="zh-CN" sz="1400" kern="100" dirty="0">
                              <a:effectLst/>
                            </a:rPr>
                            <a:t>(</a:t>
                          </a:r>
                          <a:r>
                            <a:rPr lang="en-US" sz="1400" kern="100" dirty="0">
                              <a:effectLst/>
                            </a:rPr>
                            <a:t>N-1</a:t>
                          </a:r>
                          <a:r>
                            <a:rPr lang="en-US" altLang="zh-CN" sz="1400" kern="100" dirty="0">
                              <a:effectLst/>
                            </a:rPr>
                            <a:t>)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8420307"/>
                      </a:ext>
                    </a:extLst>
                  </a:tr>
                  <a:tr h="698471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本文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9831" t="-129565" r="-94915" b="-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MN/2t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M(N/2t-1</a:t>
                          </a:r>
                          <a:r>
                            <a:rPr lang="en-US" altLang="zh-CN" sz="14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)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0494786"/>
                      </a:ext>
                    </a:extLst>
                  </a:tr>
                  <a:tr h="512509"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>
                              <a:effectLst/>
                            </a:rPr>
                            <a:t>STP-DCS</a:t>
                          </a:r>
                          <a:endParaRPr lang="zh-CN" sz="180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M/t</a:t>
                          </a:r>
                          <a:r>
                            <a:rPr lang="zh-CN" sz="1400" kern="100" dirty="0">
                              <a:effectLst/>
                            </a:rPr>
                            <a:t>×</a:t>
                          </a:r>
                          <a:r>
                            <a:rPr lang="en-US" sz="1400" kern="100" dirty="0">
                              <a:effectLst/>
                            </a:rPr>
                            <a:t>N/t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MN/t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>
                            <a:lnSpc>
                              <a:spcPct val="125000"/>
                            </a:lnSpc>
                          </a:pPr>
                          <a:r>
                            <a:rPr lang="en-US" sz="1400" kern="100" dirty="0">
                              <a:effectLst/>
                            </a:rPr>
                            <a:t>M</a:t>
                          </a:r>
                          <a:r>
                            <a:rPr lang="en-US" altLang="zh-CN" sz="1400" kern="100" dirty="0">
                              <a:effectLst/>
                            </a:rPr>
                            <a:t>(</a:t>
                          </a:r>
                          <a:r>
                            <a:rPr lang="en-US" sz="1400" kern="100" dirty="0">
                              <a:effectLst/>
                            </a:rPr>
                            <a:t>N/t-1</a:t>
                          </a:r>
                          <a:r>
                            <a:rPr lang="en-US" altLang="zh-CN" sz="1400" kern="100" dirty="0">
                              <a:effectLst/>
                            </a:rPr>
                            <a:t>)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788481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A1DD0E6-51D3-B1BD-51C8-ADDA3579B3EF}"/>
              </a:ext>
            </a:extLst>
          </p:cNvPr>
          <p:cNvSpPr txBox="1"/>
          <p:nvPr/>
        </p:nvSpPr>
        <p:spPr>
          <a:xfrm>
            <a:off x="283090" y="4444027"/>
            <a:ext cx="4819336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本文方案可以根据信号的特点</a:t>
            </a:r>
            <a:r>
              <a:rPr lang="zh-CN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灵活选择采样率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，保证重要信息被有效观测，改善半张量压缩感知的精度损失，可以在一定程度上突破降维比和压缩比的限制。</a:t>
            </a:r>
          </a:p>
        </p:txBody>
      </p:sp>
      <p:sp>
        <p:nvSpPr>
          <p:cNvPr id="4" name="ïṡ1ïḑê">
            <a:extLst>
              <a:ext uri="{FF2B5EF4-FFF2-40B4-BE49-F238E27FC236}">
                <a16:creationId xmlns:a16="http://schemas.microsoft.com/office/drawing/2014/main" id="{FEEBDCCE-961B-66C5-53BE-2287FC7ED3B9}"/>
              </a:ext>
            </a:extLst>
          </p:cNvPr>
          <p:cNvSpPr txBox="1"/>
          <p:nvPr/>
        </p:nvSpPr>
        <p:spPr>
          <a:xfrm>
            <a:off x="3125509" y="6298804"/>
            <a:ext cx="5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研究内容（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分布式信源联合压缩加密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D29D7C-7362-C25A-15B1-0D89662C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14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0034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C7B80-16FD-4814-D383-CC93B42F7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664927A-E4D2-5690-F21B-496B47C9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本课题组研究成果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75BE6A-3987-3588-1712-C5A39A19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356-B5DA-4A92-99D0-D71470CB0184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9" name="ïṡ1ïḑê">
            <a:extLst>
              <a:ext uri="{FF2B5EF4-FFF2-40B4-BE49-F238E27FC236}">
                <a16:creationId xmlns:a16="http://schemas.microsoft.com/office/drawing/2014/main" id="{98CFDCAE-703A-8C0E-859E-B878A70820F0}"/>
              </a:ext>
            </a:extLst>
          </p:cNvPr>
          <p:cNvSpPr txBox="1"/>
          <p:nvPr/>
        </p:nvSpPr>
        <p:spPr>
          <a:xfrm>
            <a:off x="450023" y="1098864"/>
            <a:ext cx="311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等线" panose="020F0502020204030204"/>
                <a:ea typeface="等线" panose="02010600030101010101" pitchFamily="2" charset="-122"/>
              </a:rPr>
              <a:t>安全性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分析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——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5D86F5E-3F08-4F95-E276-F8765A08C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66506"/>
              </p:ext>
            </p:extLst>
          </p:nvPr>
        </p:nvGraphicFramePr>
        <p:xfrm>
          <a:off x="397002" y="3875741"/>
          <a:ext cx="6039852" cy="11243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56991">
                  <a:extLst>
                    <a:ext uri="{9D8B030D-6E8A-4147-A177-3AD203B41FA5}">
                      <a16:colId xmlns:a16="http://schemas.microsoft.com/office/drawing/2014/main" val="1230695042"/>
                    </a:ext>
                  </a:extLst>
                </a:gridCol>
                <a:gridCol w="1802941">
                  <a:extLst>
                    <a:ext uri="{9D8B030D-6E8A-4147-A177-3AD203B41FA5}">
                      <a16:colId xmlns:a16="http://schemas.microsoft.com/office/drawing/2014/main" val="4061247213"/>
                    </a:ext>
                  </a:extLst>
                </a:gridCol>
                <a:gridCol w="2115359">
                  <a:extLst>
                    <a:ext uri="{9D8B030D-6E8A-4147-A177-3AD203B41FA5}">
                      <a16:colId xmlns:a16="http://schemas.microsoft.com/office/drawing/2014/main" val="2282058507"/>
                    </a:ext>
                  </a:extLst>
                </a:gridCol>
                <a:gridCol w="1064561">
                  <a:extLst>
                    <a:ext uri="{9D8B030D-6E8A-4147-A177-3AD203B41FA5}">
                      <a16:colId xmlns:a16="http://schemas.microsoft.com/office/drawing/2014/main" val="1617225141"/>
                    </a:ext>
                  </a:extLst>
                </a:gridCol>
              </a:tblGrid>
              <a:tr h="539312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400" kern="100">
                          <a:effectLst/>
                        </a:rPr>
                        <a:t>方案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400" kern="100" dirty="0">
                          <a:effectLst/>
                        </a:rPr>
                        <a:t>传统</a:t>
                      </a:r>
                      <a:r>
                        <a:rPr lang="en-US" sz="1400" kern="100" dirty="0">
                          <a:effectLst/>
                        </a:rPr>
                        <a:t>DCS</a:t>
                      </a:r>
                      <a:r>
                        <a:rPr lang="zh-CN" sz="1400" kern="100" dirty="0">
                          <a:effectLst/>
                        </a:rPr>
                        <a:t>（文献</a:t>
                      </a:r>
                      <a:r>
                        <a:rPr lang="en-US" sz="1400" kern="100" dirty="0">
                          <a:effectLst/>
                        </a:rPr>
                        <a:t>[84]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STP-DCS</a:t>
                      </a:r>
                      <a:r>
                        <a:rPr lang="zh-CN" sz="1400" kern="100" dirty="0">
                          <a:effectLst/>
                        </a:rPr>
                        <a:t>（文献</a:t>
                      </a:r>
                      <a:r>
                        <a:rPr lang="en-US" sz="1400" kern="100" dirty="0">
                          <a:effectLst/>
                        </a:rPr>
                        <a:t>[87]-[89]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400" kern="100">
                          <a:effectLst/>
                        </a:rPr>
                        <a:t>本文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567825"/>
                  </a:ext>
                </a:extLst>
              </a:tr>
              <a:tr h="58507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400" kern="100">
                          <a:effectLst/>
                        </a:rPr>
                        <a:t>密钥空间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en-US" sz="1800" kern="100" baseline="30000" dirty="0">
                          <a:effectLst/>
                        </a:rPr>
                        <a:t>263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en-US" sz="1800" kern="100" baseline="30000" dirty="0">
                          <a:effectLst/>
                        </a:rPr>
                        <a:t>263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en-US" sz="1800" kern="100" baseline="30000" dirty="0">
                          <a:effectLst/>
                        </a:rPr>
                        <a:t>817.5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84760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C970DDD5-A29B-4F9C-D467-0DD9913E9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956" y="1772087"/>
                <a:ext cx="6104514" cy="1971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lnSpc>
                    <a:spcPts val="25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zh-CN" altLang="en-US" sz="1600" b="1" dirty="0">
                    <a:solidFill>
                      <a:srgbClr val="08080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密钥空间</a:t>
                </a:r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可以衡量一个加密算法对暴力攻击的抵抗能力。</a:t>
                </a:r>
                <a:endParaRPr lang="en-US" altLang="zh-CN" sz="1600" dirty="0">
                  <a:solidFill>
                    <a:srgbClr val="08080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0" algn="just" fontAlgn="base">
                  <a:lnSpc>
                    <a:spcPts val="25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小波函数有</a:t>
                </a:r>
                <a:r>
                  <a:rPr lang="en-US" altLang="zh-CN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144</a:t>
                </a:r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种；密钥主要包括</a:t>
                </a:r>
                <a:r>
                  <a:rPr lang="en-US" altLang="zh-CN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RSA</a:t>
                </a:r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算法的</a:t>
                </a:r>
                <a:r>
                  <a:rPr lang="en-US" altLang="zh-CN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个算法参数、</a:t>
                </a:r>
                <a:r>
                  <a:rPr lang="en-US" altLang="zh-CN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7</a:t>
                </a:r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个超混沌系统控制参数值以及</a:t>
                </a:r>
                <a:r>
                  <a:rPr lang="en-US" altLang="zh-CN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个初始值，总共</a:t>
                </a:r>
                <a:r>
                  <a:rPr lang="en-US" altLang="zh-CN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16</a:t>
                </a:r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个参数。</a:t>
                </a:r>
                <a:endParaRPr lang="en-US" altLang="zh-CN" sz="1600" dirty="0">
                  <a:solidFill>
                    <a:srgbClr val="08080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lvl="0" algn="just" fontAlgn="base">
                  <a:lnSpc>
                    <a:spcPts val="25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假设计算机的计算精度为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60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</m:t>
                        </m:r>
                      </m:e>
                      <m:sup>
                        <m:r>
                          <a:rPr lang="en-US" altLang="zh-CN" sz="160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−14</m:t>
                        </m:r>
                      </m:sup>
                    </m:sSup>
                  </m:oMath>
                </a14:m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，本文方案的总密钥空间约为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zh-CN" altLang="zh-CN" sz="1600" b="1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1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𝟏𝟒𝟒</m:t>
                            </m:r>
                            <m:r>
                              <a:rPr lang="en-US" altLang="zh-CN" sz="1600" b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×(</m:t>
                            </m:r>
                            <m:r>
                              <a:rPr lang="en-US" altLang="zh-CN" sz="1600" b="1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zh-CN" sz="1600" b="1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𝟏𝟒</m:t>
                            </m:r>
                          </m:sup>
                        </m:sSup>
                        <m:r>
                          <a:rPr lang="en-US" altLang="zh-CN" sz="1600" b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sup>
                        <m:r>
                          <a:rPr lang="en-US" altLang="zh-CN" sz="1600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𝟏𝟔</m:t>
                        </m:r>
                      </m:sup>
                    </m:sSup>
                    <m:r>
                      <a:rPr lang="en-US" altLang="zh-CN" sz="1600" b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≈</m:t>
                    </m:r>
                    <m:sSup>
                      <m:sSupPr>
                        <m:ctrlPr>
                          <a:rPr lang="zh-CN" altLang="zh-CN" sz="1600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sz="1600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𝟖𝟏𝟕</m:t>
                        </m:r>
                        <m:r>
                          <a:rPr lang="en-US" altLang="zh-CN" sz="1600" b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.</m:t>
                        </m:r>
                        <m:r>
                          <a:rPr lang="en-US" altLang="zh-CN" sz="1600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zh-CN" altLang="en-US" sz="1600" dirty="0">
                    <a:solidFill>
                      <a:srgbClr val="08080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。</a:t>
                </a:r>
                <a:endParaRPr lang="en-US" altLang="zh-CN" sz="1600" dirty="0">
                  <a:solidFill>
                    <a:srgbClr val="08080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C970DDD5-A29B-4F9C-D467-0DD9913E9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956" y="1772087"/>
                <a:ext cx="6104514" cy="1971181"/>
              </a:xfrm>
              <a:prstGeom prst="rect">
                <a:avLst/>
              </a:prstGeom>
              <a:blipFill>
                <a:blip r:embed="rId3"/>
                <a:stretch>
                  <a:fillRect l="-599" r="-500" b="-34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3D61105-C726-387E-3DBE-8924A0990FD6}"/>
              </a:ext>
            </a:extLst>
          </p:cNvPr>
          <p:cNvSpPr txBox="1"/>
          <p:nvPr/>
        </p:nvSpPr>
        <p:spPr>
          <a:xfrm>
            <a:off x="7115222" y="1221566"/>
            <a:ext cx="4640028" cy="102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lvl="0" eaLnBrk="0" fontAlgn="base" hangingPunct="0">
              <a:spcBef>
                <a:spcPct val="0"/>
              </a:spcBef>
              <a:spcAft>
                <a:spcPct val="0"/>
              </a:spcAft>
              <a:defRPr kumimoji="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algn="just" eaLnBrk="1" hangingPunct="1">
              <a:lnSpc>
                <a:spcPts val="2500"/>
              </a:lnSpc>
              <a:spcAft>
                <a:spcPts val="1200"/>
              </a:spcAft>
            </a:pPr>
            <a:r>
              <a:rPr lang="zh-CN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密钥敏感性</a:t>
            </a:r>
            <a:r>
              <a:rPr lang="zh-CN" altLang="en-US" sz="1600" dirty="0">
                <a:solidFill>
                  <a:srgbClr val="080808"/>
                </a:solidFill>
                <a:latin typeface="Times New Roman" panose="02020603050405020304" pitchFamily="18" charset="0"/>
                <a:cs typeface="+mn-cs"/>
              </a:rPr>
              <a:t>反应了在密钥出现微小扰动时解密结果的变化程度，若系统的密钥敏感性强，则微小扰动仍会造成解密失败。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D8E44F8-C9C0-16A4-C57E-C498C029F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r="7992"/>
          <a:stretch/>
        </p:blipFill>
        <p:spPr bwMode="auto">
          <a:xfrm>
            <a:off x="6863031" y="3143169"/>
            <a:ext cx="5144410" cy="30177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B4F68F2-03C0-6A3A-F5C8-467543430407}"/>
                  </a:ext>
                </a:extLst>
              </p:cNvPr>
              <p:cNvSpPr txBox="1"/>
              <p:nvPr/>
            </p:nvSpPr>
            <p:spPr>
              <a:xfrm>
                <a:off x="7115224" y="2342860"/>
                <a:ext cx="4640027" cy="701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algn="just" eaLnBrk="1" hangingPunct="1">
                  <a:lnSpc>
                    <a:spcPts val="2500"/>
                  </a:lnSpc>
                  <a:spcAft>
                    <a:spcPts val="1200"/>
                  </a:spcAft>
                </a:pPr>
                <a:r>
                  <a:rPr lang="zh-CN" altLang="en-US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+mn-cs"/>
                  </a:rPr>
                  <a:t>在保持混沌系统其他参数不变的情况下，对混沌系统初始值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+mn-cs"/>
                  </a:rPr>
                  <a:t>施加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lang="en-US" altLang="zh-CN" sz="16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𝟏𝟔</m:t>
                        </m:r>
                      </m:sup>
                    </m:sSup>
                  </m:oMath>
                </a14:m>
                <a:r>
                  <a:rPr lang="zh-CN" altLang="en-US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+mn-cs"/>
                  </a:rPr>
                  <a:t>的微小扰动。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B4F68F2-03C0-6A3A-F5C8-467543430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224" y="2342860"/>
                <a:ext cx="4640027" cy="701731"/>
              </a:xfrm>
              <a:prstGeom prst="rect">
                <a:avLst/>
              </a:prstGeom>
              <a:blipFill>
                <a:blip r:embed="rId5"/>
                <a:stretch>
                  <a:fillRect l="-657" r="-788" b="-113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64C91DAA-75BB-8A93-55F3-8E764F012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71" y="5163871"/>
                <a:ext cx="6104514" cy="1176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lvl="0" indent="-285750" algn="just" fontAlgn="base">
                  <a:lnSpc>
                    <a:spcPts val="2500"/>
                  </a:lnSpc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密钥空间</a:t>
                </a:r>
                <a:r>
                  <a:rPr lang="zh-CN" alt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增加了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sz="1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𝟓𝟓𝟒</m:t>
                        </m:r>
                        <m:r>
                          <a:rPr lang="en-US" altLang="zh-CN" sz="16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.</m:t>
                        </m:r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sup>
                    </m:sSup>
                    <m:r>
                      <a:rPr lang="en-US" altLang="zh-CN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倍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，足以抵抗蛮力攻击。</a:t>
                </a:r>
                <a:endPara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marL="285750" lvl="0" indent="-285750" algn="just" fontAlgn="base">
                  <a:lnSpc>
                    <a:spcPts val="2500"/>
                  </a:lnSpc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且通过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RSA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算法对上述关键值进行加密，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RSA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算法的蛮力破解是非常困难的。 </a:t>
                </a:r>
              </a:p>
            </p:txBody>
          </p:sp>
        </mc:Choice>
        <mc:Fallback xmlns=""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64C91DAA-75BB-8A93-55F3-8E764F012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671" y="5163871"/>
                <a:ext cx="6104514" cy="1176604"/>
              </a:xfrm>
              <a:prstGeom prst="rect">
                <a:avLst/>
              </a:prstGeom>
              <a:blipFill>
                <a:blip r:embed="rId6"/>
                <a:stretch>
                  <a:fillRect l="-400" r="-500" b="-62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ïṡ1ïḑê">
            <a:extLst>
              <a:ext uri="{FF2B5EF4-FFF2-40B4-BE49-F238E27FC236}">
                <a16:creationId xmlns:a16="http://schemas.microsoft.com/office/drawing/2014/main" id="{FD1A0513-59BD-ED19-A57E-FFF79C15E3F9}"/>
              </a:ext>
            </a:extLst>
          </p:cNvPr>
          <p:cNvSpPr txBox="1"/>
          <p:nvPr/>
        </p:nvSpPr>
        <p:spPr>
          <a:xfrm>
            <a:off x="3125509" y="6298804"/>
            <a:ext cx="5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研究内容（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分布式信源联合压缩加密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F1319F-EB19-7F91-4ADD-D6FC91CC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15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948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C2B57A-E2D5-CF47-7440-4CA11CC6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B515-B74A-4F9B-85EA-1CE249AD2FBC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ïṡ1ïḑê">
            <a:extLst>
              <a:ext uri="{FF2B5EF4-FFF2-40B4-BE49-F238E27FC236}">
                <a16:creationId xmlns:a16="http://schemas.microsoft.com/office/drawing/2014/main" id="{24F9FADE-F138-70F8-48FB-936F17DB408B}"/>
              </a:ext>
            </a:extLst>
          </p:cNvPr>
          <p:cNvSpPr txBox="1"/>
          <p:nvPr/>
        </p:nvSpPr>
        <p:spPr>
          <a:xfrm>
            <a:off x="3125509" y="6298804"/>
            <a:ext cx="5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研究内容（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多类型信源联合压缩加密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BA8D4CA9-0F5A-1131-0744-406FDB381BED}"/>
              </a:ext>
            </a:extLst>
          </p:cNvPr>
          <p:cNvSpPr txBox="1">
            <a:spLocks/>
          </p:cNvSpPr>
          <p:nvPr/>
        </p:nvSpPr>
        <p:spPr>
          <a:xfrm>
            <a:off x="838200" y="148236"/>
            <a:ext cx="7460673" cy="68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/>
              <a:t>3. </a:t>
            </a:r>
            <a:r>
              <a:rPr lang="zh-CN" altLang="en-US"/>
              <a:t>本课题组研究成果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522D16-1890-7A36-DE46-E569004CDE9F}"/>
              </a:ext>
            </a:extLst>
          </p:cNvPr>
          <p:cNvSpPr txBox="1"/>
          <p:nvPr/>
        </p:nvSpPr>
        <p:spPr>
          <a:xfrm>
            <a:off x="6986234" y="3753860"/>
            <a:ext cx="4757528" cy="1873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sz="2800" b="1" u="sng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混沌理论与半张量压缩感知技术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的结合实现了多类型数据的联合压缩加密。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BEA24B1-BA4A-5DFB-C8F6-652778331A82}"/>
              </a:ext>
            </a:extLst>
          </p:cNvPr>
          <p:cNvSpPr txBox="1"/>
          <p:nvPr/>
        </p:nvSpPr>
        <p:spPr>
          <a:xfrm>
            <a:off x="6975392" y="1257833"/>
            <a:ext cx="4779213" cy="1781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不同类型的不同维度信号如何采用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同一观测矩阵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进行压缩加密采样？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600D7B-FB6E-014D-1B4D-2E8707BF45C2}"/>
              </a:ext>
            </a:extLst>
          </p:cNvPr>
          <p:cNvSpPr txBox="1"/>
          <p:nvPr/>
        </p:nvSpPr>
        <p:spPr>
          <a:xfrm>
            <a:off x="459079" y="992234"/>
            <a:ext cx="5742708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具有多种类型传感器的无线传感网络，故存在多种空间相关性和时间相关性关系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F7592AF-C20F-4B55-F0A5-27FC90D8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79" y="2133018"/>
            <a:ext cx="4923809" cy="365193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E632FB5-FF0C-9AF8-12BD-3E4F91B92C50}"/>
              </a:ext>
            </a:extLst>
          </p:cNvPr>
          <p:cNvSpPr txBox="1"/>
          <p:nvPr/>
        </p:nvSpPr>
        <p:spPr>
          <a:xfrm rot="20923872">
            <a:off x="3864663" y="5170622"/>
            <a:ext cx="253438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不同维度！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9D37F4E-4591-3D96-B5D9-CE810F9D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16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82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19807-F1B9-BCED-93BA-8036FFC7D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653364B-B274-4B35-0731-BF97C299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1ACA-FEB2-42C5-9A9D-922ED0E73557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ïṡ1ïḑê">
            <a:extLst>
              <a:ext uri="{FF2B5EF4-FFF2-40B4-BE49-F238E27FC236}">
                <a16:creationId xmlns:a16="http://schemas.microsoft.com/office/drawing/2014/main" id="{94B1773F-CC30-B184-B41E-88A24A5B1F49}"/>
              </a:ext>
            </a:extLst>
          </p:cNvPr>
          <p:cNvSpPr txBox="1"/>
          <p:nvPr/>
        </p:nvSpPr>
        <p:spPr>
          <a:xfrm>
            <a:off x="3125509" y="6298804"/>
            <a:ext cx="5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研究内容（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多类型信源联合压缩加密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4C1BCDBD-0C0E-00E2-152D-453970D5A1ED}"/>
              </a:ext>
            </a:extLst>
          </p:cNvPr>
          <p:cNvSpPr txBox="1">
            <a:spLocks/>
          </p:cNvSpPr>
          <p:nvPr/>
        </p:nvSpPr>
        <p:spPr>
          <a:xfrm>
            <a:off x="838200" y="148236"/>
            <a:ext cx="7460673" cy="68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/>
              <a:t>3. </a:t>
            </a:r>
            <a:r>
              <a:rPr lang="zh-CN" altLang="en-US"/>
              <a:t>本课题组研究成果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220EF13-6C43-48F5-0084-74E93DE2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584" y="750821"/>
            <a:ext cx="4923809" cy="56285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82C7D45-590B-EEF5-3333-664178883019}"/>
              </a:ext>
            </a:extLst>
          </p:cNvPr>
          <p:cNvSpPr txBox="1"/>
          <p:nvPr/>
        </p:nvSpPr>
        <p:spPr>
          <a:xfrm>
            <a:off x="459079" y="992234"/>
            <a:ext cx="5742708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具有多种类型传感器的无线传感网络，故存在多种空间相关性和时间相关性关系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F98A83-FD07-CA3C-2312-128A10D3B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9" y="2133018"/>
            <a:ext cx="4923809" cy="365193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8FCB17B-03EE-88A5-D1F8-43960F113374}"/>
              </a:ext>
            </a:extLst>
          </p:cNvPr>
          <p:cNvSpPr txBox="1"/>
          <p:nvPr/>
        </p:nvSpPr>
        <p:spPr>
          <a:xfrm rot="20923872">
            <a:off x="3864663" y="5170622"/>
            <a:ext cx="253438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不同维度！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BE380D-B193-49AD-F085-7114ABE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17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135830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6FA8F-1752-B4F2-3D5C-C7A20CC6A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B8C412-A9F1-3D8E-8178-90D7F586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F224-EA65-4D16-B42A-B391C21A8A19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ïṡ1ïḑê">
            <a:extLst>
              <a:ext uri="{FF2B5EF4-FFF2-40B4-BE49-F238E27FC236}">
                <a16:creationId xmlns:a16="http://schemas.microsoft.com/office/drawing/2014/main" id="{9DBAF058-C181-2C94-63D6-E4EDB3896934}"/>
              </a:ext>
            </a:extLst>
          </p:cNvPr>
          <p:cNvSpPr txBox="1"/>
          <p:nvPr/>
        </p:nvSpPr>
        <p:spPr>
          <a:xfrm>
            <a:off x="3125509" y="6298804"/>
            <a:ext cx="5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研究内容（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多类型信源联合压缩加密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84A0AA8A-0D35-A70C-43C9-3740156216AC}"/>
              </a:ext>
            </a:extLst>
          </p:cNvPr>
          <p:cNvSpPr txBox="1">
            <a:spLocks/>
          </p:cNvSpPr>
          <p:nvPr/>
        </p:nvSpPr>
        <p:spPr>
          <a:xfrm>
            <a:off x="838200" y="148236"/>
            <a:ext cx="7460673" cy="68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/>
              <a:t>3. </a:t>
            </a:r>
            <a:r>
              <a:rPr lang="zh-CN" altLang="en-US"/>
              <a:t>本课题组研究成果</a:t>
            </a:r>
            <a:endParaRPr lang="zh-CN" altLang="en-US" dirty="0"/>
          </a:p>
        </p:txBody>
      </p:sp>
      <p:pic>
        <p:nvPicPr>
          <p:cNvPr id="1026" name="图片 229">
            <a:extLst>
              <a:ext uri="{FF2B5EF4-FFF2-40B4-BE49-F238E27FC236}">
                <a16:creationId xmlns:a16="http://schemas.microsoft.com/office/drawing/2014/main" id="{FADBAB7E-7B23-C7A2-39D5-C415F2D1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8" y="1260433"/>
            <a:ext cx="11041042" cy="45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A0805C-B9A0-F840-767C-0496F233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18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22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1263-8E8A-4FCA-F3AD-B48DED642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D74856-EC9D-CF4C-B9E7-2200D077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334E-697B-47F8-89EB-DAC60A9D63C7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ïṡ1ïḑê">
            <a:extLst>
              <a:ext uri="{FF2B5EF4-FFF2-40B4-BE49-F238E27FC236}">
                <a16:creationId xmlns:a16="http://schemas.microsoft.com/office/drawing/2014/main" id="{5C137903-E616-5451-0205-E0F7EB494DBC}"/>
              </a:ext>
            </a:extLst>
          </p:cNvPr>
          <p:cNvSpPr txBox="1"/>
          <p:nvPr/>
        </p:nvSpPr>
        <p:spPr>
          <a:xfrm>
            <a:off x="1609493" y="6311237"/>
            <a:ext cx="897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研究内容（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多视点视频流压缩感知联合重建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D51A70F0-120C-1694-E07E-50DE404C4590}"/>
              </a:ext>
            </a:extLst>
          </p:cNvPr>
          <p:cNvSpPr txBox="1">
            <a:spLocks/>
          </p:cNvSpPr>
          <p:nvPr/>
        </p:nvSpPr>
        <p:spPr>
          <a:xfrm>
            <a:off x="838200" y="148236"/>
            <a:ext cx="7460673" cy="68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/>
              <a:t>3. </a:t>
            </a:r>
            <a:r>
              <a:rPr lang="zh-CN" altLang="en-US"/>
              <a:t>本课题组研究成果</a:t>
            </a:r>
            <a:endParaRPr lang="zh-CN" altLang="en-US" dirty="0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0D519AB-06AC-1039-B35B-9EB0729B5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666793"/>
              </p:ext>
            </p:extLst>
          </p:nvPr>
        </p:nvGraphicFramePr>
        <p:xfrm>
          <a:off x="68580" y="2103207"/>
          <a:ext cx="4754563" cy="332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090695" imgH="6355151" progId="Visio.Drawing.15">
                  <p:embed/>
                </p:oleObj>
              </mc:Choice>
              <mc:Fallback>
                <p:oleObj name="Visio" r:id="rId3" imgW="9090695" imgH="635515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" y="2103207"/>
                        <a:ext cx="4754563" cy="332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CD50E011-25A8-1D74-7C08-88DAA16EF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80B9CDB-4405-9589-E53A-685BD3445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7213"/>
              </p:ext>
            </p:extLst>
          </p:nvPr>
        </p:nvGraphicFramePr>
        <p:xfrm>
          <a:off x="4359755" y="340690"/>
          <a:ext cx="4847941" cy="603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9265920" imgH="11475791" progId="Visio.Drawing.15">
                  <p:embed/>
                </p:oleObj>
              </mc:Choice>
              <mc:Fallback>
                <p:oleObj name="Visio" r:id="rId5" imgW="9265920" imgH="11475791" progId="Visio.Drawing.15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C4576C29-A101-6DEE-F813-71813BF16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755" y="340690"/>
                        <a:ext cx="4847941" cy="603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715B0B87-F32B-B3D6-17F8-733ED9A2D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1901"/>
              </p:ext>
            </p:extLst>
          </p:nvPr>
        </p:nvGraphicFramePr>
        <p:xfrm>
          <a:off x="9230874" y="581550"/>
          <a:ext cx="2459141" cy="5694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2392467" imgH="5524394" progId="Visio.Drawing.15">
                  <p:embed/>
                </p:oleObj>
              </mc:Choice>
              <mc:Fallback>
                <p:oleObj name="Visio" r:id="rId7" imgW="2392467" imgH="5524394" progId="Visio.Drawing.15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6D0E96A4-5C3E-F9AD-21CD-BFED3499E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0874" y="581550"/>
                        <a:ext cx="2459141" cy="5694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ïṡ1ïḑê">
            <a:extLst>
              <a:ext uri="{FF2B5EF4-FFF2-40B4-BE49-F238E27FC236}">
                <a16:creationId xmlns:a16="http://schemas.microsoft.com/office/drawing/2014/main" id="{A0A5F3D6-97E2-09C8-440E-AA7316E1A209}"/>
              </a:ext>
            </a:extLst>
          </p:cNvPr>
          <p:cNvSpPr txBox="1"/>
          <p:nvPr/>
        </p:nvSpPr>
        <p:spPr>
          <a:xfrm>
            <a:off x="555916" y="1079756"/>
            <a:ext cx="311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等线" panose="020F0502020204030204"/>
                <a:ea typeface="等线" panose="02010600030101010101" pitchFamily="2" charset="-122"/>
              </a:rPr>
              <a:t>多视点视频流</a:t>
            </a:r>
            <a:endParaRPr lang="en-US" altLang="zh-CN" sz="2400" b="1" kern="0" dirty="0">
              <a:solidFill>
                <a:srgbClr val="C00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——</a:t>
            </a: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EFD31FF-0E27-7097-B2EE-B79A7C2C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19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5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 flipV="1">
            <a:off x="3129201" y="2501678"/>
            <a:ext cx="5969239" cy="5995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534869" y="3018312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半张量压缩感知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>
            <a:cxnSpLocks/>
          </p:cNvCxnSpPr>
          <p:nvPr/>
        </p:nvCxnSpPr>
        <p:spPr>
          <a:xfrm>
            <a:off x="3129201" y="3598572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534869" y="4134902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本课题组研究结果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>
          <a:xfrm>
            <a:off x="3129201" y="4690637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534869" y="5251493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展望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>
            <a:cxnSpLocks/>
          </p:cNvCxnSpPr>
          <p:nvPr/>
        </p:nvCxnSpPr>
        <p:spPr>
          <a:xfrm>
            <a:off x="3129201" y="5819438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2180519" y="1844555"/>
            <a:ext cx="900000" cy="576000"/>
            <a:chOff x="0" y="192024"/>
            <a:chExt cx="740664" cy="512064"/>
          </a:xfrm>
        </p:grpSpPr>
        <p:sp>
          <p:nvSpPr>
            <p:cNvPr id="28" name="矩形 27"/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180519" y="2961145"/>
            <a:ext cx="900000" cy="576000"/>
            <a:chOff x="0" y="192024"/>
            <a:chExt cx="740664" cy="512064"/>
          </a:xfrm>
        </p:grpSpPr>
        <p:sp>
          <p:nvSpPr>
            <p:cNvPr id="31" name="矩形 30"/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2180519" y="4077735"/>
            <a:ext cx="900000" cy="576000"/>
            <a:chOff x="0" y="192024"/>
            <a:chExt cx="740664" cy="512064"/>
          </a:xfrm>
        </p:grpSpPr>
        <p:sp>
          <p:nvSpPr>
            <p:cNvPr id="34" name="矩形 33"/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2180519" y="5194326"/>
            <a:ext cx="900000" cy="576000"/>
            <a:chOff x="0" y="192024"/>
            <a:chExt cx="740664" cy="512064"/>
          </a:xfrm>
        </p:grpSpPr>
        <p:sp>
          <p:nvSpPr>
            <p:cNvPr id="40" name="矩形 39"/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993356" y="246379"/>
            <a:ext cx="42052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CONTENT</a:t>
            </a:r>
            <a:endParaRPr lang="zh-CN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2"/>
            </p:custDataLst>
          </p:nvPr>
        </p:nvSpPr>
        <p:spPr>
          <a:xfrm>
            <a:off x="3534869" y="1901722"/>
            <a:ext cx="556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日期占位符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268E-DDFB-404D-BFCB-60DFCA036FFF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A0571A-2339-AB76-0A1B-FAFE157E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2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51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555D2-7DDB-6D59-8392-5C2C0A861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D48BCED-A066-0421-1B58-26EDE8A5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28B5-2D54-4E30-BC64-15A80B038BD8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ïṡ1ïḑê">
            <a:extLst>
              <a:ext uri="{FF2B5EF4-FFF2-40B4-BE49-F238E27FC236}">
                <a16:creationId xmlns:a16="http://schemas.microsoft.com/office/drawing/2014/main" id="{45617DDA-BFB6-C309-4811-03C09523A78B}"/>
              </a:ext>
            </a:extLst>
          </p:cNvPr>
          <p:cNvSpPr txBox="1"/>
          <p:nvPr/>
        </p:nvSpPr>
        <p:spPr>
          <a:xfrm>
            <a:off x="1609493" y="6311237"/>
            <a:ext cx="897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研究内容（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多视点视频流压缩感知联合重建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A0DCC2C0-232C-4C75-105F-59F4749D3D93}"/>
              </a:ext>
            </a:extLst>
          </p:cNvPr>
          <p:cNvSpPr txBox="1">
            <a:spLocks/>
          </p:cNvSpPr>
          <p:nvPr/>
        </p:nvSpPr>
        <p:spPr>
          <a:xfrm>
            <a:off x="838200" y="148236"/>
            <a:ext cx="7460673" cy="68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/>
              <a:t>3. </a:t>
            </a:r>
            <a:r>
              <a:rPr lang="zh-CN" altLang="en-US"/>
              <a:t>本课题组研究成果</a:t>
            </a:r>
            <a:endParaRPr lang="zh-CN" alt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7ABE3F-1608-85FD-B2AF-9487CFBB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1411467B-3A4B-E90A-12A0-31E7A26FA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06473"/>
              </p:ext>
            </p:extLst>
          </p:nvPr>
        </p:nvGraphicFramePr>
        <p:xfrm>
          <a:off x="838200" y="1339659"/>
          <a:ext cx="10253545" cy="424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64615" imgH="2552381" progId="Visio.Drawing.15">
                  <p:embed/>
                </p:oleObj>
              </mc:Choice>
              <mc:Fallback>
                <p:oleObj name="Visio" r:id="rId2" imgW="6164615" imgH="255238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39659"/>
                        <a:ext cx="10253545" cy="424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80466D-4B0D-52C8-90C3-1780ACC4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20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33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726E5-D669-B770-98DF-8DB5D8C24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EBE490B-2F88-D167-964B-88C44B110B51}"/>
              </a:ext>
            </a:extLst>
          </p:cNvPr>
          <p:cNvCxnSpPr>
            <a:cxnSpLocks/>
          </p:cNvCxnSpPr>
          <p:nvPr/>
        </p:nvCxnSpPr>
        <p:spPr>
          <a:xfrm flipV="1">
            <a:off x="3129201" y="2501678"/>
            <a:ext cx="5969239" cy="5995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85F8A1C-121F-66E0-A5D6-E68537F53517}"/>
              </a:ext>
            </a:extLst>
          </p:cNvPr>
          <p:cNvSpPr txBox="1"/>
          <p:nvPr/>
        </p:nvSpPr>
        <p:spPr>
          <a:xfrm>
            <a:off x="3534869" y="3018312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半张量压缩感知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89159D9-3EBC-FE66-CF42-8AEF8C46D7E8}"/>
              </a:ext>
            </a:extLst>
          </p:cNvPr>
          <p:cNvCxnSpPr>
            <a:cxnSpLocks/>
          </p:cNvCxnSpPr>
          <p:nvPr/>
        </p:nvCxnSpPr>
        <p:spPr>
          <a:xfrm>
            <a:off x="3129201" y="3598572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F74931F-06F9-89EA-A0A9-74B50E0A1CCF}"/>
              </a:ext>
            </a:extLst>
          </p:cNvPr>
          <p:cNvSpPr txBox="1"/>
          <p:nvPr/>
        </p:nvSpPr>
        <p:spPr>
          <a:xfrm>
            <a:off x="3534869" y="4134902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本课题组研究结果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10F909B-1666-DA3C-2E76-B8F28FAEF41A}"/>
              </a:ext>
            </a:extLst>
          </p:cNvPr>
          <p:cNvCxnSpPr>
            <a:cxnSpLocks/>
          </p:cNvCxnSpPr>
          <p:nvPr/>
        </p:nvCxnSpPr>
        <p:spPr>
          <a:xfrm>
            <a:off x="3129201" y="4690637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736DDED-4F86-52A4-CC0D-57F365F7912E}"/>
              </a:ext>
            </a:extLst>
          </p:cNvPr>
          <p:cNvSpPr txBox="1"/>
          <p:nvPr/>
        </p:nvSpPr>
        <p:spPr>
          <a:xfrm>
            <a:off x="3534869" y="5103209"/>
            <a:ext cx="558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展望</a:t>
            </a:r>
            <a:endParaRPr lang="da-DK" altLang="zh-CN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844C6EA-BF2C-FB58-7625-4A0754206D58}"/>
              </a:ext>
            </a:extLst>
          </p:cNvPr>
          <p:cNvCxnSpPr>
            <a:cxnSpLocks/>
          </p:cNvCxnSpPr>
          <p:nvPr/>
        </p:nvCxnSpPr>
        <p:spPr>
          <a:xfrm>
            <a:off x="3129201" y="5819438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B81FC33-2606-AFD9-B935-DEC5C881A32A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1844555"/>
            <a:ext cx="900000" cy="576000"/>
            <a:chOff x="0" y="192024"/>
            <a:chExt cx="740664" cy="512064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25F7121-A8C3-3536-8DD2-04E925A54B12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59C4E50-4F87-07D1-6E26-C30BDFFAA099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F0CF66B-FA7A-CF6E-7581-4274F1EE67EC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2961145"/>
            <a:ext cx="900000" cy="576000"/>
            <a:chOff x="0" y="192024"/>
            <a:chExt cx="740664" cy="51206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7E704DD-559F-9B12-0C63-0330A6A29344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5704840-4534-5076-801B-496F923C3053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70308E2-502C-D5D0-F894-2D89C6FE1D2F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4077735"/>
            <a:ext cx="900000" cy="576000"/>
            <a:chOff x="0" y="192024"/>
            <a:chExt cx="740664" cy="512064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8260686-38F3-8D6F-48A6-FC1C4ECA218C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327F700-AE78-7BCD-B71C-22B4ACF718FE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78D4939-4512-9EDD-035B-1CAC60E62678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5194326"/>
            <a:ext cx="900000" cy="576000"/>
            <a:chOff x="0" y="192024"/>
            <a:chExt cx="740664" cy="51206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05954AC-C285-C230-DA14-0904CC09BE4F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8C3AFC6-233A-44D0-7DFF-14773D285CDA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3A3AFC59-A45B-1C9D-F3C2-973929A37017}"/>
              </a:ext>
            </a:extLst>
          </p:cNvPr>
          <p:cNvSpPr txBox="1"/>
          <p:nvPr/>
        </p:nvSpPr>
        <p:spPr>
          <a:xfrm>
            <a:off x="3993356" y="246379"/>
            <a:ext cx="42052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CONTENT</a:t>
            </a:r>
            <a:endParaRPr lang="zh-CN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D9847D6-5ABB-5822-CEC1-76066B9191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4869" y="1901722"/>
            <a:ext cx="556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日期占位符 46">
            <a:extLst>
              <a:ext uri="{FF2B5EF4-FFF2-40B4-BE49-F238E27FC236}">
                <a16:creationId xmlns:a16="http://schemas.microsoft.com/office/drawing/2014/main" id="{8429C364-0564-44A7-D5B2-44DCD8B7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419854"/>
            <a:ext cx="2743200" cy="365125"/>
          </a:xfrm>
        </p:spPr>
        <p:txBody>
          <a:bodyPr/>
          <a:lstStyle/>
          <a:p>
            <a:fld id="{31869FF0-323D-4FA8-824F-7F8EE2BAC7BF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6C53377-BCEC-5795-1DC4-443D2BCF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21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37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200BA-88F4-E463-0475-009BE658C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D95A00-EA90-05BA-E680-1E787784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>
            <a:normAutofit/>
          </a:bodyPr>
          <a:lstStyle/>
          <a:p>
            <a:r>
              <a:rPr lang="en-US" altLang="zh-CN" dirty="0"/>
              <a:t>4. </a:t>
            </a:r>
            <a:r>
              <a:rPr lang="zh-CN" altLang="en-US" dirty="0"/>
              <a:t>展望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9707BD-A1C9-6EB3-7F1B-A2E65CE3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A9EF-0451-4FFB-BC20-4F610855800C}" type="datetime1">
              <a:rPr lang="zh-CN" altLang="en-US" smtClean="0"/>
              <a:t>2025/1/8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95223F0-8D07-7FEF-DA76-90D42513521B}"/>
              </a:ext>
            </a:extLst>
          </p:cNvPr>
          <p:cNvGrpSpPr/>
          <p:nvPr/>
        </p:nvGrpSpPr>
        <p:grpSpPr>
          <a:xfrm>
            <a:off x="702830" y="883119"/>
            <a:ext cx="10457347" cy="2824975"/>
            <a:chOff x="702830" y="943079"/>
            <a:chExt cx="10457347" cy="2824975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BB58079-F9EC-0BA7-B80D-9B070F109E78}"/>
                </a:ext>
              </a:extLst>
            </p:cNvPr>
            <p:cNvGrpSpPr/>
            <p:nvPr/>
          </p:nvGrpSpPr>
          <p:grpSpPr>
            <a:xfrm>
              <a:off x="702830" y="943079"/>
              <a:ext cx="10457347" cy="2824975"/>
              <a:chOff x="1849781" y="935563"/>
              <a:chExt cx="5171468" cy="2824975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405CAE1-F893-67A7-B81B-03E2C53435DA}"/>
                  </a:ext>
                </a:extLst>
              </p:cNvPr>
              <p:cNvSpPr txBox="1"/>
              <p:nvPr/>
            </p:nvSpPr>
            <p:spPr>
              <a:xfrm>
                <a:off x="2464436" y="1142622"/>
                <a:ext cx="4556813" cy="2617916"/>
              </a:xfrm>
              <a:prstGeom prst="rect">
                <a:avLst/>
              </a:prstGeom>
              <a:noFill/>
              <a:ln w="25400" cap="flat" cmpd="sng">
                <a:solidFill>
                  <a:srgbClr val="2E75B6"/>
                </a:solidFill>
                <a:prstDash val="lgDash"/>
                <a:miter/>
                <a:headEnd type="none" w="med" len="med"/>
                <a:tailEnd type="none" w="med" len="med"/>
              </a:ln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defTabSz="467995">
                  <a:lnSpc>
                    <a:spcPct val="150000"/>
                  </a:lnSpc>
                  <a:defRPr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</a:lstStyle>
              <a:p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       </a:t>
                </a:r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池化是缩小高、长方向上的空间的运算。池化层是具有这种功能的一个</a:t>
                </a:r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深度学习的层</a:t>
                </a:r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。</a:t>
                </a:r>
                <a:endParaRPr lang="en-US" altLang="zh-CN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3F41A82-2B84-6063-8DEC-E073581C40AA}"/>
                  </a:ext>
                </a:extLst>
              </p:cNvPr>
              <p:cNvSpPr/>
              <p:nvPr/>
            </p:nvSpPr>
            <p:spPr>
              <a:xfrm>
                <a:off x="1849781" y="935563"/>
                <a:ext cx="881984" cy="414117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什么是池化层：</a:t>
                </a:r>
                <a:endPara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B397E29-3B0A-B512-6139-7B0A89AF9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962" y="1639434"/>
              <a:ext cx="6441944" cy="198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DF16DED-77EF-886D-8C1C-0104B23E1CA9}"/>
              </a:ext>
            </a:extLst>
          </p:cNvPr>
          <p:cNvGrpSpPr/>
          <p:nvPr/>
        </p:nvGrpSpPr>
        <p:grpSpPr>
          <a:xfrm>
            <a:off x="702830" y="3915153"/>
            <a:ext cx="10457346" cy="2820429"/>
            <a:chOff x="702830" y="3975113"/>
            <a:chExt cx="10457346" cy="282042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A27E7E4-E06E-2FBB-3098-1D0DBF77461F}"/>
                </a:ext>
              </a:extLst>
            </p:cNvPr>
            <p:cNvSpPr txBox="1"/>
            <p:nvPr/>
          </p:nvSpPr>
          <p:spPr>
            <a:xfrm>
              <a:off x="1945737" y="4177626"/>
              <a:ext cx="9214439" cy="2617916"/>
            </a:xfrm>
            <a:prstGeom prst="rect">
              <a:avLst/>
            </a:prstGeom>
            <a:noFill/>
            <a:ln w="25400" cap="flat" cmpd="sng">
              <a:solidFill>
                <a:srgbClr val="2E75B6"/>
              </a:solidFill>
              <a:prstDash val="lgDash"/>
              <a:miter/>
              <a:headEnd type="none" w="med" len="med"/>
              <a:tailEnd type="none" w="med" len="med"/>
            </a:ln>
          </p:spPr>
          <p:txBody>
            <a:bodyPr wrap="square">
              <a:noAutofit/>
            </a:bodyPr>
            <a:lstStyle>
              <a:defPPr>
                <a:defRPr lang="zh-CN"/>
              </a:defPPr>
              <a:lvl1pPr defTabSz="467995">
                <a:lnSpc>
                  <a:spcPct val="150000"/>
                </a:lnSpc>
                <a:defRPr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pPr marL="900000" indent="-342900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b="1" dirty="0">
                  <a:ea typeface="微软雅黑" panose="020B0503020204020204" pitchFamily="34" charset="-122"/>
                </a:rPr>
                <a:t>特征不变性</a:t>
              </a:r>
              <a:r>
                <a:rPr lang="zh-CN" altLang="en-US" dirty="0">
                  <a:ea typeface="微软雅黑" panose="020B0503020204020204" pitchFamily="34" charset="-122"/>
                </a:rPr>
                <a:t>：池化操作是模型更加关注是否存在某些特征而不是特征具体的位置。其中不变形性包括，平移不变性、旋转不变性和尺度不变性；</a:t>
              </a:r>
              <a:endParaRPr lang="en-US" altLang="zh-CN" dirty="0">
                <a:ea typeface="微软雅黑" panose="020B0503020204020204" pitchFamily="34" charset="-122"/>
              </a:endParaRPr>
            </a:p>
            <a:p>
              <a:pPr marL="900000" indent="-342900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b="1" dirty="0">
                  <a:ea typeface="微软雅黑" panose="020B0503020204020204" pitchFamily="34" charset="-122"/>
                </a:rPr>
                <a:t>特征降维</a:t>
              </a:r>
              <a:r>
                <a:rPr lang="zh-CN" altLang="en-US" dirty="0">
                  <a:ea typeface="微软雅黑" panose="020B0503020204020204" pitchFamily="34" charset="-122"/>
                </a:rPr>
                <a:t>：池化相当于在空间范围内做了维度约减，从而使模型可以抽取更加广范围的特征。同时减小了下一层的输入大小，进而减少计算量和参数个数；</a:t>
              </a:r>
              <a:endParaRPr lang="en-US" altLang="zh-CN" dirty="0">
                <a:ea typeface="微软雅黑" panose="020B0503020204020204" pitchFamily="34" charset="-122"/>
              </a:endParaRPr>
            </a:p>
            <a:p>
              <a:pPr marL="900000" indent="-342900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dirty="0">
                  <a:ea typeface="微软雅黑" panose="020B0503020204020204" pitchFamily="34" charset="-122"/>
                </a:rPr>
                <a:t>在一定程度上防止过拟合，更方便优化；</a:t>
              </a:r>
              <a:endParaRPr lang="en-US" altLang="zh-CN" dirty="0">
                <a:ea typeface="微软雅黑" panose="020B0503020204020204" pitchFamily="34" charset="-122"/>
              </a:endParaRPr>
            </a:p>
            <a:p>
              <a:pPr marL="900000" indent="-342900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dirty="0">
                  <a:ea typeface="微软雅黑" panose="020B0503020204020204" pitchFamily="34" charset="-122"/>
                </a:rPr>
                <a:t>实现非线性（类似</a:t>
              </a:r>
              <a:r>
                <a:rPr lang="en-US" altLang="zh-CN" dirty="0" err="1">
                  <a:ea typeface="微软雅黑" panose="020B0503020204020204" pitchFamily="34" charset="-122"/>
                </a:rPr>
                <a:t>relu</a:t>
              </a:r>
              <a:r>
                <a:rPr lang="zh-CN" altLang="en-US" dirty="0">
                  <a:ea typeface="微软雅黑" panose="020B0503020204020204" pitchFamily="34" charset="-122"/>
                </a:rPr>
                <a:t>）。</a:t>
              </a:r>
              <a:endParaRPr lang="en-US" altLang="zh-CN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3D42A39-1A7F-D058-3425-CCB90964E35C}"/>
                </a:ext>
              </a:extLst>
            </p:cNvPr>
            <p:cNvSpPr/>
            <p:nvPr/>
          </p:nvSpPr>
          <p:spPr>
            <a:xfrm>
              <a:off x="702830" y="3975113"/>
              <a:ext cx="1798067" cy="405027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/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池化层的作用：</a:t>
              </a:r>
              <a:endParaRPr lang="en-US" altLang="zh-CN" sz="2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42A446-68F5-0C97-B703-BDB4AF5D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22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02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7788C-8342-C8C3-FEA7-D9A230623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F34B649-03A3-063E-ACA9-AEED9213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>
            <a:normAutofit/>
          </a:bodyPr>
          <a:lstStyle/>
          <a:p>
            <a:r>
              <a:rPr lang="en-US" altLang="zh-CN" dirty="0"/>
              <a:t>4. </a:t>
            </a:r>
            <a:r>
              <a:rPr lang="zh-CN" altLang="en-US" dirty="0"/>
              <a:t>展望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BEB979-11E9-2221-DCCD-C96A16C5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5E89-454D-4487-895B-92B29D78EEDB}" type="datetime1">
              <a:rPr lang="zh-CN" altLang="en-US" smtClean="0"/>
              <a:t>2025/1/8</a:t>
            </a:fld>
            <a:endParaRPr lang="zh-CN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626DB48-7D6B-2F07-663C-44146BAB29A1}"/>
              </a:ext>
            </a:extLst>
          </p:cNvPr>
          <p:cNvGrpSpPr/>
          <p:nvPr/>
        </p:nvGrpSpPr>
        <p:grpSpPr>
          <a:xfrm>
            <a:off x="702830" y="883119"/>
            <a:ext cx="10457347" cy="2032468"/>
            <a:chOff x="1849781" y="935563"/>
            <a:chExt cx="5171468" cy="2032468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6ED92C8-5CDC-C128-548F-AF31249153C9}"/>
                </a:ext>
              </a:extLst>
            </p:cNvPr>
            <p:cNvSpPr txBox="1"/>
            <p:nvPr/>
          </p:nvSpPr>
          <p:spPr>
            <a:xfrm>
              <a:off x="2464436" y="1142622"/>
              <a:ext cx="4556813" cy="1825409"/>
            </a:xfrm>
            <a:prstGeom prst="rect">
              <a:avLst/>
            </a:prstGeom>
            <a:noFill/>
            <a:ln w="25400" cap="flat" cmpd="sng">
              <a:solidFill>
                <a:srgbClr val="2E75B6"/>
              </a:solidFill>
              <a:prstDash val="lgDash"/>
              <a:miter/>
              <a:headEnd type="none" w="med" len="med"/>
              <a:tailEnd type="none" w="med" len="med"/>
            </a:ln>
          </p:spPr>
          <p:txBody>
            <a:bodyPr wrap="square">
              <a:noAutofit/>
            </a:bodyPr>
            <a:lstStyle>
              <a:defPPr>
                <a:defRPr lang="zh-CN"/>
              </a:defPPr>
              <a:lvl1pPr defTabSz="467995">
                <a:lnSpc>
                  <a:spcPct val="150000"/>
                </a:lnSpc>
                <a:defRPr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pPr marL="900000" indent="-342900">
                <a:buFont typeface="+mj-ea"/>
                <a:buAutoNum type="circleNumDbPlain"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最大池化层：选图像区域的最大值作为该区域池化后的值。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900000" indent="-342900">
                <a:buFont typeface="+mj-ea"/>
                <a:buAutoNum type="circleNumDbPlain"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平均池化层：计算图像区域的平均值作为该区域池化后的值。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900000" indent="-342900">
                <a:buFont typeface="+mj-ea"/>
                <a:buAutoNum type="circleNumDbPlain"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随机池化层：只需对特征区域元素按照其概率值大小随机选择。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900000" indent="-342900">
                <a:buFont typeface="+mj-ea"/>
                <a:buAutoNum type="circleNumDbPlain"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全局平均池化、混合池化、幂平均池化、局部重要性池化、自适应池化等。。。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4093D79-1BC0-1E4C-CDCA-38844F8D25B6}"/>
                </a:ext>
              </a:extLst>
            </p:cNvPr>
            <p:cNvSpPr/>
            <p:nvPr/>
          </p:nvSpPr>
          <p:spPr>
            <a:xfrm>
              <a:off x="1849781" y="935563"/>
              <a:ext cx="881984" cy="414117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/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常见的池化层：</a:t>
              </a:r>
              <a:endParaRPr lang="en-US" altLang="zh-CN" sz="2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4FB98DD-30A2-64B7-19B3-BBC2ADACF679}"/>
              </a:ext>
            </a:extLst>
          </p:cNvPr>
          <p:cNvSpPr txBox="1"/>
          <p:nvPr/>
        </p:nvSpPr>
        <p:spPr>
          <a:xfrm>
            <a:off x="1889303" y="5444656"/>
            <a:ext cx="921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1EE9B0-9577-47F5-18A5-315DB6E2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85" y="3254045"/>
            <a:ext cx="6441944" cy="19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730A1BD-AB1B-4451-F73D-A323AAA34B2F}"/>
              </a:ext>
            </a:extLst>
          </p:cNvPr>
          <p:cNvSpPr txBox="1"/>
          <p:nvPr/>
        </p:nvSpPr>
        <p:spPr>
          <a:xfrm>
            <a:off x="1945738" y="5444656"/>
            <a:ext cx="8953074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①半张量压缩感知池化层：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对输入的特征图进行压缩，一方面使特征图变小，简化网络计算复杂度；另一方面进行特征压缩采样，避免信息丢失。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BA2B7D4-9140-85A4-8DFB-6D6365004D1C}"/>
              </a:ext>
            </a:extLst>
          </p:cNvPr>
          <p:cNvSpPr txBox="1"/>
          <p:nvPr/>
        </p:nvSpPr>
        <p:spPr>
          <a:xfrm rot="20923872">
            <a:off x="8979072" y="2803546"/>
            <a:ext cx="253438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特征缺失！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BCFB01-B76B-7B02-923A-4FDDD59B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23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5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8BFCE-235E-D882-EE34-C5DB6B1DC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157EB9E-C3BE-722E-7AA4-71C4A96F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>
            <a:normAutofit/>
          </a:bodyPr>
          <a:lstStyle/>
          <a:p>
            <a:r>
              <a:rPr lang="en-US" altLang="zh-CN" dirty="0"/>
              <a:t>4. </a:t>
            </a:r>
            <a:r>
              <a:rPr lang="zh-CN" altLang="en-US" dirty="0"/>
              <a:t>展望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5D08B6-C701-5523-BC45-3DDF775F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F6D-8DDA-41DF-9BF8-035B3ADC97B4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6147A76-CA14-F058-D7A6-96F0D489DAF3}"/>
              </a:ext>
            </a:extLst>
          </p:cNvPr>
          <p:cNvSpPr txBox="1"/>
          <p:nvPr/>
        </p:nvSpPr>
        <p:spPr>
          <a:xfrm>
            <a:off x="1549508" y="1044012"/>
            <a:ext cx="8953074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①半张量压缩感知池化层：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对输入的特征图进行压缩，一方面使特征图变小，简化网络计算复杂度；另一方面进行特征压缩采样，避免信息丢失。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D6EDAE-791C-EA4B-CD45-41B070F8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313" y="2085703"/>
            <a:ext cx="9309463" cy="407289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434BED-ACE5-7E56-5CA2-3897D9DE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24</a:t>
            </a:fld>
            <a:r>
              <a:rPr lang="en-US" altLang="zh-CN" dirty="0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370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96A6A-9B18-66EC-9BF7-001D185D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810F8E4-7861-4001-FD61-F33553E5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>
            <a:normAutofit/>
          </a:bodyPr>
          <a:lstStyle/>
          <a:p>
            <a:r>
              <a:rPr lang="en-US" altLang="zh-CN" dirty="0"/>
              <a:t>4. </a:t>
            </a:r>
            <a:r>
              <a:rPr lang="zh-CN" altLang="en-US" dirty="0"/>
              <a:t>展望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84DAA6-59C9-6858-C430-42D919E6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9049-46AD-4D4D-9282-FAA9EBF6BC6C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593775A-505A-851A-6CC7-390E239B8838}"/>
              </a:ext>
            </a:extLst>
          </p:cNvPr>
          <p:cNvSpPr txBox="1"/>
          <p:nvPr/>
        </p:nvSpPr>
        <p:spPr>
          <a:xfrm>
            <a:off x="1549508" y="1044012"/>
            <a:ext cx="8953074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②半张量神经网络：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用半张量矩阵乘法积代替常规卷积神经网络中的卷积运算，通过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一个核矩阵对每层输入直接进行半张量积乘法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F11B67-33D2-1892-E682-755F0431B1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016" y="2447740"/>
            <a:ext cx="10377968" cy="28561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8E54A69-313D-95E9-7D48-0848A6FD6B96}"/>
              </a:ext>
            </a:extLst>
          </p:cNvPr>
          <p:cNvSpPr txBox="1"/>
          <p:nvPr/>
        </p:nvSpPr>
        <p:spPr>
          <a:xfrm>
            <a:off x="1536510" y="5541174"/>
            <a:ext cx="9743820" cy="1053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通过调节神经网络的学习率、批次大小、迭代次数、激活函数以及</a:t>
            </a:r>
            <a:r>
              <a:rPr lang="zh-CN" altLang="en-US" sz="2400" b="1" u="sng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半张量积核尺寸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等超参数，来优化神经网络模型，提高网络学习的性能和效果。</a:t>
            </a: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FFAF7B25-9D7B-48DB-EB7C-8F2BDA00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25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02C484-A44C-371C-9D1D-989594DB1229}"/>
              </a:ext>
            </a:extLst>
          </p:cNvPr>
          <p:cNvSpPr txBox="1"/>
          <p:nvPr/>
        </p:nvSpPr>
        <p:spPr>
          <a:xfrm rot="20923872">
            <a:off x="8994311" y="1684630"/>
            <a:ext cx="253438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计算量大！</a:t>
            </a:r>
          </a:p>
        </p:txBody>
      </p:sp>
    </p:spTree>
    <p:extLst>
      <p:ext uri="{BB962C8B-B14F-4D97-AF65-F5344CB8AC3E}">
        <p14:creationId xmlns:p14="http://schemas.microsoft.com/office/powerpoint/2010/main" val="1076834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39B69-A04E-4AAB-0555-E83FC857E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1F3A93-14BB-9F02-2334-798A2680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>
            <a:normAutofit/>
          </a:bodyPr>
          <a:lstStyle/>
          <a:p>
            <a:r>
              <a:rPr lang="en-US" altLang="zh-CN" dirty="0"/>
              <a:t>4. </a:t>
            </a:r>
            <a:r>
              <a:rPr lang="zh-CN" altLang="en-US" dirty="0"/>
              <a:t>展望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49AFD3-6C48-AB44-96B5-69851F7D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70C7-435D-47F3-8FA9-9DA8C78D690C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5976B88-1547-0119-07EA-7BEEC173A825}"/>
              </a:ext>
            </a:extLst>
          </p:cNvPr>
          <p:cNvSpPr txBox="1"/>
          <p:nvPr/>
        </p:nvSpPr>
        <p:spPr>
          <a:xfrm>
            <a:off x="1549508" y="1044012"/>
            <a:ext cx="8953074" cy="128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③半张量压缩感知重构算法：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半张量压缩感知虽然可以在一定程度上实现降维，但也带来了观测信息的丢失导致重构精度降低，现有重构算法不适用于半张量压缩感知。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1B2B0A-9EF4-DEC2-1784-66FAFD290D02}"/>
              </a:ext>
            </a:extLst>
          </p:cNvPr>
          <p:cNvSpPr txBox="1"/>
          <p:nvPr/>
        </p:nvSpPr>
        <p:spPr>
          <a:xfrm>
            <a:off x="1835524" y="2434517"/>
            <a:ext cx="8667058" cy="1884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压缩感知的重构算法：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凸优化：以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范数代替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范数进行求解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贪婪算法：以匹配追踪算法为核心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贝叶斯：概率重构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0852C7-1889-76DB-3981-A80AA50105CD}"/>
              </a:ext>
            </a:extLst>
          </p:cNvPr>
          <p:cNvSpPr txBox="1"/>
          <p:nvPr/>
        </p:nvSpPr>
        <p:spPr>
          <a:xfrm rot="20923872">
            <a:off x="7836072" y="2788306"/>
            <a:ext cx="253438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信息丢失！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DAA897-632E-2CC0-40C0-98EF4C298329}"/>
              </a:ext>
            </a:extLst>
          </p:cNvPr>
          <p:cNvSpPr txBox="1"/>
          <p:nvPr/>
        </p:nvSpPr>
        <p:spPr>
          <a:xfrm>
            <a:off x="1835524" y="4565119"/>
            <a:ext cx="8855336" cy="197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探索方向：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矩阵乘子优化观测过程，观测时不丢失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稀疏冗余字典优化更新可行解过程，重构时优化支撑集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深度学习重构算法或是构造优化问题求解欠定方程（广义压缩感知）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问号 - 快懂百科">
            <a:extLst>
              <a:ext uri="{FF2B5EF4-FFF2-40B4-BE49-F238E27FC236}">
                <a16:creationId xmlns:a16="http://schemas.microsoft.com/office/drawing/2014/main" id="{C48E9761-F7A5-A17B-AADE-E4BC2D29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84" y="3875142"/>
            <a:ext cx="2206330" cy="22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B77A04-9CDB-6436-C585-122D42DE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26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56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286D0-85A5-7200-AF0C-0C38F16A8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1C4E6-6348-9B01-05EE-AF4F1F97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2CCA-E229-422E-9ED7-233B33C559C8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7A93A3F-36C6-FF68-3041-041F35930F0C}"/>
              </a:ext>
            </a:extLst>
          </p:cNvPr>
          <p:cNvSpPr txBox="1">
            <a:spLocks/>
          </p:cNvSpPr>
          <p:nvPr/>
        </p:nvSpPr>
        <p:spPr>
          <a:xfrm>
            <a:off x="10361866" y="3445688"/>
            <a:ext cx="1239442" cy="307777"/>
          </a:xfrm>
          <a:prstGeom prst="rect">
            <a:avLst/>
          </a:prstGeom>
          <a:ln w="317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b="1" kern="1200">
                <a:solidFill>
                  <a:srgbClr val="0070C0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278E0-0C43-4F71-8590-34DC0662F261}" type="datetime1">
              <a:rPr lang="zh-CN" altLang="en-US" sz="14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642BA"/>
                </a:solidFill>
                <a:latin typeface="+mj-ea"/>
                <a:ea typeface="+mj-ea"/>
                <a:cs typeface="Times New Roman" panose="02020603050405020304" pitchFamily="18" charset="0"/>
              </a:rPr>
              <a:pPr/>
              <a:t>2025/1/8</a:t>
            </a:fld>
            <a:endParaRPr lang="zh-CN" altLang="en-US" sz="1400" dirty="0">
              <a:ln w="9525">
                <a:solidFill>
                  <a:schemeClr val="bg1"/>
                </a:solidFill>
                <a:prstDash val="solid"/>
              </a:ln>
              <a:solidFill>
                <a:srgbClr val="0642BA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CE0C08A-63E0-AD5D-8F05-49C2706B586E}"/>
              </a:ext>
            </a:extLst>
          </p:cNvPr>
          <p:cNvCxnSpPr/>
          <p:nvPr/>
        </p:nvCxnSpPr>
        <p:spPr>
          <a:xfrm>
            <a:off x="4981254" y="4543817"/>
            <a:ext cx="6671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A970316-9BEE-70F4-249A-DFBCE62C1FD9}"/>
              </a:ext>
            </a:extLst>
          </p:cNvPr>
          <p:cNvSpPr txBox="1"/>
          <p:nvPr/>
        </p:nvSpPr>
        <p:spPr>
          <a:xfrm>
            <a:off x="9533189" y="3272115"/>
            <a:ext cx="902811" cy="523220"/>
          </a:xfrm>
          <a:prstGeom prst="rect">
            <a:avLst/>
          </a:prstGeom>
          <a:ln w="317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642BA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徐博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BEC477-A53A-1EC7-A989-3DBDC163895F}"/>
              </a:ext>
            </a:extLst>
          </p:cNvPr>
          <p:cNvSpPr txBox="1"/>
          <p:nvPr/>
        </p:nvSpPr>
        <p:spPr>
          <a:xfrm>
            <a:off x="8591939" y="3815633"/>
            <a:ext cx="3074881" cy="707886"/>
          </a:xfrm>
          <a:prstGeom prst="rect">
            <a:avLst/>
          </a:prstGeom>
          <a:ln w="317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642BA"/>
                </a:solidFill>
                <a:latin typeface="+mj-ea"/>
                <a:ea typeface="+mj-ea"/>
                <a:cs typeface="Times New Roman" panose="02020603050405020304" pitchFamily="18" charset="0"/>
              </a:rPr>
              <a:t>17808059627</a:t>
            </a:r>
          </a:p>
          <a:p>
            <a:pPr algn="r"/>
            <a:r>
              <a:rPr lang="en-US" altLang="zh-CN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642BA"/>
                </a:solidFill>
                <a:latin typeface="+mj-ea"/>
                <a:ea typeface="+mj-ea"/>
                <a:cs typeface="Times New Roman" panose="02020603050405020304" pitchFamily="18" charset="0"/>
              </a:rPr>
              <a:t>xubo@hainanu.edu.cn</a:t>
            </a:r>
            <a:endParaRPr lang="zh-CN" alt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642BA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FB57AC3-57B4-7E54-1A68-0026142190F5}"/>
              </a:ext>
            </a:extLst>
          </p:cNvPr>
          <p:cNvSpPr txBox="1"/>
          <p:nvPr/>
        </p:nvSpPr>
        <p:spPr>
          <a:xfrm>
            <a:off x="1168946" y="1223287"/>
            <a:ext cx="6659195" cy="267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642BA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lt"/>
              </a:rPr>
              <a:t>感谢各位专家！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642BA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642BA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  <a:sym typeface="+mn-lt"/>
              </a:rPr>
              <a:t>欢迎交流！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B712259-8259-DC4A-F787-D8AA5959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58" t="25039" r="10021" b="18985"/>
          <a:stretch/>
        </p:blipFill>
        <p:spPr>
          <a:xfrm>
            <a:off x="-1" y="5050344"/>
            <a:ext cx="1878227" cy="18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CA4A4-CEDD-19A4-94DB-A9499A124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786C5A3-B60E-FA6D-DD38-5A66258834A5}"/>
              </a:ext>
            </a:extLst>
          </p:cNvPr>
          <p:cNvCxnSpPr>
            <a:cxnSpLocks/>
          </p:cNvCxnSpPr>
          <p:nvPr/>
        </p:nvCxnSpPr>
        <p:spPr>
          <a:xfrm flipV="1">
            <a:off x="3129201" y="2501678"/>
            <a:ext cx="5969239" cy="5995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0FF56A4-FB2E-2E8B-8DD5-1912D2D6663F}"/>
              </a:ext>
            </a:extLst>
          </p:cNvPr>
          <p:cNvSpPr txBox="1"/>
          <p:nvPr/>
        </p:nvSpPr>
        <p:spPr>
          <a:xfrm>
            <a:off x="3534869" y="3018312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半张量压缩感知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C196238-0EC3-A640-5539-62403F367C9A}"/>
              </a:ext>
            </a:extLst>
          </p:cNvPr>
          <p:cNvCxnSpPr>
            <a:cxnSpLocks/>
          </p:cNvCxnSpPr>
          <p:nvPr/>
        </p:nvCxnSpPr>
        <p:spPr>
          <a:xfrm>
            <a:off x="3129201" y="3598572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9EC98525-50E1-7C1D-AFB3-C2198FA81273}"/>
              </a:ext>
            </a:extLst>
          </p:cNvPr>
          <p:cNvSpPr txBox="1"/>
          <p:nvPr/>
        </p:nvSpPr>
        <p:spPr>
          <a:xfrm>
            <a:off x="3534869" y="4134902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本课题组研究结果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2D002CE-5391-0B9E-8144-927DC4E40280}"/>
              </a:ext>
            </a:extLst>
          </p:cNvPr>
          <p:cNvCxnSpPr>
            <a:cxnSpLocks/>
          </p:cNvCxnSpPr>
          <p:nvPr/>
        </p:nvCxnSpPr>
        <p:spPr>
          <a:xfrm>
            <a:off x="3129201" y="4690637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05D4BA4B-99B1-B912-891E-9B6556CA4CBC}"/>
              </a:ext>
            </a:extLst>
          </p:cNvPr>
          <p:cNvSpPr txBox="1"/>
          <p:nvPr/>
        </p:nvSpPr>
        <p:spPr>
          <a:xfrm>
            <a:off x="3534869" y="5251493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展望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0A8CEB6-8BDE-55B6-0E06-7F2FBAC9BD72}"/>
              </a:ext>
            </a:extLst>
          </p:cNvPr>
          <p:cNvCxnSpPr>
            <a:cxnSpLocks/>
          </p:cNvCxnSpPr>
          <p:nvPr/>
        </p:nvCxnSpPr>
        <p:spPr>
          <a:xfrm>
            <a:off x="3129201" y="5819438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BF2AE9C-87ED-D273-BAD7-35C4E410254F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1844555"/>
            <a:ext cx="900000" cy="576000"/>
            <a:chOff x="0" y="192024"/>
            <a:chExt cx="740664" cy="512064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A955509-574D-3197-7A15-ACF3B5574A75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13D811A-E8DD-2BF6-C9B6-D10980980924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3757FE2-4BCD-B0F9-8E6C-8498A7C86688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2961145"/>
            <a:ext cx="900000" cy="576000"/>
            <a:chOff x="0" y="192024"/>
            <a:chExt cx="740664" cy="51206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4C435AD-1EE9-A90F-4EF4-AA979E86F70F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CE4670F-BDB8-4743-F814-5AF06BDB272A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521C186-AD74-C9DC-5B92-64C5B0D9248D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4077735"/>
            <a:ext cx="900000" cy="576000"/>
            <a:chOff x="0" y="192024"/>
            <a:chExt cx="740664" cy="512064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17D7B8E-AACD-FBA6-26C1-B2746CF6B5BA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BB36EEC-E30A-4EDB-C0F4-65861FA5B118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0BA8C5F-E8BA-CE22-8049-7396B2031BF8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5194326"/>
            <a:ext cx="900000" cy="576000"/>
            <a:chOff x="0" y="192024"/>
            <a:chExt cx="740664" cy="51206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AD2448C-25FD-FEB6-CBA0-F60DE6D53E20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C928CD6-CEC5-FDFB-B974-FD7E9EB9BD1B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188D0615-C444-085B-74DC-B00BDE103420}"/>
              </a:ext>
            </a:extLst>
          </p:cNvPr>
          <p:cNvSpPr txBox="1"/>
          <p:nvPr/>
        </p:nvSpPr>
        <p:spPr>
          <a:xfrm>
            <a:off x="3993356" y="246379"/>
            <a:ext cx="42052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CONTENT</a:t>
            </a:r>
            <a:endParaRPr lang="zh-CN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D6D21CC-0A35-BF05-B2B6-DCF7C9F15B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4869" y="1818604"/>
            <a:ext cx="556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kumimoji="0" lang="da-DK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日期占位符 46">
            <a:extLst>
              <a:ext uri="{FF2B5EF4-FFF2-40B4-BE49-F238E27FC236}">
                <a16:creationId xmlns:a16="http://schemas.microsoft.com/office/drawing/2014/main" id="{A67833DE-D4D2-9018-5231-7BE93BF4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419854"/>
            <a:ext cx="2743200" cy="365125"/>
          </a:xfrm>
        </p:spPr>
        <p:txBody>
          <a:bodyPr/>
          <a:lstStyle/>
          <a:p>
            <a:fld id="{A3C6C310-AABC-4178-A381-4EF66B1F1A2A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1FC22C8-BAC4-B0D6-6890-8C90E6DC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3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56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背景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272-3CF8-4A76-9104-04AED3DFA74B}" type="datetime1">
              <a:rPr lang="zh-CN" altLang="en-US" smtClean="0"/>
              <a:t>2025/1/8</a:t>
            </a:fld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88E8A9-73AB-4808-867B-40DCABBAFE2B}"/>
              </a:ext>
            </a:extLst>
          </p:cNvPr>
          <p:cNvGrpSpPr>
            <a:grpSpLocks noChangeAspect="1"/>
          </p:cNvGrpSpPr>
          <p:nvPr/>
        </p:nvGrpSpPr>
        <p:grpSpPr>
          <a:xfrm>
            <a:off x="2587825" y="2300804"/>
            <a:ext cx="7061667" cy="4058704"/>
            <a:chOff x="1740308" y="1764127"/>
            <a:chExt cx="7988366" cy="499624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82A348-F74C-4525-9210-82A86D5B1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4" t="7203" b="5265"/>
            <a:stretch>
              <a:fillRect/>
            </a:stretch>
          </p:blipFill>
          <p:spPr>
            <a:xfrm>
              <a:off x="5113850" y="4486086"/>
              <a:ext cx="4614824" cy="2274289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CFB7301-0104-4CF4-8356-8B4FA59DB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1"/>
            <a:stretch>
              <a:fillRect/>
            </a:stretch>
          </p:blipFill>
          <p:spPr>
            <a:xfrm>
              <a:off x="1740308" y="4486085"/>
              <a:ext cx="3192787" cy="2273621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8980048-F6E0-4A48-BED6-03281B655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768712"/>
              <a:ext cx="3785073" cy="2587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A7FA5F1-5232-4D74-9E21-72D8561DB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308" y="1764127"/>
              <a:ext cx="4054436" cy="2592460"/>
            </a:xfrm>
            <a:prstGeom prst="rect">
              <a:avLst/>
            </a:prstGeom>
          </p:spPr>
        </p:pic>
      </p:grpSp>
      <p:sp>
        <p:nvSpPr>
          <p:cNvPr id="11" name="线形标注 1(带强调线) 2">
            <a:extLst>
              <a:ext uri="{FF2B5EF4-FFF2-40B4-BE49-F238E27FC236}">
                <a16:creationId xmlns:a16="http://schemas.microsoft.com/office/drawing/2014/main" id="{C2336F69-C6E4-42EB-B143-E7040B045054}"/>
              </a:ext>
            </a:extLst>
          </p:cNvPr>
          <p:cNvSpPr/>
          <p:nvPr/>
        </p:nvSpPr>
        <p:spPr>
          <a:xfrm>
            <a:off x="124308" y="2490410"/>
            <a:ext cx="1866407" cy="938590"/>
          </a:xfrm>
          <a:prstGeom prst="accentCallout1">
            <a:avLst>
              <a:gd name="adj1" fmla="val 45818"/>
              <a:gd name="adj2" fmla="val 102582"/>
              <a:gd name="adj3" fmla="val 75658"/>
              <a:gd name="adj4" fmla="val 14981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测试点多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目标灵活性高</a:t>
            </a:r>
          </a:p>
        </p:txBody>
      </p:sp>
      <p:sp>
        <p:nvSpPr>
          <p:cNvPr id="12" name="线形标注 1(带强调线) 12">
            <a:extLst>
              <a:ext uri="{FF2B5EF4-FFF2-40B4-BE49-F238E27FC236}">
                <a16:creationId xmlns:a16="http://schemas.microsoft.com/office/drawing/2014/main" id="{70B3E271-699F-40A3-8931-FE0E512B45F7}"/>
              </a:ext>
            </a:extLst>
          </p:cNvPr>
          <p:cNvSpPr/>
          <p:nvPr/>
        </p:nvSpPr>
        <p:spPr>
          <a:xfrm>
            <a:off x="0" y="4757057"/>
            <a:ext cx="1990715" cy="836767"/>
          </a:xfrm>
          <a:prstGeom prst="accentCallout1">
            <a:avLst>
              <a:gd name="adj1" fmla="val 27570"/>
              <a:gd name="adj2" fmla="val 96584"/>
              <a:gd name="adj3" fmla="val 68891"/>
              <a:gd name="adj4" fmla="val 138986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需要长时间监控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测试范围较广</a:t>
            </a:r>
          </a:p>
        </p:txBody>
      </p:sp>
      <p:sp>
        <p:nvSpPr>
          <p:cNvPr id="13" name="线形标注 1(带强调线) 13">
            <a:extLst>
              <a:ext uri="{FF2B5EF4-FFF2-40B4-BE49-F238E27FC236}">
                <a16:creationId xmlns:a16="http://schemas.microsoft.com/office/drawing/2014/main" id="{CB833CCD-43CF-410C-8BB8-CAA9BE9BE73F}"/>
              </a:ext>
            </a:extLst>
          </p:cNvPr>
          <p:cNvSpPr/>
          <p:nvPr/>
        </p:nvSpPr>
        <p:spPr>
          <a:xfrm>
            <a:off x="10246602" y="2129440"/>
            <a:ext cx="1945398" cy="875015"/>
          </a:xfrm>
          <a:prstGeom prst="accentCallout1">
            <a:avLst>
              <a:gd name="adj1" fmla="val 66024"/>
              <a:gd name="adj2" fmla="val 620"/>
              <a:gd name="adj3" fmla="val 86374"/>
              <a:gd name="adj4" fmla="val -3385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信号动态范围广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布设范围广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线形标注 1(带强调线) 14">
            <a:extLst>
              <a:ext uri="{FF2B5EF4-FFF2-40B4-BE49-F238E27FC236}">
                <a16:creationId xmlns:a16="http://schemas.microsoft.com/office/drawing/2014/main" id="{5AD3B78B-BFFB-4927-B6BB-373037D04342}"/>
              </a:ext>
            </a:extLst>
          </p:cNvPr>
          <p:cNvSpPr/>
          <p:nvPr/>
        </p:nvSpPr>
        <p:spPr>
          <a:xfrm>
            <a:off x="10246602" y="4757057"/>
            <a:ext cx="1945398" cy="767608"/>
          </a:xfrm>
          <a:prstGeom prst="accentCallout1">
            <a:avLst>
              <a:gd name="adj1" fmla="val 64130"/>
              <a:gd name="adj2" fmla="val 2299"/>
              <a:gd name="adj3" fmla="val 97084"/>
              <a:gd name="adj4" fmla="val -32485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信号威力巨大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布设环境恶劣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01A792E-DFE8-4515-BFC5-1735EA24A24F}"/>
              </a:ext>
            </a:extLst>
          </p:cNvPr>
          <p:cNvGrpSpPr/>
          <p:nvPr/>
        </p:nvGrpSpPr>
        <p:grpSpPr>
          <a:xfrm>
            <a:off x="1674683" y="1023511"/>
            <a:ext cx="8104543" cy="1081466"/>
            <a:chOff x="1749705" y="1160414"/>
            <a:chExt cx="8104543" cy="108146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77DF3FE-F663-4AE5-B43E-9CEE87CD763F}"/>
                </a:ext>
              </a:extLst>
            </p:cNvPr>
            <p:cNvSpPr txBox="1"/>
            <p:nvPr/>
          </p:nvSpPr>
          <p:spPr>
            <a:xfrm>
              <a:off x="2464435" y="1367473"/>
              <a:ext cx="7389813" cy="874407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lgDash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             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瞬态信号是指在背景噪声下突发，时域持续时间短，有明显的开端和结束节点。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1624F08-96BE-4925-A68C-EAD596D62690}"/>
                </a:ext>
              </a:extLst>
            </p:cNvPr>
            <p:cNvSpPr/>
            <p:nvPr/>
          </p:nvSpPr>
          <p:spPr>
            <a:xfrm>
              <a:off x="1749705" y="1160414"/>
              <a:ext cx="1429460" cy="414117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/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瞬态信号：</a:t>
              </a:r>
              <a:endParaRPr lang="en-US" altLang="zh-CN" sz="2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911618-432B-C3E1-2512-767B62C7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4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22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背景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415C-B11B-4FA1-9EDE-0905645E700D}" type="datetime1">
              <a:rPr lang="zh-CN" altLang="en-US" smtClean="0"/>
              <a:t>2025/1/8</a:t>
            </a:fld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B808E11-2A3A-40DB-BBC8-A4C76E899A36}"/>
              </a:ext>
            </a:extLst>
          </p:cNvPr>
          <p:cNvGrpSpPr/>
          <p:nvPr/>
        </p:nvGrpSpPr>
        <p:grpSpPr>
          <a:xfrm>
            <a:off x="1674683" y="2183509"/>
            <a:ext cx="8104543" cy="1545887"/>
            <a:chOff x="1749705" y="1160414"/>
            <a:chExt cx="8104543" cy="154588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C73ECD9-029D-4ECB-AC5B-10B5BAE62BE4}"/>
                </a:ext>
              </a:extLst>
            </p:cNvPr>
            <p:cNvSpPr txBox="1"/>
            <p:nvPr/>
          </p:nvSpPr>
          <p:spPr>
            <a:xfrm>
              <a:off x="2464435" y="1367473"/>
              <a:ext cx="7389813" cy="1338828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lgDash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主要能量集中在低频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频率覆盖范围广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高频包含重要信息；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C30D8DE-FCE7-44DD-BE58-6A12625B2D6A}"/>
                </a:ext>
              </a:extLst>
            </p:cNvPr>
            <p:cNvSpPr/>
            <p:nvPr/>
          </p:nvSpPr>
          <p:spPr>
            <a:xfrm>
              <a:off x="1749705" y="1160414"/>
              <a:ext cx="1429460" cy="414117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/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主要特征：</a:t>
              </a:r>
              <a:endParaRPr lang="en-US" altLang="zh-CN" sz="2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5883457C-472B-4D3A-B161-205F05FDC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81" y="3807929"/>
            <a:ext cx="3453589" cy="2611925"/>
          </a:xfrm>
          <a:prstGeom prst="rect">
            <a:avLst/>
          </a:prstGeom>
          <a:ln w="38100" cap="sq">
            <a:solidFill>
              <a:srgbClr val="2E75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7F5317A-0D86-4CEE-B9C9-6E84483E14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37" y="3807929"/>
            <a:ext cx="3453589" cy="2611925"/>
          </a:xfrm>
          <a:prstGeom prst="rect">
            <a:avLst/>
          </a:prstGeom>
          <a:ln w="38100" cap="sq">
            <a:solidFill>
              <a:srgbClr val="2E75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A79547-7F1F-495B-BD53-148E2679AEEA}"/>
              </a:ext>
            </a:extLst>
          </p:cNvPr>
          <p:cNvGrpSpPr/>
          <p:nvPr/>
        </p:nvGrpSpPr>
        <p:grpSpPr>
          <a:xfrm>
            <a:off x="1674683" y="1023511"/>
            <a:ext cx="8104543" cy="1081466"/>
            <a:chOff x="1749705" y="1160414"/>
            <a:chExt cx="8104543" cy="1081466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B6F4966-D39B-4C51-83D2-7E205E9D8D14}"/>
                </a:ext>
              </a:extLst>
            </p:cNvPr>
            <p:cNvSpPr txBox="1"/>
            <p:nvPr/>
          </p:nvSpPr>
          <p:spPr>
            <a:xfrm>
              <a:off x="2464435" y="1367473"/>
              <a:ext cx="7389813" cy="874407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lgDash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             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瞬态信号是指在背景噪声下突发，时域持续时间短，有明显的开端和结束节点。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CFF250E-4441-4E8F-A0FB-BC22113D3A15}"/>
                </a:ext>
              </a:extLst>
            </p:cNvPr>
            <p:cNvSpPr/>
            <p:nvPr/>
          </p:nvSpPr>
          <p:spPr>
            <a:xfrm>
              <a:off x="1749705" y="1160414"/>
              <a:ext cx="1429460" cy="414117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/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瞬态信号：</a:t>
              </a:r>
              <a:endParaRPr lang="en-US" altLang="zh-CN" sz="2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29DE55-C020-137E-4CCD-D865B646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5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349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背景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3294-3EA1-4563-99B7-31E7CA4A325A}" type="datetime1">
              <a:rPr lang="zh-CN" altLang="en-US" smtClean="0"/>
              <a:t>2025/1/8</a:t>
            </a:fld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A79547-7F1F-495B-BD53-148E2679AEEA}"/>
              </a:ext>
            </a:extLst>
          </p:cNvPr>
          <p:cNvGrpSpPr/>
          <p:nvPr/>
        </p:nvGrpSpPr>
        <p:grpSpPr>
          <a:xfrm>
            <a:off x="1674683" y="1023511"/>
            <a:ext cx="8104543" cy="1496964"/>
            <a:chOff x="1749705" y="1160414"/>
            <a:chExt cx="8104543" cy="149696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B6F4966-D39B-4C51-83D2-7E205E9D8D14}"/>
                </a:ext>
              </a:extLst>
            </p:cNvPr>
            <p:cNvSpPr txBox="1"/>
            <p:nvPr/>
          </p:nvSpPr>
          <p:spPr>
            <a:xfrm>
              <a:off x="2464435" y="1367473"/>
              <a:ext cx="7389813" cy="1289905"/>
            </a:xfrm>
            <a:prstGeom prst="rect">
              <a:avLst/>
            </a:prstGeom>
            <a:noFill/>
            <a:ln w="25400" cap="flat" cmpd="sng">
              <a:solidFill>
                <a:srgbClr val="0070C0"/>
              </a:solidFill>
              <a:prstDash val="lgDash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             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本课题组项目为</a:t>
              </a: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XXX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军工项目，其中部分主要内容为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无线分布式测试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炮口冲击波信号，要求测试系统以持续高速采样对冲击波信号进行捕获，且保证无线实时安全传输。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CFF250E-4441-4E8F-A0FB-BC22113D3A15}"/>
                </a:ext>
              </a:extLst>
            </p:cNvPr>
            <p:cNvSpPr/>
            <p:nvPr/>
          </p:nvSpPr>
          <p:spPr>
            <a:xfrm>
              <a:off x="1749705" y="1160414"/>
              <a:ext cx="1429460" cy="414117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/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测试目标：</a:t>
              </a:r>
              <a:endParaRPr lang="en-US" altLang="zh-CN" sz="2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AEECB8-D089-4EB9-8FE3-58111536F400}"/>
              </a:ext>
            </a:extLst>
          </p:cNvPr>
          <p:cNvSpPr txBox="1"/>
          <p:nvPr/>
        </p:nvSpPr>
        <p:spPr>
          <a:xfrm>
            <a:off x="2002253" y="4665527"/>
            <a:ext cx="7885186" cy="1705403"/>
          </a:xfrm>
          <a:prstGeom prst="rect">
            <a:avLst/>
          </a:prstGeom>
          <a:noFill/>
          <a:ln w="25400" cap="flat" cmpd="sng">
            <a:solidFill>
              <a:srgbClr val="2E75B6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467995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项目要求本无线测试系统可以有效的抵御对传输数据的攻击，保证数据流在被截获的情况下也无法得到明文信息；且压缩加密速度应能满足系统对数据传输时延的要求。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467995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传统的压缩算法、加密算法难以直接应用于本无线分布式测试系统。</a:t>
            </a:r>
          </a:p>
        </p:txBody>
      </p:sp>
      <p:sp useBgFill="1">
        <p:nvSpPr>
          <p:cNvPr id="15" name="圆角矩形 6">
            <a:extLst>
              <a:ext uri="{FF2B5EF4-FFF2-40B4-BE49-F238E27FC236}">
                <a16:creationId xmlns:a16="http://schemas.microsoft.com/office/drawing/2014/main" id="{72728D2F-EB3F-48C6-8F3C-537ADDE3F80E}"/>
              </a:ext>
            </a:extLst>
          </p:cNvPr>
          <p:cNvSpPr/>
          <p:nvPr/>
        </p:nvSpPr>
        <p:spPr>
          <a:xfrm>
            <a:off x="2304561" y="3169697"/>
            <a:ext cx="3157243" cy="1402303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marL="285750" marR="0" lvl="0" indent="-285750" defTabSz="200025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多节点持续冗余采样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defTabSz="200025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无线带宽不足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defTabSz="200025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压缩算法复杂度高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 useBgFill="1">
        <p:nvSpPr>
          <p:cNvPr id="16" name="圆角矩形 7">
            <a:extLst>
              <a:ext uri="{FF2B5EF4-FFF2-40B4-BE49-F238E27FC236}">
                <a16:creationId xmlns:a16="http://schemas.microsoft.com/office/drawing/2014/main" id="{4ADF3051-E408-4A3C-8CF9-8977403B5EF9}"/>
              </a:ext>
            </a:extLst>
          </p:cNvPr>
          <p:cNvSpPr/>
          <p:nvPr/>
        </p:nvSpPr>
        <p:spPr>
          <a:xfrm>
            <a:off x="6479513" y="3159583"/>
            <a:ext cx="3159351" cy="140230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marL="285750" indent="-285750" defTabSz="200025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需先压缩再加密</a:t>
            </a:r>
            <a:endParaRPr lang="en-US" altLang="zh-CN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defTabSz="200025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算法复杂度高</a:t>
            </a:r>
            <a:endParaRPr lang="en-US" altLang="zh-CN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defTabSz="200025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对称加密安全性不足</a:t>
            </a:r>
          </a:p>
        </p:txBody>
      </p:sp>
      <p:sp>
        <p:nvSpPr>
          <p:cNvPr id="17" name="圆角矩形 8">
            <a:extLst>
              <a:ext uri="{FF2B5EF4-FFF2-40B4-BE49-F238E27FC236}">
                <a16:creationId xmlns:a16="http://schemas.microsoft.com/office/drawing/2014/main" id="{7FAFC8CD-25B4-4788-8B57-1373D7C204A1}"/>
              </a:ext>
            </a:extLst>
          </p:cNvPr>
          <p:cNvSpPr/>
          <p:nvPr/>
        </p:nvSpPr>
        <p:spPr>
          <a:xfrm>
            <a:off x="2304561" y="2584770"/>
            <a:ext cx="3157243" cy="538163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marL="0" marR="0" lvl="0" indent="0" algn="ctr" defTabSz="2000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实时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传输</a:t>
            </a:r>
          </a:p>
        </p:txBody>
      </p:sp>
      <p:sp>
        <p:nvSpPr>
          <p:cNvPr id="18" name="圆角矩形 9">
            <a:extLst>
              <a:ext uri="{FF2B5EF4-FFF2-40B4-BE49-F238E27FC236}">
                <a16:creationId xmlns:a16="http://schemas.microsoft.com/office/drawing/2014/main" id="{AD956B4C-4AA4-4625-9B74-87AE8156BD38}"/>
              </a:ext>
            </a:extLst>
          </p:cNvPr>
          <p:cNvSpPr/>
          <p:nvPr/>
        </p:nvSpPr>
        <p:spPr>
          <a:xfrm>
            <a:off x="6479513" y="2584770"/>
            <a:ext cx="3159351" cy="538163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marL="0" marR="0" lvl="0" indent="0" algn="ctr" defTabSz="2000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传输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8CF4F9B-5DE5-4C46-9F86-62FBD7C0ED56}"/>
              </a:ext>
            </a:extLst>
          </p:cNvPr>
          <p:cNvSpPr txBox="1"/>
          <p:nvPr/>
        </p:nvSpPr>
        <p:spPr>
          <a:xfrm rot="20923872">
            <a:off x="156906" y="4111649"/>
            <a:ext cx="253438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问题产生！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3356B0-B2E8-4197-D293-FC7E9A09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6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76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94F6C-8279-BA6A-E9E9-237E8EE4E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B9D6E68-FD43-DC51-0499-3D8E88036BDB}"/>
              </a:ext>
            </a:extLst>
          </p:cNvPr>
          <p:cNvCxnSpPr>
            <a:cxnSpLocks/>
          </p:cNvCxnSpPr>
          <p:nvPr/>
        </p:nvCxnSpPr>
        <p:spPr>
          <a:xfrm flipV="1">
            <a:off x="3129201" y="2501678"/>
            <a:ext cx="5969239" cy="5995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87932A7-E3C3-85C9-E4B3-1936EC235048}"/>
              </a:ext>
            </a:extLst>
          </p:cNvPr>
          <p:cNvSpPr txBox="1"/>
          <p:nvPr/>
        </p:nvSpPr>
        <p:spPr>
          <a:xfrm>
            <a:off x="3534869" y="2894742"/>
            <a:ext cx="558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半张量压缩感知</a:t>
            </a:r>
            <a:endParaRPr lang="da-DK" altLang="zh-CN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EF8EE24-9D84-D162-10AC-68DCBDDFD473}"/>
              </a:ext>
            </a:extLst>
          </p:cNvPr>
          <p:cNvCxnSpPr>
            <a:cxnSpLocks/>
          </p:cNvCxnSpPr>
          <p:nvPr/>
        </p:nvCxnSpPr>
        <p:spPr>
          <a:xfrm>
            <a:off x="3129201" y="3598572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9C1DBE47-29E4-60BF-B660-2281EABE14BD}"/>
              </a:ext>
            </a:extLst>
          </p:cNvPr>
          <p:cNvSpPr txBox="1"/>
          <p:nvPr/>
        </p:nvSpPr>
        <p:spPr>
          <a:xfrm>
            <a:off x="3534869" y="4134902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本课题组研究结果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04E6D62-F5DE-7627-C315-23A05612AE19}"/>
              </a:ext>
            </a:extLst>
          </p:cNvPr>
          <p:cNvCxnSpPr>
            <a:cxnSpLocks/>
          </p:cNvCxnSpPr>
          <p:nvPr/>
        </p:nvCxnSpPr>
        <p:spPr>
          <a:xfrm>
            <a:off x="3129201" y="4690637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5989447-B973-470B-4E65-AA50A81F1475}"/>
              </a:ext>
            </a:extLst>
          </p:cNvPr>
          <p:cNvSpPr txBox="1"/>
          <p:nvPr/>
        </p:nvSpPr>
        <p:spPr>
          <a:xfrm>
            <a:off x="3534869" y="5251493"/>
            <a:ext cx="558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展望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365CDD2-2716-0235-AE49-3C696C13585D}"/>
              </a:ext>
            </a:extLst>
          </p:cNvPr>
          <p:cNvCxnSpPr>
            <a:cxnSpLocks/>
          </p:cNvCxnSpPr>
          <p:nvPr/>
        </p:nvCxnSpPr>
        <p:spPr>
          <a:xfrm>
            <a:off x="3129201" y="5819438"/>
            <a:ext cx="5988906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4006FDB-2523-7444-E871-57BA1A1EE126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1844555"/>
            <a:ext cx="900000" cy="576000"/>
            <a:chOff x="0" y="192024"/>
            <a:chExt cx="740664" cy="512064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0C97FDE-E90B-5070-B6C8-AEEE656DE073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34DD4FC-D928-90C3-0960-3453846D97FD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B8529B5-7817-88E2-3250-662370414082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2961145"/>
            <a:ext cx="900000" cy="576000"/>
            <a:chOff x="0" y="192024"/>
            <a:chExt cx="740664" cy="51206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B468098-BABF-E2AA-A4E8-38F80D5CDA63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4AB7B2E-16AA-9A24-DED8-CF3CB1C811BA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A2E33A5-3D66-5E43-16AC-F0F90D20E9CA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4077735"/>
            <a:ext cx="900000" cy="576000"/>
            <a:chOff x="0" y="192024"/>
            <a:chExt cx="740664" cy="512064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F98803D-76E1-82C5-9CE5-8917F3DD64DD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4E4A200-7AA8-7DDE-6A80-C82C870C4A86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D587B79-B340-07B0-E19E-35E83E356D6E}"/>
              </a:ext>
            </a:extLst>
          </p:cNvPr>
          <p:cNvGrpSpPr>
            <a:grpSpLocks noChangeAspect="1"/>
          </p:cNvGrpSpPr>
          <p:nvPr/>
        </p:nvGrpSpPr>
        <p:grpSpPr>
          <a:xfrm>
            <a:off x="2180519" y="5194326"/>
            <a:ext cx="900000" cy="576000"/>
            <a:chOff x="0" y="192024"/>
            <a:chExt cx="740664" cy="51206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B1C4D4D-62BC-EE91-49FA-AB85C600EE00}"/>
                </a:ext>
              </a:extLst>
            </p:cNvPr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F163C99-9B17-9115-04DC-123927EA5EF9}"/>
                </a:ext>
              </a:extLst>
            </p:cNvPr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8D470ABB-50EF-440C-83B9-02F035A8C744}"/>
              </a:ext>
            </a:extLst>
          </p:cNvPr>
          <p:cNvSpPr txBox="1"/>
          <p:nvPr/>
        </p:nvSpPr>
        <p:spPr>
          <a:xfrm>
            <a:off x="3993356" y="246379"/>
            <a:ext cx="42052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CONTENT</a:t>
            </a:r>
            <a:endParaRPr lang="zh-CN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CE6136E-8F7D-4033-9AA0-25ECB0CE559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4869" y="1901722"/>
            <a:ext cx="556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日期占位符 46">
            <a:extLst>
              <a:ext uri="{FF2B5EF4-FFF2-40B4-BE49-F238E27FC236}">
                <a16:creationId xmlns:a16="http://schemas.microsoft.com/office/drawing/2014/main" id="{F5A39941-F930-DA3C-8167-596F2F00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419854"/>
            <a:ext cx="2743200" cy="365125"/>
          </a:xfrm>
        </p:spPr>
        <p:txBody>
          <a:bodyPr/>
          <a:lstStyle/>
          <a:p>
            <a:fld id="{369C47A5-C518-4A7B-BE6D-3306B6DF8E5D}" type="datetime1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731D30-F787-2ADC-CCE2-C2662262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7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148236"/>
            <a:ext cx="7460673" cy="683172"/>
          </a:xfrm>
        </p:spPr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半张量压缩感知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FC09-7C94-4403-A284-EEA26CEABD8F}" type="datetime1">
              <a:rPr lang="zh-CN" altLang="en-US" smtClean="0"/>
              <a:t>2025/1/8</a:t>
            </a:fld>
            <a:endParaRPr lang="zh-CN" altLang="en-US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A5A0B0A-CE70-398A-ED17-20E7D566E74C}"/>
              </a:ext>
            </a:extLst>
          </p:cNvPr>
          <p:cNvGrpSpPr/>
          <p:nvPr/>
        </p:nvGrpSpPr>
        <p:grpSpPr>
          <a:xfrm>
            <a:off x="842054" y="874581"/>
            <a:ext cx="4117042" cy="2794057"/>
            <a:chOff x="788147" y="3331421"/>
            <a:chExt cx="4470276" cy="312298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D616DB12-0F25-FAE0-950B-AFF3593F3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8147" y="3331421"/>
              <a:ext cx="4470276" cy="3122985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BA27CED-BEDB-D436-CA59-D60365AA9542}"/>
                </a:ext>
              </a:extLst>
            </p:cNvPr>
            <p:cNvSpPr/>
            <p:nvPr/>
          </p:nvSpPr>
          <p:spPr>
            <a:xfrm>
              <a:off x="3765182" y="6278679"/>
              <a:ext cx="1493241" cy="175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6C2286B-72D2-9315-5B93-10EA6DECF34A}"/>
              </a:ext>
            </a:extLst>
          </p:cNvPr>
          <p:cNvGrpSpPr/>
          <p:nvPr/>
        </p:nvGrpSpPr>
        <p:grpSpPr>
          <a:xfrm>
            <a:off x="838200" y="3819841"/>
            <a:ext cx="4365812" cy="2600013"/>
            <a:chOff x="5723091" y="3663205"/>
            <a:chExt cx="4752167" cy="2829831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F7FD3C24-8C4C-A601-C59F-425762649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457" b="2550"/>
            <a:stretch/>
          </p:blipFill>
          <p:spPr>
            <a:xfrm>
              <a:off x="5723091" y="3663205"/>
              <a:ext cx="4752167" cy="2794057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4EBE69F-72CD-5FB4-C928-F6D0370D56AF}"/>
                </a:ext>
              </a:extLst>
            </p:cNvPr>
            <p:cNvSpPr/>
            <p:nvPr/>
          </p:nvSpPr>
          <p:spPr>
            <a:xfrm>
              <a:off x="8975974" y="6317309"/>
              <a:ext cx="1493241" cy="175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5DA045BA-8F71-AB38-E122-732F6B1A1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947" y="1212285"/>
            <a:ext cx="5986791" cy="3389670"/>
          </a:xfrm>
          <a:prstGeom prst="rect">
            <a:avLst/>
          </a:prstGeom>
        </p:spPr>
      </p:pic>
      <p:sp>
        <p:nvSpPr>
          <p:cNvPr id="44" name="ïṡ1ïḑê">
            <a:extLst>
              <a:ext uri="{FF2B5EF4-FFF2-40B4-BE49-F238E27FC236}">
                <a16:creationId xmlns:a16="http://schemas.microsoft.com/office/drawing/2014/main" id="{8151A283-3AA6-FE06-8290-FB0614D7D1AC}"/>
              </a:ext>
            </a:extLst>
          </p:cNvPr>
          <p:cNvSpPr txBox="1"/>
          <p:nvPr/>
        </p:nvSpPr>
        <p:spPr>
          <a:xfrm>
            <a:off x="6416483" y="648150"/>
            <a:ext cx="311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CS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数学表达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——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334294F-C5C3-2EF2-62EA-F003DD28289C}"/>
              </a:ext>
            </a:extLst>
          </p:cNvPr>
          <p:cNvGrpSpPr/>
          <p:nvPr/>
        </p:nvGrpSpPr>
        <p:grpSpPr>
          <a:xfrm>
            <a:off x="6416483" y="4847583"/>
            <a:ext cx="4798850" cy="1406013"/>
            <a:chOff x="393407" y="1787788"/>
            <a:chExt cx="4798850" cy="1406013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C6732F8C-AFEB-0DAB-8690-6B7EBE2F3DE7}"/>
                </a:ext>
              </a:extLst>
            </p:cNvPr>
            <p:cNvSpPr/>
            <p:nvPr/>
          </p:nvSpPr>
          <p:spPr>
            <a:xfrm>
              <a:off x="393407" y="1787788"/>
              <a:ext cx="4798850" cy="1406013"/>
            </a:xfrm>
            <a:custGeom>
              <a:avLst/>
              <a:gdLst>
                <a:gd name="connsiteX0" fmla="*/ 0 w 4798850"/>
                <a:gd name="connsiteY0" fmla="*/ 94498 h 1406013"/>
                <a:gd name="connsiteX1" fmla="*/ 94498 w 4798850"/>
                <a:gd name="connsiteY1" fmla="*/ 0 h 1406013"/>
                <a:gd name="connsiteX2" fmla="*/ 845246 w 4798850"/>
                <a:gd name="connsiteY2" fmla="*/ 0 h 1406013"/>
                <a:gd name="connsiteX3" fmla="*/ 1457698 w 4798850"/>
                <a:gd name="connsiteY3" fmla="*/ 0 h 1406013"/>
                <a:gd name="connsiteX4" fmla="*/ 1977953 w 4798850"/>
                <a:gd name="connsiteY4" fmla="*/ 0 h 1406013"/>
                <a:gd name="connsiteX5" fmla="*/ 2590405 w 4798850"/>
                <a:gd name="connsiteY5" fmla="*/ 0 h 1406013"/>
                <a:gd name="connsiteX6" fmla="*/ 3248955 w 4798850"/>
                <a:gd name="connsiteY6" fmla="*/ 0 h 1406013"/>
                <a:gd name="connsiteX7" fmla="*/ 3999703 w 4798850"/>
                <a:gd name="connsiteY7" fmla="*/ 0 h 1406013"/>
                <a:gd name="connsiteX8" fmla="*/ 4704352 w 4798850"/>
                <a:gd name="connsiteY8" fmla="*/ 0 h 1406013"/>
                <a:gd name="connsiteX9" fmla="*/ 4798850 w 4798850"/>
                <a:gd name="connsiteY9" fmla="*/ 94498 h 1406013"/>
                <a:gd name="connsiteX10" fmla="*/ 4798850 w 4798850"/>
                <a:gd name="connsiteY10" fmla="*/ 690836 h 1406013"/>
                <a:gd name="connsiteX11" fmla="*/ 4798850 w 4798850"/>
                <a:gd name="connsiteY11" fmla="*/ 1311515 h 1406013"/>
                <a:gd name="connsiteX12" fmla="*/ 4704352 w 4798850"/>
                <a:gd name="connsiteY12" fmla="*/ 1406013 h 1406013"/>
                <a:gd name="connsiteX13" fmla="*/ 4091900 w 4798850"/>
                <a:gd name="connsiteY13" fmla="*/ 1406013 h 1406013"/>
                <a:gd name="connsiteX14" fmla="*/ 3525546 w 4798850"/>
                <a:gd name="connsiteY14" fmla="*/ 1406013 h 1406013"/>
                <a:gd name="connsiteX15" fmla="*/ 2959193 w 4798850"/>
                <a:gd name="connsiteY15" fmla="*/ 1406013 h 1406013"/>
                <a:gd name="connsiteX16" fmla="*/ 2208445 w 4798850"/>
                <a:gd name="connsiteY16" fmla="*/ 1406013 h 1406013"/>
                <a:gd name="connsiteX17" fmla="*/ 1457698 w 4798850"/>
                <a:gd name="connsiteY17" fmla="*/ 1406013 h 1406013"/>
                <a:gd name="connsiteX18" fmla="*/ 706950 w 4798850"/>
                <a:gd name="connsiteY18" fmla="*/ 1406013 h 1406013"/>
                <a:gd name="connsiteX19" fmla="*/ 94498 w 4798850"/>
                <a:gd name="connsiteY19" fmla="*/ 1406013 h 1406013"/>
                <a:gd name="connsiteX20" fmla="*/ 0 w 4798850"/>
                <a:gd name="connsiteY20" fmla="*/ 1311515 h 1406013"/>
                <a:gd name="connsiteX21" fmla="*/ 0 w 4798850"/>
                <a:gd name="connsiteY21" fmla="*/ 690836 h 1406013"/>
                <a:gd name="connsiteX22" fmla="*/ 0 w 4798850"/>
                <a:gd name="connsiteY22" fmla="*/ 94498 h 140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98850" h="1406013" fill="none" extrusionOk="0">
                  <a:moveTo>
                    <a:pt x="0" y="94498"/>
                  </a:moveTo>
                  <a:cubicBezTo>
                    <a:pt x="-6109" y="44627"/>
                    <a:pt x="42969" y="2300"/>
                    <a:pt x="94498" y="0"/>
                  </a:cubicBezTo>
                  <a:cubicBezTo>
                    <a:pt x="248440" y="7978"/>
                    <a:pt x="630752" y="18200"/>
                    <a:pt x="845246" y="0"/>
                  </a:cubicBezTo>
                  <a:cubicBezTo>
                    <a:pt x="1059740" y="-18200"/>
                    <a:pt x="1177423" y="-23662"/>
                    <a:pt x="1457698" y="0"/>
                  </a:cubicBezTo>
                  <a:cubicBezTo>
                    <a:pt x="1737973" y="23662"/>
                    <a:pt x="1730603" y="13170"/>
                    <a:pt x="1977953" y="0"/>
                  </a:cubicBezTo>
                  <a:cubicBezTo>
                    <a:pt x="2225303" y="-13170"/>
                    <a:pt x="2393047" y="-24750"/>
                    <a:pt x="2590405" y="0"/>
                  </a:cubicBezTo>
                  <a:cubicBezTo>
                    <a:pt x="2787763" y="24750"/>
                    <a:pt x="2965750" y="-10448"/>
                    <a:pt x="3248955" y="0"/>
                  </a:cubicBezTo>
                  <a:cubicBezTo>
                    <a:pt x="3532160" y="10448"/>
                    <a:pt x="3819983" y="22960"/>
                    <a:pt x="3999703" y="0"/>
                  </a:cubicBezTo>
                  <a:cubicBezTo>
                    <a:pt x="4179423" y="-22960"/>
                    <a:pt x="4511586" y="21105"/>
                    <a:pt x="4704352" y="0"/>
                  </a:cubicBezTo>
                  <a:cubicBezTo>
                    <a:pt x="4754664" y="-178"/>
                    <a:pt x="4799648" y="44041"/>
                    <a:pt x="4798850" y="94498"/>
                  </a:cubicBezTo>
                  <a:cubicBezTo>
                    <a:pt x="4810453" y="378169"/>
                    <a:pt x="4802642" y="553775"/>
                    <a:pt x="4798850" y="690836"/>
                  </a:cubicBezTo>
                  <a:cubicBezTo>
                    <a:pt x="4795058" y="827897"/>
                    <a:pt x="4784555" y="1164043"/>
                    <a:pt x="4798850" y="1311515"/>
                  </a:cubicBezTo>
                  <a:cubicBezTo>
                    <a:pt x="4787203" y="1361228"/>
                    <a:pt x="4744172" y="1407357"/>
                    <a:pt x="4704352" y="1406013"/>
                  </a:cubicBezTo>
                  <a:cubicBezTo>
                    <a:pt x="4429116" y="1380743"/>
                    <a:pt x="4332397" y="1408503"/>
                    <a:pt x="4091900" y="1406013"/>
                  </a:cubicBezTo>
                  <a:cubicBezTo>
                    <a:pt x="3851403" y="1403523"/>
                    <a:pt x="3728637" y="1419134"/>
                    <a:pt x="3525546" y="1406013"/>
                  </a:cubicBezTo>
                  <a:cubicBezTo>
                    <a:pt x="3322455" y="1392892"/>
                    <a:pt x="3127745" y="1378131"/>
                    <a:pt x="2959193" y="1406013"/>
                  </a:cubicBezTo>
                  <a:cubicBezTo>
                    <a:pt x="2790641" y="1433895"/>
                    <a:pt x="2392001" y="1375390"/>
                    <a:pt x="2208445" y="1406013"/>
                  </a:cubicBezTo>
                  <a:cubicBezTo>
                    <a:pt x="2024889" y="1436636"/>
                    <a:pt x="1738839" y="1417676"/>
                    <a:pt x="1457698" y="1406013"/>
                  </a:cubicBezTo>
                  <a:cubicBezTo>
                    <a:pt x="1176557" y="1394350"/>
                    <a:pt x="898719" y="1384351"/>
                    <a:pt x="706950" y="1406013"/>
                  </a:cubicBezTo>
                  <a:cubicBezTo>
                    <a:pt x="515181" y="1427675"/>
                    <a:pt x="349292" y="1435872"/>
                    <a:pt x="94498" y="1406013"/>
                  </a:cubicBezTo>
                  <a:cubicBezTo>
                    <a:pt x="40288" y="1399328"/>
                    <a:pt x="-433" y="1357867"/>
                    <a:pt x="0" y="1311515"/>
                  </a:cubicBezTo>
                  <a:cubicBezTo>
                    <a:pt x="11078" y="1015461"/>
                    <a:pt x="-8286" y="849838"/>
                    <a:pt x="0" y="690836"/>
                  </a:cubicBezTo>
                  <a:cubicBezTo>
                    <a:pt x="8286" y="531834"/>
                    <a:pt x="20290" y="311081"/>
                    <a:pt x="0" y="94498"/>
                  </a:cubicBezTo>
                  <a:close/>
                </a:path>
                <a:path w="4798850" h="1406013" stroke="0" extrusionOk="0">
                  <a:moveTo>
                    <a:pt x="0" y="94498"/>
                  </a:moveTo>
                  <a:cubicBezTo>
                    <a:pt x="-2497" y="31164"/>
                    <a:pt x="41312" y="1986"/>
                    <a:pt x="94498" y="0"/>
                  </a:cubicBezTo>
                  <a:cubicBezTo>
                    <a:pt x="365670" y="520"/>
                    <a:pt x="535778" y="-6816"/>
                    <a:pt x="753049" y="0"/>
                  </a:cubicBezTo>
                  <a:cubicBezTo>
                    <a:pt x="970320" y="6816"/>
                    <a:pt x="1147022" y="-868"/>
                    <a:pt x="1319402" y="0"/>
                  </a:cubicBezTo>
                  <a:cubicBezTo>
                    <a:pt x="1491782" y="868"/>
                    <a:pt x="1837703" y="-22360"/>
                    <a:pt x="2070150" y="0"/>
                  </a:cubicBezTo>
                  <a:cubicBezTo>
                    <a:pt x="2302597" y="22360"/>
                    <a:pt x="2474738" y="-13190"/>
                    <a:pt x="2728700" y="0"/>
                  </a:cubicBezTo>
                  <a:cubicBezTo>
                    <a:pt x="2982662" y="13190"/>
                    <a:pt x="3172709" y="10576"/>
                    <a:pt x="3387251" y="0"/>
                  </a:cubicBezTo>
                  <a:cubicBezTo>
                    <a:pt x="3601793" y="-10576"/>
                    <a:pt x="3788588" y="3038"/>
                    <a:pt x="4045801" y="0"/>
                  </a:cubicBezTo>
                  <a:cubicBezTo>
                    <a:pt x="4303014" y="-3038"/>
                    <a:pt x="4482382" y="22290"/>
                    <a:pt x="4704352" y="0"/>
                  </a:cubicBezTo>
                  <a:cubicBezTo>
                    <a:pt x="4757541" y="-1925"/>
                    <a:pt x="4786352" y="41055"/>
                    <a:pt x="4798850" y="94498"/>
                  </a:cubicBezTo>
                  <a:cubicBezTo>
                    <a:pt x="4778050" y="379179"/>
                    <a:pt x="4818227" y="532993"/>
                    <a:pt x="4798850" y="690836"/>
                  </a:cubicBezTo>
                  <a:cubicBezTo>
                    <a:pt x="4779473" y="848679"/>
                    <a:pt x="4768915" y="1165132"/>
                    <a:pt x="4798850" y="1311515"/>
                  </a:cubicBezTo>
                  <a:cubicBezTo>
                    <a:pt x="4799247" y="1360520"/>
                    <a:pt x="4753182" y="1405886"/>
                    <a:pt x="4704352" y="1406013"/>
                  </a:cubicBezTo>
                  <a:cubicBezTo>
                    <a:pt x="4481372" y="1383334"/>
                    <a:pt x="4184597" y="1433357"/>
                    <a:pt x="4045801" y="1406013"/>
                  </a:cubicBezTo>
                  <a:cubicBezTo>
                    <a:pt x="3907005" y="1378669"/>
                    <a:pt x="3701392" y="1428208"/>
                    <a:pt x="3479448" y="1406013"/>
                  </a:cubicBezTo>
                  <a:cubicBezTo>
                    <a:pt x="3257504" y="1383818"/>
                    <a:pt x="3038872" y="1386387"/>
                    <a:pt x="2728700" y="1406013"/>
                  </a:cubicBezTo>
                  <a:cubicBezTo>
                    <a:pt x="2418528" y="1425639"/>
                    <a:pt x="2369244" y="1423478"/>
                    <a:pt x="2070150" y="1406013"/>
                  </a:cubicBezTo>
                  <a:cubicBezTo>
                    <a:pt x="1771056" y="1388549"/>
                    <a:pt x="1794968" y="1383514"/>
                    <a:pt x="1549895" y="1406013"/>
                  </a:cubicBezTo>
                  <a:cubicBezTo>
                    <a:pt x="1304822" y="1428512"/>
                    <a:pt x="1102844" y="1424938"/>
                    <a:pt x="799147" y="1406013"/>
                  </a:cubicBezTo>
                  <a:cubicBezTo>
                    <a:pt x="495450" y="1387088"/>
                    <a:pt x="424204" y="1371515"/>
                    <a:pt x="94498" y="1406013"/>
                  </a:cubicBezTo>
                  <a:cubicBezTo>
                    <a:pt x="46733" y="1408221"/>
                    <a:pt x="2967" y="1356274"/>
                    <a:pt x="0" y="1311515"/>
                  </a:cubicBezTo>
                  <a:cubicBezTo>
                    <a:pt x="-19452" y="1128538"/>
                    <a:pt x="-29202" y="957843"/>
                    <a:pt x="0" y="727347"/>
                  </a:cubicBezTo>
                  <a:cubicBezTo>
                    <a:pt x="29202" y="496851"/>
                    <a:pt x="-20285" y="407546"/>
                    <a:pt x="0" y="94498"/>
                  </a:cubicBezTo>
                  <a:close/>
                </a:path>
              </a:pathLst>
            </a:custGeom>
            <a:solidFill>
              <a:sysClr val="window" lastClr="FFFFFF"/>
            </a:solidFill>
            <a:ln w="19050" cap="sq" cmpd="sng" algn="ctr">
              <a:solidFill>
                <a:srgbClr val="FF0000"/>
              </a:solidFill>
              <a:prstDash val="solid"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2746591885">
                    <a:prstGeom prst="roundRect">
                      <a:avLst>
                        <a:gd name="adj" fmla="val 672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C089B27-1671-5891-B4E9-2F4223F71CE6}"/>
                </a:ext>
              </a:extLst>
            </p:cNvPr>
            <p:cNvSpPr txBox="1"/>
            <p:nvPr/>
          </p:nvSpPr>
          <p:spPr>
            <a:xfrm>
              <a:off x="418985" y="1822759"/>
              <a:ext cx="4747695" cy="1336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1" charset="-122"/>
                </a:rPr>
                <a:t>核心思想：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1" charset="-122"/>
                </a:rPr>
                <a:t>对具有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1" charset="-122"/>
                </a:rPr>
                <a:t>稀疏特性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1" charset="-122"/>
                </a:rPr>
                <a:t>的信号，可以用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1" charset="-122"/>
                </a:rPr>
                <a:t>少量的随机采样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1" charset="-122"/>
                </a:rPr>
                <a:t>获取离散样本，然后通过非线性算法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1" charset="-122"/>
                </a:rPr>
                <a:t>求解欠定方程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1" charset="-122"/>
                </a:rPr>
                <a:t>精确重构。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1" charset="-122"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F4FD46-710E-11D5-E848-E5F3AC47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8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395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DA63D8-9364-79F7-E557-C1D1D201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028F-7AE3-4C2E-A221-11220D276943}" type="datetime1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B8407BF-A0FE-A4F5-38F0-C9F7AD5DAE9C}"/>
              </a:ext>
            </a:extLst>
          </p:cNvPr>
          <p:cNvSpPr/>
          <p:nvPr/>
        </p:nvSpPr>
        <p:spPr>
          <a:xfrm>
            <a:off x="6641355" y="4831285"/>
            <a:ext cx="3602637" cy="38607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Wingdings 3" panose="05040102010807070707" pitchFamily="18" charset="2"/>
              </a:rPr>
              <a:t>半张量压缩感知</a:t>
            </a:r>
            <a:r>
              <a:rPr kumimoji="0" lang="en-US" altLang="zh-CN" sz="2000" b="1" i="0" u="none" strike="noStrike" kern="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Wingdings 3" panose="05040102010807070707" pitchFamily="18" charset="2"/>
              </a:rPr>
              <a:t>(STP-CS)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 Light" panose="02010600030101010101" pitchFamily="2" charset="-122"/>
                <a:cs typeface="+mn-cs"/>
              </a:rPr>
              <a:t>  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3CF4CB4-AC89-4CA2-4D75-B69D95F1BBBF}"/>
              </a:ext>
            </a:extLst>
          </p:cNvPr>
          <p:cNvSpPr/>
          <p:nvPr/>
        </p:nvSpPr>
        <p:spPr>
          <a:xfrm>
            <a:off x="1013562" y="4831285"/>
            <a:ext cx="3602637" cy="38607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Wingdings 3" panose="05040102010807070707" pitchFamily="18" charset="2"/>
              </a:rPr>
              <a:t>标准压缩感知</a:t>
            </a:r>
            <a:r>
              <a:rPr kumimoji="0" lang="en-US" altLang="zh-CN" sz="2000" b="1" i="0" u="none" strike="noStrike" kern="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Wingdings 3" panose="05040102010807070707" pitchFamily="18" charset="2"/>
              </a:rPr>
              <a:t>(CS)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 Light" panose="02010600030101010101" pitchFamily="2" charset="-122"/>
                <a:cs typeface="+mn-cs"/>
              </a:rPr>
              <a:t>  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9ADA72E-CF11-E1A9-DC20-C5D657F292BB}"/>
              </a:ext>
            </a:extLst>
          </p:cNvPr>
          <p:cNvGrpSpPr/>
          <p:nvPr/>
        </p:nvGrpSpPr>
        <p:grpSpPr>
          <a:xfrm>
            <a:off x="515176" y="1205434"/>
            <a:ext cx="4632960" cy="3337872"/>
            <a:chOff x="376519" y="1940368"/>
            <a:chExt cx="4632960" cy="333787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8382232-B540-8686-CD70-B00F62F59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519" y="2141893"/>
              <a:ext cx="4632960" cy="2743200"/>
            </a:xfrm>
            <a:prstGeom prst="rect">
              <a:avLst/>
            </a:prstGeom>
          </p:spPr>
        </p:pic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BC6472D-42EB-1E2F-ED5A-C1BC93475765}"/>
                </a:ext>
              </a:extLst>
            </p:cNvPr>
            <p:cNvSpPr/>
            <p:nvPr/>
          </p:nvSpPr>
          <p:spPr>
            <a:xfrm>
              <a:off x="4012707" y="1943923"/>
              <a:ext cx="996772" cy="3142695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43E21D8-6419-8EDF-FC65-5A252BF29A74}"/>
                </a:ext>
              </a:extLst>
            </p:cNvPr>
            <p:cNvSpPr/>
            <p:nvPr/>
          </p:nvSpPr>
          <p:spPr>
            <a:xfrm>
              <a:off x="376519" y="1943923"/>
              <a:ext cx="996772" cy="2141297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8EE0112A-3267-C007-FB7E-5343CA69CF48}"/>
                </a:ext>
              </a:extLst>
            </p:cNvPr>
            <p:cNvSpPr/>
            <p:nvPr/>
          </p:nvSpPr>
          <p:spPr>
            <a:xfrm>
              <a:off x="1491449" y="1940368"/>
              <a:ext cx="2521258" cy="2285117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D932FF-C17F-34D8-06DF-7DCAD7635BC3}"/>
                </a:ext>
              </a:extLst>
            </p:cNvPr>
            <p:cNvSpPr txBox="1"/>
            <p:nvPr/>
          </p:nvSpPr>
          <p:spPr>
            <a:xfrm>
              <a:off x="4568356" y="2030263"/>
              <a:ext cx="333468" cy="98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 dirty="0">
                  <a:solidFill>
                    <a:srgbClr val="0070C0"/>
                  </a:solidFill>
                  <a:ea typeface="楷体" panose="02010609060101010101" pitchFamily="49" charset="-122"/>
                </a:rPr>
                <a:t>原信号</a:t>
              </a:r>
              <a:endPara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1B5203A-D460-FCB7-31EF-EC49E20A6467}"/>
                </a:ext>
              </a:extLst>
            </p:cNvPr>
            <p:cNvSpPr txBox="1"/>
            <p:nvPr/>
          </p:nvSpPr>
          <p:spPr>
            <a:xfrm>
              <a:off x="1491449" y="2030263"/>
              <a:ext cx="1264698" cy="368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 dirty="0">
                  <a:solidFill>
                    <a:srgbClr val="0070C0"/>
                  </a:solidFill>
                  <a:ea typeface="楷体" panose="02010609060101010101" pitchFamily="49" charset="-122"/>
                </a:rPr>
                <a:t>观测矩阵</a:t>
              </a:r>
              <a:endPara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A4EB05D-FEFA-4791-3D7B-F10640B46451}"/>
                </a:ext>
              </a:extLst>
            </p:cNvPr>
            <p:cNvSpPr txBox="1"/>
            <p:nvPr/>
          </p:nvSpPr>
          <p:spPr>
            <a:xfrm>
              <a:off x="600516" y="1943923"/>
              <a:ext cx="333468" cy="98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 dirty="0">
                  <a:solidFill>
                    <a:srgbClr val="0070C0"/>
                  </a:solidFill>
                  <a:ea typeface="楷体" panose="02010609060101010101" pitchFamily="49" charset="-122"/>
                </a:rPr>
                <a:t>观测值</a:t>
              </a:r>
              <a:endPara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cxnSp>
          <p:nvCxnSpPr>
            <p:cNvPr id="14" name="连接符: 肘形 13">
              <a:extLst>
                <a:ext uri="{FF2B5EF4-FFF2-40B4-BE49-F238E27FC236}">
                  <a16:creationId xmlns:a16="http://schemas.microsoft.com/office/drawing/2014/main" id="{F3472965-C7D7-740B-12FE-EB0E408E33F6}"/>
                </a:ext>
              </a:extLst>
            </p:cNvPr>
            <p:cNvCxnSpPr>
              <a:stCxn id="9" idx="2"/>
              <a:endCxn id="8" idx="2"/>
            </p:cNvCxnSpPr>
            <p:nvPr/>
          </p:nvCxnSpPr>
          <p:spPr>
            <a:xfrm rot="16200000" flipH="1">
              <a:off x="2192300" y="2767825"/>
              <a:ext cx="1001398" cy="3636188"/>
            </a:xfrm>
            <a:prstGeom prst="bentConnector3">
              <a:avLst>
                <a:gd name="adj1" fmla="val 12282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EC6BB8F-A21F-3493-3205-05063A654290}"/>
                </a:ext>
              </a:extLst>
            </p:cNvPr>
            <p:cNvSpPr txBox="1"/>
            <p:nvPr/>
          </p:nvSpPr>
          <p:spPr>
            <a:xfrm>
              <a:off x="2060650" y="4902240"/>
              <a:ext cx="1264698" cy="37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ea typeface="楷体" panose="02010609060101010101" pitchFamily="49" charset="-122"/>
                </a:rPr>
                <a:t>重构算法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245BE66-E573-346D-2388-67D3A013C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138" y="1869445"/>
            <a:ext cx="40005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D7B389D-3A9F-BE6C-253D-E64DAF87AC61}"/>
              </a:ext>
            </a:extLst>
          </p:cNvPr>
          <p:cNvSpPr txBox="1"/>
          <p:nvPr/>
        </p:nvSpPr>
        <p:spPr>
          <a:xfrm>
            <a:off x="6219773" y="5921631"/>
            <a:ext cx="4855988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FF0000"/>
                </a:solidFill>
                <a:ea typeface="楷体" panose="02010609060101010101" pitchFamily="49" charset="-122"/>
              </a:rPr>
              <a:t>突破矩阵乘法限制，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减小观测矩阵大小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" name="标题 2">
            <a:extLst>
              <a:ext uri="{FF2B5EF4-FFF2-40B4-BE49-F238E27FC236}">
                <a16:creationId xmlns:a16="http://schemas.microsoft.com/office/drawing/2014/main" id="{0E0060C4-50C6-4619-7C2F-0A53BAFD9AF9}"/>
              </a:ext>
            </a:extLst>
          </p:cNvPr>
          <p:cNvSpPr txBox="1">
            <a:spLocks/>
          </p:cNvSpPr>
          <p:nvPr/>
        </p:nvSpPr>
        <p:spPr>
          <a:xfrm>
            <a:off x="838200" y="148236"/>
            <a:ext cx="7460673" cy="68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/>
              <a:t>2. </a:t>
            </a:r>
            <a:r>
              <a:rPr lang="zh-CN" altLang="en-US"/>
              <a:t>半张量压缩感知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B91E66-203D-1315-F7E1-D6B32736119B}"/>
                  </a:ext>
                </a:extLst>
              </p:cNvPr>
              <p:cNvSpPr txBox="1"/>
              <p:nvPr/>
            </p:nvSpPr>
            <p:spPr>
              <a:xfrm>
                <a:off x="6311026" y="324746"/>
                <a:ext cx="4673483" cy="1447264"/>
              </a:xfrm>
              <a:prstGeom prst="rect">
                <a:avLst/>
              </a:prstGeom>
              <a:noFill/>
              <a:ln w="19050" cap="sq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2746591885">
                      <a:custGeom>
                        <a:avLst/>
                        <a:gdLst>
                          <a:gd name="connsiteX0" fmla="*/ 0 w 5455584"/>
                          <a:gd name="connsiteY0" fmla="*/ 182141 h 2710034"/>
                          <a:gd name="connsiteX1" fmla="*/ 182141 w 5455584"/>
                          <a:gd name="connsiteY1" fmla="*/ 0 h 2710034"/>
                          <a:gd name="connsiteX2" fmla="*/ 818554 w 5455584"/>
                          <a:gd name="connsiteY2" fmla="*/ 0 h 2710034"/>
                          <a:gd name="connsiteX3" fmla="*/ 1353140 w 5455584"/>
                          <a:gd name="connsiteY3" fmla="*/ 0 h 2710034"/>
                          <a:gd name="connsiteX4" fmla="*/ 2091379 w 5455584"/>
                          <a:gd name="connsiteY4" fmla="*/ 0 h 2710034"/>
                          <a:gd name="connsiteX5" fmla="*/ 2727792 w 5455584"/>
                          <a:gd name="connsiteY5" fmla="*/ 0 h 2710034"/>
                          <a:gd name="connsiteX6" fmla="*/ 3364205 w 5455584"/>
                          <a:gd name="connsiteY6" fmla="*/ 0 h 2710034"/>
                          <a:gd name="connsiteX7" fmla="*/ 4000618 w 5455584"/>
                          <a:gd name="connsiteY7" fmla="*/ 0 h 2710034"/>
                          <a:gd name="connsiteX8" fmla="*/ 4637030 w 5455584"/>
                          <a:gd name="connsiteY8" fmla="*/ 0 h 2710034"/>
                          <a:gd name="connsiteX9" fmla="*/ 5273443 w 5455584"/>
                          <a:gd name="connsiteY9" fmla="*/ 0 h 2710034"/>
                          <a:gd name="connsiteX10" fmla="*/ 5455584 w 5455584"/>
                          <a:gd name="connsiteY10" fmla="*/ 182141 h 2710034"/>
                          <a:gd name="connsiteX11" fmla="*/ 5455584 w 5455584"/>
                          <a:gd name="connsiteY11" fmla="*/ 721664 h 2710034"/>
                          <a:gd name="connsiteX12" fmla="*/ 5455584 w 5455584"/>
                          <a:gd name="connsiteY12" fmla="*/ 1237729 h 2710034"/>
                          <a:gd name="connsiteX13" fmla="*/ 5455584 w 5455584"/>
                          <a:gd name="connsiteY13" fmla="*/ 1847625 h 2710034"/>
                          <a:gd name="connsiteX14" fmla="*/ 5455584 w 5455584"/>
                          <a:gd name="connsiteY14" fmla="*/ 2527893 h 2710034"/>
                          <a:gd name="connsiteX15" fmla="*/ 5273443 w 5455584"/>
                          <a:gd name="connsiteY15" fmla="*/ 2710034 h 2710034"/>
                          <a:gd name="connsiteX16" fmla="*/ 4687943 w 5455584"/>
                          <a:gd name="connsiteY16" fmla="*/ 2710034 h 2710034"/>
                          <a:gd name="connsiteX17" fmla="*/ 4204270 w 5455584"/>
                          <a:gd name="connsiteY17" fmla="*/ 2710034 h 2710034"/>
                          <a:gd name="connsiteX18" fmla="*/ 3466031 w 5455584"/>
                          <a:gd name="connsiteY18" fmla="*/ 2710034 h 2710034"/>
                          <a:gd name="connsiteX19" fmla="*/ 2829618 w 5455584"/>
                          <a:gd name="connsiteY19" fmla="*/ 2710034 h 2710034"/>
                          <a:gd name="connsiteX20" fmla="*/ 2244118 w 5455584"/>
                          <a:gd name="connsiteY20" fmla="*/ 2710034 h 2710034"/>
                          <a:gd name="connsiteX21" fmla="*/ 1556793 w 5455584"/>
                          <a:gd name="connsiteY21" fmla="*/ 2710034 h 2710034"/>
                          <a:gd name="connsiteX22" fmla="*/ 1073119 w 5455584"/>
                          <a:gd name="connsiteY22" fmla="*/ 2710034 h 2710034"/>
                          <a:gd name="connsiteX23" fmla="*/ 182141 w 5455584"/>
                          <a:gd name="connsiteY23" fmla="*/ 2710034 h 2710034"/>
                          <a:gd name="connsiteX24" fmla="*/ 0 w 5455584"/>
                          <a:gd name="connsiteY24" fmla="*/ 2527893 h 2710034"/>
                          <a:gd name="connsiteX25" fmla="*/ 0 w 5455584"/>
                          <a:gd name="connsiteY25" fmla="*/ 1894540 h 2710034"/>
                          <a:gd name="connsiteX26" fmla="*/ 0 w 5455584"/>
                          <a:gd name="connsiteY26" fmla="*/ 1331559 h 2710034"/>
                          <a:gd name="connsiteX27" fmla="*/ 0 w 5455584"/>
                          <a:gd name="connsiteY27" fmla="*/ 815494 h 2710034"/>
                          <a:gd name="connsiteX28" fmla="*/ 0 w 5455584"/>
                          <a:gd name="connsiteY28" fmla="*/ 182141 h 2710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</a:cxnLst>
                        <a:rect l="l" t="t" r="r" b="b"/>
                        <a:pathLst>
                          <a:path w="5455584" h="2710034" extrusionOk="0">
                            <a:moveTo>
                              <a:pt x="0" y="182141"/>
                            </a:moveTo>
                            <a:cubicBezTo>
                              <a:pt x="-4227" y="62685"/>
                              <a:pt x="72305" y="18428"/>
                              <a:pt x="182141" y="0"/>
                            </a:cubicBezTo>
                            <a:cubicBezTo>
                              <a:pt x="496637" y="-30511"/>
                              <a:pt x="626142" y="-19183"/>
                              <a:pt x="818554" y="0"/>
                            </a:cubicBezTo>
                            <a:cubicBezTo>
                              <a:pt x="1010966" y="19183"/>
                              <a:pt x="1219464" y="-13024"/>
                              <a:pt x="1353140" y="0"/>
                            </a:cubicBezTo>
                            <a:cubicBezTo>
                              <a:pt x="1486816" y="13024"/>
                              <a:pt x="1727792" y="34885"/>
                              <a:pt x="2091379" y="0"/>
                            </a:cubicBezTo>
                            <a:cubicBezTo>
                              <a:pt x="2454966" y="-34885"/>
                              <a:pt x="2572659" y="-30491"/>
                              <a:pt x="2727792" y="0"/>
                            </a:cubicBezTo>
                            <a:cubicBezTo>
                              <a:pt x="2882925" y="30491"/>
                              <a:pt x="3079876" y="-16514"/>
                              <a:pt x="3364205" y="0"/>
                            </a:cubicBezTo>
                            <a:cubicBezTo>
                              <a:pt x="3648534" y="16514"/>
                              <a:pt x="3775609" y="-21492"/>
                              <a:pt x="4000618" y="0"/>
                            </a:cubicBezTo>
                            <a:cubicBezTo>
                              <a:pt x="4225627" y="21492"/>
                              <a:pt x="4412293" y="9065"/>
                              <a:pt x="4637030" y="0"/>
                            </a:cubicBezTo>
                            <a:cubicBezTo>
                              <a:pt x="4861767" y="-9065"/>
                              <a:pt x="5125773" y="11009"/>
                              <a:pt x="5273443" y="0"/>
                            </a:cubicBezTo>
                            <a:cubicBezTo>
                              <a:pt x="5362684" y="-11324"/>
                              <a:pt x="5452589" y="87059"/>
                              <a:pt x="5455584" y="182141"/>
                            </a:cubicBezTo>
                            <a:cubicBezTo>
                              <a:pt x="5465947" y="295079"/>
                              <a:pt x="5451136" y="555906"/>
                              <a:pt x="5455584" y="721664"/>
                            </a:cubicBezTo>
                            <a:cubicBezTo>
                              <a:pt x="5460032" y="887422"/>
                              <a:pt x="5468210" y="1067666"/>
                              <a:pt x="5455584" y="1237729"/>
                            </a:cubicBezTo>
                            <a:cubicBezTo>
                              <a:pt x="5442958" y="1407793"/>
                              <a:pt x="5468432" y="1716373"/>
                              <a:pt x="5455584" y="1847625"/>
                            </a:cubicBezTo>
                            <a:cubicBezTo>
                              <a:pt x="5442736" y="1978877"/>
                              <a:pt x="5471357" y="2268905"/>
                              <a:pt x="5455584" y="2527893"/>
                            </a:cubicBezTo>
                            <a:cubicBezTo>
                              <a:pt x="5442108" y="2611171"/>
                              <a:pt x="5360055" y="2720999"/>
                              <a:pt x="5273443" y="2710034"/>
                            </a:cubicBezTo>
                            <a:cubicBezTo>
                              <a:pt x="5010268" y="2681480"/>
                              <a:pt x="4880519" y="2705216"/>
                              <a:pt x="4687943" y="2710034"/>
                            </a:cubicBezTo>
                            <a:cubicBezTo>
                              <a:pt x="4495367" y="2714852"/>
                              <a:pt x="4332984" y="2716050"/>
                              <a:pt x="4204270" y="2710034"/>
                            </a:cubicBezTo>
                            <a:cubicBezTo>
                              <a:pt x="4075556" y="2704018"/>
                              <a:pt x="3794865" y="2729415"/>
                              <a:pt x="3466031" y="2710034"/>
                            </a:cubicBezTo>
                            <a:cubicBezTo>
                              <a:pt x="3137197" y="2690653"/>
                              <a:pt x="3131571" y="2713241"/>
                              <a:pt x="2829618" y="2710034"/>
                            </a:cubicBezTo>
                            <a:cubicBezTo>
                              <a:pt x="2527665" y="2706827"/>
                              <a:pt x="2466179" y="2706331"/>
                              <a:pt x="2244118" y="2710034"/>
                            </a:cubicBezTo>
                            <a:cubicBezTo>
                              <a:pt x="2022057" y="2713737"/>
                              <a:pt x="1766880" y="2743154"/>
                              <a:pt x="1556793" y="2710034"/>
                            </a:cubicBezTo>
                            <a:cubicBezTo>
                              <a:pt x="1346707" y="2676914"/>
                              <a:pt x="1183234" y="2717462"/>
                              <a:pt x="1073119" y="2710034"/>
                            </a:cubicBezTo>
                            <a:cubicBezTo>
                              <a:pt x="963004" y="2702606"/>
                              <a:pt x="572662" y="2674354"/>
                              <a:pt x="182141" y="2710034"/>
                            </a:cubicBezTo>
                            <a:cubicBezTo>
                              <a:pt x="78055" y="2711360"/>
                              <a:pt x="6175" y="2649987"/>
                              <a:pt x="0" y="2527893"/>
                            </a:cubicBezTo>
                            <a:cubicBezTo>
                              <a:pt x="6555" y="2286933"/>
                              <a:pt x="8356" y="2057628"/>
                              <a:pt x="0" y="1894540"/>
                            </a:cubicBezTo>
                            <a:cubicBezTo>
                              <a:pt x="-8356" y="1731452"/>
                              <a:pt x="-1508" y="1564869"/>
                              <a:pt x="0" y="1331559"/>
                            </a:cubicBezTo>
                            <a:cubicBezTo>
                              <a:pt x="1508" y="1098249"/>
                              <a:pt x="3136" y="941125"/>
                              <a:pt x="0" y="815494"/>
                            </a:cubicBezTo>
                            <a:cubicBezTo>
                              <a:pt x="-3136" y="689864"/>
                              <a:pt x="12408" y="327249"/>
                              <a:pt x="0" y="182141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半张量积：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A</m:t>
                    </m:r>
                    <m: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zh-CN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m</m:t>
                        </m:r>
                        <m:r>
                          <a:rPr kumimoji="0" lang="en-US" altLang="zh-C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0" lang="en-US" altLang="zh-C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zh-CN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altLang="zh-C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p</m:t>
                        </m:r>
                        <m:r>
                          <a:rPr kumimoji="0" lang="en-US" altLang="zh-C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0" lang="en-US" altLang="zh-C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q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，如果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n</a:t>
                </a: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是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</a:t>
                </a: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的因子，或者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</a:t>
                </a: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是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n</a:t>
                </a: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的因子，则：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T</m:t>
                    </m:r>
                    <m: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A</m:t>
                    </m:r>
                    <m: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⋉</m:t>
                    </m:r>
                    <m:r>
                      <m:rPr>
                        <m:sty m:val="p"/>
                      </m:rPr>
                      <a:rPr kumimoji="0" lang="en-US" altLang="zh-C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zh-CN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。</m:t>
                    </m:r>
                  </m:oMath>
                </a14:m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B91E66-203D-1315-F7E1-D6B327361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026" y="324746"/>
                <a:ext cx="4673483" cy="1447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sq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2746591885">
                      <a:custGeom>
                        <a:avLst/>
                        <a:gdLst>
                          <a:gd name="connsiteX0" fmla="*/ 0 w 5455584"/>
                          <a:gd name="connsiteY0" fmla="*/ 182141 h 2710034"/>
                          <a:gd name="connsiteX1" fmla="*/ 182141 w 5455584"/>
                          <a:gd name="connsiteY1" fmla="*/ 0 h 2710034"/>
                          <a:gd name="connsiteX2" fmla="*/ 818554 w 5455584"/>
                          <a:gd name="connsiteY2" fmla="*/ 0 h 2710034"/>
                          <a:gd name="connsiteX3" fmla="*/ 1353140 w 5455584"/>
                          <a:gd name="connsiteY3" fmla="*/ 0 h 2710034"/>
                          <a:gd name="connsiteX4" fmla="*/ 2091379 w 5455584"/>
                          <a:gd name="connsiteY4" fmla="*/ 0 h 2710034"/>
                          <a:gd name="connsiteX5" fmla="*/ 2727792 w 5455584"/>
                          <a:gd name="connsiteY5" fmla="*/ 0 h 2710034"/>
                          <a:gd name="connsiteX6" fmla="*/ 3364205 w 5455584"/>
                          <a:gd name="connsiteY6" fmla="*/ 0 h 2710034"/>
                          <a:gd name="connsiteX7" fmla="*/ 4000618 w 5455584"/>
                          <a:gd name="connsiteY7" fmla="*/ 0 h 2710034"/>
                          <a:gd name="connsiteX8" fmla="*/ 4637030 w 5455584"/>
                          <a:gd name="connsiteY8" fmla="*/ 0 h 2710034"/>
                          <a:gd name="connsiteX9" fmla="*/ 5273443 w 5455584"/>
                          <a:gd name="connsiteY9" fmla="*/ 0 h 2710034"/>
                          <a:gd name="connsiteX10" fmla="*/ 5455584 w 5455584"/>
                          <a:gd name="connsiteY10" fmla="*/ 182141 h 2710034"/>
                          <a:gd name="connsiteX11" fmla="*/ 5455584 w 5455584"/>
                          <a:gd name="connsiteY11" fmla="*/ 721664 h 2710034"/>
                          <a:gd name="connsiteX12" fmla="*/ 5455584 w 5455584"/>
                          <a:gd name="connsiteY12" fmla="*/ 1237729 h 2710034"/>
                          <a:gd name="connsiteX13" fmla="*/ 5455584 w 5455584"/>
                          <a:gd name="connsiteY13" fmla="*/ 1847625 h 2710034"/>
                          <a:gd name="connsiteX14" fmla="*/ 5455584 w 5455584"/>
                          <a:gd name="connsiteY14" fmla="*/ 2527893 h 2710034"/>
                          <a:gd name="connsiteX15" fmla="*/ 5273443 w 5455584"/>
                          <a:gd name="connsiteY15" fmla="*/ 2710034 h 2710034"/>
                          <a:gd name="connsiteX16" fmla="*/ 4687943 w 5455584"/>
                          <a:gd name="connsiteY16" fmla="*/ 2710034 h 2710034"/>
                          <a:gd name="connsiteX17" fmla="*/ 4204270 w 5455584"/>
                          <a:gd name="connsiteY17" fmla="*/ 2710034 h 2710034"/>
                          <a:gd name="connsiteX18" fmla="*/ 3466031 w 5455584"/>
                          <a:gd name="connsiteY18" fmla="*/ 2710034 h 2710034"/>
                          <a:gd name="connsiteX19" fmla="*/ 2829618 w 5455584"/>
                          <a:gd name="connsiteY19" fmla="*/ 2710034 h 2710034"/>
                          <a:gd name="connsiteX20" fmla="*/ 2244118 w 5455584"/>
                          <a:gd name="connsiteY20" fmla="*/ 2710034 h 2710034"/>
                          <a:gd name="connsiteX21" fmla="*/ 1556793 w 5455584"/>
                          <a:gd name="connsiteY21" fmla="*/ 2710034 h 2710034"/>
                          <a:gd name="connsiteX22" fmla="*/ 1073119 w 5455584"/>
                          <a:gd name="connsiteY22" fmla="*/ 2710034 h 2710034"/>
                          <a:gd name="connsiteX23" fmla="*/ 182141 w 5455584"/>
                          <a:gd name="connsiteY23" fmla="*/ 2710034 h 2710034"/>
                          <a:gd name="connsiteX24" fmla="*/ 0 w 5455584"/>
                          <a:gd name="connsiteY24" fmla="*/ 2527893 h 2710034"/>
                          <a:gd name="connsiteX25" fmla="*/ 0 w 5455584"/>
                          <a:gd name="connsiteY25" fmla="*/ 1894540 h 2710034"/>
                          <a:gd name="connsiteX26" fmla="*/ 0 w 5455584"/>
                          <a:gd name="connsiteY26" fmla="*/ 1331559 h 2710034"/>
                          <a:gd name="connsiteX27" fmla="*/ 0 w 5455584"/>
                          <a:gd name="connsiteY27" fmla="*/ 815494 h 2710034"/>
                          <a:gd name="connsiteX28" fmla="*/ 0 w 5455584"/>
                          <a:gd name="connsiteY28" fmla="*/ 182141 h 2710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</a:cxnLst>
                        <a:rect l="l" t="t" r="r" b="b"/>
                        <a:pathLst>
                          <a:path w="5455584" h="2710034" extrusionOk="0">
                            <a:moveTo>
                              <a:pt x="0" y="182141"/>
                            </a:moveTo>
                            <a:cubicBezTo>
                              <a:pt x="-4227" y="62685"/>
                              <a:pt x="72305" y="18428"/>
                              <a:pt x="182141" y="0"/>
                            </a:cubicBezTo>
                            <a:cubicBezTo>
                              <a:pt x="496637" y="-30511"/>
                              <a:pt x="626142" y="-19183"/>
                              <a:pt x="818554" y="0"/>
                            </a:cubicBezTo>
                            <a:cubicBezTo>
                              <a:pt x="1010966" y="19183"/>
                              <a:pt x="1219464" y="-13024"/>
                              <a:pt x="1353140" y="0"/>
                            </a:cubicBezTo>
                            <a:cubicBezTo>
                              <a:pt x="1486816" y="13024"/>
                              <a:pt x="1727792" y="34885"/>
                              <a:pt x="2091379" y="0"/>
                            </a:cubicBezTo>
                            <a:cubicBezTo>
                              <a:pt x="2454966" y="-34885"/>
                              <a:pt x="2572659" y="-30491"/>
                              <a:pt x="2727792" y="0"/>
                            </a:cubicBezTo>
                            <a:cubicBezTo>
                              <a:pt x="2882925" y="30491"/>
                              <a:pt x="3079876" y="-16514"/>
                              <a:pt x="3364205" y="0"/>
                            </a:cubicBezTo>
                            <a:cubicBezTo>
                              <a:pt x="3648534" y="16514"/>
                              <a:pt x="3775609" y="-21492"/>
                              <a:pt x="4000618" y="0"/>
                            </a:cubicBezTo>
                            <a:cubicBezTo>
                              <a:pt x="4225627" y="21492"/>
                              <a:pt x="4412293" y="9065"/>
                              <a:pt x="4637030" y="0"/>
                            </a:cubicBezTo>
                            <a:cubicBezTo>
                              <a:pt x="4861767" y="-9065"/>
                              <a:pt x="5125773" y="11009"/>
                              <a:pt x="5273443" y="0"/>
                            </a:cubicBezTo>
                            <a:cubicBezTo>
                              <a:pt x="5362684" y="-11324"/>
                              <a:pt x="5452589" y="87059"/>
                              <a:pt x="5455584" y="182141"/>
                            </a:cubicBezTo>
                            <a:cubicBezTo>
                              <a:pt x="5465947" y="295079"/>
                              <a:pt x="5451136" y="555906"/>
                              <a:pt x="5455584" y="721664"/>
                            </a:cubicBezTo>
                            <a:cubicBezTo>
                              <a:pt x="5460032" y="887422"/>
                              <a:pt x="5468210" y="1067666"/>
                              <a:pt x="5455584" y="1237729"/>
                            </a:cubicBezTo>
                            <a:cubicBezTo>
                              <a:pt x="5442958" y="1407793"/>
                              <a:pt x="5468432" y="1716373"/>
                              <a:pt x="5455584" y="1847625"/>
                            </a:cubicBezTo>
                            <a:cubicBezTo>
                              <a:pt x="5442736" y="1978877"/>
                              <a:pt x="5471357" y="2268905"/>
                              <a:pt x="5455584" y="2527893"/>
                            </a:cubicBezTo>
                            <a:cubicBezTo>
                              <a:pt x="5442108" y="2611171"/>
                              <a:pt x="5360055" y="2720999"/>
                              <a:pt x="5273443" y="2710034"/>
                            </a:cubicBezTo>
                            <a:cubicBezTo>
                              <a:pt x="5010268" y="2681480"/>
                              <a:pt x="4880519" y="2705216"/>
                              <a:pt x="4687943" y="2710034"/>
                            </a:cubicBezTo>
                            <a:cubicBezTo>
                              <a:pt x="4495367" y="2714852"/>
                              <a:pt x="4332984" y="2716050"/>
                              <a:pt x="4204270" y="2710034"/>
                            </a:cubicBezTo>
                            <a:cubicBezTo>
                              <a:pt x="4075556" y="2704018"/>
                              <a:pt x="3794865" y="2729415"/>
                              <a:pt x="3466031" y="2710034"/>
                            </a:cubicBezTo>
                            <a:cubicBezTo>
                              <a:pt x="3137197" y="2690653"/>
                              <a:pt x="3131571" y="2713241"/>
                              <a:pt x="2829618" y="2710034"/>
                            </a:cubicBezTo>
                            <a:cubicBezTo>
                              <a:pt x="2527665" y="2706827"/>
                              <a:pt x="2466179" y="2706331"/>
                              <a:pt x="2244118" y="2710034"/>
                            </a:cubicBezTo>
                            <a:cubicBezTo>
                              <a:pt x="2022057" y="2713737"/>
                              <a:pt x="1766880" y="2743154"/>
                              <a:pt x="1556793" y="2710034"/>
                            </a:cubicBezTo>
                            <a:cubicBezTo>
                              <a:pt x="1346707" y="2676914"/>
                              <a:pt x="1183234" y="2717462"/>
                              <a:pt x="1073119" y="2710034"/>
                            </a:cubicBezTo>
                            <a:cubicBezTo>
                              <a:pt x="963004" y="2702606"/>
                              <a:pt x="572662" y="2674354"/>
                              <a:pt x="182141" y="2710034"/>
                            </a:cubicBezTo>
                            <a:cubicBezTo>
                              <a:pt x="78055" y="2711360"/>
                              <a:pt x="6175" y="2649987"/>
                              <a:pt x="0" y="2527893"/>
                            </a:cubicBezTo>
                            <a:cubicBezTo>
                              <a:pt x="6555" y="2286933"/>
                              <a:pt x="8356" y="2057628"/>
                              <a:pt x="0" y="1894540"/>
                            </a:cubicBezTo>
                            <a:cubicBezTo>
                              <a:pt x="-8356" y="1731452"/>
                              <a:pt x="-1508" y="1564869"/>
                              <a:pt x="0" y="1331559"/>
                            </a:cubicBezTo>
                            <a:cubicBezTo>
                              <a:pt x="1508" y="1098249"/>
                              <a:pt x="3136" y="941125"/>
                              <a:pt x="0" y="815494"/>
                            </a:cubicBezTo>
                            <a:cubicBezTo>
                              <a:pt x="-3136" y="689864"/>
                              <a:pt x="12408" y="327249"/>
                              <a:pt x="0" y="182141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B2F13C5-5210-5228-DC64-82C1F6E58932}"/>
                  </a:ext>
                </a:extLst>
              </p:cNvPr>
              <p:cNvSpPr txBox="1"/>
              <p:nvPr/>
            </p:nvSpPr>
            <p:spPr>
              <a:xfrm>
                <a:off x="1891220" y="5366838"/>
                <a:ext cx="1646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0" lang="en-US" altLang="zh-CN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l-GR" altLang="zh-CN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𝜱𝜳</m:t>
                      </m:r>
                      <m:r>
                        <a:rPr kumimoji="0" lang="zh-CN" altLang="el-G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kumimoji="0" lang="en-US" altLang="zh-CN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l-GR" altLang="zh-CN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r>
                        <a:rPr kumimoji="0" lang="en-US" altLang="zh-CN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0" lang="zh-CN" alt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B2F13C5-5210-5228-DC64-82C1F6E58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220" y="5366838"/>
                <a:ext cx="1646285" cy="276999"/>
              </a:xfrm>
              <a:prstGeom prst="rect">
                <a:avLst/>
              </a:prstGeom>
              <a:blipFill>
                <a:blip r:embed="rId5"/>
                <a:stretch>
                  <a:fillRect l="-2963" r="-3704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BC0704-D55A-9998-EE45-D07DDD92B08C}"/>
                  </a:ext>
                </a:extLst>
              </p:cNvPr>
              <p:cNvSpPr txBox="1"/>
              <p:nvPr/>
            </p:nvSpPr>
            <p:spPr>
              <a:xfrm>
                <a:off x="7369462" y="5366837"/>
                <a:ext cx="21464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l-GR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𝜱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⋉</m:t>
                    </m:r>
                    <m:r>
                      <a:rPr kumimoji="0" lang="el-GR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𝜳</m:t>
                    </m:r>
                    <m:r>
                      <a:rPr kumimoji="0" lang="zh-CN" altLang="el-GR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𝜽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𝜱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⋉</m:t>
                    </m:r>
                  </m:oMath>
                </a14:m>
                <a:r>
                  <a:rPr kumimoji="0" lang="en-US" altLang="zh-CN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0" lang="zh-CN" alt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BC0704-D55A-9998-EE45-D07DDD92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462" y="5366837"/>
                <a:ext cx="2146421" cy="276999"/>
              </a:xfrm>
              <a:prstGeom prst="rect">
                <a:avLst/>
              </a:prstGeom>
              <a:blipFill>
                <a:blip r:embed="rId6"/>
                <a:stretch>
                  <a:fillRect l="-4261" r="-3125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65C234-FA9C-C03F-EEBA-221759A4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C83-51F8-45F3-858C-44285D403CD8}" type="slidenum">
              <a:rPr lang="zh-CN" altLang="en-US" smtClean="0">
                <a:ea typeface="微软雅黑" panose="020B0503020204020204" pitchFamily="34" charset="-122"/>
              </a:rPr>
              <a:pPr/>
              <a:t>9</a:t>
            </a:fld>
            <a:r>
              <a:rPr lang="en-US" altLang="zh-CN">
                <a:ea typeface="微软雅黑" panose="020B0503020204020204" pitchFamily="34" charset="-122"/>
              </a:rPr>
              <a:t>/27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1748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131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0|2,5385211|3,15594532"/>
  <p:tag name="LINKREPLAC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抖音文本"/>
  <p:tag name="TXTGRP" val="636667579909074206"/>
  <p:tag name="SCENECOLOR-TEXT" val="Color_Theme"/>
  <p:tag name="SCENECOLOR-TEXT-VALUE" val="1"/>
  <p:tag name="RESOURCEID" val="636667579909164157"/>
  <p:tag name="SCENEID" val="Unkown"/>
  <p:tag name="SCENELINKIDS" val="7|48|49|50"/>
  <p:tag name="ANIMSTRING" val="12f4612439df4278c2797d31f0839ae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0|2,5385211|3,15594532"/>
  <p:tag name="LINKREPLAC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抖音文本"/>
  <p:tag name="TXTGRP" val="636667579909074206"/>
  <p:tag name="SCENECOLOR-TEXT" val="Color_Theme"/>
  <p:tag name="SCENECOLOR-TEXT-VALUE" val="1"/>
  <p:tag name="RESOURCEID" val="636667579909164157"/>
  <p:tag name="SCENEID" val="Unkown"/>
  <p:tag name="SCENELINKIDS" val="7|48|49|50"/>
  <p:tag name="ANIMSTRING" val="12f4612439df4278c2797d31f0839ae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0|2,5385211|3,15594532"/>
  <p:tag name="LINKREPLAC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抖音文本"/>
  <p:tag name="TXTGRP" val="636667579909074206"/>
  <p:tag name="SCENECOLOR-TEXT" val="Color_Theme"/>
  <p:tag name="SCENECOLOR-TEXT-VALUE" val="1"/>
  <p:tag name="RESOURCEID" val="636667579909164157"/>
  <p:tag name="SCENEID" val="Unkown"/>
  <p:tag name="SCENELINKIDS" val="7|48|49|50"/>
  <p:tag name="ANIMSTRING" val="12f4612439df4278c2797d31f0839ae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0|2,5385211|3,15594532"/>
  <p:tag name="LINKREPLAC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抖音文本"/>
  <p:tag name="TXTGRP" val="636667579909074206"/>
  <p:tag name="SCENECOLOR-TEXT" val="Color_Theme"/>
  <p:tag name="SCENECOLOR-TEXT-VALUE" val="1"/>
  <p:tag name="RESOURCEID" val="636667579909164157"/>
  <p:tag name="SCENEID" val="Unkown"/>
  <p:tag name="SCENELINKIDS" val="7|48|49|50"/>
  <p:tag name="ANIMSTRING" val="12f4612439df4278c2797d31f0839ae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0|2,5385211|3,15594532"/>
  <p:tag name="LINKREPLAC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ENESHAPETYPE" val="SceneText"/>
  <p:tag name="SCENESHAPESUBTYPE" val="SceneTitleText"/>
  <p:tag name="SCENESHAPENAME" val="抖音文本"/>
  <p:tag name="TXTGRP" val="636667579909074206"/>
  <p:tag name="SCENECOLOR-TEXT" val="Color_Theme"/>
  <p:tag name="SCENECOLOR-TEXT-VALUE" val="1"/>
  <p:tag name="RESOURCEID" val="636667579909164157"/>
  <p:tag name="SCENEID" val="Unkown"/>
  <p:tag name="SCENELINKIDS" val="7|48|49|50"/>
  <p:tag name="ANIMSTRING" val="12f4612439df4278c2797d31f0839ae6"/>
</p:tagLst>
</file>

<file path=ppt/theme/theme1.xml><?xml version="1.0" encoding="utf-8"?>
<a:theme xmlns:a="http://schemas.openxmlformats.org/drawingml/2006/main" name="A000120140530A99PPBG">
  <a:themeElements>
    <a:clrScheme name="自定义 769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3DBFD1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636667496069745042</Template>
  <TotalTime>1073</TotalTime>
  <Words>1911</Words>
  <Application>Microsoft Office PowerPoint</Application>
  <PresentationFormat>宽屏</PresentationFormat>
  <Paragraphs>342</Paragraphs>
  <Slides>27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等线</vt:lpstr>
      <vt:lpstr>华文楷体</vt:lpstr>
      <vt:lpstr>华文行楷</vt:lpstr>
      <vt:lpstr>楷体</vt:lpstr>
      <vt:lpstr>宋体</vt:lpstr>
      <vt:lpstr>微软雅黑</vt:lpstr>
      <vt:lpstr>幼圆</vt:lpstr>
      <vt:lpstr>Arial</vt:lpstr>
      <vt:lpstr>Calibri</vt:lpstr>
      <vt:lpstr>Cambria Math</vt:lpstr>
      <vt:lpstr>Symbol</vt:lpstr>
      <vt:lpstr>Times New Roman</vt:lpstr>
      <vt:lpstr>Wingdings</vt:lpstr>
      <vt:lpstr>A000120140530A99PPBG</vt:lpstr>
      <vt:lpstr>Equation</vt:lpstr>
      <vt:lpstr>Visio</vt:lpstr>
      <vt:lpstr>基于半张量压缩感知的 分布式信源联合压缩加密</vt:lpstr>
      <vt:lpstr>PowerPoint 演示文稿</vt:lpstr>
      <vt:lpstr>PowerPoint 演示文稿</vt:lpstr>
      <vt:lpstr>1. 背景</vt:lpstr>
      <vt:lpstr>1. 背景</vt:lpstr>
      <vt:lpstr>1. 背景</vt:lpstr>
      <vt:lpstr>PowerPoint 演示文稿</vt:lpstr>
      <vt:lpstr>2. 半张量压缩感知</vt:lpstr>
      <vt:lpstr>PowerPoint 演示文稿</vt:lpstr>
      <vt:lpstr>PowerPoint 演示文稿</vt:lpstr>
      <vt:lpstr>PowerPoint 演示文稿</vt:lpstr>
      <vt:lpstr>3. 本课题组研究成果</vt:lpstr>
      <vt:lpstr>3. 本课题组研究成果</vt:lpstr>
      <vt:lpstr>3. 本课题组研究成果</vt:lpstr>
      <vt:lpstr>3. 本课题组研究成果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 展望</vt:lpstr>
      <vt:lpstr>4. 展望</vt:lpstr>
      <vt:lpstr>4. 展望</vt:lpstr>
      <vt:lpstr>4. 展望</vt:lpstr>
      <vt:lpstr>4. 展望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Bayo</dc:creator>
  <cp:lastModifiedBy>Bayo Xu</cp:lastModifiedBy>
  <cp:revision>66</cp:revision>
  <dcterms:created xsi:type="dcterms:W3CDTF">2018-07-09T08:09:19Z</dcterms:created>
  <dcterms:modified xsi:type="dcterms:W3CDTF">2025-01-08T07:46:00Z</dcterms:modified>
</cp:coreProperties>
</file>